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257" r:id="rId2"/>
    <p:sldId id="258" r:id="rId3"/>
    <p:sldId id="260" r:id="rId4"/>
    <p:sldId id="261" r:id="rId5"/>
    <p:sldId id="262" r:id="rId6"/>
    <p:sldId id="286" r:id="rId7"/>
    <p:sldId id="297" r:id="rId8"/>
    <p:sldId id="287" r:id="rId9"/>
    <p:sldId id="296" r:id="rId10"/>
    <p:sldId id="263" r:id="rId11"/>
    <p:sldId id="289" r:id="rId12"/>
    <p:sldId id="313" r:id="rId13"/>
    <p:sldId id="265" r:id="rId14"/>
    <p:sldId id="266" r:id="rId15"/>
    <p:sldId id="267" r:id="rId16"/>
    <p:sldId id="290" r:id="rId17"/>
    <p:sldId id="291" r:id="rId18"/>
    <p:sldId id="292" r:id="rId19"/>
    <p:sldId id="293" r:id="rId20"/>
    <p:sldId id="294" r:id="rId21"/>
    <p:sldId id="295" r:id="rId22"/>
    <p:sldId id="279" r:id="rId23"/>
    <p:sldId id="298" r:id="rId24"/>
    <p:sldId id="300" r:id="rId25"/>
    <p:sldId id="280" r:id="rId26"/>
    <p:sldId id="281" r:id="rId27"/>
    <p:sldId id="282" r:id="rId28"/>
    <p:sldId id="302" r:id="rId29"/>
    <p:sldId id="303" r:id="rId30"/>
    <p:sldId id="304" r:id="rId31"/>
    <p:sldId id="305" r:id="rId32"/>
    <p:sldId id="285" r:id="rId33"/>
    <p:sldId id="306" r:id="rId34"/>
    <p:sldId id="308" r:id="rId35"/>
    <p:sldId id="310" r:id="rId36"/>
    <p:sldId id="311" r:id="rId37"/>
    <p:sldId id="312" r:id="rId38"/>
  </p:sldIdLst>
  <p:sldSz cx="9144000" cy="6858000" type="screen4x3"/>
  <p:notesSz cx="6858000" cy="907732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19811"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119812"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19813"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1BB467D-A7B3-4D3F-B9AA-C8E15B3E0D2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64515"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64516" name="Rectangle 4"/>
          <p:cNvSpPr>
            <a:spLocks noRo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18"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64519"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B6183BE-C6A5-4DCF-8487-15B0A12CF34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74F62-B90D-4DC9-A28D-FB25310FFDE9}" type="slidenum">
              <a:rPr lang="en-US" altLang="en-US"/>
              <a:pPr/>
              <a:t>1</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xfrm>
            <a:off x="914400" y="4311650"/>
            <a:ext cx="5029200" cy="4084638"/>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614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61444" name="Rectangle 4"/>
          <p:cNvSpPr>
            <a:spLocks noGrp="1" noChangeArrowheads="1"/>
          </p:cNvSpPr>
          <p:nvPr>
            <p:ph type="dt" sz="quarter" idx="2"/>
          </p:nvPr>
        </p:nvSpPr>
        <p:spPr/>
        <p:txBody>
          <a:bodyPr/>
          <a:lstStyle>
            <a:lvl1pPr>
              <a:defRPr/>
            </a:lvl1pPr>
          </a:lstStyle>
          <a:p>
            <a:endParaRPr lang="en-US" altLang="en-US"/>
          </a:p>
        </p:txBody>
      </p:sp>
      <p:sp>
        <p:nvSpPr>
          <p:cNvPr id="61445" name="Rectangle 5"/>
          <p:cNvSpPr>
            <a:spLocks noGrp="1" noChangeArrowheads="1"/>
          </p:cNvSpPr>
          <p:nvPr>
            <p:ph type="ftr" sz="quarter" idx="3"/>
          </p:nvPr>
        </p:nvSpPr>
        <p:spPr/>
        <p:txBody>
          <a:bodyPr/>
          <a:lstStyle>
            <a:lvl1pPr>
              <a:defRPr/>
            </a:lvl1pPr>
          </a:lstStyle>
          <a:p>
            <a:endParaRPr lang="en-US" altLang="en-US"/>
          </a:p>
        </p:txBody>
      </p:sp>
      <p:sp>
        <p:nvSpPr>
          <p:cNvPr id="61446" name="Rectangle 6"/>
          <p:cNvSpPr>
            <a:spLocks noGrp="1" noChangeArrowheads="1"/>
          </p:cNvSpPr>
          <p:nvPr>
            <p:ph type="sldNum" sz="quarter" idx="4"/>
          </p:nvPr>
        </p:nvSpPr>
        <p:spPr/>
        <p:txBody>
          <a:bodyPr/>
          <a:lstStyle>
            <a:lvl1pPr>
              <a:defRPr/>
            </a:lvl1pPr>
          </a:lstStyle>
          <a:p>
            <a:fld id="{52FA1810-A7E7-473B-8D96-1185B9E2E7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D842E9-0F0C-4A9E-9534-16301102C921}" type="slidenum">
              <a:rPr lang="en-US" altLang="en-US"/>
              <a:pPr/>
              <a:t>‹#›</a:t>
            </a:fld>
            <a:endParaRPr lang="en-US" altLang="en-US"/>
          </a:p>
        </p:txBody>
      </p:sp>
    </p:spTree>
    <p:extLst>
      <p:ext uri="{BB962C8B-B14F-4D97-AF65-F5344CB8AC3E}">
        <p14:creationId xmlns:p14="http://schemas.microsoft.com/office/powerpoint/2010/main" val="39411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B979FC-D9DA-41FC-9307-A957AE0B95C2}" type="slidenum">
              <a:rPr lang="en-US" altLang="en-US"/>
              <a:pPr/>
              <a:t>‹#›</a:t>
            </a:fld>
            <a:endParaRPr lang="en-US" altLang="en-US"/>
          </a:p>
        </p:txBody>
      </p:sp>
    </p:spTree>
    <p:extLst>
      <p:ext uri="{BB962C8B-B14F-4D97-AF65-F5344CB8AC3E}">
        <p14:creationId xmlns:p14="http://schemas.microsoft.com/office/powerpoint/2010/main" val="2455837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BE38B07-41E6-46F0-AEFD-5C7C7378D540}" type="slidenum">
              <a:rPr lang="en-US" altLang="en-US"/>
              <a:pPr/>
              <a:t>‹#›</a:t>
            </a:fld>
            <a:endParaRPr lang="en-US" altLang="en-US"/>
          </a:p>
        </p:txBody>
      </p:sp>
    </p:spTree>
    <p:extLst>
      <p:ext uri="{BB962C8B-B14F-4D97-AF65-F5344CB8AC3E}">
        <p14:creationId xmlns:p14="http://schemas.microsoft.com/office/powerpoint/2010/main" val="3960573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0F5C34-7555-4E67-9896-3665A86A01AF}" type="slidenum">
              <a:rPr lang="en-US" altLang="en-US"/>
              <a:pPr/>
              <a:t>‹#›</a:t>
            </a:fld>
            <a:endParaRPr lang="en-US" altLang="en-US"/>
          </a:p>
        </p:txBody>
      </p:sp>
    </p:spTree>
    <p:extLst>
      <p:ext uri="{BB962C8B-B14F-4D97-AF65-F5344CB8AC3E}">
        <p14:creationId xmlns:p14="http://schemas.microsoft.com/office/powerpoint/2010/main" val="334658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3A5BCA-6A9E-4E9B-AB84-12A924C85CED}" type="slidenum">
              <a:rPr lang="en-US" altLang="en-US"/>
              <a:pPr/>
              <a:t>‹#›</a:t>
            </a:fld>
            <a:endParaRPr lang="en-US" altLang="en-US"/>
          </a:p>
        </p:txBody>
      </p:sp>
    </p:spTree>
    <p:extLst>
      <p:ext uri="{BB962C8B-B14F-4D97-AF65-F5344CB8AC3E}">
        <p14:creationId xmlns:p14="http://schemas.microsoft.com/office/powerpoint/2010/main" val="201849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B0AC87-3386-42DA-B5A0-63588A0C1FF8}" type="slidenum">
              <a:rPr lang="en-US" altLang="en-US"/>
              <a:pPr/>
              <a:t>‹#›</a:t>
            </a:fld>
            <a:endParaRPr lang="en-US" altLang="en-US"/>
          </a:p>
        </p:txBody>
      </p:sp>
    </p:spTree>
    <p:extLst>
      <p:ext uri="{BB962C8B-B14F-4D97-AF65-F5344CB8AC3E}">
        <p14:creationId xmlns:p14="http://schemas.microsoft.com/office/powerpoint/2010/main" val="20979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8D238BA-3961-4577-9824-874DAD9EE646}" type="slidenum">
              <a:rPr lang="en-US" altLang="en-US"/>
              <a:pPr/>
              <a:t>‹#›</a:t>
            </a:fld>
            <a:endParaRPr lang="en-US" altLang="en-US"/>
          </a:p>
        </p:txBody>
      </p:sp>
    </p:spTree>
    <p:extLst>
      <p:ext uri="{BB962C8B-B14F-4D97-AF65-F5344CB8AC3E}">
        <p14:creationId xmlns:p14="http://schemas.microsoft.com/office/powerpoint/2010/main" val="200685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4232CAC-94F2-4027-AAB7-2BD0ECDD45C1}" type="slidenum">
              <a:rPr lang="en-US" altLang="en-US"/>
              <a:pPr/>
              <a:t>‹#›</a:t>
            </a:fld>
            <a:endParaRPr lang="en-US" altLang="en-US"/>
          </a:p>
        </p:txBody>
      </p:sp>
    </p:spTree>
    <p:extLst>
      <p:ext uri="{BB962C8B-B14F-4D97-AF65-F5344CB8AC3E}">
        <p14:creationId xmlns:p14="http://schemas.microsoft.com/office/powerpoint/2010/main" val="18659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C6A5F2-B421-4802-8C71-969920DD16A7}" type="slidenum">
              <a:rPr lang="en-US" altLang="en-US"/>
              <a:pPr/>
              <a:t>‹#›</a:t>
            </a:fld>
            <a:endParaRPr lang="en-US" altLang="en-US"/>
          </a:p>
        </p:txBody>
      </p:sp>
    </p:spTree>
    <p:extLst>
      <p:ext uri="{BB962C8B-B14F-4D97-AF65-F5344CB8AC3E}">
        <p14:creationId xmlns:p14="http://schemas.microsoft.com/office/powerpoint/2010/main" val="169130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A8280D2-30F2-468F-87CF-23762F76A5B3}" type="slidenum">
              <a:rPr lang="en-US" altLang="en-US"/>
              <a:pPr/>
              <a:t>‹#›</a:t>
            </a:fld>
            <a:endParaRPr lang="en-US" altLang="en-US"/>
          </a:p>
        </p:txBody>
      </p:sp>
    </p:spTree>
    <p:extLst>
      <p:ext uri="{BB962C8B-B14F-4D97-AF65-F5344CB8AC3E}">
        <p14:creationId xmlns:p14="http://schemas.microsoft.com/office/powerpoint/2010/main" val="381773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B57E31F-2F6D-43E0-9B7C-D695C4ED508A}" type="slidenum">
              <a:rPr lang="en-US" altLang="en-US"/>
              <a:pPr/>
              <a:t>‹#›</a:t>
            </a:fld>
            <a:endParaRPr lang="en-US" altLang="en-US"/>
          </a:p>
        </p:txBody>
      </p:sp>
    </p:spTree>
    <p:extLst>
      <p:ext uri="{BB962C8B-B14F-4D97-AF65-F5344CB8AC3E}">
        <p14:creationId xmlns:p14="http://schemas.microsoft.com/office/powerpoint/2010/main" val="257271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FC1B030-FE66-499A-8882-78EAF2E90ED0}" type="slidenum">
              <a:rPr lang="en-US" altLang="en-US"/>
              <a:pPr/>
              <a:t>‹#›</a:t>
            </a:fld>
            <a:endParaRPr lang="en-US" altLang="en-US"/>
          </a:p>
        </p:txBody>
      </p:sp>
    </p:spTree>
    <p:extLst>
      <p:ext uri="{BB962C8B-B14F-4D97-AF65-F5344CB8AC3E}">
        <p14:creationId xmlns:p14="http://schemas.microsoft.com/office/powerpoint/2010/main" val="371318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041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79190D7C-D62D-4EAE-9949-00A9221F365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oleObject" Target="../embeddings/oleObject4.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subTitle" idx="1"/>
          </p:nvPr>
        </p:nvSpPr>
        <p:spPr>
          <a:xfrm>
            <a:off x="762000" y="381000"/>
            <a:ext cx="7620000" cy="1524000"/>
          </a:xfrm>
        </p:spPr>
        <p:txBody>
          <a:bodyPr/>
          <a:lstStyle/>
          <a:p>
            <a:pPr>
              <a:lnSpc>
                <a:spcPct val="90000"/>
              </a:lnSpc>
            </a:pPr>
            <a:r>
              <a:rPr lang="en-US" altLang="en-US" sz="3600" b="1"/>
              <a:t>Alkenes, Alkynes, and Aromatic Compounds</a:t>
            </a:r>
          </a:p>
          <a:p>
            <a:pPr>
              <a:lnSpc>
                <a:spcPct val="90000"/>
              </a:lnSpc>
            </a:pPr>
            <a:r>
              <a:rPr lang="en-US" altLang="en-US" sz="2400" b="1"/>
              <a:t>(Chapter 13)</a:t>
            </a:r>
          </a:p>
        </p:txBody>
      </p:sp>
      <p:pic>
        <p:nvPicPr>
          <p:cNvPr id="63495" name="Picture 7" descr="eth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193357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09800"/>
            <a:ext cx="430530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descr="ben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876800"/>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7813"/>
            <a:ext cx="8229600" cy="1246187"/>
          </a:xfrm>
        </p:spPr>
        <p:txBody>
          <a:bodyPr/>
          <a:lstStyle/>
          <a:p>
            <a:r>
              <a:rPr lang="en-US" altLang="en-US" sz="4000"/>
              <a:t>Cis-Trans Isomerism</a:t>
            </a:r>
          </a:p>
        </p:txBody>
      </p:sp>
      <p:sp>
        <p:nvSpPr>
          <p:cNvPr id="71683" name="Rectangle 3"/>
          <p:cNvSpPr>
            <a:spLocks noGrp="1" noChangeArrowheads="1"/>
          </p:cNvSpPr>
          <p:nvPr>
            <p:ph type="body" idx="1"/>
          </p:nvPr>
        </p:nvSpPr>
        <p:spPr/>
        <p:txBody>
          <a:bodyPr/>
          <a:lstStyle/>
          <a:p>
            <a:pPr marL="0" indent="1588" algn="just"/>
            <a:r>
              <a:rPr lang="en-US" altLang="en-US"/>
              <a:t> Methane is tetrahedral, ethylene is planar, and acetylene is linear as predicted by the VSEPR theory discussed earlier.</a:t>
            </a:r>
          </a:p>
        </p:txBody>
      </p:sp>
      <p:graphicFrame>
        <p:nvGraphicFramePr>
          <p:cNvPr id="71684" name="Object 4"/>
          <p:cNvGraphicFramePr>
            <a:graphicFrameLocks noChangeAspect="1"/>
          </p:cNvGraphicFramePr>
          <p:nvPr/>
        </p:nvGraphicFramePr>
        <p:xfrm>
          <a:off x="609600" y="3886200"/>
          <a:ext cx="7924800" cy="2525713"/>
        </p:xfrm>
        <a:graphic>
          <a:graphicData uri="http://schemas.openxmlformats.org/presentationml/2006/ole">
            <mc:AlternateContent xmlns:mc="http://schemas.openxmlformats.org/markup-compatibility/2006">
              <mc:Choice xmlns:v="urn:schemas-microsoft-com:vml" Requires="v">
                <p:oleObj spid="_x0000_s71685" name="Bitmap Image" r:id="rId3" imgW="7621064" imgH="2429214" progId="Paint.Picture">
                  <p:embed/>
                </p:oleObj>
              </mc:Choice>
              <mc:Fallback>
                <p:oleObj name="Bitmap Image" r:id="rId3" imgW="7621064" imgH="242921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86200"/>
                        <a:ext cx="7924800" cy="252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ln w="38100">
            <a:solidFill>
              <a:schemeClr val="hlink"/>
            </a:solidFill>
            <a:miter lim="800000"/>
            <a:headEnd/>
            <a:tailEnd/>
          </a:ln>
        </p:spPr>
        <p:txBody>
          <a:bodyPr/>
          <a:lstStyle/>
          <a:p>
            <a:r>
              <a:rPr lang="en-US" altLang="en-US" sz="4000" b="1"/>
              <a:t>Cis and Trans Isomers</a:t>
            </a:r>
            <a:endParaRPr lang="en-US" altLang="en-US"/>
          </a:p>
        </p:txBody>
      </p:sp>
      <p:sp>
        <p:nvSpPr>
          <p:cNvPr id="103427" name="Rectangle 3"/>
          <p:cNvSpPr>
            <a:spLocks noGrp="1" noChangeArrowheads="1"/>
          </p:cNvSpPr>
          <p:nvPr>
            <p:ph type="body" idx="1"/>
          </p:nvPr>
        </p:nvSpPr>
        <p:spPr>
          <a:xfrm>
            <a:off x="381000" y="1981200"/>
            <a:ext cx="8382000" cy="4648200"/>
          </a:xfrm>
        </p:spPr>
        <p:txBody>
          <a:bodyPr/>
          <a:lstStyle/>
          <a:p>
            <a:pPr>
              <a:buClr>
                <a:srgbClr val="99FF33"/>
              </a:buClr>
              <a:buFont typeface="Wingdings 2" panose="05020102010507070707" pitchFamily="18" charset="2"/>
              <a:buChar char="¾"/>
            </a:pPr>
            <a:r>
              <a:rPr lang="en-US" altLang="en-US" sz="3000" b="1"/>
              <a:t>Double bond is fixed</a:t>
            </a:r>
          </a:p>
          <a:p>
            <a:pPr>
              <a:buClr>
                <a:srgbClr val="99FF33"/>
              </a:buClr>
              <a:buFont typeface="Wingdings 2" panose="05020102010507070707" pitchFamily="18" charset="2"/>
              <a:buChar char="¾"/>
            </a:pPr>
            <a:r>
              <a:rPr lang="en-US" altLang="en-US" sz="3000" b="1"/>
              <a:t>Cis/trans Isomers are possible</a:t>
            </a:r>
          </a:p>
          <a:p>
            <a:pPr>
              <a:buClr>
                <a:srgbClr val="99FF33"/>
              </a:buClr>
              <a:buFont typeface="Wingdings 2" panose="05020102010507070707" pitchFamily="18" charset="2"/>
              <a:buChar char="¾"/>
            </a:pPr>
            <a:endParaRPr lang="en-US" altLang="en-US" sz="3000" b="1"/>
          </a:p>
          <a:p>
            <a:pPr>
              <a:lnSpc>
                <a:spcPct val="140000"/>
              </a:lnSpc>
              <a:buClr>
                <a:srgbClr val="99FF33"/>
              </a:buClr>
              <a:buFont typeface="Wingdings 2" panose="05020102010507070707" pitchFamily="18" charset="2"/>
              <a:buNone/>
            </a:pPr>
            <a:r>
              <a:rPr lang="en-US" altLang="en-US" sz="3000" b="1"/>
              <a:t>CH</a:t>
            </a:r>
            <a:r>
              <a:rPr lang="en-US" altLang="en-US" sz="3000" b="1" baseline="-25000"/>
              <a:t>3</a:t>
            </a:r>
            <a:r>
              <a:rPr lang="en-US" altLang="en-US" sz="3000" b="1"/>
              <a:t>		   CH</a:t>
            </a:r>
            <a:r>
              <a:rPr lang="en-US" altLang="en-US" sz="3000" b="1" baseline="-25000"/>
              <a:t>3</a:t>
            </a:r>
            <a:r>
              <a:rPr lang="en-US" altLang="en-US" sz="3000" b="1"/>
              <a:t>	      CH</a:t>
            </a:r>
            <a:r>
              <a:rPr lang="en-US" altLang="en-US" sz="3000" b="1" baseline="-25000"/>
              <a:t>3</a:t>
            </a:r>
            <a:endParaRPr lang="en-US" altLang="en-US" sz="3000" b="1"/>
          </a:p>
          <a:p>
            <a:pPr>
              <a:lnSpc>
                <a:spcPct val="40000"/>
              </a:lnSpc>
              <a:buClr>
                <a:srgbClr val="99FF33"/>
              </a:buClr>
              <a:buFont typeface="Wingdings 2" panose="05020102010507070707" pitchFamily="18" charset="2"/>
              <a:buNone/>
            </a:pPr>
            <a:endParaRPr lang="en-US" altLang="en-US" sz="3000" b="1"/>
          </a:p>
          <a:p>
            <a:pPr>
              <a:buClr>
                <a:srgbClr val="99FF33"/>
              </a:buClr>
              <a:buFont typeface="Wingdings 2" panose="05020102010507070707" pitchFamily="18" charset="2"/>
              <a:buNone/>
            </a:pPr>
            <a:r>
              <a:rPr lang="en-US" altLang="en-US" sz="3000" b="1"/>
              <a:t>	   CH = CH			      CH = CH	</a:t>
            </a:r>
          </a:p>
          <a:p>
            <a:pPr>
              <a:lnSpc>
                <a:spcPct val="150000"/>
              </a:lnSpc>
              <a:buFont typeface="Wingdings" panose="05000000000000000000" pitchFamily="2" charset="2"/>
              <a:buNone/>
            </a:pPr>
            <a:r>
              <a:rPr lang="en-US" altLang="en-US" sz="3000" b="1">
                <a:solidFill>
                  <a:srgbClr val="99FF33"/>
                </a:solidFill>
              </a:rPr>
              <a:t>        </a:t>
            </a:r>
            <a:r>
              <a:rPr lang="en-US" altLang="en-US" sz="3000" b="1" i="1">
                <a:solidFill>
                  <a:srgbClr val="99FF33"/>
                </a:solidFill>
              </a:rPr>
              <a:t>cis				   trans</a:t>
            </a:r>
            <a:r>
              <a:rPr lang="en-US" altLang="en-US" sz="3000" b="1" i="1"/>
              <a:t>	</a:t>
            </a:r>
            <a:r>
              <a:rPr lang="en-US" altLang="en-US" sz="3000" b="1"/>
              <a:t>      CH</a:t>
            </a:r>
            <a:r>
              <a:rPr lang="en-US" altLang="en-US" sz="3000" b="1" baseline="-25000"/>
              <a:t>3</a:t>
            </a:r>
            <a:endParaRPr lang="en-US" altLang="en-US" sz="3000" b="1"/>
          </a:p>
        </p:txBody>
      </p:sp>
      <p:sp>
        <p:nvSpPr>
          <p:cNvPr id="103428" name="Line 4"/>
          <p:cNvSpPr>
            <a:spLocks noChangeShapeType="1"/>
          </p:cNvSpPr>
          <p:nvPr/>
        </p:nvSpPr>
        <p:spPr bwMode="auto">
          <a:xfrm>
            <a:off x="762000" y="4267200"/>
            <a:ext cx="457200" cy="4572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9" name="Line 5"/>
          <p:cNvSpPr>
            <a:spLocks noChangeShapeType="1"/>
          </p:cNvSpPr>
          <p:nvPr/>
        </p:nvSpPr>
        <p:spPr bwMode="auto">
          <a:xfrm>
            <a:off x="5181600" y="4343400"/>
            <a:ext cx="457200" cy="4572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0" name="Line 6"/>
          <p:cNvSpPr>
            <a:spLocks noChangeShapeType="1"/>
          </p:cNvSpPr>
          <p:nvPr/>
        </p:nvSpPr>
        <p:spPr bwMode="auto">
          <a:xfrm flipH="1">
            <a:off x="2209800" y="4267200"/>
            <a:ext cx="381000" cy="4572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1" name="Line 7"/>
          <p:cNvSpPr>
            <a:spLocks noChangeShapeType="1"/>
          </p:cNvSpPr>
          <p:nvPr/>
        </p:nvSpPr>
        <p:spPr bwMode="auto">
          <a:xfrm>
            <a:off x="6858000" y="5105400"/>
            <a:ext cx="609600" cy="5334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0"/>
            <a:ext cx="8229600" cy="1371600"/>
          </a:xfrm>
        </p:spPr>
        <p:txBody>
          <a:bodyPr/>
          <a:lstStyle/>
          <a:p>
            <a:r>
              <a:rPr lang="en-US" altLang="en-US"/>
              <a:t>Cis- and Trans- terminology</a:t>
            </a:r>
          </a:p>
        </p:txBody>
      </p:sp>
      <p:sp>
        <p:nvSpPr>
          <p:cNvPr id="138243" name="Rectangle 3"/>
          <p:cNvSpPr>
            <a:spLocks noGrp="1" noChangeArrowheads="1"/>
          </p:cNvSpPr>
          <p:nvPr>
            <p:ph type="body" idx="1"/>
          </p:nvPr>
        </p:nvSpPr>
        <p:spPr>
          <a:xfrm>
            <a:off x="304800" y="1295400"/>
            <a:ext cx="8229600" cy="4114800"/>
          </a:xfrm>
        </p:spPr>
        <p:txBody>
          <a:bodyPr/>
          <a:lstStyle/>
          <a:p>
            <a:pPr>
              <a:lnSpc>
                <a:spcPct val="80000"/>
              </a:lnSpc>
              <a:buFont typeface="Wingdings" panose="05000000000000000000" pitchFamily="2" charset="2"/>
              <a:buNone/>
            </a:pPr>
            <a:r>
              <a:rPr lang="en-US" altLang="en-US" sz="2800"/>
              <a:t>If alkenes have </a:t>
            </a:r>
            <a:r>
              <a:rPr lang="en-US" altLang="en-US" sz="2800" b="1"/>
              <a:t>two different substituents</a:t>
            </a:r>
            <a:r>
              <a:rPr lang="en-US" altLang="en-US" sz="2800"/>
              <a:t> at each end of the C=C then they can exist as </a:t>
            </a:r>
            <a:r>
              <a:rPr lang="en-US" altLang="en-US" sz="2800" b="1"/>
              <a:t>stereoisomers </a:t>
            </a:r>
            <a:r>
              <a:rPr lang="en-US" altLang="en-US" sz="2800"/>
              <a:t>because there is restricted rotation of the double bond.</a:t>
            </a:r>
            <a:br>
              <a:rPr lang="en-US" altLang="en-US" sz="2800"/>
            </a:br>
            <a:r>
              <a:rPr lang="en-US" altLang="en-US" sz="2800"/>
              <a:t/>
            </a:r>
            <a:br>
              <a:rPr lang="en-US" altLang="en-US" sz="2800"/>
            </a:br>
            <a:r>
              <a:rPr lang="en-US" altLang="en-US" sz="2800"/>
              <a:t>For example:</a:t>
            </a:r>
            <a:br>
              <a:rPr lang="en-US" altLang="en-US" sz="2800"/>
            </a:br>
            <a:endParaRPr lang="en-US" altLang="en-US" sz="2800"/>
          </a:p>
          <a:p>
            <a:pPr>
              <a:lnSpc>
                <a:spcPct val="80000"/>
              </a:lnSpc>
            </a:pPr>
            <a:r>
              <a:rPr lang="en-US" altLang="en-US" sz="2800"/>
              <a:t>all terminal alkenes (begin or end with a C=CH</a:t>
            </a:r>
            <a:r>
              <a:rPr lang="en-US" altLang="en-US" sz="2800" baseline="-25000"/>
              <a:t>2</a:t>
            </a:r>
            <a:r>
              <a:rPr lang="en-US" altLang="en-US" sz="2800"/>
              <a:t>) do </a:t>
            </a:r>
            <a:r>
              <a:rPr lang="en-US" altLang="en-US" sz="2800" b="1"/>
              <a:t>not</a:t>
            </a:r>
            <a:r>
              <a:rPr lang="en-US" altLang="en-US" sz="2800"/>
              <a:t> exist as </a:t>
            </a:r>
            <a:r>
              <a:rPr lang="en-US" altLang="en-US" sz="2800" i="1"/>
              <a:t>cis-</a:t>
            </a:r>
            <a:r>
              <a:rPr lang="en-US" altLang="en-US" sz="2800"/>
              <a:t> and </a:t>
            </a:r>
            <a:r>
              <a:rPr lang="en-US" altLang="en-US" sz="2800" i="1"/>
              <a:t>trans-</a:t>
            </a:r>
            <a:r>
              <a:rPr lang="en-US" altLang="en-US" sz="2800"/>
              <a:t> isomers. </a:t>
            </a:r>
          </a:p>
          <a:p>
            <a:pPr>
              <a:lnSpc>
                <a:spcPct val="80000"/>
              </a:lnSpc>
            </a:pPr>
            <a:r>
              <a:rPr lang="en-US" altLang="en-US" sz="2800"/>
              <a:t>all 1,1-symmetrically disubstituted alkenes (has a C=CR</a:t>
            </a:r>
            <a:r>
              <a:rPr lang="en-US" altLang="en-US" sz="2800" baseline="-25000"/>
              <a:t>2</a:t>
            </a:r>
            <a:r>
              <a:rPr lang="en-US" altLang="en-US" sz="2800"/>
              <a:t> unit) do </a:t>
            </a:r>
            <a:r>
              <a:rPr lang="en-US" altLang="en-US" sz="2800" b="1"/>
              <a:t>not</a:t>
            </a:r>
            <a:r>
              <a:rPr lang="en-US" altLang="en-US" sz="2800"/>
              <a:t> exist as </a:t>
            </a:r>
            <a:r>
              <a:rPr lang="en-US" altLang="en-US" sz="2800" i="1"/>
              <a:t>cis-</a:t>
            </a:r>
            <a:r>
              <a:rPr lang="en-US" altLang="en-US" sz="2800"/>
              <a:t> and </a:t>
            </a:r>
            <a:r>
              <a:rPr lang="en-US" altLang="en-US" sz="2800" i="1"/>
              <a:t>trans-</a:t>
            </a:r>
            <a:r>
              <a:rPr lang="en-US" altLang="en-US" sz="2800"/>
              <a:t>. </a:t>
            </a:r>
          </a:p>
          <a:p>
            <a:pPr>
              <a:lnSpc>
                <a:spcPct val="80000"/>
              </a:lnSpc>
            </a:pPr>
            <a:r>
              <a:rPr lang="en-US" altLang="en-US" sz="2800"/>
              <a:t>alkenes with the R-CH=CH-R unit </a:t>
            </a:r>
            <a:r>
              <a:rPr lang="en-US" altLang="en-US" sz="2800" b="1"/>
              <a:t>can</a:t>
            </a:r>
            <a:r>
              <a:rPr lang="en-US" altLang="en-US" sz="2800"/>
              <a:t> exist as </a:t>
            </a:r>
            <a:r>
              <a:rPr lang="en-US" altLang="en-US" sz="2800" i="1"/>
              <a:t>cis-</a:t>
            </a:r>
            <a:r>
              <a:rPr lang="en-US" altLang="en-US" sz="2800"/>
              <a:t> and </a:t>
            </a:r>
            <a:r>
              <a:rPr lang="en-US" altLang="en-US" sz="2800" i="1"/>
              <a:t>trans-</a:t>
            </a:r>
            <a:r>
              <a:rPr lang="en-US" altLang="en-US" sz="2800"/>
              <a:t> isomers. </a:t>
            </a:r>
          </a:p>
          <a:p>
            <a:pPr>
              <a:lnSpc>
                <a:spcPct val="80000"/>
              </a:lnSpc>
            </a:pPr>
            <a:endParaRPr lang="en-US"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685800"/>
            <a:ext cx="8001000" cy="5445125"/>
          </a:xfrm>
        </p:spPr>
        <p:txBody>
          <a:bodyPr/>
          <a:lstStyle/>
          <a:p>
            <a:pPr marL="457200" indent="-455613" algn="just"/>
            <a:r>
              <a:rPr lang="en-US" altLang="en-US"/>
              <a:t>In cis isomers, two methyl groups are close together on the same side of the double bond. </a:t>
            </a:r>
          </a:p>
          <a:p>
            <a:pPr marL="457200" indent="-455613" algn="just"/>
            <a:endParaRPr lang="en-US" altLang="en-US"/>
          </a:p>
          <a:p>
            <a:pPr marL="457200" indent="-455613" algn="just"/>
            <a:endParaRPr lang="en-US" altLang="en-US">
              <a:solidFill>
                <a:srgbClr val="0000FF"/>
              </a:solidFill>
            </a:endParaRPr>
          </a:p>
          <a:p>
            <a:pPr marL="457200" indent="-455613" algn="just"/>
            <a:endParaRPr lang="en-US" altLang="en-US">
              <a:solidFill>
                <a:srgbClr val="0000FF"/>
              </a:solidFill>
            </a:endParaRPr>
          </a:p>
          <a:p>
            <a:pPr marL="457200" indent="-455613" algn="just"/>
            <a:endParaRPr lang="en-US" altLang="en-US">
              <a:solidFill>
                <a:srgbClr val="0000FF"/>
              </a:solidFill>
            </a:endParaRPr>
          </a:p>
          <a:p>
            <a:pPr marL="457200" indent="-455613" algn="just"/>
            <a:endParaRPr lang="en-US" altLang="en-US">
              <a:solidFill>
                <a:srgbClr val="0000FF"/>
              </a:solidFill>
            </a:endParaRPr>
          </a:p>
        </p:txBody>
      </p:sp>
      <p:graphicFrame>
        <p:nvGraphicFramePr>
          <p:cNvPr id="73731" name="Object 3"/>
          <p:cNvGraphicFramePr>
            <a:graphicFrameLocks noChangeAspect="1"/>
          </p:cNvGraphicFramePr>
          <p:nvPr/>
        </p:nvGraphicFramePr>
        <p:xfrm>
          <a:off x="838200" y="2971800"/>
          <a:ext cx="7570788" cy="2314575"/>
        </p:xfrm>
        <a:graphic>
          <a:graphicData uri="http://schemas.openxmlformats.org/presentationml/2006/ole">
            <mc:AlternateContent xmlns:mc="http://schemas.openxmlformats.org/markup-compatibility/2006">
              <mc:Choice xmlns:v="urn:schemas-microsoft-com:vml" Requires="v">
                <p:oleObj spid="_x0000_s73732" name="Bitmap Image" r:id="rId3" imgW="7571429" imgH="2314286" progId="Paint.Picture">
                  <p:embed/>
                </p:oleObj>
              </mc:Choice>
              <mc:Fallback>
                <p:oleObj name="Bitmap Image" r:id="rId3" imgW="7571429" imgH="231428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7570788"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762000" y="1447800"/>
          <a:ext cx="7608888" cy="3048000"/>
        </p:xfrm>
        <a:graphic>
          <a:graphicData uri="http://schemas.openxmlformats.org/presentationml/2006/ole">
            <mc:AlternateContent xmlns:mc="http://schemas.openxmlformats.org/markup-compatibility/2006">
              <mc:Choice xmlns:v="urn:schemas-microsoft-com:vml" Requires="v">
                <p:oleObj spid="_x0000_s74756" name="Bitmap Image" r:id="rId3" imgW="7609524" imgH="3048426" progId="Paint.Picture">
                  <p:embed/>
                </p:oleObj>
              </mc:Choice>
              <mc:Fallback>
                <p:oleObj name="Bitmap Image" r:id="rId3" imgW="7609524" imgH="304842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76088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
        <p:nvSpPr>
          <p:cNvPr id="74755" name="Rectangle 3"/>
          <p:cNvSpPr>
            <a:spLocks noGrp="1" noChangeArrowheads="1"/>
          </p:cNvSpPr>
          <p:nvPr>
            <p:ph type="body" idx="1"/>
          </p:nvPr>
        </p:nvSpPr>
        <p:spPr>
          <a:xfrm>
            <a:off x="457200" y="304800"/>
            <a:ext cx="8229600" cy="6019800"/>
          </a:xfrm>
        </p:spPr>
        <p:txBody>
          <a:bodyPr/>
          <a:lstStyle/>
          <a:p>
            <a:pPr marL="457200" indent="-455613" algn="just">
              <a:lnSpc>
                <a:spcPct val="90000"/>
              </a:lnSpc>
            </a:pPr>
            <a:r>
              <a:rPr lang="en-US" altLang="en-US" sz="2800"/>
              <a:t>In trans isomer, two methyl groups are far apart on opposite side of the double bond.</a:t>
            </a:r>
          </a:p>
          <a:p>
            <a:pPr marL="457200" indent="-455613" algn="just">
              <a:lnSpc>
                <a:spcPct val="90000"/>
              </a:lnSpc>
            </a:pPr>
            <a:endParaRPr lang="en-US" altLang="en-US" sz="2800"/>
          </a:p>
          <a:p>
            <a:pPr marL="457200" indent="-455613" algn="just">
              <a:lnSpc>
                <a:spcPct val="90000"/>
              </a:lnSpc>
            </a:pPr>
            <a:endParaRPr lang="en-US" altLang="en-US" sz="2800"/>
          </a:p>
          <a:p>
            <a:pPr marL="457200" indent="-455613" algn="just">
              <a:lnSpc>
                <a:spcPct val="90000"/>
              </a:lnSpc>
            </a:pPr>
            <a:endParaRPr lang="en-US" altLang="en-US" sz="2800"/>
          </a:p>
          <a:p>
            <a:pPr marL="457200" indent="-455613" algn="just">
              <a:lnSpc>
                <a:spcPct val="90000"/>
              </a:lnSpc>
            </a:pPr>
            <a:endParaRPr lang="en-US" altLang="en-US" sz="2800"/>
          </a:p>
          <a:p>
            <a:pPr marL="457200" indent="-455613" algn="just">
              <a:lnSpc>
                <a:spcPct val="90000"/>
              </a:lnSpc>
            </a:pPr>
            <a:endParaRPr lang="en-US" altLang="en-US" sz="2800"/>
          </a:p>
          <a:p>
            <a:pPr marL="457200" indent="-455613" algn="just">
              <a:lnSpc>
                <a:spcPct val="90000"/>
              </a:lnSpc>
            </a:pPr>
            <a:endParaRPr lang="en-US" altLang="en-US" sz="2800"/>
          </a:p>
          <a:p>
            <a:pPr marL="457200" indent="-455613" algn="just">
              <a:lnSpc>
                <a:spcPct val="90000"/>
              </a:lnSpc>
            </a:pPr>
            <a:endParaRPr lang="en-US" altLang="en-US" sz="2800"/>
          </a:p>
          <a:p>
            <a:pPr marL="457200" indent="-455613" algn="just">
              <a:lnSpc>
                <a:spcPct val="90000"/>
              </a:lnSpc>
            </a:pPr>
            <a:r>
              <a:rPr lang="en-US" altLang="en-US" sz="2800"/>
              <a:t>Both cis and trans isomers have the same formula and connections between the atoms but have different three dimensional structures because the way the groups are attached to the carbons.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457200"/>
            <a:ext cx="8229600" cy="5673725"/>
          </a:xfrm>
        </p:spPr>
        <p:txBody>
          <a:bodyPr/>
          <a:lstStyle/>
          <a:p>
            <a:pPr marL="457200" indent="-455613" algn="just"/>
            <a:r>
              <a:rPr lang="en-US" altLang="en-US" sz="2800"/>
              <a:t>Cis-trans isomerism occurs in an alkene whenever each double bond carbon is bonded to two different substituent groups.  Cis-trans isomerism is not possible if one of the double bond carbons is attached to two identical groups. </a:t>
            </a:r>
          </a:p>
        </p:txBody>
      </p:sp>
      <p:graphicFrame>
        <p:nvGraphicFramePr>
          <p:cNvPr id="75779" name="Object 3"/>
          <p:cNvGraphicFramePr>
            <a:graphicFrameLocks noChangeAspect="1"/>
          </p:cNvGraphicFramePr>
          <p:nvPr/>
        </p:nvGraphicFramePr>
        <p:xfrm>
          <a:off x="762000" y="3276600"/>
          <a:ext cx="7602538" cy="3209925"/>
        </p:xfrm>
        <a:graphic>
          <a:graphicData uri="http://schemas.openxmlformats.org/presentationml/2006/ole">
            <mc:AlternateContent xmlns:mc="http://schemas.openxmlformats.org/markup-compatibility/2006">
              <mc:Choice xmlns:v="urn:schemas-microsoft-com:vml" Requires="v">
                <p:oleObj spid="_x0000_s75780" name="Bitmap Image" r:id="rId3" imgW="7602011" imgH="3209524" progId="Paint.Picture">
                  <p:embed/>
                </p:oleObj>
              </mc:Choice>
              <mc:Fallback>
                <p:oleObj name="Bitmap Image" r:id="rId3" imgW="7602011" imgH="3209524"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76600"/>
                        <a:ext cx="7602538"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ln w="38100">
            <a:solidFill>
              <a:schemeClr val="hlink"/>
            </a:solidFill>
            <a:miter lim="800000"/>
            <a:headEnd/>
            <a:tailEnd/>
          </a:ln>
        </p:spPr>
        <p:txBody>
          <a:bodyPr/>
          <a:lstStyle/>
          <a:p>
            <a:r>
              <a:rPr lang="en-US" altLang="en-US" sz="4000" b="1"/>
              <a:t>Unsaturated Fatty Acids</a:t>
            </a:r>
            <a:endParaRPr lang="en-US" altLang="en-US"/>
          </a:p>
        </p:txBody>
      </p:sp>
      <p:sp>
        <p:nvSpPr>
          <p:cNvPr id="104451" name="Rectangle 3"/>
          <p:cNvSpPr>
            <a:spLocks noGrp="1" noChangeArrowheads="1"/>
          </p:cNvSpPr>
          <p:nvPr>
            <p:ph type="body" idx="1"/>
          </p:nvPr>
        </p:nvSpPr>
        <p:spPr>
          <a:xfrm>
            <a:off x="0" y="1981200"/>
            <a:ext cx="9144000" cy="4572000"/>
          </a:xfrm>
        </p:spPr>
        <p:txBody>
          <a:bodyPr/>
          <a:lstStyle/>
          <a:p>
            <a:pPr>
              <a:buClr>
                <a:srgbClr val="99FF33"/>
              </a:buClr>
              <a:buFont typeface="Wingdings" panose="05000000000000000000" pitchFamily="2" charset="2"/>
              <a:buChar char="l"/>
            </a:pPr>
            <a:r>
              <a:rPr lang="en-US" altLang="en-US" sz="2800" b="1"/>
              <a:t>Fatty acids in vegetable oils are omega-6 acids (the first double bond occurs at carbon 6 counting from the methyl group)</a:t>
            </a:r>
          </a:p>
          <a:p>
            <a:pPr>
              <a:buClr>
                <a:srgbClr val="99FF33"/>
              </a:buClr>
              <a:buFont typeface="Wingdings" panose="05000000000000000000" pitchFamily="2" charset="2"/>
              <a:buChar char="l"/>
            </a:pPr>
            <a:r>
              <a:rPr lang="en-US" altLang="en-US" sz="2800" b="1"/>
              <a:t>A common omega-6 acid is linoleic acid</a:t>
            </a:r>
          </a:p>
          <a:p>
            <a:pPr>
              <a:buClr>
                <a:srgbClr val="99FF33"/>
              </a:buClr>
              <a:buFont typeface="Wingdings" panose="05000000000000000000" pitchFamily="2" charset="2"/>
              <a:buChar char="l"/>
            </a:pPr>
            <a:endParaRPr lang="en-US" altLang="en-US" sz="2800" b="1"/>
          </a:p>
          <a:p>
            <a:pPr>
              <a:buClr>
                <a:srgbClr val="99FF33"/>
              </a:buClr>
              <a:buFont typeface="Wingdings" panose="05000000000000000000" pitchFamily="2" charset="2"/>
              <a:buNone/>
            </a:pPr>
            <a:r>
              <a:rPr lang="en-US" altLang="en-US" sz="2800" b="1"/>
              <a:t>	</a:t>
            </a:r>
            <a:r>
              <a:rPr lang="en-US" altLang="en-US" sz="2400" b="1"/>
              <a:t>CH</a:t>
            </a:r>
            <a:r>
              <a:rPr lang="en-US" altLang="en-US" sz="2400" b="1" baseline="-25000"/>
              <a:t>3</a:t>
            </a:r>
            <a:r>
              <a:rPr lang="en-US" altLang="en-US" sz="2400" b="1"/>
              <a:t>CH</a:t>
            </a:r>
            <a:r>
              <a:rPr lang="en-US" altLang="en-US" sz="2400" b="1" baseline="-25000"/>
              <a:t>2</a:t>
            </a:r>
            <a:r>
              <a:rPr lang="en-US" altLang="en-US" sz="2400" b="1"/>
              <a:t>CH</a:t>
            </a:r>
            <a:r>
              <a:rPr lang="en-US" altLang="en-US" sz="2400" b="1" baseline="-25000"/>
              <a:t>2</a:t>
            </a:r>
            <a:r>
              <a:rPr lang="en-US" altLang="en-US" sz="2400" b="1"/>
              <a:t>CH</a:t>
            </a:r>
            <a:r>
              <a:rPr lang="en-US" altLang="en-US" sz="2400" b="1" baseline="-25000"/>
              <a:t>2</a:t>
            </a:r>
            <a:r>
              <a:rPr lang="en-US" altLang="en-US" sz="2400" b="1"/>
              <a:t>CH</a:t>
            </a:r>
            <a:r>
              <a:rPr lang="en-US" altLang="en-US" sz="2400" b="1" baseline="-25000"/>
              <a:t>2</a:t>
            </a:r>
            <a:r>
              <a:rPr lang="en-US" altLang="en-US" sz="2400" b="1"/>
              <a:t>CH=CHCH</a:t>
            </a:r>
            <a:r>
              <a:rPr lang="en-US" altLang="en-US" sz="2400" b="1" baseline="-25000"/>
              <a:t>2</a:t>
            </a:r>
            <a:r>
              <a:rPr lang="en-US" altLang="en-US" sz="2400" b="1"/>
              <a:t>CH=CH(CH</a:t>
            </a:r>
            <a:r>
              <a:rPr lang="en-US" altLang="en-US" sz="2400" b="1" baseline="-25000"/>
              <a:t>2</a:t>
            </a:r>
            <a:r>
              <a:rPr lang="en-US" altLang="en-US" sz="2400" b="1"/>
              <a:t>)</a:t>
            </a:r>
            <a:r>
              <a:rPr lang="en-US" altLang="en-US" sz="2400" b="1" baseline="-25000"/>
              <a:t>7</a:t>
            </a:r>
            <a:r>
              <a:rPr lang="en-US" altLang="en-US" sz="2400" b="1"/>
              <a:t>COOH</a:t>
            </a:r>
          </a:p>
          <a:p>
            <a:pPr>
              <a:buClr>
                <a:srgbClr val="99FF33"/>
              </a:buClr>
              <a:buFont typeface="Wingdings" panose="05000000000000000000" pitchFamily="2" charset="2"/>
              <a:buNone/>
            </a:pPr>
            <a:r>
              <a:rPr lang="en-US" altLang="en-US" sz="2800" b="1"/>
              <a:t>					</a:t>
            </a:r>
          </a:p>
          <a:p>
            <a:pPr>
              <a:buClr>
                <a:srgbClr val="99FF33"/>
              </a:buClr>
              <a:buFont typeface="Wingdings" panose="05000000000000000000" pitchFamily="2" charset="2"/>
              <a:buNone/>
            </a:pPr>
            <a:r>
              <a:rPr lang="en-US" altLang="en-US" sz="2800" b="1"/>
              <a:t>				     6</a:t>
            </a:r>
          </a:p>
          <a:p>
            <a:pPr>
              <a:buClr>
                <a:srgbClr val="99FF33"/>
              </a:buClr>
              <a:buFont typeface="Wingdings" panose="05000000000000000000" pitchFamily="2" charset="2"/>
              <a:buNone/>
            </a:pPr>
            <a:r>
              <a:rPr lang="en-US" altLang="en-US" sz="2800" b="1"/>
              <a:t>			linoleic acid, a fatty acid </a:t>
            </a:r>
          </a:p>
        </p:txBody>
      </p:sp>
      <p:sp>
        <p:nvSpPr>
          <p:cNvPr id="104452" name="Line 4"/>
          <p:cNvSpPr>
            <a:spLocks noChangeShapeType="1"/>
          </p:cNvSpPr>
          <p:nvPr/>
        </p:nvSpPr>
        <p:spPr bwMode="auto">
          <a:xfrm flipV="1">
            <a:off x="3429000" y="4953000"/>
            <a:ext cx="0" cy="457200"/>
          </a:xfrm>
          <a:prstGeom prst="line">
            <a:avLst/>
          </a:prstGeom>
          <a:noFill/>
          <a:ln w="38100">
            <a:solidFill>
              <a:srgbClr val="99FF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4000" b="1" i="1"/>
              <a:t>Trans</a:t>
            </a:r>
            <a:r>
              <a:rPr lang="en-US" altLang="en-US" sz="4000" b="1"/>
              <a:t> Fats</a:t>
            </a:r>
            <a:endParaRPr lang="en-US" altLang="en-US"/>
          </a:p>
        </p:txBody>
      </p:sp>
      <p:sp>
        <p:nvSpPr>
          <p:cNvPr id="105475" name="Rectangle 3"/>
          <p:cNvSpPr>
            <a:spLocks noGrp="1" noChangeArrowheads="1"/>
          </p:cNvSpPr>
          <p:nvPr>
            <p:ph type="body" idx="1"/>
          </p:nvPr>
        </p:nvSpPr>
        <p:spPr>
          <a:xfrm>
            <a:off x="0" y="1676400"/>
            <a:ext cx="9144000" cy="5181600"/>
          </a:xfrm>
        </p:spPr>
        <p:txBody>
          <a:bodyPr/>
          <a:lstStyle/>
          <a:p>
            <a:pPr>
              <a:buClr>
                <a:srgbClr val="FF66CC"/>
              </a:buClr>
              <a:buFont typeface="Wingdings" panose="05000000000000000000" pitchFamily="2" charset="2"/>
              <a:buChar char="u"/>
            </a:pPr>
            <a:r>
              <a:rPr lang="en-US" altLang="en-US" sz="3000" b="1"/>
              <a:t>In vegetable oils, the unsaturated fats usually contain </a:t>
            </a:r>
            <a:r>
              <a:rPr lang="en-US" altLang="en-US" sz="3000" b="1" i="1"/>
              <a:t>cis</a:t>
            </a:r>
            <a:r>
              <a:rPr lang="en-US" altLang="en-US" sz="3000" b="1"/>
              <a:t> double bonds.  </a:t>
            </a:r>
          </a:p>
          <a:p>
            <a:pPr>
              <a:lnSpc>
                <a:spcPct val="110000"/>
              </a:lnSpc>
              <a:buClr>
                <a:srgbClr val="FF66CC"/>
              </a:buClr>
              <a:buFont typeface="Wingdings" panose="05000000000000000000" pitchFamily="2" charset="2"/>
              <a:buChar char="u"/>
            </a:pPr>
            <a:r>
              <a:rPr lang="en-US" altLang="en-US" sz="3000" b="1"/>
              <a:t>During hydrogenation, some </a:t>
            </a:r>
            <a:r>
              <a:rPr lang="en-US" altLang="en-US" sz="3000" b="1" i="1"/>
              <a:t>cis </a:t>
            </a:r>
            <a:r>
              <a:rPr lang="en-US" altLang="en-US" sz="3000" b="1"/>
              <a:t>double bonds are converted to </a:t>
            </a:r>
            <a:r>
              <a:rPr lang="en-US" altLang="en-US" sz="3000" b="1" i="1"/>
              <a:t>trans </a:t>
            </a:r>
            <a:r>
              <a:rPr lang="en-US" altLang="en-US" sz="3000" b="1"/>
              <a:t>double bonds (more stable)  causing a change in the fatty acid structure </a:t>
            </a:r>
          </a:p>
          <a:p>
            <a:pPr>
              <a:lnSpc>
                <a:spcPct val="110000"/>
              </a:lnSpc>
              <a:buClr>
                <a:srgbClr val="FF66CC"/>
              </a:buClr>
              <a:buFont typeface="Wingdings" panose="05000000000000000000" pitchFamily="2" charset="2"/>
              <a:buChar char="u"/>
            </a:pPr>
            <a:r>
              <a:rPr lang="en-US" altLang="en-US" sz="3000" b="1"/>
              <a:t>If a label states “partially” or “fully hydrogenated”, the fats contain </a:t>
            </a:r>
            <a:r>
              <a:rPr lang="en-US" altLang="en-US" sz="3000" b="1" i="1"/>
              <a:t>trans</a:t>
            </a:r>
            <a:r>
              <a:rPr lang="en-US" altLang="en-US" sz="3000" b="1"/>
              <a:t> fatty acids.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ln w="38100">
            <a:solidFill>
              <a:schemeClr val="hlink"/>
            </a:solidFill>
            <a:miter lim="800000"/>
            <a:headEnd/>
            <a:tailEnd/>
          </a:ln>
        </p:spPr>
        <p:txBody>
          <a:bodyPr/>
          <a:lstStyle/>
          <a:p>
            <a:r>
              <a:rPr lang="en-US" altLang="en-US" sz="4000" b="1" i="1"/>
              <a:t>Trans</a:t>
            </a:r>
            <a:r>
              <a:rPr lang="en-US" altLang="en-US" sz="4000" b="1"/>
              <a:t> Fats</a:t>
            </a:r>
            <a:endParaRPr lang="en-US" altLang="en-US" i="1"/>
          </a:p>
        </p:txBody>
      </p:sp>
      <p:sp>
        <p:nvSpPr>
          <p:cNvPr id="106499" name="Rectangle 3"/>
          <p:cNvSpPr>
            <a:spLocks noGrp="1" noChangeArrowheads="1"/>
          </p:cNvSpPr>
          <p:nvPr>
            <p:ph type="body" idx="1"/>
          </p:nvPr>
        </p:nvSpPr>
        <p:spPr>
          <a:xfrm>
            <a:off x="228600" y="1752600"/>
            <a:ext cx="8686800" cy="5105400"/>
          </a:xfrm>
        </p:spPr>
        <p:txBody>
          <a:bodyPr/>
          <a:lstStyle/>
          <a:p>
            <a:pPr>
              <a:buClr>
                <a:srgbClr val="FF66CC"/>
              </a:buClr>
              <a:buFont typeface="Wingdings" panose="05000000000000000000" pitchFamily="2" charset="2"/>
              <a:buChar char="u"/>
            </a:pPr>
            <a:r>
              <a:rPr lang="en-US" altLang="en-US" sz="2800" b="1"/>
              <a:t>In the US, it is estimated that 2-4% of our total Calories is in the form of </a:t>
            </a:r>
            <a:r>
              <a:rPr lang="en-US" altLang="en-US" sz="2800" b="1" i="1"/>
              <a:t>trans</a:t>
            </a:r>
            <a:r>
              <a:rPr lang="en-US" altLang="en-US" sz="2800" b="1"/>
              <a:t> fatty acid.  </a:t>
            </a:r>
          </a:p>
          <a:p>
            <a:pPr>
              <a:buClr>
                <a:srgbClr val="FF66CC"/>
              </a:buClr>
              <a:buFont typeface="Wingdings" panose="05000000000000000000" pitchFamily="2" charset="2"/>
              <a:buChar char="u"/>
            </a:pPr>
            <a:r>
              <a:rPr lang="en-US" altLang="en-US" sz="2800" b="1" i="1"/>
              <a:t>trans </a:t>
            </a:r>
            <a:r>
              <a:rPr lang="en-US" altLang="en-US" sz="2800" b="1"/>
              <a:t>fatty acids behave like saturated fatty acids in the body.  </a:t>
            </a:r>
          </a:p>
          <a:p>
            <a:pPr>
              <a:buClr>
                <a:srgbClr val="FF66CC"/>
              </a:buClr>
              <a:buFont typeface="Wingdings" panose="05000000000000000000" pitchFamily="2" charset="2"/>
              <a:buChar char="u"/>
            </a:pPr>
            <a:r>
              <a:rPr lang="en-US" altLang="en-US" sz="2800" b="1"/>
              <a:t>Several studies reported that trans fatty acids raise LDL-cholesterol.  Some studies also report that trans fatty acid lower HDL-cholesterol</a:t>
            </a:r>
          </a:p>
          <a:p>
            <a:pPr>
              <a:buClr>
                <a:srgbClr val="FF66CC"/>
              </a:buClr>
              <a:buFont typeface="Wingdings" panose="05000000000000000000" pitchFamily="2" charset="2"/>
              <a:buChar char="u"/>
            </a:pPr>
            <a:r>
              <a:rPr lang="en-US" altLang="en-US" sz="2800" b="1"/>
              <a:t>The trans fatty acids controversy will continue to be debated. </a:t>
            </a:r>
          </a:p>
          <a:p>
            <a:pPr>
              <a:buClr>
                <a:srgbClr val="FF66CC"/>
              </a:buClr>
              <a:buFont typeface="Wingdings" panose="05000000000000000000" pitchFamily="2" charset="2"/>
              <a:buChar char="u"/>
            </a:pPr>
            <a:endParaRPr lang="en-US" altLang="en-US" sz="2800" b="1"/>
          </a:p>
          <a:p>
            <a:pPr>
              <a:buClr>
                <a:srgbClr val="FF66CC"/>
              </a:buClr>
              <a:buFont typeface="Wingdings" panose="05000000000000000000" pitchFamily="2" charset="2"/>
              <a:buChar char="u"/>
            </a:pP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4800" y="609600"/>
            <a:ext cx="8534400" cy="1143000"/>
          </a:xfrm>
          <a:ln w="38100">
            <a:solidFill>
              <a:schemeClr val="hlink"/>
            </a:solidFill>
            <a:miter lim="800000"/>
            <a:headEnd/>
            <a:tailEnd/>
          </a:ln>
        </p:spPr>
        <p:txBody>
          <a:bodyPr/>
          <a:lstStyle/>
          <a:p>
            <a:r>
              <a:rPr lang="en-US" altLang="en-US" sz="4000" b="1"/>
              <a:t>Fats and Atheroschlerosis</a:t>
            </a:r>
            <a:endParaRPr lang="en-US" altLang="en-US"/>
          </a:p>
        </p:txBody>
      </p:sp>
      <p:sp>
        <p:nvSpPr>
          <p:cNvPr id="107523" name="Rectangle 3"/>
          <p:cNvSpPr>
            <a:spLocks noGrp="1" noChangeArrowheads="1"/>
          </p:cNvSpPr>
          <p:nvPr>
            <p:ph type="body" idx="1"/>
          </p:nvPr>
        </p:nvSpPr>
        <p:spPr/>
        <p:txBody>
          <a:bodyPr/>
          <a:lstStyle/>
          <a:p>
            <a:pPr>
              <a:lnSpc>
                <a:spcPct val="120000"/>
              </a:lnSpc>
              <a:buClr>
                <a:srgbClr val="99FF33"/>
              </a:buClr>
              <a:buFont typeface="Wingdings" panose="05000000000000000000" pitchFamily="2" charset="2"/>
              <a:buChar char="l"/>
            </a:pPr>
            <a:r>
              <a:rPr lang="en-US" altLang="en-US" sz="2800" b="1"/>
              <a:t>Inuit people of Alaska have a high fat diet and high blood cholesterol levels, but a very low occurrence of atherosclerosis and heart attacks. </a:t>
            </a:r>
          </a:p>
          <a:p>
            <a:pPr>
              <a:lnSpc>
                <a:spcPct val="120000"/>
              </a:lnSpc>
              <a:buClr>
                <a:srgbClr val="99FF33"/>
              </a:buClr>
              <a:buFont typeface="Wingdings" panose="05000000000000000000" pitchFamily="2" charset="2"/>
              <a:buChar char="l"/>
            </a:pPr>
            <a:r>
              <a:rPr lang="en-US" altLang="en-US" sz="2800" b="1"/>
              <a:t>Fat in the Intuit diet was primarily from fish  such as salmon, tuna and herring rather than from land animals (as in the American diet).  </a:t>
            </a:r>
          </a:p>
          <a:p>
            <a:pPr>
              <a:lnSpc>
                <a:spcPct val="120000"/>
              </a:lnSpc>
            </a:pPr>
            <a:endParaRPr lang="en-US" altLang="en-US" sz="28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Alkenes and Alkynes</a:t>
            </a:r>
          </a:p>
        </p:txBody>
      </p:sp>
      <p:sp>
        <p:nvSpPr>
          <p:cNvPr id="66563" name="Rectangle 3"/>
          <p:cNvSpPr>
            <a:spLocks noGrp="1" noChangeArrowheads="1"/>
          </p:cNvSpPr>
          <p:nvPr>
            <p:ph type="body" sz="half" idx="1"/>
          </p:nvPr>
        </p:nvSpPr>
        <p:spPr>
          <a:xfrm>
            <a:off x="457200" y="1676400"/>
            <a:ext cx="8153400" cy="4114800"/>
          </a:xfrm>
        </p:spPr>
        <p:txBody>
          <a:bodyPr/>
          <a:lstStyle/>
          <a:p>
            <a:pPr marL="574675" indent="-574675" algn="just"/>
            <a:r>
              <a:rPr lang="en-US" altLang="en-US" sz="2800"/>
              <a:t>Unsaturated</a:t>
            </a:r>
          </a:p>
          <a:p>
            <a:pPr marL="1138238" lvl="1" algn="just"/>
            <a:r>
              <a:rPr lang="en-US" altLang="en-US" sz="2400"/>
              <a:t>contain carbon-carbon double and triple bond to which more hydrogen atoms can be added.</a:t>
            </a:r>
          </a:p>
          <a:p>
            <a:pPr marL="574675" indent="-574675" algn="just"/>
            <a:r>
              <a:rPr lang="en-US" altLang="en-US" sz="2800"/>
              <a:t>Alkenes: carbon-carbon double bonds</a:t>
            </a:r>
          </a:p>
          <a:p>
            <a:pPr marL="574675" indent="-574675" algn="just"/>
            <a:r>
              <a:rPr lang="en-US" altLang="en-US" sz="2800"/>
              <a:t>Alkynes: carbon-carbon triple bonds.</a:t>
            </a:r>
          </a:p>
        </p:txBody>
      </p:sp>
      <p:graphicFrame>
        <p:nvGraphicFramePr>
          <p:cNvPr id="66564" name="Object 4"/>
          <p:cNvGraphicFramePr>
            <a:graphicFrameLocks noChangeAspect="1"/>
          </p:cNvGraphicFramePr>
          <p:nvPr>
            <p:ph sz="half" idx="2"/>
          </p:nvPr>
        </p:nvGraphicFramePr>
        <p:xfrm>
          <a:off x="1676400" y="4267200"/>
          <a:ext cx="6248400" cy="2330450"/>
        </p:xfrm>
        <a:graphic>
          <a:graphicData uri="http://schemas.openxmlformats.org/presentationml/2006/ole">
            <mc:AlternateContent xmlns:mc="http://schemas.openxmlformats.org/markup-compatibility/2006">
              <mc:Choice xmlns:v="urn:schemas-microsoft-com:vml" Requires="v">
                <p:oleObj spid="_x0000_s66566" name="Bitmap Image" r:id="rId3" imgW="7609524" imgH="2838846" progId="Paint.Picture">
                  <p:embed/>
                </p:oleObj>
              </mc:Choice>
              <mc:Fallback>
                <p:oleObj name="Bitmap Image" r:id="rId3" imgW="7609524" imgH="283884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267200"/>
                        <a:ext cx="6248400"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ln w="38100">
            <a:solidFill>
              <a:schemeClr val="hlink"/>
            </a:solidFill>
            <a:miter lim="800000"/>
            <a:headEnd/>
            <a:tailEnd/>
          </a:ln>
        </p:spPr>
        <p:txBody>
          <a:bodyPr/>
          <a:lstStyle/>
          <a:p>
            <a:r>
              <a:rPr lang="en-US" altLang="en-US" sz="4000" b="1"/>
              <a:t>Omega-3 Fatty Acids</a:t>
            </a:r>
            <a:endParaRPr lang="en-US" altLang="en-US"/>
          </a:p>
        </p:txBody>
      </p:sp>
      <p:sp>
        <p:nvSpPr>
          <p:cNvPr id="108547" name="Rectangle 3"/>
          <p:cNvSpPr>
            <a:spLocks noGrp="1" noChangeArrowheads="1"/>
          </p:cNvSpPr>
          <p:nvPr>
            <p:ph type="body" idx="1"/>
          </p:nvPr>
        </p:nvSpPr>
        <p:spPr>
          <a:xfrm>
            <a:off x="0" y="1828800"/>
            <a:ext cx="9144000" cy="4114800"/>
          </a:xfrm>
          <a:ln/>
          <a:extLst>
            <a:ext uri="{91240B29-F687-4F45-9708-019B960494DF}">
              <a14:hiddenLine xmlns:a14="http://schemas.microsoft.com/office/drawing/2010/main" w="9525">
                <a:solidFill>
                  <a:srgbClr val="99FF33"/>
                </a:solidFill>
                <a:miter lim="800000"/>
                <a:headEnd/>
                <a:tailEnd/>
              </a14:hiddenLine>
            </a:ext>
          </a:extLst>
        </p:spPr>
        <p:txBody>
          <a:bodyPr/>
          <a:lstStyle/>
          <a:p>
            <a:pPr>
              <a:buClr>
                <a:srgbClr val="99FF33"/>
              </a:buClr>
              <a:buFont typeface="Wingdings" panose="05000000000000000000" pitchFamily="2" charset="2"/>
              <a:buChar char="l"/>
            </a:pPr>
            <a:r>
              <a:rPr lang="en-US" altLang="en-US" sz="2800" b="1"/>
              <a:t>Fatty acids in the fish oils are mostly the omega-3 type (first double bond occurs at the third carbon counting from the methyl group). </a:t>
            </a:r>
            <a:endParaRPr lang="en-US" altLang="en-US" b="1"/>
          </a:p>
          <a:p>
            <a:pPr>
              <a:lnSpc>
                <a:spcPct val="150000"/>
              </a:lnSpc>
              <a:buClr>
                <a:srgbClr val="99FF33"/>
              </a:buClr>
              <a:buFont typeface="Wingdings" panose="05000000000000000000" pitchFamily="2" charset="2"/>
              <a:buChar char="l"/>
            </a:pPr>
            <a:r>
              <a:rPr lang="en-US" altLang="en-US" sz="2800" b="1"/>
              <a:t>linolenic acid   18 carbon atoms   </a:t>
            </a:r>
          </a:p>
          <a:p>
            <a:pPr>
              <a:lnSpc>
                <a:spcPct val="150000"/>
              </a:lnSpc>
              <a:buClr>
                <a:srgbClr val="99FF33"/>
              </a:buClr>
              <a:buFont typeface="Wingdings" panose="05000000000000000000" pitchFamily="2" charset="2"/>
              <a:buNone/>
            </a:pPr>
            <a:r>
              <a:rPr lang="en-US" altLang="en-US" sz="2800" b="1"/>
              <a:t>    </a:t>
            </a:r>
            <a:r>
              <a:rPr lang="en-US" altLang="en-US" sz="2400" b="1"/>
              <a:t>CH</a:t>
            </a:r>
            <a:r>
              <a:rPr lang="en-US" altLang="en-US" sz="2400" b="1" baseline="-25000"/>
              <a:t>3</a:t>
            </a:r>
            <a:r>
              <a:rPr lang="en-US" altLang="en-US" sz="2400" b="1"/>
              <a:t>CH</a:t>
            </a:r>
            <a:r>
              <a:rPr lang="en-US" altLang="en-US" sz="2400" b="1" baseline="-25000"/>
              <a:t>2</a:t>
            </a:r>
            <a:r>
              <a:rPr lang="en-US" altLang="en-US" sz="2400" b="1"/>
              <a:t>CH=CHCH</a:t>
            </a:r>
            <a:r>
              <a:rPr lang="en-US" altLang="en-US" sz="2400" b="1" baseline="-25000"/>
              <a:t>2</a:t>
            </a:r>
            <a:r>
              <a:rPr lang="en-US" altLang="en-US" sz="2400" b="1"/>
              <a:t>CH=CHCH</a:t>
            </a:r>
            <a:r>
              <a:rPr lang="en-US" altLang="en-US" sz="2400" b="1" baseline="-25000"/>
              <a:t>2</a:t>
            </a:r>
            <a:r>
              <a:rPr lang="en-US" altLang="en-US" sz="2400" b="1"/>
              <a:t>CH=CH(CH</a:t>
            </a:r>
            <a:r>
              <a:rPr lang="en-US" altLang="en-US" sz="2400" b="1" baseline="-25000"/>
              <a:t>2</a:t>
            </a:r>
            <a:r>
              <a:rPr lang="en-US" altLang="en-US" sz="2400" b="1"/>
              <a:t>)</a:t>
            </a:r>
            <a:r>
              <a:rPr lang="en-US" altLang="en-US" sz="2400" b="1" baseline="-25000"/>
              <a:t>7</a:t>
            </a:r>
            <a:r>
              <a:rPr lang="en-US" altLang="en-US" sz="2400" b="1"/>
              <a:t>COOH</a:t>
            </a:r>
          </a:p>
          <a:p>
            <a:pPr>
              <a:lnSpc>
                <a:spcPct val="110000"/>
              </a:lnSpc>
              <a:buClr>
                <a:srgbClr val="99FF33"/>
              </a:buClr>
              <a:buFont typeface="Wingdings" panose="05000000000000000000" pitchFamily="2" charset="2"/>
              <a:buNone/>
            </a:pPr>
            <a:r>
              <a:rPr lang="en-US" altLang="en-US" sz="2800" b="1"/>
              <a:t>	           </a:t>
            </a:r>
            <a:r>
              <a:rPr lang="en-US" altLang="en-US" sz="2800" b="1">
                <a:solidFill>
                  <a:srgbClr val="99FF33"/>
                </a:solidFill>
                <a:sym typeface="Symbol" panose="05050102010706020507" pitchFamily="18" charset="2"/>
              </a:rPr>
              <a:t></a:t>
            </a:r>
            <a:endParaRPr lang="en-US" altLang="en-US" sz="2800" b="1">
              <a:solidFill>
                <a:srgbClr val="99FF33"/>
              </a:solidFill>
            </a:endParaRPr>
          </a:p>
          <a:p>
            <a:pPr>
              <a:lnSpc>
                <a:spcPct val="110000"/>
              </a:lnSpc>
              <a:buClr>
                <a:srgbClr val="99FF33"/>
              </a:buClr>
              <a:buFont typeface="Wingdings" panose="05000000000000000000" pitchFamily="2" charset="2"/>
              <a:buChar char="l"/>
            </a:pPr>
            <a:r>
              <a:rPr lang="en-US" altLang="en-US" sz="2800" b="1"/>
              <a:t>eicosapentaenoic acid (EPA)</a:t>
            </a:r>
            <a:r>
              <a:rPr lang="en-US" altLang="en-US"/>
              <a:t> </a:t>
            </a:r>
            <a:r>
              <a:rPr lang="en-US" altLang="en-US" sz="2800" b="1"/>
              <a:t>20 carbon atoms      	CH</a:t>
            </a:r>
            <a:r>
              <a:rPr lang="en-US" altLang="en-US" sz="2800" b="1" baseline="-25000"/>
              <a:t>3</a:t>
            </a:r>
            <a:r>
              <a:rPr lang="en-US" altLang="en-US" sz="2800" b="1"/>
              <a:t>CH</a:t>
            </a:r>
            <a:r>
              <a:rPr lang="en-US" altLang="en-US" sz="2800" b="1" baseline="-25000"/>
              <a:t>2</a:t>
            </a:r>
            <a:r>
              <a:rPr lang="en-US" altLang="en-US" sz="2800" b="1"/>
              <a:t>(CH=CHCH</a:t>
            </a:r>
            <a:r>
              <a:rPr lang="en-US" altLang="en-US" sz="2800" b="1" baseline="-25000"/>
              <a:t>2</a:t>
            </a:r>
            <a:r>
              <a:rPr lang="en-US" altLang="en-US" sz="2800" b="1"/>
              <a:t>)</a:t>
            </a:r>
            <a:r>
              <a:rPr lang="en-US" altLang="en-US" sz="2800" b="1" baseline="-25000"/>
              <a:t>5</a:t>
            </a:r>
            <a:r>
              <a:rPr lang="en-US" altLang="en-US" sz="2800" b="1"/>
              <a:t>(CH</a:t>
            </a:r>
            <a:r>
              <a:rPr lang="en-US" altLang="en-US" sz="2800" b="1" baseline="-25000"/>
              <a:t>2</a:t>
            </a:r>
            <a:r>
              <a:rPr lang="en-US" altLang="en-US" sz="2800" b="1"/>
              <a:t>)</a:t>
            </a:r>
            <a:r>
              <a:rPr lang="en-US" altLang="en-US" sz="2800" b="1" baseline="-25000"/>
              <a:t>2</a:t>
            </a:r>
            <a:r>
              <a:rPr lang="en-US" altLang="en-US" sz="2800" b="1"/>
              <a:t>COOH </a:t>
            </a:r>
          </a:p>
          <a:p>
            <a:pPr>
              <a:buClr>
                <a:srgbClr val="99FF33"/>
              </a:buClr>
              <a:buFont typeface="Wingdings" panose="05000000000000000000" pitchFamily="2" charset="2"/>
              <a:buNone/>
            </a:pPr>
            <a:endParaRPr lang="en-US" altLang="en-US"/>
          </a:p>
          <a:p>
            <a:endParaRPr lang="en-US" altLang="en-US"/>
          </a:p>
        </p:txBody>
      </p:sp>
      <p:graphicFrame>
        <p:nvGraphicFramePr>
          <p:cNvPr id="108548" name="Object 4"/>
          <p:cNvGraphicFramePr>
            <a:graphicFrameLocks noChangeAspect="1"/>
          </p:cNvGraphicFramePr>
          <p:nvPr/>
        </p:nvGraphicFramePr>
        <p:xfrm>
          <a:off x="6248400" y="3124200"/>
          <a:ext cx="2667000" cy="1171575"/>
        </p:xfrm>
        <a:graphic>
          <a:graphicData uri="http://schemas.openxmlformats.org/presentationml/2006/ole">
            <mc:AlternateContent xmlns:mc="http://schemas.openxmlformats.org/markup-compatibility/2006">
              <mc:Choice xmlns:v="urn:schemas-microsoft-com:vml" Requires="v">
                <p:oleObj spid="_x0000_s108549" name="Clip" r:id="rId3" imgW="1381320" imgH="657000" progId="MS_ClipArt_Gallery.2">
                  <p:embed/>
                </p:oleObj>
              </mc:Choice>
              <mc:Fallback>
                <p:oleObj name="Clip" r:id="rId3" imgW="1381320" imgH="657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124200"/>
                        <a:ext cx="2667000" cy="117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4000" b="1"/>
              <a:t>Atherosclerosis</a:t>
            </a:r>
            <a:endParaRPr lang="en-US" altLang="en-US"/>
          </a:p>
        </p:txBody>
      </p:sp>
      <p:sp>
        <p:nvSpPr>
          <p:cNvPr id="109571" name="Rectangle 3"/>
          <p:cNvSpPr>
            <a:spLocks noGrp="1" noChangeArrowheads="1"/>
          </p:cNvSpPr>
          <p:nvPr>
            <p:ph type="body" idx="1"/>
          </p:nvPr>
        </p:nvSpPr>
        <p:spPr>
          <a:xfrm>
            <a:off x="0" y="1676400"/>
            <a:ext cx="9144000" cy="4876800"/>
          </a:xfrm>
        </p:spPr>
        <p:txBody>
          <a:bodyPr/>
          <a:lstStyle/>
          <a:p>
            <a:pPr>
              <a:lnSpc>
                <a:spcPct val="120000"/>
              </a:lnSpc>
              <a:buClr>
                <a:srgbClr val="99FF33"/>
              </a:buClr>
              <a:buFont typeface="Wingdings" panose="05000000000000000000" pitchFamily="2" charset="2"/>
              <a:buChar char="l"/>
            </a:pPr>
            <a:r>
              <a:rPr lang="en-US" altLang="en-US" sz="2800" b="1"/>
              <a:t>Plaques of cholesterol adhere to the walls of the blood vessels </a:t>
            </a:r>
          </a:p>
          <a:p>
            <a:pPr>
              <a:lnSpc>
                <a:spcPct val="120000"/>
              </a:lnSpc>
              <a:buClr>
                <a:srgbClr val="99FF33"/>
              </a:buClr>
              <a:buFont typeface="Wingdings" panose="05000000000000000000" pitchFamily="2" charset="2"/>
              <a:buChar char="l"/>
            </a:pPr>
            <a:r>
              <a:rPr lang="en-US" altLang="en-US" sz="2800" b="1"/>
              <a:t>Blood pressure rises as blood squeezes through smaller blood vessels  </a:t>
            </a:r>
          </a:p>
          <a:p>
            <a:pPr>
              <a:lnSpc>
                <a:spcPct val="120000"/>
              </a:lnSpc>
              <a:buClr>
                <a:srgbClr val="99FF33"/>
              </a:buClr>
              <a:buFont typeface="Wingdings" panose="05000000000000000000" pitchFamily="2" charset="2"/>
              <a:buChar char="l"/>
            </a:pPr>
            <a:r>
              <a:rPr lang="en-US" altLang="en-US" sz="2800" b="1"/>
              <a:t>Blood clots may form</a:t>
            </a:r>
          </a:p>
          <a:p>
            <a:pPr>
              <a:lnSpc>
                <a:spcPct val="120000"/>
              </a:lnSpc>
              <a:buClr>
                <a:srgbClr val="99FF33"/>
              </a:buClr>
              <a:buFont typeface="Wingdings" panose="05000000000000000000" pitchFamily="2" charset="2"/>
              <a:buChar char="l"/>
            </a:pPr>
            <a:r>
              <a:rPr lang="en-US" altLang="en-US" sz="2800" b="1"/>
              <a:t>Omega-3 fatty acids decrease the “sticking” of blood platelets (fewer blood clots) </a:t>
            </a:r>
          </a:p>
          <a:p>
            <a:pPr>
              <a:lnSpc>
                <a:spcPct val="120000"/>
              </a:lnSpc>
              <a:buClr>
                <a:srgbClr val="99FF33"/>
              </a:buClr>
              <a:buFont typeface="Wingdings" panose="05000000000000000000" pitchFamily="2" charset="2"/>
              <a:buChar char="l"/>
            </a:pPr>
            <a:r>
              <a:rPr lang="en-US" altLang="en-US" sz="2800" b="1"/>
              <a:t>Omega-3 fatty acids can increase bleeding time</a:t>
            </a:r>
            <a:endParaRPr lang="en-US" altLang="en-US"/>
          </a:p>
        </p:txBody>
      </p:sp>
      <p:graphicFrame>
        <p:nvGraphicFramePr>
          <p:cNvPr id="109572" name="Object 4"/>
          <p:cNvGraphicFramePr>
            <a:graphicFrameLocks noChangeAspect="1"/>
          </p:cNvGraphicFramePr>
          <p:nvPr/>
        </p:nvGraphicFramePr>
        <p:xfrm>
          <a:off x="7391400" y="0"/>
          <a:ext cx="1473200" cy="1752600"/>
        </p:xfrm>
        <a:graphic>
          <a:graphicData uri="http://schemas.openxmlformats.org/presentationml/2006/ole">
            <mc:AlternateContent xmlns:mc="http://schemas.openxmlformats.org/markup-compatibility/2006">
              <mc:Choice xmlns:v="urn:schemas-microsoft-com:vml" Requires="v">
                <p:oleObj spid="_x0000_s109573" name="Clip" r:id="rId3" imgW="1922760" imgH="2286000" progId="MS_ClipArt_Gallery.2">
                  <p:embed/>
                </p:oleObj>
              </mc:Choice>
              <mc:Fallback>
                <p:oleObj name="Clip" r:id="rId3" imgW="1922760" imgH="2286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4732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ph type="body" idx="1"/>
          </p:nvPr>
        </p:nvGraphicFramePr>
        <p:xfrm>
          <a:off x="457200" y="669925"/>
          <a:ext cx="8229600" cy="5399088"/>
        </p:xfrm>
        <a:graphic>
          <a:graphicData uri="http://schemas.openxmlformats.org/presentationml/2006/ole">
            <mc:AlternateContent xmlns:mc="http://schemas.openxmlformats.org/markup-compatibility/2006">
              <mc:Choice xmlns:v="urn:schemas-microsoft-com:vml" Requires="v">
                <p:oleObj spid="_x0000_s88067" name="Bitmap Image" r:id="rId3" imgW="7621064" imgH="5001323" progId="Paint.Picture">
                  <p:embed/>
                </p:oleObj>
              </mc:Choice>
              <mc:Fallback>
                <p:oleObj name="Bitmap Image" r:id="rId3" imgW="7621064" imgH="500132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69925"/>
                        <a:ext cx="8229600" cy="539908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1371600"/>
          </a:xfrm>
        </p:spPr>
        <p:txBody>
          <a:bodyPr/>
          <a:lstStyle/>
          <a:p>
            <a:r>
              <a:rPr lang="en-US" altLang="en-US"/>
              <a:t>Name These</a:t>
            </a:r>
          </a:p>
        </p:txBody>
      </p:sp>
      <p:graphicFrame>
        <p:nvGraphicFramePr>
          <p:cNvPr id="113668" name="Object 4"/>
          <p:cNvGraphicFramePr>
            <a:graphicFrameLocks noChangeAspect="1"/>
          </p:cNvGraphicFramePr>
          <p:nvPr>
            <p:ph sz="half" idx="1"/>
          </p:nvPr>
        </p:nvGraphicFramePr>
        <p:xfrm>
          <a:off x="457200" y="1600200"/>
          <a:ext cx="2590800" cy="1250950"/>
        </p:xfrm>
        <a:graphic>
          <a:graphicData uri="http://schemas.openxmlformats.org/presentationml/2006/ole">
            <mc:AlternateContent xmlns:mc="http://schemas.openxmlformats.org/markup-compatibility/2006">
              <mc:Choice xmlns:v="urn:schemas-microsoft-com:vml" Requires="v">
                <p:oleObj spid="_x0000_s113683" name="ISIS/Draw Sketch" r:id="rId3" imgW="5743440" imgH="2771640" progId="ISISServer">
                  <p:embed/>
                </p:oleObj>
              </mc:Choice>
              <mc:Fallback>
                <p:oleObj name="ISIS/Draw Sketch" r:id="rId3" imgW="5743440" imgH="2771640" progId="ISISServer">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2590800" cy="12509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ph sz="quarter" idx="2"/>
          </p:nvPr>
        </p:nvGraphicFramePr>
        <p:xfrm>
          <a:off x="457200" y="3429000"/>
          <a:ext cx="2438400" cy="1073150"/>
        </p:xfrm>
        <a:graphic>
          <a:graphicData uri="http://schemas.openxmlformats.org/presentationml/2006/ole">
            <mc:AlternateContent xmlns:mc="http://schemas.openxmlformats.org/markup-compatibility/2006">
              <mc:Choice xmlns:v="urn:schemas-microsoft-com:vml" Requires="v">
                <p:oleObj spid="_x0000_s113684" name="ISIS/Draw Sketch" r:id="rId5" imgW="5867280" imgH="2581200" progId="ISISServer">
                  <p:embed/>
                </p:oleObj>
              </mc:Choice>
              <mc:Fallback>
                <p:oleObj name="ISIS/Draw Sketch" r:id="rId5" imgW="5867280" imgH="2581200" progId="ISISServer">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29000"/>
                        <a:ext cx="2438400" cy="10731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ln w="28575">
            <a:solidFill>
              <a:schemeClr val="hlink"/>
            </a:solidFill>
            <a:miter lim="800000"/>
            <a:headEnd/>
            <a:tailEnd/>
          </a:ln>
        </p:spPr>
        <p:txBody>
          <a:bodyPr/>
          <a:lstStyle/>
          <a:p>
            <a:r>
              <a:rPr lang="en-US" altLang="en-US" sz="4000" b="1"/>
              <a:t>Aromatic Compounds and Benzene</a:t>
            </a:r>
          </a:p>
        </p:txBody>
      </p:sp>
      <p:sp>
        <p:nvSpPr>
          <p:cNvPr id="122883" name="Rectangle 3"/>
          <p:cNvSpPr>
            <a:spLocks noGrp="1" noChangeArrowheads="1"/>
          </p:cNvSpPr>
          <p:nvPr>
            <p:ph type="body" idx="1"/>
          </p:nvPr>
        </p:nvSpPr>
        <p:spPr/>
        <p:txBody>
          <a:bodyPr/>
          <a:lstStyle/>
          <a:p>
            <a:pPr>
              <a:buFont typeface="Wingdings" panose="05000000000000000000" pitchFamily="2" charset="2"/>
              <a:buNone/>
            </a:pPr>
            <a:r>
              <a:rPr lang="en-US" altLang="en-US" sz="2800"/>
              <a:t>	Aromatic compounds contain benzene.</a:t>
            </a:r>
          </a:p>
          <a:p>
            <a:pPr>
              <a:lnSpc>
                <a:spcPct val="110000"/>
              </a:lnSpc>
              <a:buFont typeface="Wingdings" panose="05000000000000000000" pitchFamily="2" charset="2"/>
              <a:buNone/>
            </a:pPr>
            <a:r>
              <a:rPr lang="en-US" altLang="en-US" sz="2800"/>
              <a:t>   Benzene, C</a:t>
            </a:r>
            <a:r>
              <a:rPr lang="en-US" altLang="en-US" sz="2800" baseline="-25000"/>
              <a:t>6</a:t>
            </a:r>
            <a:r>
              <a:rPr lang="en-US" altLang="en-US" sz="2800"/>
              <a:t>H</a:t>
            </a:r>
            <a:r>
              <a:rPr lang="en-US" altLang="en-US" sz="2800" baseline="-25000"/>
              <a:t>6 </a:t>
            </a:r>
            <a:r>
              <a:rPr lang="en-US" altLang="en-US" sz="2800"/>
              <a:t>, is represented as a six carbon ring with 3 double bonds.</a:t>
            </a:r>
          </a:p>
          <a:p>
            <a:pPr>
              <a:buFont typeface="Wingdings" panose="05000000000000000000" pitchFamily="2" charset="2"/>
              <a:buNone/>
            </a:pPr>
            <a:r>
              <a:rPr lang="en-US" altLang="en-US" sz="2800"/>
              <a:t>   Two possible can be drawn to show benzene in this form.</a:t>
            </a:r>
          </a:p>
          <a:p>
            <a:pPr>
              <a:buFont typeface="Wingdings" panose="05000000000000000000" pitchFamily="2" charset="2"/>
              <a:buNone/>
            </a:pPr>
            <a:r>
              <a:rPr lang="en-US" altLang="en-US"/>
              <a:t>	</a:t>
            </a:r>
          </a:p>
          <a:p>
            <a:pPr>
              <a:buFont typeface="Wingdings" panose="05000000000000000000" pitchFamily="2" charset="2"/>
              <a:buNone/>
            </a:pPr>
            <a:endParaRPr lang="en-US" altLang="en-US"/>
          </a:p>
        </p:txBody>
      </p:sp>
      <p:graphicFrame>
        <p:nvGraphicFramePr>
          <p:cNvPr id="122884" name="Object 4"/>
          <p:cNvGraphicFramePr>
            <a:graphicFrameLocks noChangeAspect="1"/>
          </p:cNvGraphicFramePr>
          <p:nvPr/>
        </p:nvGraphicFramePr>
        <p:xfrm>
          <a:off x="2971800" y="4138613"/>
          <a:ext cx="4876800" cy="2251075"/>
        </p:xfrm>
        <a:graphic>
          <a:graphicData uri="http://schemas.openxmlformats.org/presentationml/2006/ole">
            <mc:AlternateContent xmlns:mc="http://schemas.openxmlformats.org/markup-compatibility/2006">
              <mc:Choice xmlns:v="urn:schemas-microsoft-com:vml" Requires="v">
                <p:oleObj spid="_x0000_s122885" name="Document" r:id="rId3" imgW="2600280" imgH="1200240" progId="ChemWindow.Document">
                  <p:embed/>
                </p:oleObj>
              </mc:Choice>
              <mc:Fallback>
                <p:oleObj name="Document" r:id="rId3" imgW="2600280" imgH="120024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138613"/>
                        <a:ext cx="4876800" cy="22510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3600"/>
              <a:t>Aromatic Compounds </a:t>
            </a:r>
            <a:br>
              <a:rPr lang="en-US" altLang="en-US" sz="3600"/>
            </a:br>
            <a:r>
              <a:rPr lang="en-US" altLang="en-US" sz="3600"/>
              <a:t>and the Structure of Benzene</a:t>
            </a:r>
          </a:p>
        </p:txBody>
      </p:sp>
      <p:sp>
        <p:nvSpPr>
          <p:cNvPr id="89091" name="Rectangle 3"/>
          <p:cNvSpPr>
            <a:spLocks noGrp="1" noChangeArrowheads="1"/>
          </p:cNvSpPr>
          <p:nvPr>
            <p:ph type="body" idx="1"/>
          </p:nvPr>
        </p:nvSpPr>
        <p:spPr>
          <a:xfrm>
            <a:off x="457200" y="1905000"/>
            <a:ext cx="8229600" cy="4530725"/>
          </a:xfrm>
        </p:spPr>
        <p:txBody>
          <a:bodyPr/>
          <a:lstStyle/>
          <a:p>
            <a:pPr marL="463550" indent="-461963" algn="just"/>
            <a:r>
              <a:rPr lang="en-US" altLang="en-US"/>
              <a:t>In the early days the word </a:t>
            </a:r>
            <a:r>
              <a:rPr lang="en-US" altLang="en-US" i="1"/>
              <a:t>aromatics</a:t>
            </a:r>
            <a:r>
              <a:rPr lang="en-US" altLang="en-US"/>
              <a:t> was used to described many fragrant molecules isolated from natural sources.  Today the term </a:t>
            </a:r>
            <a:r>
              <a:rPr lang="en-US" altLang="en-US" i="1"/>
              <a:t>aromatic </a:t>
            </a:r>
            <a:r>
              <a:rPr lang="en-US" altLang="en-US"/>
              <a:t> is used to describe benzene like molecules.</a:t>
            </a:r>
          </a:p>
          <a:p>
            <a:pPr marL="463550" indent="-461963" algn="just"/>
            <a:r>
              <a:rPr lang="en-US" altLang="en-US"/>
              <a:t>Benzene is a flat, symmetrical molecule with the molecular formula C</a:t>
            </a:r>
            <a:r>
              <a:rPr lang="en-US" altLang="en-US" baseline="-25000"/>
              <a:t>6</a:t>
            </a:r>
            <a:r>
              <a:rPr lang="en-US" altLang="en-US"/>
              <a:t>H</a:t>
            </a:r>
            <a:r>
              <a:rPr lang="en-US" altLang="en-US" baseline="-25000"/>
              <a:t>6</a:t>
            </a:r>
            <a:r>
              <a:rPr lang="en-US" altLang="en-US"/>
              <a:t>.</a:t>
            </a:r>
          </a:p>
          <a:p>
            <a:pPr marL="463550" indent="-461963" algn="just"/>
            <a:r>
              <a:rPr lang="en-US" altLang="en-US"/>
              <a:t>It has alternating three carbon-carbon double and three single bonds.</a:t>
            </a:r>
            <a:endParaRPr lang="en-US" altLang="en-US" baseline="-25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838200" y="2971800"/>
          <a:ext cx="7602538" cy="2895600"/>
        </p:xfrm>
        <a:graphic>
          <a:graphicData uri="http://schemas.openxmlformats.org/presentationml/2006/ole">
            <mc:AlternateContent xmlns:mc="http://schemas.openxmlformats.org/markup-compatibility/2006">
              <mc:Choice xmlns:v="urn:schemas-microsoft-com:vml" Requires="v">
                <p:oleObj spid="_x0000_s90116" name="Bitmap Image" r:id="rId3" imgW="7602011" imgH="2895238" progId="Paint.Picture">
                  <p:embed/>
                </p:oleObj>
              </mc:Choice>
              <mc:Fallback>
                <p:oleObj name="Bitmap Image" r:id="rId3" imgW="7602011" imgH="289523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71800"/>
                        <a:ext cx="760253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
        <p:nvSpPr>
          <p:cNvPr id="90115" name="Rectangle 3"/>
          <p:cNvSpPr>
            <a:spLocks noGrp="1" noChangeArrowheads="1"/>
          </p:cNvSpPr>
          <p:nvPr>
            <p:ph type="body" idx="1"/>
          </p:nvPr>
        </p:nvSpPr>
        <p:spPr>
          <a:xfrm>
            <a:off x="457200" y="381000"/>
            <a:ext cx="8229600" cy="5749925"/>
          </a:xfrm>
        </p:spPr>
        <p:txBody>
          <a:bodyPr/>
          <a:lstStyle/>
          <a:p>
            <a:pPr marL="463550" indent="-458788" algn="just"/>
            <a:r>
              <a:rPr lang="en-US" altLang="en-US"/>
              <a:t>Benzene’s relatively lack of chemical reactivity is due to its structure. </a:t>
            </a:r>
          </a:p>
          <a:p>
            <a:pPr marL="463550" indent="-458788" algn="just"/>
            <a:r>
              <a:rPr lang="en-US" altLang="en-US"/>
              <a:t>There are two possible structures with alternating double and single bonds.</a:t>
            </a:r>
            <a:r>
              <a:rPr lang="en-US" altLang="en-US" sz="280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457200" y="685800"/>
            <a:ext cx="8229600" cy="5673725"/>
          </a:xfrm>
        </p:spPr>
        <p:txBody>
          <a:bodyPr/>
          <a:lstStyle/>
          <a:p>
            <a:pPr marL="463550" indent="-458788" algn="just"/>
            <a:r>
              <a:rPr lang="en-US" altLang="en-US" sz="2800"/>
              <a:t>Experimental evidence suggest that all six carbon-carbon bonds in benzene are identical.</a:t>
            </a:r>
          </a:p>
          <a:p>
            <a:pPr marL="463550" indent="-458788" algn="just"/>
            <a:r>
              <a:rPr lang="en-US" altLang="en-US" sz="2800"/>
              <a:t>The properties, including the above one, of benzene  can only be explained by assuming that the actual structure of benzene is an average of the above two possible equivalent structures-known as </a:t>
            </a:r>
            <a:r>
              <a:rPr lang="en-US" altLang="en-US" sz="2800" i="1"/>
              <a:t>resonance</a:t>
            </a:r>
            <a:r>
              <a:rPr lang="en-US" altLang="en-US" sz="2800"/>
              <a:t>.</a:t>
            </a:r>
          </a:p>
          <a:p>
            <a:pPr marL="463550" indent="-458788" algn="just"/>
            <a:r>
              <a:rPr lang="en-US" altLang="en-US" sz="2800"/>
              <a:t>Simple aromatic compounds like benzene are non-polar, insoluble in water, volatile, and flammable.</a:t>
            </a:r>
          </a:p>
          <a:p>
            <a:pPr marL="463550" indent="-458788" algn="just"/>
            <a:r>
              <a:rPr lang="en-US" altLang="en-US" sz="2800"/>
              <a:t>Unlike alkenes, several aromatic hydrocarbons are toxic.  Benzene itself is implicated as a cancer causing chemical.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ln w="38100">
            <a:solidFill>
              <a:schemeClr val="hlink"/>
            </a:solidFill>
            <a:miter lim="800000"/>
            <a:headEnd/>
            <a:tailEnd/>
          </a:ln>
        </p:spPr>
        <p:txBody>
          <a:bodyPr/>
          <a:lstStyle/>
          <a:p>
            <a:r>
              <a:rPr lang="en-US" altLang="en-US" sz="3600" b="1"/>
              <a:t>Aromatic Compounds in Nature and Health</a:t>
            </a:r>
          </a:p>
        </p:txBody>
      </p:sp>
      <p:sp>
        <p:nvSpPr>
          <p:cNvPr id="124931" name="Rectangle 3"/>
          <p:cNvSpPr>
            <a:spLocks noGrp="1" noChangeArrowheads="1"/>
          </p:cNvSpPr>
          <p:nvPr>
            <p:ph type="body" idx="1"/>
          </p:nvPr>
        </p:nvSpPr>
        <p:spPr>
          <a:xfrm>
            <a:off x="304800" y="1981200"/>
            <a:ext cx="8534400" cy="4114800"/>
          </a:xfrm>
        </p:spPr>
        <p:txBody>
          <a:bodyPr/>
          <a:lstStyle/>
          <a:p>
            <a:pPr>
              <a:buFont typeface="Wingdings" panose="05000000000000000000" pitchFamily="2" charset="2"/>
              <a:buNone/>
            </a:pPr>
            <a:r>
              <a:rPr lang="en-US" altLang="en-US" sz="2800"/>
              <a:t>	Many aromatic compounds are common in nature and in medicine.</a:t>
            </a:r>
          </a:p>
          <a:p>
            <a:pPr>
              <a:buFont typeface="Wingdings" panose="05000000000000000000" pitchFamily="2" charset="2"/>
              <a:buNone/>
            </a:pPr>
            <a:endParaRPr lang="en-US" altLang="en-US" sz="2800"/>
          </a:p>
          <a:p>
            <a:pPr>
              <a:buFont typeface="Wingdings" panose="05000000000000000000" pitchFamily="2" charset="2"/>
              <a:buNone/>
            </a:pPr>
            <a:endParaRPr lang="en-US" altLang="en-US" sz="2800"/>
          </a:p>
          <a:p>
            <a:pPr>
              <a:buFont typeface="Wingdings" panose="05000000000000000000" pitchFamily="2" charset="2"/>
              <a:buNone/>
            </a:pPr>
            <a:endParaRPr lang="en-US" altLang="en-US" sz="2800"/>
          </a:p>
        </p:txBody>
      </p:sp>
      <p:graphicFrame>
        <p:nvGraphicFramePr>
          <p:cNvPr id="124932" name="Object 4"/>
          <p:cNvGraphicFramePr>
            <a:graphicFrameLocks noChangeAspect="1"/>
          </p:cNvGraphicFramePr>
          <p:nvPr/>
        </p:nvGraphicFramePr>
        <p:xfrm>
          <a:off x="304800" y="3200400"/>
          <a:ext cx="8458200" cy="2281238"/>
        </p:xfrm>
        <a:graphic>
          <a:graphicData uri="http://schemas.openxmlformats.org/presentationml/2006/ole">
            <mc:AlternateContent xmlns:mc="http://schemas.openxmlformats.org/markup-compatibility/2006">
              <mc:Choice xmlns:v="urn:schemas-microsoft-com:vml" Requires="v">
                <p:oleObj spid="_x0000_s124933" name="Document" r:id="rId3" imgW="5753160" imgH="1552680" progId="ChemWindow.Document">
                  <p:embed/>
                </p:oleObj>
              </mc:Choice>
              <mc:Fallback>
                <p:oleObj name="Document" r:id="rId3" imgW="5753160" imgH="155268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0400"/>
                        <a:ext cx="8458200" cy="228123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ln w="38100">
            <a:solidFill>
              <a:schemeClr val="hlink"/>
            </a:solidFill>
            <a:miter lim="800000"/>
            <a:headEnd/>
            <a:tailEnd/>
          </a:ln>
        </p:spPr>
        <p:txBody>
          <a:bodyPr/>
          <a:lstStyle/>
          <a:p>
            <a:r>
              <a:rPr lang="en-US" altLang="en-US" sz="4000" b="1"/>
              <a:t>Naming Aromatic Compounds</a:t>
            </a:r>
          </a:p>
        </p:txBody>
      </p:sp>
      <p:sp>
        <p:nvSpPr>
          <p:cNvPr id="125955" name="Rectangle 3"/>
          <p:cNvSpPr>
            <a:spLocks noGrp="1" noChangeArrowheads="1"/>
          </p:cNvSpPr>
          <p:nvPr>
            <p:ph type="body" idx="1"/>
          </p:nvPr>
        </p:nvSpPr>
        <p:spPr>
          <a:xfrm>
            <a:off x="457200" y="1981200"/>
            <a:ext cx="8229600" cy="4495800"/>
          </a:xfrm>
        </p:spPr>
        <p:txBody>
          <a:bodyPr/>
          <a:lstStyle/>
          <a:p>
            <a:pPr>
              <a:lnSpc>
                <a:spcPct val="80000"/>
              </a:lnSpc>
              <a:buFont typeface="Wingdings" panose="05000000000000000000" pitchFamily="2" charset="2"/>
              <a:buNone/>
            </a:pPr>
            <a:r>
              <a:rPr lang="en-US" altLang="en-US" sz="2400"/>
              <a:t>Aromatic compounds are named with </a:t>
            </a:r>
            <a:r>
              <a:rPr lang="en-US" altLang="en-US" sz="2400" i="1"/>
              <a:t>benzene as the parent chain. </a:t>
            </a:r>
            <a:r>
              <a:rPr lang="en-US" altLang="en-US" sz="2400"/>
              <a:t>One side group is named in front of the name </a:t>
            </a:r>
            <a:r>
              <a:rPr lang="en-US" altLang="en-US" sz="2400" i="1"/>
              <a:t>benzene.</a:t>
            </a:r>
            <a:r>
              <a:rPr lang="en-US" altLang="en-US" sz="2400"/>
              <a:t> </a:t>
            </a:r>
          </a:p>
          <a:p>
            <a:pPr lvl="1">
              <a:lnSpc>
                <a:spcPct val="80000"/>
              </a:lnSpc>
              <a:buFont typeface="Wingdings" panose="05000000000000000000" pitchFamily="2" charset="2"/>
              <a:buNone/>
            </a:pPr>
            <a:r>
              <a:rPr lang="en-US" altLang="en-US" sz="2400"/>
              <a:t>- No number is needed for mono-substituted benzene since all the ring positions are identical.</a:t>
            </a:r>
          </a:p>
          <a:p>
            <a:pPr>
              <a:lnSpc>
                <a:spcPct val="80000"/>
              </a:lnSpc>
              <a:buFont typeface="Wingdings" panose="05000000000000000000" pitchFamily="2" charset="2"/>
              <a:buNone/>
            </a:pPr>
            <a:endParaRPr lang="en-US" altLang="en-US" sz="2400" i="1"/>
          </a:p>
          <a:p>
            <a:pPr algn="just">
              <a:lnSpc>
                <a:spcPct val="80000"/>
              </a:lnSpc>
            </a:pPr>
            <a:endParaRPr lang="en-US" altLang="en-US" sz="2000"/>
          </a:p>
          <a:p>
            <a:pPr>
              <a:lnSpc>
                <a:spcPct val="80000"/>
              </a:lnSpc>
              <a:buFont typeface="Wingdings" panose="05000000000000000000" pitchFamily="2" charset="2"/>
              <a:buNone/>
            </a:pPr>
            <a:endParaRPr lang="en-US" altLang="en-US" sz="2000"/>
          </a:p>
          <a:p>
            <a:pPr>
              <a:lnSpc>
                <a:spcPct val="80000"/>
              </a:lnSpc>
              <a:buFont typeface="Wingdings" panose="05000000000000000000" pitchFamily="2" charset="2"/>
              <a:buNone/>
            </a:pPr>
            <a:endParaRPr lang="en-US" altLang="en-US" sz="2000"/>
          </a:p>
          <a:p>
            <a:pPr>
              <a:lnSpc>
                <a:spcPct val="80000"/>
              </a:lnSpc>
              <a:buFont typeface="Wingdings" panose="05000000000000000000" pitchFamily="2" charset="2"/>
              <a:buNone/>
            </a:pPr>
            <a:endParaRPr lang="en-US" altLang="en-US" sz="2000"/>
          </a:p>
          <a:p>
            <a:pPr>
              <a:lnSpc>
                <a:spcPct val="80000"/>
              </a:lnSpc>
              <a:buFont typeface="Wingdings" panose="05000000000000000000" pitchFamily="2" charset="2"/>
              <a:buNone/>
            </a:pPr>
            <a:endParaRPr lang="en-US" altLang="en-US" sz="2000"/>
          </a:p>
          <a:p>
            <a:pPr>
              <a:lnSpc>
                <a:spcPct val="80000"/>
              </a:lnSpc>
              <a:buFont typeface="Wingdings" panose="05000000000000000000" pitchFamily="2" charset="2"/>
              <a:buNone/>
            </a:pPr>
            <a:endParaRPr lang="en-US" altLang="en-US" sz="2000"/>
          </a:p>
          <a:p>
            <a:pPr>
              <a:lnSpc>
                <a:spcPct val="80000"/>
              </a:lnSpc>
              <a:buFont typeface="Wingdings" panose="05000000000000000000" pitchFamily="2" charset="2"/>
              <a:buNone/>
            </a:pPr>
            <a:r>
              <a:rPr lang="en-US" altLang="en-US" sz="2000"/>
              <a:t>       methylbenzene		chlorobenzene</a:t>
            </a:r>
          </a:p>
          <a:p>
            <a:pPr>
              <a:lnSpc>
                <a:spcPct val="80000"/>
              </a:lnSpc>
              <a:buFont typeface="Wingdings" panose="05000000000000000000" pitchFamily="2" charset="2"/>
              <a:buNone/>
            </a:pPr>
            <a:r>
              <a:rPr lang="en-US" altLang="en-US" sz="2000"/>
              <a:t>            (toluene)</a:t>
            </a:r>
          </a:p>
        </p:txBody>
      </p:sp>
      <p:graphicFrame>
        <p:nvGraphicFramePr>
          <p:cNvPr id="125956" name="Object 4"/>
          <p:cNvGraphicFramePr>
            <a:graphicFrameLocks noChangeAspect="1"/>
          </p:cNvGraphicFramePr>
          <p:nvPr/>
        </p:nvGraphicFramePr>
        <p:xfrm>
          <a:off x="2209800" y="3886200"/>
          <a:ext cx="4267200" cy="1873250"/>
        </p:xfrm>
        <a:graphic>
          <a:graphicData uri="http://schemas.openxmlformats.org/presentationml/2006/ole">
            <mc:AlternateContent xmlns:mc="http://schemas.openxmlformats.org/markup-compatibility/2006">
              <mc:Choice xmlns:v="urn:schemas-microsoft-com:vml" Requires="v">
                <p:oleObj spid="_x0000_s125957" name="Document" r:id="rId3" imgW="2362320" imgH="1038240" progId="ChemWindow.Document">
                  <p:embed/>
                </p:oleObj>
              </mc:Choice>
              <mc:Fallback>
                <p:oleObj name="Document" r:id="rId3" imgW="2362320" imgH="103824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886200"/>
                        <a:ext cx="4267200" cy="18732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1169987"/>
          </a:xfrm>
        </p:spPr>
        <p:txBody>
          <a:bodyPr/>
          <a:lstStyle/>
          <a:p>
            <a:r>
              <a:rPr lang="en-US" altLang="en-US"/>
              <a:t>Naming Alkenes and Alkynes</a:t>
            </a:r>
          </a:p>
        </p:txBody>
      </p:sp>
      <p:sp>
        <p:nvSpPr>
          <p:cNvPr id="68611" name="Rectangle 3"/>
          <p:cNvSpPr>
            <a:spLocks noGrp="1" noChangeArrowheads="1"/>
          </p:cNvSpPr>
          <p:nvPr>
            <p:ph type="body" idx="1"/>
          </p:nvPr>
        </p:nvSpPr>
        <p:spPr>
          <a:xfrm>
            <a:off x="457200" y="1676400"/>
            <a:ext cx="8229600" cy="4759325"/>
          </a:xfrm>
        </p:spPr>
        <p:txBody>
          <a:bodyPr/>
          <a:lstStyle/>
          <a:p>
            <a:pPr marL="0" indent="1588" algn="just"/>
            <a:r>
              <a:rPr lang="en-US" altLang="en-US" sz="3600"/>
              <a:t> IUPAC nomenclature rules for alkenes and alkynes are similar to alkanes.  </a:t>
            </a:r>
          </a:p>
          <a:p>
            <a:pPr marL="0" indent="1588" algn="just"/>
            <a:r>
              <a:rPr lang="en-US" altLang="en-US" sz="3600" b="1"/>
              <a:t> Step 1</a:t>
            </a:r>
            <a:r>
              <a:rPr lang="en-US" altLang="en-US" sz="3600"/>
              <a:t>. Name the parent compound.  Find the longest chain </a:t>
            </a:r>
            <a:r>
              <a:rPr lang="en-US" altLang="en-US" sz="3600" b="1"/>
              <a:t>containing the double or triple bond</a:t>
            </a:r>
            <a:r>
              <a:rPr lang="en-US" altLang="en-US" sz="3600"/>
              <a:t>, and name the parent compound by adding the suffix </a:t>
            </a:r>
            <a:r>
              <a:rPr lang="en-US" altLang="en-US" sz="3600" b="1"/>
              <a:t>–ene or –yne</a:t>
            </a:r>
            <a:r>
              <a:rPr lang="en-US" altLang="en-US" sz="3600"/>
              <a:t> to the name of the main chain.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304800"/>
            <a:ext cx="7772400" cy="1143000"/>
          </a:xfrm>
          <a:ln w="28575">
            <a:solidFill>
              <a:schemeClr val="hlink"/>
            </a:solidFill>
            <a:miter lim="800000"/>
            <a:headEnd/>
            <a:tailEnd/>
          </a:ln>
        </p:spPr>
        <p:txBody>
          <a:bodyPr/>
          <a:lstStyle/>
          <a:p>
            <a:r>
              <a:rPr lang="en-US" altLang="en-US" sz="4000" b="1"/>
              <a:t>Naming Aromatic Compounds</a:t>
            </a:r>
          </a:p>
        </p:txBody>
      </p:sp>
      <p:sp>
        <p:nvSpPr>
          <p:cNvPr id="126979" name="Rectangle 3"/>
          <p:cNvSpPr>
            <a:spLocks noGrp="1" noChangeArrowheads="1"/>
          </p:cNvSpPr>
          <p:nvPr>
            <p:ph type="body" idx="1"/>
          </p:nvPr>
        </p:nvSpPr>
        <p:spPr>
          <a:xfrm>
            <a:off x="228600" y="1676400"/>
            <a:ext cx="8534400" cy="4572000"/>
          </a:xfrm>
        </p:spPr>
        <p:txBody>
          <a:bodyPr/>
          <a:lstStyle/>
          <a:p>
            <a:pPr>
              <a:buFont typeface="Wingdings" panose="05000000000000000000" pitchFamily="2" charset="2"/>
              <a:buNone/>
            </a:pPr>
            <a:r>
              <a:rPr lang="en-US" altLang="en-US"/>
              <a:t>	</a:t>
            </a:r>
            <a:r>
              <a:rPr lang="en-US" altLang="en-US" sz="2800"/>
              <a:t>When two groups are attached to benzene, the ring is numbered to give the lower numbers to the side groups.  The prefixes </a:t>
            </a:r>
            <a:r>
              <a:rPr lang="en-US" altLang="en-US" sz="2800" i="1"/>
              <a:t>ortho (1,2), meta (1,3-) </a:t>
            </a:r>
            <a:r>
              <a:rPr lang="en-US" altLang="en-US" sz="2800"/>
              <a:t>and</a:t>
            </a:r>
            <a:r>
              <a:rPr lang="en-US" altLang="en-US" sz="2800" i="1"/>
              <a:t> para (1,4-) </a:t>
            </a:r>
            <a:r>
              <a:rPr lang="en-US" altLang="en-US" sz="2800"/>
              <a:t>are</a:t>
            </a:r>
            <a:r>
              <a:rPr lang="en-US" altLang="en-US" sz="2800" i="1"/>
              <a:t> </a:t>
            </a:r>
            <a:r>
              <a:rPr lang="en-US" altLang="en-US" sz="2800"/>
              <a:t>also used.</a:t>
            </a:r>
          </a:p>
        </p:txBody>
      </p:sp>
      <p:graphicFrame>
        <p:nvGraphicFramePr>
          <p:cNvPr id="126980" name="Object 4"/>
          <p:cNvGraphicFramePr>
            <a:graphicFrameLocks noChangeAspect="1"/>
          </p:cNvGraphicFramePr>
          <p:nvPr/>
        </p:nvGraphicFramePr>
        <p:xfrm>
          <a:off x="533400" y="3733800"/>
          <a:ext cx="8305800" cy="2390775"/>
        </p:xfrm>
        <a:graphic>
          <a:graphicData uri="http://schemas.openxmlformats.org/presentationml/2006/ole">
            <mc:AlternateContent xmlns:mc="http://schemas.openxmlformats.org/markup-compatibility/2006">
              <mc:Choice xmlns:v="urn:schemas-microsoft-com:vml" Requires="v">
                <p:oleObj spid="_x0000_s126981" name="Document" r:id="rId3" imgW="6353280" imgH="1828800" progId="ChemWindow.Document">
                  <p:embed/>
                </p:oleObj>
              </mc:Choice>
              <mc:Fallback>
                <p:oleObj name="Document" r:id="rId3" imgW="6353280" imgH="182880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8305800" cy="23907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ln w="28575">
            <a:solidFill>
              <a:schemeClr val="hlink"/>
            </a:solidFill>
            <a:miter lim="800000"/>
            <a:headEnd/>
            <a:tailEnd/>
          </a:ln>
        </p:spPr>
        <p:txBody>
          <a:bodyPr/>
          <a:lstStyle/>
          <a:p>
            <a:r>
              <a:rPr lang="en-US" altLang="en-US" sz="4000" b="1"/>
              <a:t>Some Common Names</a:t>
            </a:r>
          </a:p>
        </p:txBody>
      </p:sp>
      <p:sp>
        <p:nvSpPr>
          <p:cNvPr id="128003" name="Rectangle 3"/>
          <p:cNvSpPr>
            <a:spLocks noGrp="1" noChangeArrowheads="1"/>
          </p:cNvSpPr>
          <p:nvPr>
            <p:ph type="body" idx="1"/>
          </p:nvPr>
        </p:nvSpPr>
        <p:spPr>
          <a:xfrm>
            <a:off x="0" y="1981200"/>
            <a:ext cx="8763000" cy="4114800"/>
          </a:xfrm>
        </p:spPr>
        <p:txBody>
          <a:bodyPr/>
          <a:lstStyle/>
          <a:p>
            <a:pPr>
              <a:buFont typeface="Wingdings" panose="05000000000000000000" pitchFamily="2" charset="2"/>
              <a:buNone/>
            </a:pPr>
            <a:r>
              <a:rPr lang="en-US" altLang="en-US"/>
              <a:t>	</a:t>
            </a:r>
            <a:r>
              <a:rPr lang="en-US" altLang="en-US" sz="2800"/>
              <a:t>Some substituted benzene rings also use a common name.  Then naming with additional more side groups uses the </a:t>
            </a:r>
            <a:r>
              <a:rPr lang="en-US" altLang="en-US" sz="2800" i="1"/>
              <a:t>ortho-, meta-, para-</a:t>
            </a:r>
            <a:r>
              <a:rPr lang="en-US" altLang="en-US" sz="2800"/>
              <a:t> system.</a:t>
            </a:r>
          </a:p>
        </p:txBody>
      </p:sp>
      <p:graphicFrame>
        <p:nvGraphicFramePr>
          <p:cNvPr id="128004" name="Object 4"/>
          <p:cNvGraphicFramePr>
            <a:graphicFrameLocks noChangeAspect="1"/>
          </p:cNvGraphicFramePr>
          <p:nvPr/>
        </p:nvGraphicFramePr>
        <p:xfrm>
          <a:off x="0" y="3657600"/>
          <a:ext cx="8915400" cy="2212975"/>
        </p:xfrm>
        <a:graphic>
          <a:graphicData uri="http://schemas.openxmlformats.org/presentationml/2006/ole">
            <mc:AlternateContent xmlns:mc="http://schemas.openxmlformats.org/markup-compatibility/2006">
              <mc:Choice xmlns:v="urn:schemas-microsoft-com:vml" Requires="v">
                <p:oleObj spid="_x0000_s128005" name="Document" r:id="rId3" imgW="6019920" imgH="1495440" progId="ChemWindow.Document">
                  <p:embed/>
                </p:oleObj>
              </mc:Choice>
              <mc:Fallback>
                <p:oleObj name="Document" r:id="rId3" imgW="6019920" imgH="149544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8915400" cy="22129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457200" y="381000"/>
            <a:ext cx="8229600" cy="5749925"/>
          </a:xfrm>
        </p:spPr>
        <p:txBody>
          <a:bodyPr/>
          <a:lstStyle/>
          <a:p>
            <a:pPr marL="463550" indent="-458788" algn="just"/>
            <a:r>
              <a:rPr lang="en-US" altLang="en-US" sz="3000"/>
              <a:t>Many substituted aromatic compounds have common names in addition to their systematic names.</a:t>
            </a:r>
            <a:r>
              <a:rPr lang="en-US" altLang="en-US" sz="2800">
                <a:solidFill>
                  <a:srgbClr val="0000FF"/>
                </a:solidFill>
              </a:rPr>
              <a:t>  </a:t>
            </a:r>
          </a:p>
        </p:txBody>
      </p:sp>
      <p:graphicFrame>
        <p:nvGraphicFramePr>
          <p:cNvPr id="94211" name="Object 3"/>
          <p:cNvGraphicFramePr>
            <a:graphicFrameLocks noChangeAspect="1"/>
          </p:cNvGraphicFramePr>
          <p:nvPr/>
        </p:nvGraphicFramePr>
        <p:xfrm>
          <a:off x="838200" y="1828800"/>
          <a:ext cx="7621588" cy="4219575"/>
        </p:xfrm>
        <a:graphic>
          <a:graphicData uri="http://schemas.openxmlformats.org/presentationml/2006/ole">
            <mc:AlternateContent xmlns:mc="http://schemas.openxmlformats.org/markup-compatibility/2006">
              <mc:Choice xmlns:v="urn:schemas-microsoft-com:vml" Requires="v">
                <p:oleObj spid="_x0000_s94212" name="Bitmap Image" r:id="rId3" imgW="7621064" imgH="4219048" progId="Paint.Picture">
                  <p:embed/>
                </p:oleObj>
              </mc:Choice>
              <mc:Fallback>
                <p:oleObj name="Bitmap Image" r:id="rId3" imgW="7621064" imgH="4219048"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7621588"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ln w="38100">
            <a:solidFill>
              <a:schemeClr val="hlink"/>
            </a:solidFill>
            <a:miter lim="800000"/>
            <a:headEnd/>
            <a:tailEnd/>
          </a:ln>
        </p:spPr>
        <p:txBody>
          <a:bodyPr/>
          <a:lstStyle/>
          <a:p>
            <a:r>
              <a:rPr lang="en-US" altLang="en-US" sz="4000" b="1"/>
              <a:t>Learning Check</a:t>
            </a:r>
          </a:p>
        </p:txBody>
      </p:sp>
      <p:sp>
        <p:nvSpPr>
          <p:cNvPr id="129027" name="Rectangle 3"/>
          <p:cNvSpPr>
            <a:spLocks noGrp="1" noChangeArrowheads="1"/>
          </p:cNvSpPr>
          <p:nvPr>
            <p:ph type="body" idx="1"/>
          </p:nvPr>
        </p:nvSpPr>
        <p:spPr>
          <a:xfrm>
            <a:off x="304800" y="1981200"/>
            <a:ext cx="8458200" cy="4114800"/>
          </a:xfrm>
        </p:spPr>
        <p:txBody>
          <a:bodyPr/>
          <a:lstStyle/>
          <a:p>
            <a:pPr>
              <a:lnSpc>
                <a:spcPct val="90000"/>
              </a:lnSpc>
              <a:buFont typeface="Wingdings" panose="05000000000000000000" pitchFamily="2" charset="2"/>
              <a:buNone/>
            </a:pPr>
            <a:r>
              <a:rPr lang="en-US" altLang="en-US" sz="2800" b="1"/>
              <a:t>Select the names for each structure:</a:t>
            </a:r>
          </a:p>
          <a:p>
            <a:pPr>
              <a:lnSpc>
                <a:spcPct val="90000"/>
              </a:lnSpc>
              <a:buFont typeface="Wingdings" panose="05000000000000000000" pitchFamily="2" charset="2"/>
              <a:buNone/>
            </a:pPr>
            <a:endParaRPr lang="en-US" altLang="en-US" sz="2800" b="1"/>
          </a:p>
          <a:p>
            <a:pPr>
              <a:lnSpc>
                <a:spcPct val="90000"/>
              </a:lnSpc>
              <a:buFont typeface="Wingdings" panose="05000000000000000000" pitchFamily="2" charset="2"/>
              <a:buNone/>
            </a:pPr>
            <a:r>
              <a:rPr lang="en-US" altLang="en-US" sz="2800" b="1"/>
              <a:t>				</a:t>
            </a:r>
            <a:r>
              <a:rPr lang="en-US" altLang="en-US" sz="2600" b="1"/>
              <a:t>a.  Chlorocyclohexane</a:t>
            </a:r>
          </a:p>
          <a:p>
            <a:pPr>
              <a:lnSpc>
                <a:spcPct val="90000"/>
              </a:lnSpc>
              <a:buFont typeface="Wingdings" panose="05000000000000000000" pitchFamily="2" charset="2"/>
              <a:buNone/>
            </a:pPr>
            <a:r>
              <a:rPr lang="en-US" altLang="en-US" sz="2600" b="1"/>
              <a:t>				b.  Chlorobenzene</a:t>
            </a:r>
          </a:p>
          <a:p>
            <a:pPr>
              <a:lnSpc>
                <a:spcPct val="90000"/>
              </a:lnSpc>
              <a:buFont typeface="Wingdings" panose="05000000000000000000" pitchFamily="2" charset="2"/>
              <a:buNone/>
            </a:pPr>
            <a:r>
              <a:rPr lang="en-US" altLang="en-US" sz="2600" b="1"/>
              <a:t>				c.  1-chlorobenzene</a:t>
            </a:r>
          </a:p>
          <a:p>
            <a:pPr>
              <a:lnSpc>
                <a:spcPct val="90000"/>
              </a:lnSpc>
              <a:buFont typeface="Wingdings" panose="05000000000000000000" pitchFamily="2" charset="2"/>
              <a:buNone/>
            </a:pPr>
            <a:endParaRPr lang="en-US" altLang="en-US" sz="2600" b="1"/>
          </a:p>
          <a:p>
            <a:pPr>
              <a:lnSpc>
                <a:spcPct val="90000"/>
              </a:lnSpc>
              <a:buFont typeface="Wingdings" panose="05000000000000000000" pitchFamily="2" charset="2"/>
              <a:buNone/>
            </a:pPr>
            <a:r>
              <a:rPr lang="en-US" altLang="en-US" sz="2600" b="1"/>
              <a:t>				a.  </a:t>
            </a:r>
            <a:r>
              <a:rPr lang="en-US" altLang="en-US" sz="2600" b="1" i="1"/>
              <a:t>Meta-</a:t>
            </a:r>
            <a:r>
              <a:rPr lang="en-US" altLang="en-US" sz="2600" b="1"/>
              <a:t>xylene</a:t>
            </a:r>
          </a:p>
          <a:p>
            <a:pPr>
              <a:lnSpc>
                <a:spcPct val="90000"/>
              </a:lnSpc>
              <a:buFont typeface="Wingdings" panose="05000000000000000000" pitchFamily="2" charset="2"/>
              <a:buNone/>
            </a:pPr>
            <a:r>
              <a:rPr lang="en-US" altLang="en-US" sz="2600" b="1"/>
              <a:t>				b.  </a:t>
            </a:r>
            <a:r>
              <a:rPr lang="en-US" altLang="en-US" sz="2600" b="1" i="1"/>
              <a:t>Meta-</a:t>
            </a:r>
            <a:r>
              <a:rPr lang="en-US" altLang="en-US" sz="2600" b="1"/>
              <a:t>dimethylbenzene</a:t>
            </a:r>
          </a:p>
          <a:p>
            <a:pPr>
              <a:lnSpc>
                <a:spcPct val="90000"/>
              </a:lnSpc>
              <a:buFont typeface="Wingdings" panose="05000000000000000000" pitchFamily="2" charset="2"/>
              <a:buNone/>
            </a:pPr>
            <a:r>
              <a:rPr lang="en-US" altLang="en-US" sz="2600" b="1"/>
              <a:t>				c.  1,3-dimethylbenzene</a:t>
            </a:r>
          </a:p>
        </p:txBody>
      </p:sp>
      <p:graphicFrame>
        <p:nvGraphicFramePr>
          <p:cNvPr id="129028" name="Object 4"/>
          <p:cNvGraphicFramePr>
            <a:graphicFrameLocks noChangeAspect="1"/>
          </p:cNvGraphicFramePr>
          <p:nvPr/>
        </p:nvGraphicFramePr>
        <p:xfrm>
          <a:off x="609600" y="2667000"/>
          <a:ext cx="1693863" cy="3600450"/>
        </p:xfrm>
        <a:graphic>
          <a:graphicData uri="http://schemas.openxmlformats.org/presentationml/2006/ole">
            <mc:AlternateContent xmlns:mc="http://schemas.openxmlformats.org/markup-compatibility/2006">
              <mc:Choice xmlns:v="urn:schemas-microsoft-com:vml" Requires="v">
                <p:oleObj spid="_x0000_s129029" name="Document" r:id="rId3" imgW="905040" imgH="1924200" progId="ChemWindow.Document">
                  <p:embed/>
                </p:oleObj>
              </mc:Choice>
              <mc:Fallback>
                <p:oleObj name="Document" r:id="rId3" imgW="905040" imgH="1924200" progId="ChemWindow.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667000"/>
                        <a:ext cx="1693863" cy="36004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ln w="38100">
            <a:solidFill>
              <a:schemeClr val="hlink"/>
            </a:solidFill>
            <a:miter lim="800000"/>
            <a:headEnd/>
            <a:tailEnd/>
          </a:ln>
        </p:spPr>
        <p:txBody>
          <a:bodyPr/>
          <a:lstStyle/>
          <a:p>
            <a:r>
              <a:rPr lang="en-US" altLang="en-US" sz="4000" b="1"/>
              <a:t>Learning Check</a:t>
            </a:r>
          </a:p>
        </p:txBody>
      </p:sp>
      <p:sp>
        <p:nvSpPr>
          <p:cNvPr id="131075" name="Rectangle 3"/>
          <p:cNvSpPr>
            <a:spLocks noGrp="1" noChangeArrowheads="1"/>
          </p:cNvSpPr>
          <p:nvPr>
            <p:ph type="body" idx="1"/>
          </p:nvPr>
        </p:nvSpPr>
        <p:spPr>
          <a:xfrm>
            <a:off x="304800" y="1981200"/>
            <a:ext cx="8458200" cy="4114800"/>
          </a:xfrm>
        </p:spPr>
        <p:txBody>
          <a:bodyPr/>
          <a:lstStyle/>
          <a:p>
            <a:pPr>
              <a:buFont typeface="Wingdings" panose="05000000000000000000" pitchFamily="2" charset="2"/>
              <a:buNone/>
            </a:pPr>
            <a:r>
              <a:rPr lang="en-US" altLang="en-US"/>
              <a:t>	</a:t>
            </a:r>
            <a:r>
              <a:rPr lang="en-US" altLang="en-US" sz="2800"/>
              <a:t>Write the structural formulas for each of the following:</a:t>
            </a:r>
          </a:p>
          <a:p>
            <a:pPr>
              <a:buFont typeface="Wingdings" panose="05000000000000000000" pitchFamily="2" charset="2"/>
              <a:buNone/>
            </a:pPr>
            <a:r>
              <a:rPr lang="en-US" altLang="en-US" sz="2800"/>
              <a:t>	A.   1,3-dichlorobenzene</a:t>
            </a:r>
          </a:p>
          <a:p>
            <a:pPr>
              <a:buFont typeface="Wingdings" panose="05000000000000000000" pitchFamily="2" charset="2"/>
              <a:buNone/>
            </a:pPr>
            <a:endParaRPr lang="en-US" altLang="en-US" sz="2800"/>
          </a:p>
          <a:p>
            <a:pPr>
              <a:buFont typeface="Wingdings" panose="05000000000000000000" pitchFamily="2" charset="2"/>
              <a:buNone/>
            </a:pPr>
            <a:endParaRPr lang="en-US" altLang="en-US" sz="2800"/>
          </a:p>
          <a:p>
            <a:pPr>
              <a:buFont typeface="Wingdings" panose="05000000000000000000" pitchFamily="2" charset="2"/>
              <a:buNone/>
            </a:pPr>
            <a:r>
              <a:rPr lang="en-US" altLang="en-US" sz="2800"/>
              <a:t>	B.   </a:t>
            </a:r>
            <a:r>
              <a:rPr lang="en-US" altLang="en-US" sz="2800" i="1"/>
              <a:t>Ortho-</a:t>
            </a:r>
            <a:r>
              <a:rPr lang="en-US" altLang="en-US" sz="2800"/>
              <a:t>chlorotoluene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0"/>
            <a:ext cx="8229600" cy="1371600"/>
          </a:xfrm>
        </p:spPr>
        <p:txBody>
          <a:bodyPr/>
          <a:lstStyle/>
          <a:p>
            <a:r>
              <a:rPr lang="en-US" altLang="en-US"/>
              <a:t>New Attached Groups</a:t>
            </a:r>
          </a:p>
        </p:txBody>
      </p:sp>
      <p:sp>
        <p:nvSpPr>
          <p:cNvPr id="133123" name="Rectangle 3"/>
          <p:cNvSpPr>
            <a:spLocks noGrp="1" noChangeArrowheads="1"/>
          </p:cNvSpPr>
          <p:nvPr>
            <p:ph type="body" idx="1"/>
          </p:nvPr>
        </p:nvSpPr>
        <p:spPr>
          <a:xfrm>
            <a:off x="457200" y="1371600"/>
            <a:ext cx="8229600" cy="4724400"/>
          </a:xfrm>
        </p:spPr>
        <p:txBody>
          <a:bodyPr/>
          <a:lstStyle/>
          <a:p>
            <a:r>
              <a:rPr lang="en-US" altLang="en-US"/>
              <a:t>Phenyl</a:t>
            </a:r>
            <a:br>
              <a:rPr lang="en-US" altLang="en-US"/>
            </a:br>
            <a:r>
              <a:rPr lang="en-US" altLang="en-US"/>
              <a:t/>
            </a:r>
            <a:br>
              <a:rPr lang="en-US" altLang="en-US"/>
            </a:br>
            <a:endParaRPr lang="en-US" altLang="en-US"/>
          </a:p>
          <a:p>
            <a:r>
              <a:rPr lang="en-US" altLang="en-US"/>
              <a:t>Benzyl</a:t>
            </a:r>
            <a:br>
              <a:rPr lang="en-US" altLang="en-US"/>
            </a:br>
            <a:r>
              <a:rPr lang="en-US" altLang="en-US"/>
              <a:t/>
            </a:r>
            <a:br>
              <a:rPr lang="en-US" altLang="en-US"/>
            </a:br>
            <a:r>
              <a:rPr lang="en-US" altLang="en-US"/>
              <a:t/>
            </a:r>
            <a:br>
              <a:rPr lang="en-US" altLang="en-US"/>
            </a:br>
            <a:endParaRPr lang="en-US" altLang="en-US"/>
          </a:p>
          <a:p>
            <a:r>
              <a:rPr lang="en-US" altLang="en-US"/>
              <a:t>Nitro   -NO</a:t>
            </a:r>
            <a:r>
              <a:rPr lang="en-US" altLang="en-US" baseline="-25000"/>
              <a:t>2</a:t>
            </a:r>
          </a:p>
          <a:p>
            <a:pPr>
              <a:buFont typeface="Wingdings" panose="05000000000000000000" pitchFamily="2" charset="2"/>
              <a:buNone/>
            </a:pPr>
            <a:endParaRPr lang="en-US" altLang="en-US" baseline="-25000"/>
          </a:p>
        </p:txBody>
      </p:sp>
      <p:pic>
        <p:nvPicPr>
          <p:cNvPr id="133125" name="Picture 5" descr="18OR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1447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33127" name="Picture 7" descr="18OR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2205038" cy="893763"/>
          </a:xfrm>
          <a:prstGeom prst="rect">
            <a:avLst/>
          </a:prstGeom>
          <a:noFill/>
          <a:extLst>
            <a:ext uri="{909E8E84-426E-40DD-AFC4-6F175D3DCCD1}">
              <a14:hiddenFill xmlns:a14="http://schemas.microsoft.com/office/drawing/2010/main">
                <a:solidFill>
                  <a:srgbClr val="FFFFFF"/>
                </a:solidFill>
              </a14:hiddenFill>
            </a:ext>
          </a:extLst>
        </p:spPr>
      </p:pic>
      <p:pic>
        <p:nvPicPr>
          <p:cNvPr id="133129" name="Picture 9" descr="t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800600"/>
            <a:ext cx="1524000" cy="1474788"/>
          </a:xfrm>
          <a:prstGeom prst="rect">
            <a:avLst/>
          </a:prstGeom>
          <a:noFill/>
          <a:extLst>
            <a:ext uri="{909E8E84-426E-40DD-AFC4-6F175D3DCCD1}">
              <a14:hiddenFill xmlns:a14="http://schemas.microsoft.com/office/drawing/2010/main">
                <a:solidFill>
                  <a:srgbClr val="FFFFFF"/>
                </a:solidFill>
              </a14:hiddenFill>
            </a:ext>
          </a:extLst>
        </p:spPr>
      </p:pic>
      <p:sp>
        <p:nvSpPr>
          <p:cNvPr id="133130" name="Text Box 10"/>
          <p:cNvSpPr txBox="1">
            <a:spLocks noChangeArrowheads="1"/>
          </p:cNvSpPr>
          <p:nvPr/>
        </p:nvSpPr>
        <p:spPr bwMode="auto">
          <a:xfrm>
            <a:off x="5943600" y="6248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effectLst>
                  <a:outerShdw blurRad="38100" dist="38100" dir="2700000" algn="tl">
                    <a:srgbClr val="000000"/>
                  </a:outerShdw>
                </a:effectLst>
              </a:rPr>
              <a:t>2,4,6-trinitrotoluene</a:t>
            </a:r>
          </a:p>
        </p:txBody>
      </p:sp>
      <p:pic>
        <p:nvPicPr>
          <p:cNvPr id="133132" name="Picture 12" descr="1938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743200"/>
            <a:ext cx="2143125" cy="1905000"/>
          </a:xfrm>
          <a:prstGeom prst="rect">
            <a:avLst/>
          </a:prstGeom>
          <a:solidFill>
            <a:schemeClr val="tx1"/>
          </a:solidFill>
        </p:spPr>
      </p:pic>
      <p:sp>
        <p:nvSpPr>
          <p:cNvPr id="133133" name="Text Box 13"/>
          <p:cNvSpPr txBox="1">
            <a:spLocks noChangeArrowheads="1"/>
          </p:cNvSpPr>
          <p:nvPr/>
        </p:nvSpPr>
        <p:spPr bwMode="auto">
          <a:xfrm>
            <a:off x="6172200" y="4191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0099"/>
                </a:solidFill>
              </a:rPr>
              <a:t>Benzyl alcohol</a:t>
            </a:r>
          </a:p>
        </p:txBody>
      </p:sp>
      <p:pic>
        <p:nvPicPr>
          <p:cNvPr id="133135" name="Picture 15" descr="20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2438400" cy="1463675"/>
          </a:xfrm>
          <a:prstGeom prst="rect">
            <a:avLst/>
          </a:prstGeom>
          <a:noFill/>
          <a:extLst>
            <a:ext uri="{909E8E84-426E-40DD-AFC4-6F175D3DCCD1}">
              <a14:hiddenFill xmlns:a14="http://schemas.microsoft.com/office/drawing/2010/main">
                <a:solidFill>
                  <a:srgbClr val="FFFFFF"/>
                </a:solidFill>
              </a14:hiddenFill>
            </a:ext>
          </a:extLst>
        </p:spPr>
      </p:pic>
      <p:sp>
        <p:nvSpPr>
          <p:cNvPr id="133136" name="Text Box 16"/>
          <p:cNvSpPr txBox="1">
            <a:spLocks noChangeArrowheads="1"/>
          </p:cNvSpPr>
          <p:nvPr/>
        </p:nvSpPr>
        <p:spPr bwMode="auto">
          <a:xfrm>
            <a:off x="5867400" y="2209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4-phenyl-1-butene</a:t>
            </a:r>
          </a:p>
        </p:txBody>
      </p:sp>
      <p:sp>
        <p:nvSpPr>
          <p:cNvPr id="133137" name="Text Box 17"/>
          <p:cNvSpPr txBox="1">
            <a:spLocks noChangeArrowheads="1"/>
          </p:cNvSpPr>
          <p:nvPr/>
        </p:nvSpPr>
        <p:spPr bwMode="auto">
          <a:xfrm>
            <a:off x="1219200" y="5867400"/>
            <a:ext cx="3124200" cy="6508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Refer to your chart for order of priority!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sz="4000"/>
              <a:t>PCBs</a:t>
            </a:r>
            <a:br>
              <a:rPr lang="en-US" altLang="en-US" sz="4000"/>
            </a:br>
            <a:r>
              <a:rPr lang="en-US" altLang="en-US" sz="4000"/>
              <a:t>(Polychlorinated Biphenyls)</a:t>
            </a:r>
          </a:p>
        </p:txBody>
      </p:sp>
      <p:sp>
        <p:nvSpPr>
          <p:cNvPr id="134147" name="Rectangle 3"/>
          <p:cNvSpPr>
            <a:spLocks noGrp="1" noChangeArrowheads="1"/>
          </p:cNvSpPr>
          <p:nvPr>
            <p:ph type="body" idx="1"/>
          </p:nvPr>
        </p:nvSpPr>
        <p:spPr>
          <a:xfrm>
            <a:off x="457200" y="1981200"/>
            <a:ext cx="3810000" cy="4419600"/>
          </a:xfrm>
        </p:spPr>
        <p:txBody>
          <a:bodyPr/>
          <a:lstStyle/>
          <a:p>
            <a:pPr>
              <a:lnSpc>
                <a:spcPct val="90000"/>
              </a:lnSpc>
            </a:pPr>
            <a:r>
              <a:rPr lang="en-US" altLang="en-US" sz="2800"/>
              <a:t>There are 209 varieties of PCBs, known individually as congeners. A congener may have between 1 and 10 chlorine atoms, which may be located at various positions on the PCB molecule. </a:t>
            </a:r>
          </a:p>
        </p:txBody>
      </p:sp>
      <p:pic>
        <p:nvPicPr>
          <p:cNvPr id="134151" name="Picture 7" descr="Structure of Polychlorinated Biphenyl (PCB)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4371975"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09600" y="-152400"/>
            <a:ext cx="4343400" cy="1371600"/>
          </a:xfrm>
        </p:spPr>
        <p:txBody>
          <a:bodyPr/>
          <a:lstStyle/>
          <a:p>
            <a:r>
              <a:rPr lang="en-US" altLang="en-US"/>
              <a:t>PCBs</a:t>
            </a:r>
          </a:p>
        </p:txBody>
      </p:sp>
      <p:sp>
        <p:nvSpPr>
          <p:cNvPr id="135171" name="Rectangle 3"/>
          <p:cNvSpPr>
            <a:spLocks noGrp="1" noChangeArrowheads="1"/>
          </p:cNvSpPr>
          <p:nvPr>
            <p:ph type="body" idx="1"/>
          </p:nvPr>
        </p:nvSpPr>
        <p:spPr>
          <a:xfrm>
            <a:off x="0" y="990600"/>
            <a:ext cx="5715000" cy="5486400"/>
          </a:xfrm>
        </p:spPr>
        <p:txBody>
          <a:bodyPr/>
          <a:lstStyle/>
          <a:p>
            <a:pPr>
              <a:lnSpc>
                <a:spcPct val="80000"/>
              </a:lnSpc>
            </a:pPr>
            <a:r>
              <a:rPr lang="en-US" altLang="en-US" sz="2400"/>
              <a:t>PCBs are mixtures of man-made chemicals with similar chemical structures. PCBs can range from oily liquids to waxy solids. Due to their non-flammability, chemical stability, high boiling point and electrical insulating properties, PCBs were used in hundreds of industrial and commercial applications including electrical, heat transfer, and hydraulic equipment; as plasticizers in paints, plastics and rubber products; in pigments, dyes and carbonless copy paper and many other applications. More than 1.5 billion pounds of PCBs were manufactured in the United States prior to cessation of production in 1977.</a:t>
            </a:r>
            <a:r>
              <a:rPr lang="en-US" altLang="en-US" sz="2000"/>
              <a:t> </a:t>
            </a:r>
          </a:p>
        </p:txBody>
      </p:sp>
      <p:pic>
        <p:nvPicPr>
          <p:cNvPr id="135173" name="Picture 5" descr="slid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00600"/>
            <a:ext cx="2438400"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35175" name="Picture 7" descr="transfor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28600"/>
            <a:ext cx="3065463"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685800" y="609600"/>
            <a:ext cx="7924800" cy="5521325"/>
          </a:xfrm>
        </p:spPr>
        <p:txBody>
          <a:bodyPr/>
          <a:lstStyle/>
          <a:p>
            <a:pPr marL="0" indent="1588" algn="just"/>
            <a:r>
              <a:rPr lang="en-US" altLang="en-US" sz="2800" b="1"/>
              <a:t> Step 2:</a:t>
            </a:r>
            <a:r>
              <a:rPr lang="en-US" altLang="en-US" sz="2800"/>
              <a:t> Number the carbon atoms in the parent chain, beginning at the end nearest to the double or triple bond. If the multiple bond is an equal distance from both ends, begin numbering at the end nearer the first branch point.  The number indicates which carbon the multiple bond is AFTER. (i.e. between 2 and 3 is 2-)</a:t>
            </a:r>
          </a:p>
          <a:p>
            <a:pPr marL="0" indent="1588" algn="just"/>
            <a:r>
              <a:rPr lang="en-US" altLang="en-US" sz="2800" b="1"/>
              <a:t> Step 3:</a:t>
            </a:r>
            <a:r>
              <a:rPr lang="en-US" altLang="en-US" sz="2800"/>
              <a:t> Assign numbers and names to the branching substituents, and list the substituents alphabetically.  Use commas to separate numbers, and hyphens to separate words from numbers.</a:t>
            </a:r>
          </a:p>
          <a:p>
            <a:pPr marL="0" indent="1588" algn="ctr"/>
            <a:endParaRPr lang="en-US" altLang="en-US" sz="280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1432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p:cNvSpPr>
            <a:spLocks noGrp="1" noChangeArrowheads="1"/>
          </p:cNvSpPr>
          <p:nvPr>
            <p:ph type="body" idx="1"/>
          </p:nvPr>
        </p:nvSpPr>
        <p:spPr>
          <a:xfrm>
            <a:off x="762000" y="457200"/>
            <a:ext cx="7696200" cy="3276600"/>
          </a:xfrm>
        </p:spPr>
        <p:txBody>
          <a:bodyPr/>
          <a:lstStyle/>
          <a:p>
            <a:pPr marL="0" indent="1588" algn="just">
              <a:lnSpc>
                <a:spcPct val="90000"/>
              </a:lnSpc>
            </a:pPr>
            <a:r>
              <a:rPr lang="en-US" altLang="en-US"/>
              <a:t> </a:t>
            </a:r>
            <a:r>
              <a:rPr lang="en-US" altLang="en-US" b="1"/>
              <a:t>Step 4.</a:t>
            </a:r>
            <a:r>
              <a:rPr lang="en-US" altLang="en-US"/>
              <a:t>  Indicate the position of the multiple-bond carbon.  If more than one multiple bond is present, identify the position of each multiple bond and use the appropriate ending diene, triene, tetraene, and so forth.</a:t>
            </a:r>
          </a:p>
          <a:p>
            <a:pPr marL="0" indent="1588" algn="just">
              <a:lnSpc>
                <a:spcPct val="90000"/>
              </a:lnSpc>
            </a:pPr>
            <a:r>
              <a:rPr lang="en-US" altLang="en-US"/>
              <a:t> </a:t>
            </a:r>
            <a:r>
              <a:rPr lang="en-US" altLang="en-US" b="1"/>
              <a:t>Step 5.</a:t>
            </a:r>
            <a:r>
              <a:rPr lang="en-US" altLang="en-US">
                <a:solidFill>
                  <a:schemeClr val="bg1"/>
                </a:solidFill>
              </a:rPr>
              <a:t>  Assemble the name.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ln w="38100">
            <a:solidFill>
              <a:schemeClr val="hlink"/>
            </a:solidFill>
            <a:miter lim="800000"/>
            <a:headEnd/>
            <a:tailEnd/>
          </a:ln>
        </p:spPr>
        <p:txBody>
          <a:bodyPr/>
          <a:lstStyle/>
          <a:p>
            <a:r>
              <a:rPr lang="en-US" altLang="en-US" sz="4000" b="1"/>
              <a:t>Naming Alkenes and Alkynes</a:t>
            </a:r>
            <a:endParaRPr lang="en-US" altLang="en-US"/>
          </a:p>
        </p:txBody>
      </p:sp>
      <p:sp>
        <p:nvSpPr>
          <p:cNvPr id="100355" name="Rectangle 3"/>
          <p:cNvSpPr>
            <a:spLocks noGrp="1" noChangeArrowheads="1"/>
          </p:cNvSpPr>
          <p:nvPr>
            <p:ph type="body" idx="1"/>
          </p:nvPr>
        </p:nvSpPr>
        <p:spPr>
          <a:xfrm>
            <a:off x="381000" y="1981200"/>
            <a:ext cx="8534400" cy="4114800"/>
          </a:xfrm>
        </p:spPr>
        <p:txBody>
          <a:bodyPr/>
          <a:lstStyle/>
          <a:p>
            <a:pPr>
              <a:buFont typeface="Wingdings" panose="05000000000000000000" pitchFamily="2" charset="2"/>
              <a:buNone/>
            </a:pPr>
            <a:r>
              <a:rPr lang="en-US" altLang="en-US" sz="2600" b="1"/>
              <a:t>	When the carbon chain has 4 or more C atoms, number the chain  to give the lowest number to the double or triple bond.</a:t>
            </a:r>
          </a:p>
          <a:p>
            <a:pPr>
              <a:buFont typeface="Wingdings" panose="05000000000000000000" pitchFamily="2" charset="2"/>
              <a:buNone/>
            </a:pPr>
            <a:r>
              <a:rPr lang="en-US" altLang="en-US" sz="2600" b="1">
                <a:solidFill>
                  <a:srgbClr val="99FF33"/>
                </a:solidFill>
              </a:rPr>
              <a:t>    1       2   3    4</a:t>
            </a:r>
            <a:endParaRPr lang="en-US" altLang="en-US" sz="2600" b="1"/>
          </a:p>
          <a:p>
            <a:pPr>
              <a:lnSpc>
                <a:spcPct val="140000"/>
              </a:lnSpc>
              <a:buFont typeface="Wingdings" panose="05000000000000000000" pitchFamily="2" charset="2"/>
              <a:buNone/>
            </a:pPr>
            <a:r>
              <a:rPr lang="en-US" altLang="en-US" sz="2600" b="1"/>
              <a:t>	CH</a:t>
            </a:r>
            <a:r>
              <a:rPr lang="en-US" altLang="en-US" sz="2600" b="1" baseline="-25000"/>
              <a:t>2</a:t>
            </a:r>
            <a:r>
              <a:rPr lang="en-US" altLang="en-US" sz="2600" b="1"/>
              <a:t>=CHCH</a:t>
            </a:r>
            <a:r>
              <a:rPr lang="en-US" altLang="en-US" sz="2600" b="1" baseline="-25000"/>
              <a:t>2</a:t>
            </a:r>
            <a:r>
              <a:rPr lang="en-US" altLang="en-US" sz="2600" b="1"/>
              <a:t>CH</a:t>
            </a:r>
            <a:r>
              <a:rPr lang="en-US" altLang="en-US" sz="2600" b="1" baseline="-25000"/>
              <a:t>3</a:t>
            </a:r>
            <a:r>
              <a:rPr lang="en-US" altLang="en-US" sz="2600" b="1"/>
              <a:t>	1-butene		</a:t>
            </a:r>
            <a:r>
              <a:rPr lang="en-US" altLang="en-US" sz="2600" b="1">
                <a:solidFill>
                  <a:schemeClr val="folHlink"/>
                </a:solidFill>
              </a:rPr>
              <a:t>but-1-ene</a:t>
            </a:r>
          </a:p>
          <a:p>
            <a:pPr>
              <a:lnSpc>
                <a:spcPct val="180000"/>
              </a:lnSpc>
              <a:buFont typeface="Wingdings" panose="05000000000000000000" pitchFamily="2" charset="2"/>
              <a:buNone/>
            </a:pPr>
            <a:r>
              <a:rPr lang="en-US" altLang="en-US" sz="2600" b="1"/>
              <a:t>	CH</a:t>
            </a:r>
            <a:r>
              <a:rPr lang="en-US" altLang="en-US" sz="2600" b="1" baseline="-25000"/>
              <a:t>3</a:t>
            </a:r>
            <a:r>
              <a:rPr lang="en-US" altLang="en-US" sz="2600" b="1"/>
              <a:t>CH=CHCH</a:t>
            </a:r>
            <a:r>
              <a:rPr lang="en-US" altLang="en-US" sz="2600" b="1" baseline="-25000"/>
              <a:t>3</a:t>
            </a:r>
            <a:r>
              <a:rPr lang="en-US" altLang="en-US" sz="2600" b="1"/>
              <a:t>	2-butene		</a:t>
            </a:r>
            <a:r>
              <a:rPr lang="en-US" altLang="en-US" sz="2600" b="1">
                <a:solidFill>
                  <a:schemeClr val="folHlink"/>
                </a:solidFill>
              </a:rPr>
              <a:t>but-2-ene</a:t>
            </a:r>
          </a:p>
          <a:p>
            <a:pPr>
              <a:buFont typeface="Wingdings" panose="05000000000000000000" pitchFamily="2" charset="2"/>
              <a:buNone/>
            </a:pPr>
            <a:r>
              <a:rPr lang="en-US" altLang="en-US" sz="2800"/>
              <a:t>   </a:t>
            </a:r>
            <a:r>
              <a:rPr lang="en-US" altLang="en-US" sz="2600" b="1"/>
              <a:t>CH</a:t>
            </a:r>
            <a:r>
              <a:rPr lang="en-US" altLang="en-US" sz="2600" b="1" baseline="-25000"/>
              <a:t>3</a:t>
            </a:r>
            <a:r>
              <a:rPr lang="en-US" altLang="en-US" sz="2600" b="1"/>
              <a:t>C</a:t>
            </a:r>
            <a:r>
              <a:rPr lang="en-US" altLang="en-US" sz="4400">
                <a:sym typeface="Symbol" panose="05050102010706020507" pitchFamily="18" charset="2"/>
              </a:rPr>
              <a:t></a:t>
            </a:r>
            <a:r>
              <a:rPr lang="en-US" altLang="en-US" sz="2600" b="1"/>
              <a:t>CCH</a:t>
            </a:r>
            <a:r>
              <a:rPr lang="en-US" altLang="en-US" sz="2600" b="1" baseline="-25000"/>
              <a:t>3</a:t>
            </a:r>
            <a:r>
              <a:rPr lang="en-US" altLang="en-US" sz="2600" b="1"/>
              <a:t>		2-butyne		</a:t>
            </a:r>
            <a:r>
              <a:rPr lang="en-US" altLang="en-US" sz="2600" b="1">
                <a:solidFill>
                  <a:schemeClr val="folHlink"/>
                </a:solidFill>
              </a:rPr>
              <a:t>but-2-yne</a:t>
            </a:r>
          </a:p>
          <a:p>
            <a:pPr>
              <a:buFont typeface="Wingdings" panose="05000000000000000000" pitchFamily="2" charset="2"/>
              <a:buNone/>
            </a:pPr>
            <a:endParaRPr lang="en-US" altLang="en-US" sz="2800">
              <a:solidFill>
                <a:schemeClr val="folHlink"/>
              </a:solidFill>
            </a:endParaRPr>
          </a:p>
          <a:p>
            <a:pPr>
              <a:buFont typeface="Wingdings" panose="05000000000000000000" pitchFamily="2" charset="2"/>
              <a:buNone/>
            </a:pPr>
            <a:endParaRPr lang="en-US" altLang="en-US" sz="2800">
              <a:solidFill>
                <a:schemeClr val="folHlin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Assigning Priority</a:t>
            </a:r>
          </a:p>
        </p:txBody>
      </p:sp>
      <p:sp>
        <p:nvSpPr>
          <p:cNvPr id="112643" name="Rectangle 3"/>
          <p:cNvSpPr>
            <a:spLocks noGrp="1" noChangeArrowheads="1"/>
          </p:cNvSpPr>
          <p:nvPr>
            <p:ph type="body" idx="1"/>
          </p:nvPr>
        </p:nvSpPr>
        <p:spPr>
          <a:xfrm>
            <a:off x="457200" y="1981200"/>
            <a:ext cx="8229600" cy="4572000"/>
          </a:xfrm>
        </p:spPr>
        <p:txBody>
          <a:bodyPr/>
          <a:lstStyle/>
          <a:p>
            <a:pPr>
              <a:lnSpc>
                <a:spcPct val="90000"/>
              </a:lnSpc>
            </a:pPr>
            <a:r>
              <a:rPr lang="en-US" altLang="en-US" sz="2800"/>
              <a:t>Alkenes and alkynes are considered to have equal priority</a:t>
            </a:r>
          </a:p>
          <a:p>
            <a:pPr>
              <a:lnSpc>
                <a:spcPct val="90000"/>
              </a:lnSpc>
            </a:pPr>
            <a:r>
              <a:rPr lang="en-US" altLang="en-US" sz="2800"/>
              <a:t>In a molecule with </a:t>
            </a:r>
            <a:r>
              <a:rPr lang="en-US" altLang="en-US" sz="2800" b="1"/>
              <a:t>both</a:t>
            </a:r>
            <a:r>
              <a:rPr lang="en-US" altLang="en-US" sz="2800"/>
              <a:t> a double and a triple bond, whichever is closer to the end of the chain determines the direction of numbering. </a:t>
            </a:r>
          </a:p>
          <a:p>
            <a:pPr>
              <a:lnSpc>
                <a:spcPct val="90000"/>
              </a:lnSpc>
            </a:pPr>
            <a:r>
              <a:rPr lang="en-US" altLang="en-US" sz="2800"/>
              <a:t>In the case where each would have the same position number, the double bond takes the lower number. </a:t>
            </a:r>
          </a:p>
          <a:p>
            <a:pPr>
              <a:lnSpc>
                <a:spcPct val="90000"/>
              </a:lnSpc>
            </a:pPr>
            <a:r>
              <a:rPr lang="en-US" altLang="en-US" sz="2800"/>
              <a:t>In the name, “ene” comes before “yne” because of alphabetization.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w="38100">
            <a:solidFill>
              <a:schemeClr val="hlink"/>
            </a:solidFill>
            <a:miter lim="800000"/>
            <a:headEnd/>
            <a:tailEnd/>
          </a:ln>
        </p:spPr>
        <p:txBody>
          <a:bodyPr/>
          <a:lstStyle/>
          <a:p>
            <a:r>
              <a:rPr lang="en-US" altLang="en-US" sz="4000" b="1"/>
              <a:t>Learning Check</a:t>
            </a:r>
            <a:endParaRPr lang="en-US" altLang="en-US"/>
          </a:p>
        </p:txBody>
      </p:sp>
      <p:sp>
        <p:nvSpPr>
          <p:cNvPr id="101379" name="Rectangle 3"/>
          <p:cNvSpPr>
            <a:spLocks noGrp="1" noChangeArrowheads="1"/>
          </p:cNvSpPr>
          <p:nvPr>
            <p:ph type="body" idx="1"/>
          </p:nvPr>
        </p:nvSpPr>
        <p:spPr>
          <a:xfrm>
            <a:off x="304800" y="1981200"/>
            <a:ext cx="8534400" cy="4572000"/>
          </a:xfrm>
        </p:spPr>
        <p:txBody>
          <a:bodyPr/>
          <a:lstStyle/>
          <a:p>
            <a:pPr>
              <a:buFont typeface="Wingdings" panose="05000000000000000000" pitchFamily="2" charset="2"/>
              <a:buNone/>
            </a:pPr>
            <a:r>
              <a:rPr lang="en-US" altLang="en-US" sz="2800"/>
              <a:t>	</a:t>
            </a:r>
            <a:r>
              <a:rPr lang="en-US" altLang="en-US" sz="2800" b="1"/>
              <a:t>Write the IUPAC name for each of the following unsaturated compounds:</a:t>
            </a:r>
          </a:p>
          <a:p>
            <a:pPr>
              <a:buFont typeface="Wingdings" panose="05000000000000000000" pitchFamily="2" charset="2"/>
              <a:buNone/>
            </a:pPr>
            <a:r>
              <a:rPr lang="en-US" altLang="en-US" sz="2800" b="1"/>
              <a:t>A.	CH</a:t>
            </a:r>
            <a:r>
              <a:rPr lang="en-US" altLang="en-US" sz="2800" b="1" baseline="-25000"/>
              <a:t>3</a:t>
            </a:r>
            <a:r>
              <a:rPr lang="en-US" altLang="en-US" sz="2800" b="1"/>
              <a:t>CH</a:t>
            </a:r>
            <a:r>
              <a:rPr lang="en-US" altLang="en-US" sz="2800" b="1" baseline="-25000"/>
              <a:t>2</a:t>
            </a:r>
            <a:r>
              <a:rPr lang="en-US" altLang="en-US" sz="2800" b="1"/>
              <a:t>C</a:t>
            </a:r>
            <a:r>
              <a:rPr lang="en-US" altLang="en-US" sz="4400">
                <a:sym typeface="Symbol" panose="05050102010706020507" pitchFamily="18" charset="2"/>
              </a:rPr>
              <a:t></a:t>
            </a:r>
            <a:r>
              <a:rPr lang="en-US" altLang="en-US" sz="2800" b="1"/>
              <a:t>CCH</a:t>
            </a:r>
            <a:r>
              <a:rPr lang="en-US" altLang="en-US" sz="2800" b="1" baseline="-25000"/>
              <a:t>3			</a:t>
            </a:r>
          </a:p>
          <a:p>
            <a:pPr>
              <a:buFont typeface="Wingdings" panose="05000000000000000000" pitchFamily="2" charset="2"/>
              <a:buNone/>
            </a:pPr>
            <a:endParaRPr lang="en-US" altLang="en-US" sz="2800" b="1" baseline="-25000"/>
          </a:p>
          <a:p>
            <a:pPr>
              <a:lnSpc>
                <a:spcPct val="120000"/>
              </a:lnSpc>
              <a:buFont typeface="Wingdings" panose="05000000000000000000" pitchFamily="2" charset="2"/>
              <a:buNone/>
            </a:pPr>
            <a:r>
              <a:rPr lang="en-US" altLang="en-US" sz="2800" b="1"/>
              <a:t>		       CH</a:t>
            </a:r>
            <a:r>
              <a:rPr lang="en-US" altLang="en-US" sz="2800" b="1" baseline="-25000"/>
              <a:t>3</a:t>
            </a:r>
          </a:p>
          <a:p>
            <a:pPr>
              <a:buFont typeface="Wingdings" panose="05000000000000000000" pitchFamily="2" charset="2"/>
              <a:buNone/>
            </a:pPr>
            <a:endParaRPr lang="en-US" altLang="en-US" sz="2800" b="1" baseline="-25000"/>
          </a:p>
          <a:p>
            <a:pPr>
              <a:buFont typeface="Wingdings" panose="05000000000000000000" pitchFamily="2" charset="2"/>
              <a:buNone/>
            </a:pPr>
            <a:r>
              <a:rPr lang="en-US" altLang="en-US" sz="2800" b="1"/>
              <a:t>B. 	CH</a:t>
            </a:r>
            <a:r>
              <a:rPr lang="en-US" altLang="en-US" sz="2800" b="1" baseline="-25000"/>
              <a:t>3</a:t>
            </a:r>
            <a:r>
              <a:rPr lang="en-US" altLang="en-US" sz="2800" b="1"/>
              <a:t>C=CHCH</a:t>
            </a:r>
            <a:r>
              <a:rPr lang="en-US" altLang="en-US" sz="2800" b="1" baseline="-25000"/>
              <a:t>3	</a:t>
            </a:r>
            <a:r>
              <a:rPr lang="en-US" altLang="en-US" sz="2800" b="1"/>
              <a:t>	C.                    </a:t>
            </a:r>
          </a:p>
          <a:p>
            <a:pPr>
              <a:buFont typeface="Wingdings" panose="05000000000000000000" pitchFamily="2" charset="2"/>
              <a:buNone/>
            </a:pPr>
            <a:endParaRPr lang="en-US" altLang="en-US" sz="2800" b="1"/>
          </a:p>
          <a:p>
            <a:pPr>
              <a:buFont typeface="Wingdings" panose="05000000000000000000" pitchFamily="2" charset="2"/>
              <a:buNone/>
            </a:pPr>
            <a:endParaRPr lang="en-US" altLang="en-US" sz="2800" b="1" noProof="1"/>
          </a:p>
          <a:p>
            <a:pPr>
              <a:buFont typeface="Wingdings" panose="05000000000000000000" pitchFamily="2" charset="2"/>
              <a:buNone/>
            </a:pPr>
            <a:endParaRPr lang="en-US" altLang="en-US" sz="2800" b="1" noProof="1"/>
          </a:p>
        </p:txBody>
      </p:sp>
      <p:sp>
        <p:nvSpPr>
          <p:cNvPr id="101380" name="Line 4"/>
          <p:cNvSpPr>
            <a:spLocks noChangeShapeType="1"/>
          </p:cNvSpPr>
          <p:nvPr/>
        </p:nvSpPr>
        <p:spPr bwMode="auto">
          <a:xfrm>
            <a:off x="2133600" y="4572000"/>
            <a:ext cx="0" cy="5334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1384" name="Object 8"/>
          <p:cNvGraphicFramePr>
            <a:graphicFrameLocks noChangeAspect="1"/>
          </p:cNvGraphicFramePr>
          <p:nvPr/>
        </p:nvGraphicFramePr>
        <p:xfrm>
          <a:off x="6324600" y="3581400"/>
          <a:ext cx="1235075" cy="2047875"/>
        </p:xfrm>
        <a:graphic>
          <a:graphicData uri="http://schemas.openxmlformats.org/presentationml/2006/ole">
            <mc:AlternateContent xmlns:mc="http://schemas.openxmlformats.org/markup-compatibility/2006">
              <mc:Choice xmlns:v="urn:schemas-microsoft-com:vml" Requires="v">
                <p:oleObj spid="_x0000_s101387" name="Document" r:id="rId3" imgW="447840" imgH="743040" progId="ChemWindow.Document">
                  <p:embed/>
                </p:oleObj>
              </mc:Choice>
              <mc:Fallback>
                <p:oleObj name="Document" r:id="rId3" imgW="447840" imgH="743040" progId="ChemWindow.Document">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81400"/>
                        <a:ext cx="1235075" cy="204787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6" name="Object 4"/>
          <p:cNvGraphicFramePr>
            <a:graphicFrameLocks noChangeAspect="1"/>
          </p:cNvGraphicFramePr>
          <p:nvPr/>
        </p:nvGraphicFramePr>
        <p:xfrm>
          <a:off x="0" y="3962400"/>
          <a:ext cx="9144000" cy="2501900"/>
        </p:xfrm>
        <a:graphic>
          <a:graphicData uri="http://schemas.openxmlformats.org/presentationml/2006/ole">
            <mc:AlternateContent xmlns:mc="http://schemas.openxmlformats.org/markup-compatibility/2006">
              <mc:Choice xmlns:v="urn:schemas-microsoft-com:vml" Requires="v">
                <p:oleObj spid="_x0000_s110599" name="Image" r:id="rId3" imgW="8914286" imgH="2438095" progId="Photoshop.Image.6">
                  <p:embed/>
                </p:oleObj>
              </mc:Choice>
              <mc:Fallback>
                <p:oleObj name="Image" r:id="rId3" imgW="8914286" imgH="2438095" progId="Photoshop.Image.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91440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nvGraphicFramePr>
        <p:xfrm>
          <a:off x="0" y="1600200"/>
          <a:ext cx="9144000" cy="2073275"/>
        </p:xfrm>
        <a:graphic>
          <a:graphicData uri="http://schemas.openxmlformats.org/presentationml/2006/ole">
            <mc:AlternateContent xmlns:mc="http://schemas.openxmlformats.org/markup-compatibility/2006">
              <mc:Choice xmlns:v="urn:schemas-microsoft-com:vml" Requires="v">
                <p:oleObj spid="_x0000_s110600" name="Image" r:id="rId5" imgW="9409524" imgH="2133333" progId="Photoshop.Image.6">
                  <p:embed/>
                </p:oleObj>
              </mc:Choice>
              <mc:Fallback>
                <p:oleObj name="Image" r:id="rId5" imgW="9409524" imgH="2133333" progId="Photoshop.Image.6">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002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0598" name="Rectangle 6"/>
          <p:cNvSpPr>
            <a:spLocks noGrp="1" noChangeArrowheads="1"/>
          </p:cNvSpPr>
          <p:nvPr>
            <p:ph type="title"/>
          </p:nvPr>
        </p:nvSpPr>
        <p:spPr/>
        <p:txBody>
          <a:bodyPr/>
          <a:lstStyle/>
          <a:p>
            <a:r>
              <a:rPr lang="en-US" altLang="en-US"/>
              <a:t>Multiple Double/Triple Bonds</a:t>
            </a:r>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TotalTime>
  <Words>1221</Words>
  <Application>Microsoft Office PowerPoint</Application>
  <PresentationFormat>On-screen Show (4:3)</PresentationFormat>
  <Paragraphs>160</Paragraphs>
  <Slides>37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37</vt:i4>
      </vt:variant>
    </vt:vector>
  </HeadingPairs>
  <TitlesOfParts>
    <vt:vector size="48" baseType="lpstr">
      <vt:lpstr>Arial</vt:lpstr>
      <vt:lpstr>Tahoma</vt:lpstr>
      <vt:lpstr>Wingdings</vt:lpstr>
      <vt:lpstr>Symbol</vt:lpstr>
      <vt:lpstr>Wingdings 2</vt:lpstr>
      <vt:lpstr>Textured</vt:lpstr>
      <vt:lpstr>Bitmap Image</vt:lpstr>
      <vt:lpstr>ChemWindow Document</vt:lpstr>
      <vt:lpstr>Adobe Photoshop Image</vt:lpstr>
      <vt:lpstr>Microsoft Clip Gallery</vt:lpstr>
      <vt:lpstr>ISIS/Draw Sketch</vt:lpstr>
      <vt:lpstr>PowerPoint Presentation</vt:lpstr>
      <vt:lpstr>Alkenes and Alkynes</vt:lpstr>
      <vt:lpstr>Naming Alkenes and Alkynes</vt:lpstr>
      <vt:lpstr>PowerPoint Presentation</vt:lpstr>
      <vt:lpstr>PowerPoint Presentation</vt:lpstr>
      <vt:lpstr>Naming Alkenes and Alkynes</vt:lpstr>
      <vt:lpstr>Assigning Priority</vt:lpstr>
      <vt:lpstr>Learning Check</vt:lpstr>
      <vt:lpstr>Multiple Double/Triple Bonds</vt:lpstr>
      <vt:lpstr>Cis-Trans Isomerism</vt:lpstr>
      <vt:lpstr>Cis and Trans Isomers</vt:lpstr>
      <vt:lpstr>Cis- and Trans- terminology</vt:lpstr>
      <vt:lpstr>PowerPoint Presentation</vt:lpstr>
      <vt:lpstr>PowerPoint Presentation</vt:lpstr>
      <vt:lpstr>PowerPoint Presentation</vt:lpstr>
      <vt:lpstr>Unsaturated Fatty Acids</vt:lpstr>
      <vt:lpstr>Trans Fats</vt:lpstr>
      <vt:lpstr>Trans Fats</vt:lpstr>
      <vt:lpstr>Fats and Atheroschlerosis</vt:lpstr>
      <vt:lpstr>Omega-3 Fatty Acids</vt:lpstr>
      <vt:lpstr>Atherosclerosis</vt:lpstr>
      <vt:lpstr>PowerPoint Presentation</vt:lpstr>
      <vt:lpstr>Name These</vt:lpstr>
      <vt:lpstr>Aromatic Compounds and Benzene</vt:lpstr>
      <vt:lpstr>Aromatic Compounds  and the Structure of Benzene</vt:lpstr>
      <vt:lpstr>PowerPoint Presentation</vt:lpstr>
      <vt:lpstr>PowerPoint Presentation</vt:lpstr>
      <vt:lpstr>Aromatic Compounds in Nature and Health</vt:lpstr>
      <vt:lpstr>Naming Aromatic Compounds</vt:lpstr>
      <vt:lpstr>Naming Aromatic Compounds</vt:lpstr>
      <vt:lpstr>Some Common Names</vt:lpstr>
      <vt:lpstr>PowerPoint Presentation</vt:lpstr>
      <vt:lpstr>Learning Check</vt:lpstr>
      <vt:lpstr>Learning Check</vt:lpstr>
      <vt:lpstr>New Attached Groups</vt:lpstr>
      <vt:lpstr>PCBs (Polychlorinated Biphenyls)</vt:lpstr>
      <vt:lpstr>PCBs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Rapp</dc:creator>
  <cp:lastModifiedBy>Rapp, Delbert N</cp:lastModifiedBy>
  <cp:revision>11</cp:revision>
  <cp:lastPrinted>2006-04-20T13:29:58Z</cp:lastPrinted>
  <dcterms:created xsi:type="dcterms:W3CDTF">2006-04-13T03:18:35Z</dcterms:created>
  <dcterms:modified xsi:type="dcterms:W3CDTF">2019-09-13T13:08:56Z</dcterms:modified>
</cp:coreProperties>
</file>