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8" r:id="rId3"/>
    <p:sldId id="259" r:id="rId4"/>
    <p:sldId id="328" r:id="rId5"/>
    <p:sldId id="329" r:id="rId6"/>
    <p:sldId id="260" r:id="rId7"/>
    <p:sldId id="261" r:id="rId8"/>
    <p:sldId id="265" r:id="rId9"/>
    <p:sldId id="266" r:id="rId10"/>
    <p:sldId id="286" r:id="rId11"/>
    <p:sldId id="287" r:id="rId12"/>
    <p:sldId id="289" r:id="rId13"/>
    <p:sldId id="290" r:id="rId14"/>
    <p:sldId id="294" r:id="rId15"/>
    <p:sldId id="296" r:id="rId16"/>
    <p:sldId id="297" r:id="rId17"/>
    <p:sldId id="306" r:id="rId18"/>
    <p:sldId id="304" r:id="rId19"/>
    <p:sldId id="308" r:id="rId20"/>
    <p:sldId id="314" r:id="rId21"/>
    <p:sldId id="315" r:id="rId22"/>
    <p:sldId id="316" r:id="rId23"/>
    <p:sldId id="330" r:id="rId24"/>
    <p:sldId id="322" r:id="rId25"/>
    <p:sldId id="323" r:id="rId26"/>
    <p:sldId id="324" r:id="rId27"/>
    <p:sldId id="325" r:id="rId28"/>
    <p:sldId id="326" r:id="rId29"/>
    <p:sldId id="327" r:id="rId30"/>
    <p:sldId id="278" r:id="rId31"/>
    <p:sldId id="279" r:id="rId32"/>
    <p:sldId id="280" r:id="rId33"/>
    <p:sldId id="281" r:id="rId34"/>
    <p:sldId id="283" r:id="rId35"/>
    <p:sldId id="284" r:id="rId36"/>
    <p:sldId id="285" r:id="rId37"/>
  </p:sldIdLst>
  <p:sldSz cx="9144000" cy="6858000" type="letter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18FFD"/>
    <a:srgbClr val="000000"/>
    <a:srgbClr val="436E65"/>
    <a:srgbClr val="00279F"/>
    <a:srgbClr val="500093"/>
    <a:srgbClr val="FCFEB9"/>
    <a:srgbClr val="FFFFFF"/>
    <a:srgbClr val="FAF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52763" y="8704263"/>
            <a:ext cx="75247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lIns="87312" tIns="44450" rIns="87312" bIns="44450">
            <a:spAutoFit/>
          </a:bodyPr>
          <a:lstStyle>
            <a:lvl1pPr defTabSz="8683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434975" defTabSz="8683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868363" defTabSz="8683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303338" defTabSz="8683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736725" defTabSz="8683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193925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651125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108325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565525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>
                <a:effectLst/>
                <a:latin typeface="Helvetica" panose="020B0604020202020204" pitchFamily="34" charset="0"/>
              </a:rPr>
              <a:t>Page </a:t>
            </a:r>
            <a:fld id="{D6DA4069-5558-41F7-9CD5-BF1C4AAA53AE}" type="slidenum">
              <a:rPr lang="en-US" altLang="en-US" sz="1200">
                <a:effectLst/>
                <a:latin typeface="Helvetica" panose="020B0604020202020204" pitchFamily="34" charset="0"/>
              </a:rPr>
              <a:pPr algn="ctr">
                <a:lnSpc>
                  <a:spcPct val="90000"/>
                </a:lnSpc>
              </a:pPr>
              <a:t>‹#›</a:t>
            </a:fld>
            <a:endParaRPr lang="en-US" altLang="en-US" sz="1200">
              <a:effectLst/>
              <a:latin typeface="Helvetica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052763" y="8704263"/>
            <a:ext cx="75247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lIns="87312" tIns="44450" rIns="87312" bIns="44450">
            <a:spAutoFit/>
          </a:bodyPr>
          <a:lstStyle>
            <a:lvl1pPr defTabSz="8683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434975" defTabSz="8683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868363" defTabSz="8683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303338" defTabSz="8683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736725" defTabSz="8683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193925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651125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108325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565525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>
                <a:effectLst/>
                <a:latin typeface="Helvetica" panose="020B0604020202020204" pitchFamily="34" charset="0"/>
              </a:rPr>
              <a:t>Page </a:t>
            </a:r>
            <a:fld id="{D6298AC3-D187-4C15-9399-D11C586351CD}" type="slidenum">
              <a:rPr lang="en-US" altLang="en-US" sz="1200">
                <a:effectLst/>
                <a:latin typeface="Helvetica" panose="020B0604020202020204" pitchFamily="34" charset="0"/>
              </a:rPr>
              <a:pPr algn="ctr">
                <a:lnSpc>
                  <a:spcPct val="90000"/>
                </a:lnSpc>
              </a:pPr>
              <a:t>‹#›</a:t>
            </a:fld>
            <a:endParaRPr lang="en-US" altLang="en-US" sz="1200">
              <a:effectLst/>
              <a:latin typeface="Helvetica" panose="020B0604020202020204" pitchFamily="34" charset="0"/>
            </a:endParaRPr>
          </a:p>
        </p:txBody>
      </p:sp>
      <p:sp>
        <p:nvSpPr>
          <p:cNvPr id="2051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 b="1">
                <a:solidFill>
                  <a:srgbClr val="0000FF"/>
                </a:solidFill>
                <a:latin typeface="66 Helvetica MediumItalic" charset="0"/>
              </a:rPr>
              <a:t>To play the movies and simulations included, view the presentation in Slide Show Mode.</a:t>
            </a:r>
          </a:p>
        </p:txBody>
      </p:sp>
      <p:sp>
        <p:nvSpPr>
          <p:cNvPr id="5123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90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00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609600"/>
            <a:ext cx="17907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609600"/>
            <a:ext cx="5219700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86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13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505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66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901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2669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4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45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19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1953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6459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3193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18FFD"/>
            </a:gs>
            <a:gs pos="100000">
              <a:srgbClr val="618FFD">
                <a:gamma/>
                <a:tint val="0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609600"/>
            <a:ext cx="716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16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8513763" y="160338"/>
            <a:ext cx="4603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fld id="{221FA448-F005-4F8E-94A5-166823658885}" type="slidenum">
              <a:rPr lang="en-US" alt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pPr/>
              <a:t>‹#›</a:t>
            </a:fld>
            <a:endParaRPr lang="en-US" altLang="en-US" sz="18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anose="020B060402020202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anose="020B060402020202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anose="020B060402020202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anose="020B0604020202020204" pitchFamily="34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anose="020B0604020202020204" pitchFamily="34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anose="020B0604020202020204" pitchFamily="34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anose="020B0604020202020204" pitchFamily="34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anose="020B0604020202020204" pitchFamily="34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hhe.com/physsci/chemistry/essentialchemistry/flash/galvan5.swf" TargetMode="External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slideLayout" Target="../slideLayouts/slideLayout13.xml"/><Relationship Id="rId1" Type="http://schemas.openxmlformats.org/officeDocument/2006/relationships/video" Target="file:///\\sou001\lockers\faculty-staff\nrapp\My%20Documents\Chemistry%201%20Power%20Point\21M08AN2.avi" TargetMode="Externa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\\sou001\lockers\faculty-staff\nrapp\My%20Documents\Chemistry%201%20Power%20Point\21M08AN3.avi" TargetMode="Externa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\\sou001\lockers\faculty-staff\nrapp\My%20Documents\Chemistry%201%20Power%20Point\21M08AN4.avi" TargetMode="Externa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\\sou001\lockers\faculty-staff\nrapp\My%20Documents\Chemistry%201%20Power%20Point\21M08AN5.avi" TargetMode="Externa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\\sou001\lockers\faculty-staff\nrapp\My%20Documents\Chemistry%201%20Power%20Point\21M03VD1.avi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\\sou001\lockers\faculty-staff\nrapp\My%20Documents\Chemistry%201%20Power%20Point\21M02AN1.avi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\\sou001\lockers\faculty-staff\nrapp\My%20Documents\Chemistry%201%20Power%20Point\21M02AN1.av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\\sou001\lockers\faculty-staff\nrapp\My%20Documents\Chemistry%201%20Power%20Point\21M02AN2.av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162800" cy="8382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19191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tabLst>
                <a:tab pos="914400" algn="l"/>
                <a:tab pos="1828800" algn="l"/>
                <a:tab pos="2743200" algn="l"/>
                <a:tab pos="3657600" algn="l"/>
              </a:tabLst>
            </a:pPr>
            <a:r>
              <a:rPr lang="en-US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ELECTROCHEMISTRY</a:t>
            </a:r>
            <a:r>
              <a:rPr lang="en-US" altLang="en-US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en-US" altLang="en-US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altLang="en-US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Chapter 18</a:t>
            </a:r>
            <a:endParaRPr lang="en-US" altLang="en-US" sz="40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6692900" cy="51244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553200" y="4267200"/>
            <a:ext cx="2590800" cy="181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sz="1400" b="1">
                <a:effectLst/>
              </a:rPr>
              <a:t>SAVE PAPER AND INK!!! When you print out the notes on PowerPoint, print "Handouts" instead of "Slides" in the print setup. Also, turn off the backgrounds (Tools&gt;Options&gt;Print&gt;UNcheck "Background Printing")!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2209800" y="5808663"/>
            <a:ext cx="1468438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Anode</a:t>
            </a:r>
            <a:endParaRPr lang="en-US" altLang="en-US" sz="28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anose="020B0604020202020204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5410200" y="5808663"/>
            <a:ext cx="1620838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Cathode</a:t>
            </a:r>
            <a:endParaRPr lang="en-US" altLang="en-US" sz="28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anose="020B0604020202020204" pitchFamily="34" charset="0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143000" y="152400"/>
            <a:ext cx="6835775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Basic Concepts </a:t>
            </a:r>
            <a:br>
              <a:rPr lang="en-US" alt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alt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of Electrochemical Cells</a:t>
            </a:r>
          </a:p>
        </p:txBody>
      </p:sp>
      <p:pic>
        <p:nvPicPr>
          <p:cNvPr id="36869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553200" cy="3505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6248400" y="3429000"/>
            <a:ext cx="685800" cy="4572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162800" cy="1143000"/>
          </a:xfrm>
          <a:noFill/>
          <a:ln/>
          <a:effectLst>
            <a:outerShdw dist="71842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CHEMICAL CHANGE ---&gt;</a:t>
            </a:r>
            <a:br>
              <a:rPr lang="en-US" altLang="en-US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altLang="en-US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ELECTRIC CURRENT</a:t>
            </a:r>
            <a:endParaRPr lang="en-US" altLang="en-US" sz="40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37891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1485900"/>
            <a:ext cx="2695575" cy="25019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AutoShape 4"/>
          <p:cNvSpPr>
            <a:spLocks noChangeArrowheads="1"/>
          </p:cNvSpPr>
          <p:nvPr/>
        </p:nvSpPr>
        <p:spPr bwMode="auto">
          <a:xfrm>
            <a:off x="3959225" y="1857375"/>
            <a:ext cx="4587875" cy="1471613"/>
          </a:xfrm>
          <a:prstGeom prst="roundRect">
            <a:avLst>
              <a:gd name="adj" fmla="val 12495"/>
            </a:avLst>
          </a:prstGeom>
          <a:solidFill>
            <a:srgbClr val="FCFEB9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90487" tIns="44450" rIns="90487" bIns="4445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effectLst/>
              </a:rPr>
              <a:t>With time, Cu plates out onto Zn metal strip, and Zn strip “disappears.”  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7388" y="4176713"/>
            <a:ext cx="7845425" cy="1797050"/>
          </a:xfrm>
          <a:noFill/>
          <a:ln/>
        </p:spPr>
        <p:txBody>
          <a:bodyPr>
            <a:sp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</a:pPr>
            <a:r>
              <a:rPr lang="en-US" altLang="en-US" sz="2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Zn is oxidized 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and is the reducing agent </a:t>
            </a:r>
            <a:b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</a:b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Zn(s) ---&gt; Zn</a:t>
            </a:r>
            <a:r>
              <a:rPr lang="en-US" altLang="en-US" sz="28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2+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(aq)  +  2e-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</a:pPr>
            <a:r>
              <a:rPr lang="en-US" alt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Cu</a:t>
            </a:r>
            <a:r>
              <a:rPr lang="en-US" altLang="en-US" sz="2800" baseline="30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2+</a:t>
            </a:r>
            <a:r>
              <a:rPr lang="en-US" alt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is reduced 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and is the oxidizing agent</a:t>
            </a:r>
            <a:b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</a:b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Cu</a:t>
            </a:r>
            <a:r>
              <a:rPr lang="en-US" altLang="en-US" sz="28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2+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(aq)  +  2e-  ---&gt;  Cu(s)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 autoUpdateAnimBg="0"/>
      <p:bldP spid="3789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1325" y="1501775"/>
            <a:ext cx="4662488" cy="2693988"/>
          </a:xfrm>
          <a:noFill/>
          <a:ln/>
        </p:spPr>
        <p:txBody>
          <a:bodyPr>
            <a:spAutoFit/>
          </a:bodyPr>
          <a:lstStyle/>
          <a:p>
            <a:pPr marL="0" inden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To obtain a useful current, we separate the oxidizing and reducing agents so that electron transfer occurs thru an external wire.  </a:t>
            </a:r>
          </a:p>
        </p:txBody>
      </p:sp>
      <p:pic>
        <p:nvPicPr>
          <p:cNvPr id="39939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1651000"/>
            <a:ext cx="3533775" cy="2387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162800" cy="1143000"/>
          </a:xfrm>
          <a:noFill/>
          <a:ln/>
          <a:effectLst>
            <a:outerShdw dist="71842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CHEMICAL CHANGE ---&gt;</a:t>
            </a:r>
            <a:br>
              <a:rPr lang="en-US" altLang="en-US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altLang="en-US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ELECTRIC CURRENT</a:t>
            </a:r>
            <a:endParaRPr lang="en-US" altLang="en-US" sz="40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441325" y="4408488"/>
            <a:ext cx="8169275" cy="164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This is accomplished in a </a:t>
            </a:r>
            <a:r>
              <a:rPr lang="en-US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GALVANIC</a:t>
            </a: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or </a:t>
            </a:r>
            <a:r>
              <a:rPr lang="en-US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VOLTAIC</a:t>
            </a: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cell.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A group of such cells is called a </a:t>
            </a:r>
            <a:r>
              <a:rPr lang="en-US" alt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battery</a:t>
            </a: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3124200" y="5029200"/>
            <a:ext cx="5715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>
                <a:effectLst>
                  <a:outerShdw blurRad="38100" dist="38100" dir="2700000" algn="tl">
                    <a:srgbClr val="FFFFFF"/>
                  </a:outerShdw>
                </a:effectLst>
                <a:hlinkClick r:id="rId3"/>
              </a:rPr>
              <a:t>http://www.mhhe.com/physsci/chemistry/essentialchemistry/flash/galvan5.swf</a:t>
            </a:r>
            <a:endParaRPr lang="en-US" altLang="en-US" sz="12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build="p" autoUpdateAnimBg="0"/>
      <p:bldP spid="39941" grpId="0" autoUpdateAnimBg="0"/>
      <p:bldP spid="399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46100"/>
            <a:ext cx="5689600" cy="4102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5029200"/>
            <a:ext cx="7693025" cy="1246188"/>
          </a:xfrm>
          <a:solidFill>
            <a:srgbClr val="FFFFFF"/>
          </a:solidFill>
          <a:ln/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•Electrons travel thru external wire.</a:t>
            </a:r>
            <a:endParaRPr lang="en-US" altLang="en-US" sz="200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</a:pPr>
            <a:r>
              <a:rPr lang="en-US" alt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Salt bridge 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allows anions and cations to move between electrode compartments.</a:t>
            </a:r>
            <a:endParaRPr lang="en-US" altLang="en-US" sz="280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457200" y="457200"/>
            <a:ext cx="2495550" cy="457200"/>
          </a:xfrm>
          <a:prstGeom prst="rect">
            <a:avLst/>
          </a:prstGeom>
          <a:solidFill>
            <a:srgbClr val="FCFE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Zn --&gt; Zn</a:t>
            </a:r>
            <a:r>
              <a:rPr lang="en-US" altLang="en-US" b="1" baseline="30000">
                <a:effectLst>
                  <a:outerShdw blurRad="38100" dist="38100" dir="2700000" algn="tl">
                    <a:srgbClr val="FFFFFF"/>
                  </a:outerShdw>
                </a:effectLst>
              </a:rPr>
              <a:t>2+</a:t>
            </a:r>
            <a:r>
              <a:rPr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 + 2e-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5943600" y="457200"/>
            <a:ext cx="2565400" cy="457200"/>
          </a:xfrm>
          <a:prstGeom prst="rect">
            <a:avLst/>
          </a:prstGeom>
          <a:solidFill>
            <a:srgbClr val="FCFE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Cu</a:t>
            </a:r>
            <a:r>
              <a:rPr lang="en-US" altLang="en-US" b="1" baseline="30000">
                <a:effectLst>
                  <a:outerShdw blurRad="38100" dist="38100" dir="2700000" algn="tl">
                    <a:srgbClr val="FFFFFF"/>
                  </a:outerShdw>
                </a:effectLst>
              </a:rPr>
              <a:t>2+</a:t>
            </a:r>
            <a:r>
              <a:rPr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 + 2e- --&gt; Cu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3727450" y="2530475"/>
            <a:ext cx="16827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&lt;--Anions</a:t>
            </a:r>
          </a:p>
          <a:p>
            <a:r>
              <a:rPr lang="en-US" altLang="en-US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Cations--&gt;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304800" y="1371600"/>
            <a:ext cx="1587500" cy="1187450"/>
          </a:xfrm>
          <a:prstGeom prst="rect">
            <a:avLst/>
          </a:prstGeom>
          <a:solidFill>
            <a:srgbClr val="FCFEB9"/>
          </a:solidFill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Oxidation</a:t>
            </a:r>
          </a:p>
          <a:p>
            <a:r>
              <a:rPr lang="en-US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Anode</a:t>
            </a:r>
          </a:p>
          <a:p>
            <a:r>
              <a:rPr lang="en-US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Negative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7315200" y="1447800"/>
            <a:ext cx="1673225" cy="1187450"/>
          </a:xfrm>
          <a:prstGeom prst="rect">
            <a:avLst/>
          </a:prstGeom>
          <a:solidFill>
            <a:srgbClr val="FCFEB9"/>
          </a:solidFill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Red</a:t>
            </a:r>
            <a:r>
              <a:rPr lang="en-US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uction</a:t>
            </a:r>
          </a:p>
          <a:p>
            <a:r>
              <a:rPr lang="en-US" altLang="en-US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Cat</a:t>
            </a:r>
            <a:r>
              <a:rPr lang="en-US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hode</a:t>
            </a:r>
          </a:p>
          <a:p>
            <a:r>
              <a:rPr lang="en-US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Positive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7543800" y="2743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RED CAT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nimBg="1" autoUpdateAnimBg="0"/>
      <p:bldP spid="40965" grpId="0" animBg="1" autoUpdateAnimBg="0"/>
      <p:bldP spid="40966" grpId="0" autoUpdateAnimBg="0"/>
      <p:bldP spid="40967" grpId="0" animBg="1" autoUpdateAnimBg="0"/>
      <p:bldP spid="40968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391400" cy="1143000"/>
          </a:xfrm>
        </p:spPr>
        <p:txBody>
          <a:bodyPr/>
          <a:lstStyle/>
          <a:p>
            <a:r>
              <a:rPr lang="en-US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Terms Used for Voltaic Cells</a:t>
            </a:r>
            <a:endParaRPr lang="en-US" altLang="en-US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71613"/>
            <a:ext cx="8610600" cy="49291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838200"/>
            <a:ext cx="5562600" cy="14478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CELL POTENTIAL, E</a:t>
            </a:r>
            <a:endParaRPr lang="en-US" altLang="en-US" sz="48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743200"/>
            <a:ext cx="8077200" cy="3352800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For Zn/Cu cell, </a:t>
            </a:r>
            <a:r>
              <a:rPr lang="en-US" alt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potential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is </a:t>
            </a:r>
            <a:r>
              <a:rPr lang="en-US" alt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+1.10 V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at 25 ˚C and when [Zn</a:t>
            </a:r>
            <a:r>
              <a:rPr lang="en-US" altLang="en-US" sz="28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2+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] and [Cu</a:t>
            </a:r>
            <a:r>
              <a:rPr lang="en-US" altLang="en-US" sz="28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2+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] = 1.0 M.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This is the </a:t>
            </a:r>
            <a:r>
              <a:rPr lang="en-US" altLang="en-US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STANDARD CELL POTENTIAL, E</a:t>
            </a:r>
            <a:r>
              <a:rPr lang="en-US" altLang="en-US" sz="3200" baseline="30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altLang="en-US" sz="2800" baseline="3000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—a quantitative measure of the tendency of reactants to proceed to products when all are in their standard states at 25 ˚C. </a:t>
            </a:r>
          </a:p>
        </p:txBody>
      </p:sp>
      <p:pic>
        <p:nvPicPr>
          <p:cNvPr id="47108" name="Picture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971800" cy="2133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63500" dir="3187806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543800" cy="762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Calculating Cell Voltage</a:t>
            </a:r>
            <a:endParaRPr lang="en-US" altLang="en-US" sz="44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162800" cy="1371600"/>
          </a:xfrm>
          <a:noFill/>
          <a:ln/>
        </p:spPr>
        <p:txBody>
          <a:bodyPr/>
          <a:lstStyle/>
          <a:p>
            <a:pPr>
              <a:spcBef>
                <a:spcPct val="60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Balanced half-reactions can be added together to get overall, balanced equation. 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914400" y="3048000"/>
            <a:ext cx="7315200" cy="1809750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Zn(s)  ---&gt;  Zn</a:t>
            </a:r>
            <a:r>
              <a:rPr lang="en-US" altLang="en-US" sz="2800" b="1" baseline="30000">
                <a:effectLst>
                  <a:outerShdw blurRad="38100" dist="38100" dir="2700000" algn="tl">
                    <a:srgbClr val="FFFFFF"/>
                  </a:outerShdw>
                </a:effectLst>
              </a:rPr>
              <a:t>2+</a:t>
            </a: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(aq)  +  2e-</a:t>
            </a:r>
          </a:p>
          <a:p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Cu</a:t>
            </a:r>
            <a:r>
              <a:rPr lang="en-US" altLang="en-US" sz="2800" b="1" baseline="30000">
                <a:effectLst>
                  <a:outerShdw blurRad="38100" dist="38100" dir="2700000" algn="tl">
                    <a:srgbClr val="FFFFFF"/>
                  </a:outerShdw>
                </a:effectLst>
              </a:rPr>
              <a:t>2+</a:t>
            </a: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(aq)  +  2e-  ---&gt; Cu(s)</a:t>
            </a:r>
          </a:p>
          <a:p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--------------------------------------------</a:t>
            </a:r>
          </a:p>
          <a:p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Cu</a:t>
            </a:r>
            <a:r>
              <a:rPr lang="en-US" altLang="en-US" sz="2800" b="1" baseline="30000">
                <a:effectLst>
                  <a:outerShdw blurRad="38100" dist="38100" dir="2700000" algn="tl">
                    <a:srgbClr val="FFFFFF"/>
                  </a:outerShdw>
                </a:effectLst>
              </a:rPr>
              <a:t>2+</a:t>
            </a: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(aq)  +  Zn(s) ---&gt; Zn</a:t>
            </a:r>
            <a:r>
              <a:rPr lang="en-US" altLang="en-US" sz="2800" b="1" baseline="30000">
                <a:effectLst>
                  <a:outerShdw blurRad="38100" dist="38100" dir="2700000" algn="tl">
                    <a:srgbClr val="FFFFFF"/>
                  </a:outerShdw>
                </a:effectLst>
              </a:rPr>
              <a:t>2+</a:t>
            </a: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(aq)  +  Cu(s)</a:t>
            </a:r>
            <a:endParaRPr lang="en-US" altLang="en-US" b="1">
              <a:effectLst/>
              <a:latin typeface="Helvetica" panose="020B0604020202020204" pitchFamily="34" charset="0"/>
            </a:endParaRP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838200" y="5181600"/>
            <a:ext cx="74834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If we know E</a:t>
            </a:r>
            <a:r>
              <a:rPr lang="en-US" altLang="en-US" sz="2800" b="1" baseline="30000">
                <a:effectLst>
                  <a:outerShdw blurRad="38100" dist="38100" dir="2700000" algn="tl">
                    <a:srgbClr val="FFFFFF"/>
                  </a:outerShdw>
                </a:effectLst>
              </a:rPr>
              <a:t>o</a:t>
            </a: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for each half-reaction, we could get E</a:t>
            </a:r>
            <a:r>
              <a:rPr lang="en-US" altLang="en-US" sz="2800" b="1" baseline="30000">
                <a:effectLst>
                  <a:outerShdw blurRad="38100" dist="38100" dir="2700000" algn="tl">
                    <a:srgbClr val="FFFFFF"/>
                  </a:outerShdw>
                </a:effectLst>
              </a:rPr>
              <a:t>o</a:t>
            </a: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for net reaction.</a:t>
            </a:r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>
            <a:off x="609600" y="1371600"/>
            <a:ext cx="7620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  <p:bldP spid="48132" grpId="0" animBg="1" autoUpdateAnimBg="0"/>
      <p:bldP spid="4813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162800" cy="1143000"/>
          </a:xfrm>
          <a:noFill/>
          <a:ln/>
          <a:effectLst>
            <a:outerShdw dist="35921" dir="2700000" algn="ctr" rotWithShape="0">
              <a:srgbClr val="000403"/>
            </a:outerShdw>
          </a:effectLst>
        </p:spPr>
        <p:txBody>
          <a:bodyPr/>
          <a:lstStyle/>
          <a:p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TABLE OF STANDARD REDUCTION POTENTIALS</a:t>
            </a:r>
            <a:endParaRPr lang="en-US" altLang="en-US" sz="480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2171700" y="2119313"/>
            <a:ext cx="33496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800" b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endParaRPr lang="en-US" alt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2697163" y="2119313"/>
            <a:ext cx="33496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800" b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endParaRPr lang="en-US" alt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3221038" y="2119313"/>
            <a:ext cx="33496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800" b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endParaRPr lang="en-US" alt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3746500" y="2119313"/>
            <a:ext cx="33496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800" b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endParaRPr lang="en-US" alt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4270375" y="2119313"/>
            <a:ext cx="33496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800" b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endParaRPr lang="en-US" alt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4795838" y="2119313"/>
            <a:ext cx="33496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800" b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endParaRPr lang="en-US" alt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5319713" y="2119313"/>
            <a:ext cx="33496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800" b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endParaRPr lang="en-US" alt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5845175" y="2119313"/>
            <a:ext cx="33496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800" b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endParaRPr lang="en-US" alt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5203825" y="2949575"/>
            <a:ext cx="33496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800" b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endParaRPr lang="en-US" alt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5241925" y="2949575"/>
            <a:ext cx="33496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800" b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endParaRPr lang="en-US" alt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5767388" y="2949575"/>
            <a:ext cx="33496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800" b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endParaRPr lang="en-US" alt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5072063" y="3881438"/>
            <a:ext cx="4381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800" b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2</a:t>
            </a:r>
            <a:endParaRPr lang="en-US" alt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5262563" y="3779838"/>
            <a:ext cx="33496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800" b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endParaRPr lang="en-US" alt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5765800" y="3779838"/>
            <a:ext cx="33496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800" b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endParaRPr lang="en-US" alt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5314950" y="4595813"/>
            <a:ext cx="33496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800" b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endParaRPr lang="en-US" alt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5762625" y="4595813"/>
            <a:ext cx="33496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800" b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endParaRPr lang="en-US" alt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57363" name="Group 19"/>
          <p:cNvGrpSpPr>
            <a:grpSpLocks/>
          </p:cNvGrpSpPr>
          <p:nvPr/>
        </p:nvGrpSpPr>
        <p:grpSpPr bwMode="auto">
          <a:xfrm>
            <a:off x="2098675" y="2017713"/>
            <a:ext cx="5611813" cy="3005137"/>
            <a:chOff x="1322" y="1271"/>
            <a:chExt cx="3535" cy="1893"/>
          </a:xfrm>
        </p:grpSpPr>
        <p:grpSp>
          <p:nvGrpSpPr>
            <p:cNvPr id="57364" name="Group 20"/>
            <p:cNvGrpSpPr>
              <a:grpSpLocks/>
            </p:cNvGrpSpPr>
            <p:nvPr/>
          </p:nvGrpSpPr>
          <p:grpSpPr bwMode="auto">
            <a:xfrm>
              <a:off x="1322" y="1271"/>
              <a:ext cx="3535" cy="1893"/>
              <a:chOff x="1322" y="1271"/>
              <a:chExt cx="3535" cy="1893"/>
            </a:xfrm>
          </p:grpSpPr>
          <p:sp>
            <p:nvSpPr>
              <p:cNvPr id="57365" name="Rectangle 21"/>
              <p:cNvSpPr>
                <a:spLocks noChangeArrowheads="1"/>
              </p:cNvSpPr>
              <p:nvPr/>
            </p:nvSpPr>
            <p:spPr bwMode="auto">
              <a:xfrm>
                <a:off x="4012" y="1335"/>
                <a:ext cx="303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800" b="1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E</a:t>
                </a:r>
                <a:endParaRPr lang="en-US" altLang="en-US" b="1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sp>
            <p:nvSpPr>
              <p:cNvPr id="57366" name="Rectangle 22"/>
              <p:cNvSpPr>
                <a:spLocks noChangeArrowheads="1"/>
              </p:cNvSpPr>
              <p:nvPr/>
            </p:nvSpPr>
            <p:spPr bwMode="auto">
              <a:xfrm>
                <a:off x="4159" y="1271"/>
                <a:ext cx="285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800" b="1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o</a:t>
                </a:r>
                <a:endParaRPr lang="en-US" altLang="en-US" b="1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sp>
            <p:nvSpPr>
              <p:cNvPr id="57367" name="Rectangle 23"/>
              <p:cNvSpPr>
                <a:spLocks noChangeArrowheads="1"/>
              </p:cNvSpPr>
              <p:nvPr/>
            </p:nvSpPr>
            <p:spPr bwMode="auto">
              <a:xfrm>
                <a:off x="4297" y="1335"/>
                <a:ext cx="560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800" b="1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 (V)</a:t>
                </a:r>
                <a:endParaRPr lang="en-US" altLang="en-US" b="1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sp>
            <p:nvSpPr>
              <p:cNvPr id="57368" name="Rectangle 24"/>
              <p:cNvSpPr>
                <a:spLocks noChangeArrowheads="1"/>
              </p:cNvSpPr>
              <p:nvPr/>
            </p:nvSpPr>
            <p:spPr bwMode="auto">
              <a:xfrm>
                <a:off x="1322" y="1858"/>
                <a:ext cx="459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800" b="1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Cu</a:t>
                </a:r>
                <a:endParaRPr lang="en-US" altLang="en-US" b="1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sp>
            <p:nvSpPr>
              <p:cNvPr id="57369" name="Rectangle 25"/>
              <p:cNvSpPr>
                <a:spLocks noChangeArrowheads="1"/>
              </p:cNvSpPr>
              <p:nvPr/>
            </p:nvSpPr>
            <p:spPr bwMode="auto">
              <a:xfrm>
                <a:off x="1616" y="1794"/>
                <a:ext cx="423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800" b="1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2+</a:t>
                </a:r>
                <a:endParaRPr lang="en-US" altLang="en-US" b="1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sp>
            <p:nvSpPr>
              <p:cNvPr id="57370" name="Rectangle 26"/>
              <p:cNvSpPr>
                <a:spLocks noChangeArrowheads="1"/>
              </p:cNvSpPr>
              <p:nvPr/>
            </p:nvSpPr>
            <p:spPr bwMode="auto">
              <a:xfrm>
                <a:off x="1864" y="1858"/>
                <a:ext cx="1855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800" b="1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  +  2e-       Cu</a:t>
                </a:r>
                <a:endParaRPr lang="en-US" altLang="en-US" b="1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sp>
            <p:nvSpPr>
              <p:cNvPr id="57371" name="Rectangle 27"/>
              <p:cNvSpPr>
                <a:spLocks noChangeArrowheads="1"/>
              </p:cNvSpPr>
              <p:nvPr/>
            </p:nvSpPr>
            <p:spPr bwMode="auto">
              <a:xfrm>
                <a:off x="3963" y="1858"/>
                <a:ext cx="781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800" b="1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+0.34</a:t>
                </a:r>
                <a:endParaRPr lang="en-US" altLang="en-US" b="1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sp>
            <p:nvSpPr>
              <p:cNvPr id="57372" name="Rectangle 28"/>
              <p:cNvSpPr>
                <a:spLocks noChangeArrowheads="1"/>
              </p:cNvSpPr>
              <p:nvPr/>
            </p:nvSpPr>
            <p:spPr bwMode="auto">
              <a:xfrm>
                <a:off x="1322" y="2381"/>
                <a:ext cx="533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800" b="1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2 H</a:t>
                </a:r>
                <a:endParaRPr lang="en-US" altLang="en-US" b="1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sp>
            <p:nvSpPr>
              <p:cNvPr id="57373" name="Rectangle 29"/>
              <p:cNvSpPr>
                <a:spLocks noChangeArrowheads="1"/>
              </p:cNvSpPr>
              <p:nvPr/>
            </p:nvSpPr>
            <p:spPr bwMode="auto">
              <a:xfrm>
                <a:off x="1662" y="2317"/>
                <a:ext cx="285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800" b="1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+</a:t>
                </a:r>
                <a:endParaRPr lang="en-US" altLang="en-US" b="1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sp>
            <p:nvSpPr>
              <p:cNvPr id="57374" name="Rectangle 30"/>
              <p:cNvSpPr>
                <a:spLocks noChangeArrowheads="1"/>
              </p:cNvSpPr>
              <p:nvPr/>
            </p:nvSpPr>
            <p:spPr bwMode="auto">
              <a:xfrm>
                <a:off x="1791" y="2381"/>
                <a:ext cx="1864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800" b="1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  +  2e-         H</a:t>
                </a:r>
                <a:endParaRPr lang="en-US" altLang="en-US" b="1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sp>
            <p:nvSpPr>
              <p:cNvPr id="57375" name="Rectangle 31"/>
              <p:cNvSpPr>
                <a:spLocks noChangeArrowheads="1"/>
              </p:cNvSpPr>
              <p:nvPr/>
            </p:nvSpPr>
            <p:spPr bwMode="auto">
              <a:xfrm>
                <a:off x="3963" y="2381"/>
                <a:ext cx="634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800" b="1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0.00</a:t>
                </a:r>
                <a:endParaRPr lang="en-US" altLang="en-US" b="1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sp>
            <p:nvSpPr>
              <p:cNvPr id="57376" name="Rectangle 32"/>
              <p:cNvSpPr>
                <a:spLocks noChangeArrowheads="1"/>
              </p:cNvSpPr>
              <p:nvPr/>
            </p:nvSpPr>
            <p:spPr bwMode="auto">
              <a:xfrm>
                <a:off x="1322" y="2895"/>
                <a:ext cx="274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800" b="1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Zn</a:t>
                </a:r>
                <a:endParaRPr lang="en-US" altLang="en-US" b="1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sp>
            <p:nvSpPr>
              <p:cNvPr id="57377" name="Rectangle 33"/>
              <p:cNvSpPr>
                <a:spLocks noChangeArrowheads="1"/>
              </p:cNvSpPr>
              <p:nvPr/>
            </p:nvSpPr>
            <p:spPr bwMode="auto">
              <a:xfrm>
                <a:off x="1589" y="2831"/>
                <a:ext cx="423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800" b="1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2+</a:t>
                </a:r>
                <a:endParaRPr lang="en-US" altLang="en-US" b="1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sp>
            <p:nvSpPr>
              <p:cNvPr id="57378" name="Rectangle 34"/>
              <p:cNvSpPr>
                <a:spLocks noChangeArrowheads="1"/>
              </p:cNvSpPr>
              <p:nvPr/>
            </p:nvSpPr>
            <p:spPr bwMode="auto">
              <a:xfrm>
                <a:off x="1837" y="2895"/>
                <a:ext cx="1536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800" b="1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  +  2e-         Zn</a:t>
                </a:r>
                <a:endParaRPr lang="en-US" altLang="en-US" b="1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sp>
            <p:nvSpPr>
              <p:cNvPr id="57379" name="Rectangle 35"/>
              <p:cNvSpPr>
                <a:spLocks noChangeArrowheads="1"/>
              </p:cNvSpPr>
              <p:nvPr/>
            </p:nvSpPr>
            <p:spPr bwMode="auto">
              <a:xfrm>
                <a:off x="3960" y="2895"/>
                <a:ext cx="726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800" b="1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-0.76</a:t>
                </a:r>
                <a:endParaRPr lang="en-US" altLang="en-US" b="1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</p:grpSp>
        <p:sp>
          <p:nvSpPr>
            <p:cNvPr id="57380" name="Arc 36"/>
            <p:cNvSpPr>
              <a:spLocks/>
            </p:cNvSpPr>
            <p:nvPr/>
          </p:nvSpPr>
          <p:spPr bwMode="auto">
            <a:xfrm>
              <a:off x="2796" y="1912"/>
              <a:ext cx="166" cy="111"/>
            </a:xfrm>
            <a:custGeom>
              <a:avLst/>
              <a:gdLst>
                <a:gd name="G0" fmla="+- 21600 0 0"/>
                <a:gd name="G1" fmla="+- 8112 0 0"/>
                <a:gd name="G2" fmla="+- 21600 0 0"/>
                <a:gd name="T0" fmla="*/ 981 w 21600"/>
                <a:gd name="T1" fmla="*/ 14547 h 14547"/>
                <a:gd name="T2" fmla="*/ 1582 w 21600"/>
                <a:gd name="T3" fmla="*/ 0 h 14547"/>
                <a:gd name="T4" fmla="*/ 21600 w 21600"/>
                <a:gd name="T5" fmla="*/ 8112 h 14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547" fill="none" extrusionOk="0">
                  <a:moveTo>
                    <a:pt x="980" y="14547"/>
                  </a:moveTo>
                  <a:cubicBezTo>
                    <a:pt x="330" y="12463"/>
                    <a:pt x="0" y="10294"/>
                    <a:pt x="0" y="8112"/>
                  </a:cubicBezTo>
                  <a:cubicBezTo>
                    <a:pt x="0" y="5331"/>
                    <a:pt x="536" y="2576"/>
                    <a:pt x="1581" y="-1"/>
                  </a:cubicBezTo>
                </a:path>
                <a:path w="21600" h="14547" stroke="0" extrusionOk="0">
                  <a:moveTo>
                    <a:pt x="980" y="14547"/>
                  </a:moveTo>
                  <a:cubicBezTo>
                    <a:pt x="330" y="12463"/>
                    <a:pt x="0" y="10294"/>
                    <a:pt x="0" y="8112"/>
                  </a:cubicBezTo>
                  <a:cubicBezTo>
                    <a:pt x="0" y="5331"/>
                    <a:pt x="536" y="2576"/>
                    <a:pt x="1581" y="-1"/>
                  </a:cubicBezTo>
                  <a:lnTo>
                    <a:pt x="21600" y="8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81" name="Line 37"/>
            <p:cNvSpPr>
              <a:spLocks noChangeShapeType="1"/>
            </p:cNvSpPr>
            <p:nvPr/>
          </p:nvSpPr>
          <p:spPr bwMode="auto">
            <a:xfrm>
              <a:off x="2631" y="1955"/>
              <a:ext cx="165" cy="1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82" name="Arc 38"/>
            <p:cNvSpPr>
              <a:spLocks/>
            </p:cNvSpPr>
            <p:nvPr/>
          </p:nvSpPr>
          <p:spPr bwMode="auto">
            <a:xfrm>
              <a:off x="2815" y="2445"/>
              <a:ext cx="165" cy="112"/>
            </a:xfrm>
            <a:custGeom>
              <a:avLst/>
              <a:gdLst>
                <a:gd name="G0" fmla="+- 21600 0 0"/>
                <a:gd name="G1" fmla="+- 8044 0 0"/>
                <a:gd name="G2" fmla="+- 21600 0 0"/>
                <a:gd name="T0" fmla="*/ 1031 w 21600"/>
                <a:gd name="T1" fmla="*/ 14636 h 14636"/>
                <a:gd name="T2" fmla="*/ 1555 w 21600"/>
                <a:gd name="T3" fmla="*/ 0 h 14636"/>
                <a:gd name="T4" fmla="*/ 21600 w 21600"/>
                <a:gd name="T5" fmla="*/ 8044 h 14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636" fill="none" extrusionOk="0">
                  <a:moveTo>
                    <a:pt x="1030" y="14636"/>
                  </a:moveTo>
                  <a:cubicBezTo>
                    <a:pt x="347" y="12505"/>
                    <a:pt x="0" y="10281"/>
                    <a:pt x="0" y="8044"/>
                  </a:cubicBezTo>
                  <a:cubicBezTo>
                    <a:pt x="0" y="5287"/>
                    <a:pt x="527" y="2557"/>
                    <a:pt x="1553" y="-1"/>
                  </a:cubicBezTo>
                </a:path>
                <a:path w="21600" h="14636" stroke="0" extrusionOk="0">
                  <a:moveTo>
                    <a:pt x="1030" y="14636"/>
                  </a:moveTo>
                  <a:cubicBezTo>
                    <a:pt x="347" y="12505"/>
                    <a:pt x="0" y="10281"/>
                    <a:pt x="0" y="8044"/>
                  </a:cubicBezTo>
                  <a:cubicBezTo>
                    <a:pt x="0" y="5287"/>
                    <a:pt x="527" y="2557"/>
                    <a:pt x="1553" y="-1"/>
                  </a:cubicBezTo>
                  <a:lnTo>
                    <a:pt x="21600" y="80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83" name="Line 39"/>
            <p:cNvSpPr>
              <a:spLocks noChangeShapeType="1"/>
            </p:cNvSpPr>
            <p:nvPr/>
          </p:nvSpPr>
          <p:spPr bwMode="auto">
            <a:xfrm>
              <a:off x="2649" y="2488"/>
              <a:ext cx="166" cy="1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84" name="Arc 40"/>
            <p:cNvSpPr>
              <a:spLocks/>
            </p:cNvSpPr>
            <p:nvPr/>
          </p:nvSpPr>
          <p:spPr bwMode="auto">
            <a:xfrm>
              <a:off x="2842" y="2940"/>
              <a:ext cx="166" cy="111"/>
            </a:xfrm>
            <a:custGeom>
              <a:avLst/>
              <a:gdLst>
                <a:gd name="G0" fmla="+- 21600 0 0"/>
                <a:gd name="G1" fmla="+- 8112 0 0"/>
                <a:gd name="G2" fmla="+- 21600 0 0"/>
                <a:gd name="T0" fmla="*/ 981 w 21600"/>
                <a:gd name="T1" fmla="*/ 14547 h 14547"/>
                <a:gd name="T2" fmla="*/ 1582 w 21600"/>
                <a:gd name="T3" fmla="*/ 0 h 14547"/>
                <a:gd name="T4" fmla="*/ 21600 w 21600"/>
                <a:gd name="T5" fmla="*/ 8112 h 14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547" fill="none" extrusionOk="0">
                  <a:moveTo>
                    <a:pt x="980" y="14547"/>
                  </a:moveTo>
                  <a:cubicBezTo>
                    <a:pt x="330" y="12463"/>
                    <a:pt x="0" y="10294"/>
                    <a:pt x="0" y="8112"/>
                  </a:cubicBezTo>
                  <a:cubicBezTo>
                    <a:pt x="0" y="5331"/>
                    <a:pt x="536" y="2576"/>
                    <a:pt x="1581" y="-1"/>
                  </a:cubicBezTo>
                </a:path>
                <a:path w="21600" h="14547" stroke="0" extrusionOk="0">
                  <a:moveTo>
                    <a:pt x="980" y="14547"/>
                  </a:moveTo>
                  <a:cubicBezTo>
                    <a:pt x="330" y="12463"/>
                    <a:pt x="0" y="10294"/>
                    <a:pt x="0" y="8112"/>
                  </a:cubicBezTo>
                  <a:cubicBezTo>
                    <a:pt x="0" y="5331"/>
                    <a:pt x="536" y="2576"/>
                    <a:pt x="1581" y="-1"/>
                  </a:cubicBezTo>
                  <a:lnTo>
                    <a:pt x="21600" y="8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85" name="Line 41"/>
            <p:cNvSpPr>
              <a:spLocks noChangeShapeType="1"/>
            </p:cNvSpPr>
            <p:nvPr/>
          </p:nvSpPr>
          <p:spPr bwMode="auto">
            <a:xfrm>
              <a:off x="2677" y="2983"/>
              <a:ext cx="165" cy="1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386" name="Group 42"/>
          <p:cNvGrpSpPr>
            <a:grpSpLocks/>
          </p:cNvGrpSpPr>
          <p:nvPr/>
        </p:nvGrpSpPr>
        <p:grpSpPr bwMode="auto">
          <a:xfrm>
            <a:off x="1609725" y="1697038"/>
            <a:ext cx="2938463" cy="3243262"/>
            <a:chOff x="1014" y="1069"/>
            <a:chExt cx="1851" cy="2043"/>
          </a:xfrm>
        </p:grpSpPr>
        <p:sp>
          <p:nvSpPr>
            <p:cNvPr id="57387" name="Arc 43"/>
            <p:cNvSpPr>
              <a:spLocks/>
            </p:cNvSpPr>
            <p:nvPr/>
          </p:nvSpPr>
          <p:spPr bwMode="auto">
            <a:xfrm>
              <a:off x="1014" y="1157"/>
              <a:ext cx="112" cy="165"/>
            </a:xfrm>
            <a:custGeom>
              <a:avLst/>
              <a:gdLst>
                <a:gd name="G0" fmla="+- 7435 0 0"/>
                <a:gd name="G1" fmla="+- 0 0 0"/>
                <a:gd name="G2" fmla="+- 21600 0 0"/>
                <a:gd name="T0" fmla="*/ 14638 w 14638"/>
                <a:gd name="T1" fmla="*/ 20363 h 21600"/>
                <a:gd name="T2" fmla="*/ 0 w 14638"/>
                <a:gd name="T3" fmla="*/ 20279 h 21600"/>
                <a:gd name="T4" fmla="*/ 7435 w 1463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638" h="21600" fill="none" extrusionOk="0">
                  <a:moveTo>
                    <a:pt x="14638" y="20363"/>
                  </a:moveTo>
                  <a:cubicBezTo>
                    <a:pt x="12324" y="21181"/>
                    <a:pt x="9888" y="21599"/>
                    <a:pt x="7435" y="21599"/>
                  </a:cubicBezTo>
                  <a:cubicBezTo>
                    <a:pt x="4898" y="21599"/>
                    <a:pt x="2381" y="21153"/>
                    <a:pt x="-1" y="20279"/>
                  </a:cubicBezTo>
                </a:path>
                <a:path w="14638" h="21600" stroke="0" extrusionOk="0">
                  <a:moveTo>
                    <a:pt x="14638" y="20363"/>
                  </a:moveTo>
                  <a:cubicBezTo>
                    <a:pt x="12324" y="21181"/>
                    <a:pt x="9888" y="21599"/>
                    <a:pt x="7435" y="21599"/>
                  </a:cubicBezTo>
                  <a:cubicBezTo>
                    <a:pt x="4898" y="21599"/>
                    <a:pt x="2381" y="21153"/>
                    <a:pt x="-1" y="20279"/>
                  </a:cubicBezTo>
                  <a:lnTo>
                    <a:pt x="7435" y="0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88" name="Line 44"/>
            <p:cNvSpPr>
              <a:spLocks noChangeShapeType="1"/>
            </p:cNvSpPr>
            <p:nvPr/>
          </p:nvSpPr>
          <p:spPr bwMode="auto">
            <a:xfrm>
              <a:off x="1061" y="1304"/>
              <a:ext cx="1" cy="1808"/>
            </a:xfrm>
            <a:prstGeom prst="line">
              <a:avLst/>
            </a:prstGeom>
            <a:noFill/>
            <a:ln w="4445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89" name="Rectangle 45"/>
            <p:cNvSpPr>
              <a:spLocks noChangeArrowheads="1"/>
            </p:cNvSpPr>
            <p:nvPr/>
          </p:nvSpPr>
          <p:spPr bwMode="auto">
            <a:xfrm>
              <a:off x="1176" y="1069"/>
              <a:ext cx="1249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800" b="1">
                  <a:solidFill>
                    <a:srgbClr val="009900"/>
                  </a:solidFill>
                  <a:effectLst/>
                  <a:latin typeface="Helvetica" panose="020B0604020202020204" pitchFamily="34" charset="0"/>
                </a:rPr>
                <a:t>oxidizing</a:t>
              </a:r>
              <a:endParaRPr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7390" name="Rectangle 46"/>
            <p:cNvSpPr>
              <a:spLocks noChangeArrowheads="1"/>
            </p:cNvSpPr>
            <p:nvPr/>
          </p:nvSpPr>
          <p:spPr bwMode="auto">
            <a:xfrm>
              <a:off x="1176" y="1298"/>
              <a:ext cx="1689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800" b="1">
                  <a:solidFill>
                    <a:srgbClr val="009900"/>
                  </a:solidFill>
                  <a:effectLst/>
                  <a:latin typeface="Helvetica" panose="020B0604020202020204" pitchFamily="34" charset="0"/>
                </a:rPr>
                <a:t>ability of ion</a:t>
              </a:r>
              <a:endParaRPr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grpSp>
        <p:nvGrpSpPr>
          <p:cNvPr id="57391" name="Group 47"/>
          <p:cNvGrpSpPr>
            <a:grpSpLocks/>
          </p:cNvGrpSpPr>
          <p:nvPr/>
        </p:nvGrpSpPr>
        <p:grpSpPr bwMode="auto">
          <a:xfrm>
            <a:off x="4475163" y="2943225"/>
            <a:ext cx="3265487" cy="3400425"/>
            <a:chOff x="2819" y="1854"/>
            <a:chExt cx="2057" cy="2142"/>
          </a:xfrm>
        </p:grpSpPr>
        <p:sp>
          <p:nvSpPr>
            <p:cNvPr id="57392" name="Arc 48"/>
            <p:cNvSpPr>
              <a:spLocks/>
            </p:cNvSpPr>
            <p:nvPr/>
          </p:nvSpPr>
          <p:spPr bwMode="auto">
            <a:xfrm>
              <a:off x="3429" y="3341"/>
              <a:ext cx="112" cy="165"/>
            </a:xfrm>
            <a:custGeom>
              <a:avLst/>
              <a:gdLst>
                <a:gd name="G0" fmla="+- 7339 0 0"/>
                <a:gd name="G1" fmla="+- 21600 0 0"/>
                <a:gd name="G2" fmla="+- 21600 0 0"/>
                <a:gd name="T0" fmla="*/ 0 w 14678"/>
                <a:gd name="T1" fmla="*/ 1286 h 21600"/>
                <a:gd name="T2" fmla="*/ 14678 w 14678"/>
                <a:gd name="T3" fmla="*/ 1286 h 21600"/>
                <a:gd name="T4" fmla="*/ 7339 w 1467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678" h="21600" fill="none" extrusionOk="0">
                  <a:moveTo>
                    <a:pt x="-1" y="1285"/>
                  </a:moveTo>
                  <a:cubicBezTo>
                    <a:pt x="2353" y="434"/>
                    <a:pt x="4836" y="0"/>
                    <a:pt x="7339" y="0"/>
                  </a:cubicBezTo>
                  <a:cubicBezTo>
                    <a:pt x="9841" y="0"/>
                    <a:pt x="12324" y="434"/>
                    <a:pt x="14678" y="1285"/>
                  </a:cubicBezTo>
                </a:path>
                <a:path w="14678" h="21600" stroke="0" extrusionOk="0">
                  <a:moveTo>
                    <a:pt x="-1" y="1285"/>
                  </a:moveTo>
                  <a:cubicBezTo>
                    <a:pt x="2353" y="434"/>
                    <a:pt x="4836" y="0"/>
                    <a:pt x="7339" y="0"/>
                  </a:cubicBezTo>
                  <a:cubicBezTo>
                    <a:pt x="9841" y="0"/>
                    <a:pt x="12324" y="434"/>
                    <a:pt x="14678" y="1285"/>
                  </a:cubicBezTo>
                  <a:lnTo>
                    <a:pt x="7339" y="216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93" name="Line 49"/>
            <p:cNvSpPr>
              <a:spLocks noChangeShapeType="1"/>
            </p:cNvSpPr>
            <p:nvPr/>
          </p:nvSpPr>
          <p:spPr bwMode="auto">
            <a:xfrm flipV="1">
              <a:off x="3476" y="1854"/>
              <a:ext cx="1" cy="1487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94" name="Rectangle 50"/>
            <p:cNvSpPr>
              <a:spLocks noChangeArrowheads="1"/>
            </p:cNvSpPr>
            <p:nvPr/>
          </p:nvSpPr>
          <p:spPr bwMode="auto">
            <a:xfrm>
              <a:off x="2819" y="3546"/>
              <a:ext cx="2057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800" b="1">
                  <a:solidFill>
                    <a:srgbClr val="AA0000"/>
                  </a:solidFill>
                  <a:effectLst/>
                  <a:latin typeface="Helvetica" panose="020B0604020202020204" pitchFamily="34" charset="0"/>
                </a:rPr>
                <a:t>reducing ability</a:t>
              </a:r>
              <a:endParaRPr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7395" name="Rectangle 51"/>
            <p:cNvSpPr>
              <a:spLocks noChangeArrowheads="1"/>
            </p:cNvSpPr>
            <p:nvPr/>
          </p:nvSpPr>
          <p:spPr bwMode="auto">
            <a:xfrm>
              <a:off x="2819" y="3776"/>
              <a:ext cx="1414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800" b="1">
                  <a:solidFill>
                    <a:srgbClr val="AA0000"/>
                  </a:solidFill>
                  <a:effectLst/>
                  <a:latin typeface="Helvetica" panose="020B0604020202020204" pitchFamily="34" charset="0"/>
                </a:rPr>
                <a:t>of element</a:t>
              </a:r>
              <a:endParaRPr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sp>
        <p:nvSpPr>
          <p:cNvPr id="57396" name="Line 52"/>
          <p:cNvSpPr>
            <a:spLocks noChangeShapeType="1"/>
          </p:cNvSpPr>
          <p:nvPr/>
        </p:nvSpPr>
        <p:spPr bwMode="auto">
          <a:xfrm>
            <a:off x="609600" y="1524000"/>
            <a:ext cx="7620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97" name="Text Box 53"/>
          <p:cNvSpPr txBox="1">
            <a:spLocks noChangeArrowheads="1"/>
          </p:cNvSpPr>
          <p:nvPr/>
        </p:nvSpPr>
        <p:spPr bwMode="auto">
          <a:xfrm>
            <a:off x="152400" y="5105400"/>
            <a:ext cx="4054475" cy="1565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To determine an oxidation from a reduction table, just take the opposite sign of the reduction!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162800" cy="762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Zn/Cu Electrochemical Cell</a:t>
            </a:r>
            <a:endParaRPr lang="en-US" altLang="en-US" sz="40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343400"/>
            <a:ext cx="8229600" cy="1981200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Zn(s)  ---&gt;  Zn</a:t>
            </a:r>
            <a:r>
              <a:rPr lang="en-US" altLang="en-US" sz="28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2+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(aq)  +  2e-		E</a:t>
            </a:r>
            <a:r>
              <a:rPr lang="en-US" altLang="en-US" sz="28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o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= +0.76 V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Cu</a:t>
            </a:r>
            <a:r>
              <a:rPr lang="en-US" altLang="en-US" sz="28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2+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(aq)  +  2e-  ---&gt; Cu(s)		E</a:t>
            </a:r>
            <a:r>
              <a:rPr lang="en-US" altLang="en-US" sz="28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o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= +0.34 V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---------------------------------------------------------------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Cu</a:t>
            </a:r>
            <a:r>
              <a:rPr lang="en-US" altLang="en-US" sz="28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2+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(aq)  +  Zn(s) ---&gt; Zn</a:t>
            </a:r>
            <a:r>
              <a:rPr lang="en-US" altLang="en-US" sz="28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2+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(aq)  +  Cu(s)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			                                     </a:t>
            </a:r>
            <a:r>
              <a:rPr lang="en-US" alt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E</a:t>
            </a:r>
            <a:r>
              <a:rPr lang="en-US" altLang="en-US" sz="2800" baseline="30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o</a:t>
            </a:r>
            <a:r>
              <a:rPr lang="en-US" alt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 = +1.10 V</a:t>
            </a:r>
            <a:endParaRPr lang="en-US" altLang="en-US" sz="280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7010400" y="2341563"/>
            <a:ext cx="2057400" cy="179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alt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Cathode, positive, sink for electrons</a:t>
            </a: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533400" y="2265363"/>
            <a:ext cx="2057400" cy="179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alt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Anode, negative, source of electrons</a:t>
            </a:r>
          </a:p>
        </p:txBody>
      </p:sp>
      <p:grpSp>
        <p:nvGrpSpPr>
          <p:cNvPr id="55302" name="Group 6"/>
          <p:cNvGrpSpPr>
            <a:grpSpLocks/>
          </p:cNvGrpSpPr>
          <p:nvPr/>
        </p:nvGrpSpPr>
        <p:grpSpPr bwMode="auto">
          <a:xfrm>
            <a:off x="2374900" y="1092200"/>
            <a:ext cx="4548188" cy="3073400"/>
            <a:chOff x="1496" y="688"/>
            <a:chExt cx="2865" cy="1936"/>
          </a:xfrm>
        </p:grpSpPr>
        <p:pic>
          <p:nvPicPr>
            <p:cNvPr id="55303" name="Picture 7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6" y="688"/>
              <a:ext cx="2865" cy="19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04" name="Line 8"/>
            <p:cNvSpPr>
              <a:spLocks noChangeShapeType="1"/>
            </p:cNvSpPr>
            <p:nvPr/>
          </p:nvSpPr>
          <p:spPr bwMode="auto">
            <a:xfrm>
              <a:off x="1680" y="912"/>
              <a:ext cx="192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accent1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5" name="Text Box 9"/>
            <p:cNvSpPr txBox="1">
              <a:spLocks noChangeArrowheads="1"/>
            </p:cNvSpPr>
            <p:nvPr/>
          </p:nvSpPr>
          <p:spPr bwMode="auto">
            <a:xfrm>
              <a:off x="3936" y="720"/>
              <a:ext cx="30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accent1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0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+</a:t>
              </a:r>
              <a:endParaRPr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sp>
        <p:nvSpPr>
          <p:cNvPr id="55306" name="Line 10"/>
          <p:cNvSpPr>
            <a:spLocks noChangeShapeType="1"/>
          </p:cNvSpPr>
          <p:nvPr/>
        </p:nvSpPr>
        <p:spPr bwMode="auto">
          <a:xfrm>
            <a:off x="609600" y="914400"/>
            <a:ext cx="7620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autoUpdateAnimBg="0"/>
      <p:bldP spid="55300" grpId="0" autoUpdateAnimBg="0"/>
      <p:bldP spid="5530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152400"/>
            <a:ext cx="48641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077200" cy="685800"/>
          </a:xfrm>
          <a:noFill/>
          <a:ln/>
          <a:effectLst>
            <a:outerShdw dist="71842" dir="2700000" algn="ctr" rotWithShape="0">
              <a:schemeClr val="tx2"/>
            </a:outerShdw>
          </a:effectLst>
        </p:spPr>
        <p:txBody>
          <a:bodyPr/>
          <a:lstStyle/>
          <a:p>
            <a:r>
              <a:rPr lang="en-US" altLang="en-US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Electron Transfer Reactions</a:t>
            </a:r>
            <a:endParaRPr lang="en-US" altLang="en-US" sz="40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7543800" cy="3200400"/>
          </a:xfrm>
          <a:noFill/>
          <a:ln/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Electron transfer reactions are </a:t>
            </a:r>
            <a:r>
              <a:rPr lang="en-US" alt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oxidation-reduction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or </a:t>
            </a:r>
            <a:r>
              <a:rPr lang="en-US" alt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redox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reactions.</a:t>
            </a:r>
          </a:p>
          <a:p>
            <a:pPr>
              <a:lnSpc>
                <a:spcPct val="150000"/>
              </a:lnSpc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Results in the generation of an electric current (electricity) or be caused by imposing an electric current. </a:t>
            </a:r>
          </a:p>
          <a:p>
            <a:pPr>
              <a:lnSpc>
                <a:spcPct val="150000"/>
              </a:lnSpc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Therefore, this field of chemistry is often called </a:t>
            </a:r>
            <a:r>
              <a:rPr lang="en-US" altLang="en-US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ELECTROCHEMISTRY.</a:t>
            </a:r>
            <a:endParaRPr lang="en-US" altLang="en-US" sz="32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762000" y="1295400"/>
            <a:ext cx="7239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4876800" cy="31623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969963" y="4352925"/>
            <a:ext cx="3167062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Cd  --&gt;  Cd</a:t>
            </a:r>
            <a:r>
              <a:rPr lang="en-US" altLang="en-US" sz="2800" b="1" baseline="30000">
                <a:effectLst>
                  <a:outerShdw blurRad="38100" dist="38100" dir="2700000" algn="tl">
                    <a:srgbClr val="FFFFFF"/>
                  </a:outerShdw>
                </a:effectLst>
              </a:rPr>
              <a:t>2+</a:t>
            </a: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+ 2e-</a:t>
            </a:r>
          </a:p>
          <a:p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	or</a:t>
            </a:r>
          </a:p>
          <a:p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Cd</a:t>
            </a:r>
            <a:r>
              <a:rPr lang="en-US" altLang="en-US" sz="2800" b="1" baseline="30000">
                <a:effectLst>
                  <a:outerShdw blurRad="38100" dist="38100" dir="2700000" algn="tl">
                    <a:srgbClr val="FFFFFF"/>
                  </a:outerShdw>
                </a:effectLst>
              </a:rPr>
              <a:t>2+</a:t>
            </a: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+ 2e-  --&gt;  Cd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5618163" y="4352925"/>
            <a:ext cx="3062287" cy="138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Fe  --&gt;  Fe</a:t>
            </a:r>
            <a:r>
              <a:rPr lang="en-US" altLang="en-US" sz="2800" b="1" baseline="30000">
                <a:effectLst>
                  <a:outerShdw blurRad="38100" dist="38100" dir="2700000" algn="tl">
                    <a:srgbClr val="FFFFFF"/>
                  </a:outerShdw>
                </a:effectLst>
              </a:rPr>
              <a:t>2+</a:t>
            </a: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+ 2e-</a:t>
            </a:r>
          </a:p>
          <a:p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	or</a:t>
            </a:r>
          </a:p>
          <a:p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Fe</a:t>
            </a:r>
            <a:r>
              <a:rPr lang="en-US" altLang="en-US" sz="2800" b="1" baseline="30000">
                <a:effectLst>
                  <a:outerShdw blurRad="38100" dist="38100" dir="2700000" algn="tl">
                    <a:srgbClr val="FFFFFF"/>
                  </a:outerShdw>
                </a:effectLst>
              </a:rPr>
              <a:t>2+</a:t>
            </a: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+ 2e-  --&gt;  Fe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162800" cy="1143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US" altLang="en-US" sz="4000" baseline="30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</a:t>
            </a:r>
            <a:r>
              <a:rPr lang="en-US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for a Voltaic Cell</a:t>
            </a:r>
            <a:endParaRPr lang="en-US" altLang="en-US" sz="44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685800" y="5807075"/>
            <a:ext cx="7788275" cy="822325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All ingredients are present. Which way does reaction proceed?</a:t>
            </a:r>
          </a:p>
        </p:txBody>
      </p:sp>
      <p:sp>
        <p:nvSpPr>
          <p:cNvPr id="65543" name="Line 7"/>
          <p:cNvSpPr>
            <a:spLocks noChangeShapeType="1"/>
          </p:cNvSpPr>
          <p:nvPr/>
        </p:nvSpPr>
        <p:spPr bwMode="auto">
          <a:xfrm>
            <a:off x="609600" y="838200"/>
            <a:ext cx="7620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5544" name="Picture 8"/>
          <p:cNvPicPr>
            <a:picLocks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914400"/>
            <a:ext cx="2514600" cy="3429000"/>
          </a:xfrm>
          <a:noFill/>
          <a:ln/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19600" y="1143000"/>
            <a:ext cx="4495800" cy="25908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From the table, you see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•	Fe is a better reducing agent than Cd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•	Cd</a:t>
            </a:r>
            <a:r>
              <a:rPr lang="en-US" altLang="en-US" sz="28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2+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is a better oxidizing agent than Fe</a:t>
            </a:r>
            <a:r>
              <a:rPr lang="en-US" altLang="en-US" sz="28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2+</a:t>
            </a:r>
            <a:endParaRPr lang="en-US" altLang="en-US" sz="280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66563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1295400"/>
            <a:ext cx="3654425" cy="23685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162800" cy="6858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US" altLang="en-US" sz="4000" baseline="30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</a:t>
            </a:r>
            <a:r>
              <a:rPr lang="en-US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for a Voltaic Cell</a:t>
            </a:r>
            <a:endParaRPr lang="en-US" altLang="en-US" sz="44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6566" name="Line 6"/>
          <p:cNvSpPr>
            <a:spLocks noChangeShapeType="1"/>
          </p:cNvSpPr>
          <p:nvPr/>
        </p:nvSpPr>
        <p:spPr bwMode="auto">
          <a:xfrm>
            <a:off x="609600" y="990600"/>
            <a:ext cx="7620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543800" cy="762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More About </a:t>
            </a:r>
            <a:br>
              <a:rPr lang="en-US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Calculating Cell Voltage</a:t>
            </a:r>
            <a:endParaRPr lang="en-US" altLang="en-US" sz="44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696200" cy="990600"/>
          </a:xfrm>
          <a:noFill/>
          <a:ln/>
        </p:spPr>
        <p:txBody>
          <a:bodyPr/>
          <a:lstStyle/>
          <a:p>
            <a:pPr algn="ctr">
              <a:spcBef>
                <a:spcPct val="600000"/>
              </a:spcBef>
              <a:buFontTx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Assume I</a:t>
            </a:r>
            <a:r>
              <a:rPr lang="en-US" altLang="en-US" sz="28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-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ion can reduce water. 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381000" y="1981200"/>
            <a:ext cx="8534400" cy="1849438"/>
          </a:xfrm>
          <a:prstGeom prst="rect">
            <a:avLst/>
          </a:prstGeom>
          <a:solidFill>
            <a:srgbClr val="FCFEB9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altLang="en-US" sz="2800" b="1">
                <a:effectLst/>
                <a:latin typeface="Helvetica" panose="020B0604020202020204" pitchFamily="34" charset="0"/>
              </a:rPr>
              <a:t>2 H</a:t>
            </a:r>
            <a:r>
              <a:rPr lang="en-US" altLang="en-US" sz="2800" b="1" baseline="-25000">
                <a:effectLst/>
                <a:latin typeface="Helvetica" panose="020B0604020202020204" pitchFamily="34" charset="0"/>
              </a:rPr>
              <a:t>2</a:t>
            </a:r>
            <a:r>
              <a:rPr lang="en-US" altLang="en-US" sz="2800" b="1">
                <a:effectLst/>
                <a:latin typeface="Helvetica" panose="020B0604020202020204" pitchFamily="34" charset="0"/>
              </a:rPr>
              <a:t>O   +   2e-  </a:t>
            </a:r>
            <a:r>
              <a:rPr lang="en-US" altLang="en-US" sz="2800" b="1">
                <a:effectLst/>
                <a:latin typeface="FEBTechnical" charset="0"/>
              </a:rPr>
              <a:t>---&gt;</a:t>
            </a:r>
            <a:r>
              <a:rPr lang="en-US" altLang="en-US" sz="2800" b="1">
                <a:effectLst/>
                <a:latin typeface="Helvetica" panose="020B0604020202020204" pitchFamily="34" charset="0"/>
              </a:rPr>
              <a:t> H</a:t>
            </a:r>
            <a:r>
              <a:rPr lang="en-US" altLang="en-US" sz="2800" b="1" baseline="-25000">
                <a:effectLst/>
                <a:latin typeface="Helvetica" panose="020B0604020202020204" pitchFamily="34" charset="0"/>
              </a:rPr>
              <a:t>2</a:t>
            </a:r>
            <a:r>
              <a:rPr lang="en-US" altLang="en-US" sz="2800" b="1">
                <a:effectLst/>
                <a:latin typeface="Helvetica" panose="020B0604020202020204" pitchFamily="34" charset="0"/>
              </a:rPr>
              <a:t>   +   2 OH</a:t>
            </a:r>
            <a:r>
              <a:rPr lang="en-US" altLang="en-US" sz="2800" b="1" baseline="30000">
                <a:effectLst/>
                <a:latin typeface="Helvetica" panose="020B0604020202020204" pitchFamily="34" charset="0"/>
              </a:rPr>
              <a:t>- </a:t>
            </a:r>
            <a:r>
              <a:rPr lang="en-US" altLang="en-US" sz="2800" b="1">
                <a:effectLst/>
                <a:latin typeface="Helvetica" panose="020B0604020202020204" pitchFamily="34" charset="0"/>
              </a:rPr>
              <a:t>      Cathode</a:t>
            </a:r>
          </a:p>
          <a:p>
            <a:r>
              <a:rPr lang="en-US" altLang="en-US" sz="2800" b="1">
                <a:effectLst/>
                <a:latin typeface="Helvetica" panose="020B0604020202020204" pitchFamily="34" charset="0"/>
              </a:rPr>
              <a:t>2 I</a:t>
            </a:r>
            <a:r>
              <a:rPr lang="en-US" altLang="en-US" sz="2800" b="1" baseline="30000">
                <a:effectLst/>
                <a:latin typeface="Helvetica" panose="020B0604020202020204" pitchFamily="34" charset="0"/>
              </a:rPr>
              <a:t>-</a:t>
            </a:r>
            <a:r>
              <a:rPr lang="en-US" altLang="en-US" sz="2800" b="1">
                <a:effectLst/>
                <a:latin typeface="Helvetica" panose="020B0604020202020204" pitchFamily="34" charset="0"/>
              </a:rPr>
              <a:t>   </a:t>
            </a:r>
            <a:r>
              <a:rPr lang="en-US" altLang="en-US" sz="2800" b="1">
                <a:effectLst/>
                <a:latin typeface="FEBTechnical" charset="0"/>
              </a:rPr>
              <a:t>---&gt;</a:t>
            </a:r>
            <a:r>
              <a:rPr lang="en-US" altLang="en-US" sz="2800" b="1">
                <a:effectLst/>
                <a:latin typeface="Helvetica" panose="020B0604020202020204" pitchFamily="34" charset="0"/>
              </a:rPr>
              <a:t>   I</a:t>
            </a:r>
            <a:r>
              <a:rPr lang="en-US" altLang="en-US" sz="2800" b="1" baseline="-25000">
                <a:effectLst/>
                <a:latin typeface="Helvetica" panose="020B0604020202020204" pitchFamily="34" charset="0"/>
              </a:rPr>
              <a:t>2</a:t>
            </a:r>
            <a:r>
              <a:rPr lang="en-US" altLang="en-US" sz="2800" b="1">
                <a:effectLst/>
                <a:latin typeface="Helvetica" panose="020B0604020202020204" pitchFamily="34" charset="0"/>
              </a:rPr>
              <a:t>   +  2e-			        Anode</a:t>
            </a:r>
          </a:p>
          <a:p>
            <a:r>
              <a:rPr lang="en-US" altLang="en-US" sz="2800" b="1">
                <a:effectLst/>
                <a:latin typeface="Helvetica" panose="020B0604020202020204" pitchFamily="34" charset="0"/>
              </a:rPr>
              <a:t>-------------------------------------------------</a:t>
            </a:r>
          </a:p>
          <a:p>
            <a:r>
              <a:rPr lang="en-US" altLang="en-US" sz="2800" b="1">
                <a:effectLst/>
                <a:latin typeface="Helvetica" panose="020B0604020202020204" pitchFamily="34" charset="0"/>
              </a:rPr>
              <a:t>2 I</a:t>
            </a:r>
            <a:r>
              <a:rPr lang="en-US" altLang="en-US" sz="2800" b="1" baseline="30000">
                <a:effectLst/>
                <a:latin typeface="Helvetica" panose="020B0604020202020204" pitchFamily="34" charset="0"/>
              </a:rPr>
              <a:t>-</a:t>
            </a:r>
            <a:r>
              <a:rPr lang="en-US" altLang="en-US" sz="2800" b="1">
                <a:effectLst/>
                <a:latin typeface="Helvetica" panose="020B0604020202020204" pitchFamily="34" charset="0"/>
              </a:rPr>
              <a:t>  +  2 H</a:t>
            </a:r>
            <a:r>
              <a:rPr lang="en-US" altLang="en-US" sz="2800" b="1" baseline="-25000">
                <a:effectLst/>
                <a:latin typeface="Helvetica" panose="020B0604020202020204" pitchFamily="34" charset="0"/>
              </a:rPr>
              <a:t>2</a:t>
            </a:r>
            <a:r>
              <a:rPr lang="en-US" altLang="en-US" sz="2800" b="1">
                <a:effectLst/>
                <a:latin typeface="Helvetica" panose="020B0604020202020204" pitchFamily="34" charset="0"/>
              </a:rPr>
              <a:t>O  </a:t>
            </a:r>
            <a:r>
              <a:rPr lang="en-US" altLang="en-US" sz="2800" b="1">
                <a:effectLst/>
                <a:latin typeface="FEBTechnical" charset="0"/>
              </a:rPr>
              <a:t>--&gt;</a:t>
            </a:r>
            <a:r>
              <a:rPr lang="en-US" altLang="en-US" sz="2800" b="1">
                <a:effectLst/>
                <a:latin typeface="Helvetica" panose="020B0604020202020204" pitchFamily="34" charset="0"/>
              </a:rPr>
              <a:t> I</a:t>
            </a:r>
            <a:r>
              <a:rPr lang="en-US" altLang="en-US" sz="2800" b="1" baseline="-25000">
                <a:effectLst/>
                <a:latin typeface="Helvetica" panose="020B0604020202020204" pitchFamily="34" charset="0"/>
              </a:rPr>
              <a:t>2   </a:t>
            </a:r>
            <a:r>
              <a:rPr lang="en-US" altLang="en-US" sz="2800" b="1">
                <a:effectLst/>
                <a:latin typeface="Helvetica" panose="020B0604020202020204" pitchFamily="34" charset="0"/>
              </a:rPr>
              <a:t>+   2 OH</a:t>
            </a:r>
            <a:r>
              <a:rPr lang="en-US" altLang="en-US" sz="2800" b="1" baseline="30000">
                <a:effectLst/>
                <a:latin typeface="Helvetica" panose="020B0604020202020204" pitchFamily="34" charset="0"/>
              </a:rPr>
              <a:t>- </a:t>
            </a:r>
            <a:r>
              <a:rPr lang="en-US" altLang="en-US" sz="2800" b="1">
                <a:effectLst/>
                <a:latin typeface="Helvetica" panose="020B0604020202020204" pitchFamily="34" charset="0"/>
              </a:rPr>
              <a:t>  +   H</a:t>
            </a:r>
            <a:r>
              <a:rPr lang="en-US" altLang="en-US" sz="2800" b="1" baseline="-25000">
                <a:effectLst/>
                <a:latin typeface="Helvetica" panose="020B0604020202020204" pitchFamily="34" charset="0"/>
              </a:rPr>
              <a:t>2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228600" y="4114800"/>
            <a:ext cx="8686800" cy="265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Assuming reaction occurs as written, </a:t>
            </a:r>
          </a:p>
          <a:p>
            <a:pPr>
              <a:lnSpc>
                <a:spcPct val="120000"/>
              </a:lnSpc>
            </a:pP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E˚ = E˚</a:t>
            </a:r>
            <a:r>
              <a:rPr lang="en-US" altLang="en-US" sz="2800" b="1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cat</a:t>
            </a: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+ E˚</a:t>
            </a:r>
            <a:r>
              <a:rPr lang="en-US" altLang="en-US" sz="2800" b="1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an</a:t>
            </a: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= (-0.828 V) - (- +0.535 V) = </a:t>
            </a:r>
            <a:r>
              <a:rPr lang="en-US" alt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-1.363 V</a:t>
            </a:r>
            <a:endParaRPr lang="en-US" altLang="en-US" sz="28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en-US" alt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Minus E˚ means rxn. occurs in opposite direction</a:t>
            </a:r>
          </a:p>
          <a:p>
            <a:pPr>
              <a:lnSpc>
                <a:spcPct val="120000"/>
              </a:lnSpc>
            </a:pPr>
            <a:r>
              <a:rPr lang="en-US" alt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(the connection is backwards or you are recharging the battery)</a:t>
            </a:r>
            <a:endParaRPr lang="en-US" altLang="en-US" sz="28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758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7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7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7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7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utoUpdateAnimBg="0"/>
      <p:bldP spid="67588" grpId="0" build="p" animBg="1" autoUpdateAnimBg="0"/>
      <p:bldP spid="67589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1143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Charging a Battery</a:t>
            </a:r>
            <a:endParaRPr lang="en-US" altLang="en-US" sz="54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05480" name="Picture 8" descr="ammeter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143000"/>
            <a:ext cx="2540000" cy="2641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5477" name="Line 5"/>
          <p:cNvSpPr>
            <a:spLocks noChangeShapeType="1"/>
          </p:cNvSpPr>
          <p:nvPr/>
        </p:nvSpPr>
        <p:spPr bwMode="auto">
          <a:xfrm>
            <a:off x="762000" y="990600"/>
            <a:ext cx="7315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2" name="Text Box 10"/>
          <p:cNvSpPr txBox="1">
            <a:spLocks noChangeArrowheads="1"/>
          </p:cNvSpPr>
          <p:nvPr/>
        </p:nvSpPr>
        <p:spPr bwMode="auto">
          <a:xfrm>
            <a:off x="2819400" y="1066800"/>
            <a:ext cx="54864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When you charge a battery, you are forcing the electrons backwards (from the + to the -).  To do this, you will need a higher voltage backwards than forwards.  This is why the ammeter in your car often goes slightly higher while your battery is charging, and then returns to normal.</a:t>
            </a:r>
          </a:p>
        </p:txBody>
      </p:sp>
      <p:pic>
        <p:nvPicPr>
          <p:cNvPr id="105483" name="Picture 11" descr="alternator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4030663"/>
            <a:ext cx="3505200" cy="2827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5485" name="Text Box 13"/>
          <p:cNvSpPr txBox="1">
            <a:spLocks noChangeArrowheads="1"/>
          </p:cNvSpPr>
          <p:nvPr/>
        </p:nvSpPr>
        <p:spPr bwMode="auto">
          <a:xfrm>
            <a:off x="152400" y="4267200"/>
            <a:ext cx="48006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In your car, the battery charger is called an alternator.  If you have a dead battery, it could be the battery needs to be replaced OR the alternator is not charging the battery properly.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533400"/>
            <a:ext cx="7162800" cy="5334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Dry Cell Battery</a:t>
            </a:r>
            <a:endParaRPr lang="en-US" altLang="en-US" sz="54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4400" y="2133600"/>
            <a:ext cx="4114800" cy="4114800"/>
          </a:xfrm>
          <a:noFill/>
          <a:ln/>
        </p:spPr>
        <p:txBody>
          <a:bodyPr/>
          <a:lstStyle/>
          <a:p>
            <a:pPr>
              <a:spcBef>
                <a:spcPct val="100000"/>
              </a:spcBef>
              <a:buFontTx/>
              <a:buNone/>
            </a:pPr>
            <a:r>
              <a:rPr lang="en-US" alt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Anode (-)</a:t>
            </a:r>
          </a:p>
          <a:p>
            <a:pPr>
              <a:spcBef>
                <a:spcPct val="100000"/>
              </a:spcBef>
              <a:buFontTx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Zn ---&gt;  Zn</a:t>
            </a:r>
            <a:r>
              <a:rPr lang="en-US" altLang="en-US" sz="28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2+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+  2e-</a:t>
            </a:r>
          </a:p>
          <a:p>
            <a:pPr>
              <a:spcBef>
                <a:spcPct val="10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Cathode (+)</a:t>
            </a:r>
          </a:p>
          <a:p>
            <a:pPr>
              <a:spcBef>
                <a:spcPct val="100000"/>
              </a:spcBef>
              <a:buFontTx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 NH</a:t>
            </a:r>
            <a:r>
              <a:rPr lang="en-US" altLang="en-US" sz="28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4</a:t>
            </a:r>
            <a:r>
              <a:rPr lang="en-US" altLang="en-US" sz="28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+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+  2e-  ---&gt;  			2 NH</a:t>
            </a:r>
            <a:r>
              <a:rPr lang="en-US" altLang="en-US" sz="28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3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+  H</a:t>
            </a:r>
            <a:r>
              <a:rPr lang="en-US" altLang="en-US" sz="28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</a:t>
            </a:r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3505200" cy="439420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3" name="Line 5"/>
          <p:cNvSpPr>
            <a:spLocks noChangeShapeType="1"/>
          </p:cNvSpPr>
          <p:nvPr/>
        </p:nvSpPr>
        <p:spPr bwMode="auto">
          <a:xfrm>
            <a:off x="914400" y="1219200"/>
            <a:ext cx="7315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162800" cy="1143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Alkaline Battery</a:t>
            </a:r>
            <a:endParaRPr lang="en-US" altLang="en-US" sz="54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981200"/>
            <a:ext cx="4038600" cy="41148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Nearly same reactions as in common dry cell, but under basic conditions.</a:t>
            </a:r>
          </a:p>
        </p:txBody>
      </p:sp>
      <p:pic>
        <p:nvPicPr>
          <p:cNvPr id="7475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71800"/>
            <a:ext cx="1117600" cy="17780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457200" y="4876800"/>
            <a:ext cx="8229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lIns="90487" tIns="44450" rIns="90487" bIns="44450"/>
          <a:lstStyle>
            <a:lvl1pPr marL="2857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543050" indent="-1714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00250" indent="-1714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4574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146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3718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290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10000"/>
              </a:spcBef>
              <a:buFontTx/>
              <a:buNone/>
            </a:pPr>
            <a:r>
              <a:rPr lang="en-US" alt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Anode (-):     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Zn + 2 OH</a:t>
            </a:r>
            <a:r>
              <a:rPr lang="en-US" altLang="en-US" sz="28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-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---&gt;  ZnO + H</a:t>
            </a:r>
            <a:r>
              <a:rPr lang="en-US" altLang="en-US" sz="28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O +  2e-</a:t>
            </a:r>
          </a:p>
          <a:p>
            <a:pPr>
              <a:lnSpc>
                <a:spcPct val="100000"/>
              </a:lnSpc>
              <a:spcBef>
                <a:spcPct val="1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Cathode (+): 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 MnO</a:t>
            </a:r>
            <a:r>
              <a:rPr lang="en-US" altLang="en-US" sz="28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+ H</a:t>
            </a:r>
            <a:r>
              <a:rPr lang="en-US" altLang="en-US" sz="28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O  +  2e-  ---&gt;  </a:t>
            </a:r>
          </a:p>
          <a:p>
            <a:pPr>
              <a:lnSpc>
                <a:spcPct val="100000"/>
              </a:lnSpc>
              <a:spcBef>
                <a:spcPct val="10000"/>
              </a:spcBef>
              <a:buFontTx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						Mn</a:t>
            </a:r>
            <a:r>
              <a:rPr lang="en-US" altLang="en-US" sz="28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O</a:t>
            </a:r>
            <a:r>
              <a:rPr lang="en-US" altLang="en-US" sz="28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3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+ 2 OH</a:t>
            </a:r>
            <a:r>
              <a:rPr lang="en-US" altLang="en-US" sz="28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-</a:t>
            </a:r>
            <a:endParaRPr lang="en-US" altLang="en-US" sz="2800" baseline="-2500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4758" name="Line 6"/>
          <p:cNvSpPr>
            <a:spLocks noChangeShapeType="1"/>
          </p:cNvSpPr>
          <p:nvPr/>
        </p:nvSpPr>
        <p:spPr bwMode="auto">
          <a:xfrm>
            <a:off x="914400" y="1219200"/>
            <a:ext cx="7315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763" name="21M08AN2.avi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828800"/>
            <a:ext cx="4343400" cy="28956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4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4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47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747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63"/>
                  </p:tgtEl>
                </p:cond>
              </p:nextCondLst>
            </p:seq>
            <p:vide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4763"/>
                </p:tgtEl>
              </p:cMediaNode>
            </p:video>
          </p:childTnLst>
        </p:cTn>
      </p:par>
    </p:tnLst>
    <p:bldLst>
      <p:bldP spid="74757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Mercury Battery</a:t>
            </a:r>
            <a:endParaRPr lang="en-US" altLang="en-US" sz="54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981200"/>
            <a:ext cx="7010400" cy="41148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Anode: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	</a:t>
            </a:r>
          </a:p>
          <a:p>
            <a:pPr>
              <a:buFontTx/>
              <a:buNone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	Zn is reducing agent under basic conditions</a:t>
            </a:r>
          </a:p>
          <a:p>
            <a:pPr>
              <a:buFontTx/>
              <a:buNone/>
            </a:pPr>
            <a:r>
              <a:rPr lang="en-US" altLang="en-US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Cathode:	</a:t>
            </a:r>
          </a:p>
          <a:p>
            <a:pPr>
              <a:buFontTx/>
              <a:buNone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	HgO  +  H</a:t>
            </a:r>
            <a:r>
              <a:rPr lang="en-US" altLang="en-US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O  +  2e-  ---&gt;  Hg  +  2 OH</a:t>
            </a:r>
            <a:r>
              <a:rPr lang="en-US" altLang="en-US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-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  <a:p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733800"/>
            <a:ext cx="4089400" cy="250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75781" name="Line 5"/>
          <p:cNvSpPr>
            <a:spLocks noChangeShapeType="1"/>
          </p:cNvSpPr>
          <p:nvPr/>
        </p:nvSpPr>
        <p:spPr bwMode="auto">
          <a:xfrm>
            <a:off x="914400" y="914400"/>
            <a:ext cx="7315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790" name="21M08AN3.avi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3733800"/>
            <a:ext cx="3810000" cy="25400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57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57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79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5790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Lead Storage Battery</a:t>
            </a:r>
            <a:endParaRPr lang="en-US" altLang="en-US" sz="48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981200"/>
            <a:ext cx="7543800" cy="41148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Anode (-)  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E</a:t>
            </a:r>
            <a:r>
              <a:rPr lang="en-US" altLang="en-US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o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= +0.36 V</a:t>
            </a:r>
          </a:p>
          <a:p>
            <a:pPr>
              <a:buFontTx/>
              <a:buNone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Pb + HSO</a:t>
            </a:r>
            <a:r>
              <a:rPr lang="en-US" altLang="en-US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4</a:t>
            </a:r>
            <a:r>
              <a:rPr lang="en-US" altLang="en-US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-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---&gt;  PbSO</a:t>
            </a:r>
            <a:r>
              <a:rPr lang="en-US" altLang="en-US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4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+ H</a:t>
            </a:r>
            <a:r>
              <a:rPr lang="en-US" altLang="en-US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+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+ 2e-</a:t>
            </a:r>
          </a:p>
          <a:p>
            <a:pPr>
              <a:buFontTx/>
              <a:buNone/>
            </a:pPr>
            <a:r>
              <a:rPr lang="en-US" altLang="en-US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Cathode (+)  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E</a:t>
            </a:r>
            <a:r>
              <a:rPr lang="en-US" altLang="en-US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o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=  +1.68 V</a:t>
            </a:r>
          </a:p>
          <a:p>
            <a:pPr>
              <a:buFontTx/>
              <a:buNone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PbO</a:t>
            </a:r>
            <a:r>
              <a:rPr lang="en-US" altLang="en-US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+ HSO</a:t>
            </a:r>
            <a:r>
              <a:rPr lang="en-US" altLang="en-US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4</a:t>
            </a:r>
            <a:r>
              <a:rPr lang="en-US" altLang="en-US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-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+ 3 H</a:t>
            </a:r>
            <a:r>
              <a:rPr lang="en-US" altLang="en-US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+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+ 2e-  								---&gt; PbSO</a:t>
            </a:r>
            <a:r>
              <a:rPr lang="en-US" altLang="en-US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4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+ 2 H</a:t>
            </a:r>
            <a:r>
              <a:rPr lang="en-US" altLang="en-US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O</a:t>
            </a:r>
          </a:p>
          <a:p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33800"/>
            <a:ext cx="263525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76805" name="Line 5"/>
          <p:cNvSpPr>
            <a:spLocks noChangeShapeType="1"/>
          </p:cNvSpPr>
          <p:nvPr/>
        </p:nvSpPr>
        <p:spPr bwMode="auto">
          <a:xfrm>
            <a:off x="914400" y="1524000"/>
            <a:ext cx="7315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6815" name="21M08AN4.avi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4114800"/>
            <a:ext cx="3505200" cy="2336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8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68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1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6815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Ni-Cad Battery</a:t>
            </a:r>
            <a:endParaRPr lang="en-US" altLang="en-US" sz="48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981200"/>
            <a:ext cx="7467600" cy="41148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Anode (-)</a:t>
            </a:r>
          </a:p>
          <a:p>
            <a:pPr>
              <a:buFontTx/>
              <a:buNone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Cd  +  2 OH</a:t>
            </a:r>
            <a:r>
              <a:rPr lang="en-US" altLang="en-US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-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---&gt;  Cd(OH)</a:t>
            </a:r>
            <a:r>
              <a:rPr lang="en-US" altLang="en-US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+  2e-</a:t>
            </a:r>
          </a:p>
          <a:p>
            <a:pPr>
              <a:buFontTx/>
              <a:buNone/>
            </a:pPr>
            <a:r>
              <a:rPr lang="en-US" altLang="en-US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Cathode (+) </a:t>
            </a:r>
          </a:p>
          <a:p>
            <a:pPr>
              <a:buFontTx/>
              <a:buNone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NiO(OH)  +  H</a:t>
            </a:r>
            <a:r>
              <a:rPr lang="en-US" altLang="en-US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O +  e-  ---&gt;  Ni(OH)</a:t>
            </a:r>
            <a:r>
              <a:rPr lang="en-US" altLang="en-US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+  OH</a:t>
            </a:r>
            <a:r>
              <a:rPr lang="en-US" altLang="en-US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77828" name="Line 4"/>
          <p:cNvSpPr>
            <a:spLocks noChangeShapeType="1"/>
          </p:cNvSpPr>
          <p:nvPr/>
        </p:nvSpPr>
        <p:spPr bwMode="auto">
          <a:xfrm>
            <a:off x="990600" y="1676400"/>
            <a:ext cx="7315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33800"/>
            <a:ext cx="2819400" cy="279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77834" name="21M08AN5.avi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733800"/>
            <a:ext cx="4114800" cy="27432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78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78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7834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/>
          <a:lstStyle/>
          <a:p>
            <a:r>
              <a:rPr lang="en-US" altLang="en-US" sz="4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</a:t>
            </a:r>
            <a:r>
              <a:rPr lang="en-US" altLang="en-US" sz="48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altLang="en-US" sz="4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as a Fuel</a:t>
            </a:r>
            <a:endParaRPr lang="en-US" altLang="en-US"/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620000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762000" y="4876800"/>
            <a:ext cx="78009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Cars can use electricity generated by H</a:t>
            </a:r>
            <a:r>
              <a:rPr lang="en-US" altLang="en-US" sz="2800" b="1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/O</a:t>
            </a:r>
            <a:r>
              <a:rPr lang="en-US" altLang="en-US" sz="2800" b="1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fuel cells.</a:t>
            </a:r>
          </a:p>
          <a:p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H</a:t>
            </a:r>
            <a:r>
              <a:rPr lang="en-US" altLang="en-US" sz="2800" b="1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carried in tanks or generated from hydrocarbons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239000" cy="914400"/>
          </a:xfrm>
          <a:noFill/>
          <a:ln/>
          <a:effectLst>
            <a:outerShdw dist="71842" dir="2700000" algn="ctr" rotWithShape="0">
              <a:schemeClr val="tx2"/>
            </a:outerShdw>
          </a:effectLst>
        </p:spPr>
        <p:txBody>
          <a:bodyPr/>
          <a:lstStyle/>
          <a:p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Terminology for Redox Reactions</a:t>
            </a:r>
            <a:endParaRPr lang="en-US" altLang="en-US" sz="40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458200" cy="5181600"/>
          </a:xfr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OXIDATION</a:t>
            </a: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—loss of electron(s) by a species; increase in oxidation number; increase in oxygen.</a:t>
            </a:r>
          </a:p>
          <a:p>
            <a:pPr>
              <a:lnSpc>
                <a:spcPct val="110000"/>
              </a:lnSpc>
            </a:pPr>
            <a:r>
              <a:rPr lang="en-US" altLang="en-US" sz="2800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REDUCTION</a:t>
            </a: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—gain of electron(s); decrease in oxidation number; decrease in oxygen; increase in hydrogen.</a:t>
            </a:r>
          </a:p>
          <a:p>
            <a:pPr>
              <a:lnSpc>
                <a:spcPct val="110000"/>
              </a:lnSpc>
            </a:pPr>
            <a:r>
              <a:rPr lang="en-US" altLang="en-US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OXIDIZING AGENT</a:t>
            </a: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—electron acceptor; species is reduced.</a:t>
            </a:r>
          </a:p>
          <a:p>
            <a:pPr>
              <a:lnSpc>
                <a:spcPct val="110000"/>
              </a:lnSpc>
            </a:pPr>
            <a:r>
              <a:rPr lang="en-US" altLang="en-US" sz="2800">
                <a:solidFill>
                  <a:srgbClr val="5000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REDUCING AGENT</a:t>
            </a: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—electron donor; species is oxidized.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Balancing Equations </a:t>
            </a:r>
            <a:b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for Redox Reactions</a:t>
            </a:r>
            <a:endParaRPr lang="en-US" altLang="en-US" sz="44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7924800" cy="41148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Some redox reactions have equations that must be balanced by special techniques.</a:t>
            </a:r>
          </a:p>
          <a:p>
            <a:pPr>
              <a:buFontTx/>
              <a:buNone/>
            </a:pPr>
            <a:endParaRPr lang="en-US" altLang="en-US" sz="200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en-US" altLang="en-US" sz="200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en-US" altLang="en-US" sz="200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en-US" altLang="en-US" sz="200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en-US" altLang="en-US" sz="200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MnO</a:t>
            </a:r>
            <a:r>
              <a:rPr lang="en-US" altLang="en-US" sz="20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4</a:t>
            </a:r>
            <a:r>
              <a:rPr lang="en-US" altLang="en-US" sz="20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-</a:t>
            </a:r>
            <a:r>
              <a:rPr lang="en-US" alt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+  5 Fe</a:t>
            </a:r>
            <a:r>
              <a:rPr lang="en-US" altLang="en-US" sz="20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2+</a:t>
            </a:r>
            <a:r>
              <a:rPr lang="en-US" alt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+  8 H</a:t>
            </a:r>
            <a:r>
              <a:rPr lang="en-US" altLang="en-US" sz="20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+</a:t>
            </a:r>
            <a:r>
              <a:rPr lang="en-US" alt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							---&gt;  Mn</a:t>
            </a:r>
            <a:r>
              <a:rPr lang="en-US" altLang="en-US" sz="20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2+ </a:t>
            </a:r>
            <a:r>
              <a:rPr lang="en-US" alt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+  5 Fe</a:t>
            </a:r>
            <a:r>
              <a:rPr lang="en-US" altLang="en-US" sz="20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3+</a:t>
            </a:r>
            <a:r>
              <a:rPr lang="en-US" alt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+  4 H</a:t>
            </a:r>
            <a:r>
              <a:rPr lang="en-US" altLang="en-US" sz="20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alt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O</a:t>
            </a:r>
          </a:p>
          <a:p>
            <a:endParaRPr lang="en-US" altLang="en-US" sz="200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33400" y="5105400"/>
            <a:ext cx="1317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Mn = +7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133600" y="5105400"/>
            <a:ext cx="1233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 = +2</a:t>
            </a:r>
            <a:endParaRPr lang="en-US" altLang="en-US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5410200" y="5410200"/>
            <a:ext cx="1233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 = +3</a:t>
            </a:r>
            <a:endParaRPr lang="en-US" altLang="en-US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4038600" y="5410200"/>
            <a:ext cx="1317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Mn = +2</a:t>
            </a:r>
          </a:p>
        </p:txBody>
      </p:sp>
      <p:pic>
        <p:nvPicPr>
          <p:cNvPr id="28685" name="21M03VD1.avi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2743200"/>
            <a:ext cx="2590800" cy="1992313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6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286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5"/>
                  </p:tgtEl>
                </p:cond>
              </p:nextCondLst>
            </p:seq>
            <p:vide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8685"/>
                </p:tgtEl>
              </p:cMediaNode>
            </p:video>
          </p:childTnLst>
        </p:cTn>
      </p:par>
    </p:tnLst>
    <p:bldLst>
      <p:bldP spid="28676" grpId="0" autoUpdateAnimBg="0"/>
      <p:bldP spid="28677" grpId="0" autoUpdateAnimBg="0"/>
      <p:bldP spid="28678" grpId="0" autoUpdateAnimBg="0"/>
      <p:bldP spid="28679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4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Balancing Equations</a:t>
            </a:r>
            <a:endParaRPr lang="en-US" altLang="en-US" sz="48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Consider the reduction of Ag</a:t>
            </a:r>
            <a:r>
              <a:rPr lang="en-US" altLang="en-US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+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ions with copper metal.</a:t>
            </a:r>
          </a:p>
          <a:p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662113" y="5654675"/>
            <a:ext cx="5786437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Cu  +  Ag</a:t>
            </a:r>
            <a:r>
              <a:rPr lang="en-US" altLang="en-US" sz="2800" b="1" baseline="30000">
                <a:effectLst>
                  <a:outerShdw blurRad="38100" dist="38100" dir="2700000" algn="tl">
                    <a:srgbClr val="FFFFFF"/>
                  </a:outerShdw>
                </a:effectLst>
              </a:rPr>
              <a:t>+</a:t>
            </a: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   --give--&gt;   Cu</a:t>
            </a:r>
            <a:r>
              <a:rPr lang="en-US" altLang="en-US" sz="2800" b="1" baseline="30000">
                <a:effectLst>
                  <a:outerShdw blurRad="38100" dist="38100" dir="2700000" algn="tl">
                    <a:srgbClr val="FFFFFF"/>
                  </a:outerShdw>
                </a:effectLst>
              </a:rPr>
              <a:t>2+</a:t>
            </a: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 +  Ag</a:t>
            </a:r>
          </a:p>
        </p:txBody>
      </p:sp>
      <p:pic>
        <p:nvPicPr>
          <p:cNvPr id="29705" name="21M02AN1.avi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905000"/>
            <a:ext cx="3657600" cy="309562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7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97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9705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162800" cy="762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4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Balancing Equations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1148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Step 1: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	Divide the reaction into half-reactions, one for oxidation and the other for reduction.</a:t>
            </a:r>
          </a:p>
          <a:p>
            <a:pPr>
              <a:buFontTx/>
              <a:buNone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Ox		Cu  ---&gt;   Cu</a:t>
            </a:r>
            <a:r>
              <a:rPr lang="en-US" altLang="en-US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2+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Red		 Ag</a:t>
            </a:r>
            <a:r>
              <a:rPr lang="en-US" altLang="en-US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+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---&gt;  Ag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Step 2: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	Balance each element for mass. Already done in this case.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Step 3: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	Balance each half-reaction for charge by adding electrons.</a:t>
            </a:r>
          </a:p>
          <a:p>
            <a:pPr>
              <a:buFontTx/>
              <a:buNone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Ox		 Cu  ---&gt;   Cu</a:t>
            </a:r>
            <a:r>
              <a:rPr lang="en-US" altLang="en-US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2+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+  </a:t>
            </a: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2e-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Red		 Ag</a:t>
            </a:r>
            <a:r>
              <a:rPr lang="en-US" altLang="en-US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+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+  </a:t>
            </a: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e-  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---&gt;  Ag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162800" cy="762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4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Balancing Equations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1148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Step 4: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	Multiply each half-reaction by a factor so that the reducing agent supplies as many electrons as the oxidizing agent requires.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Reducing agent		 Cu  ---&gt;   Cu</a:t>
            </a:r>
            <a:r>
              <a:rPr lang="en-US" altLang="en-US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2+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+  2e-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Oxidizing agent		 </a:t>
            </a: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Ag</a:t>
            </a:r>
            <a:r>
              <a:rPr lang="en-US" altLang="en-US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+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+ </a:t>
            </a: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e-  ---&gt; </a:t>
            </a: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Ag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Step 5: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	Add half-reactions to give the overall equation.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Cu  +  2 Ag</a:t>
            </a:r>
            <a:r>
              <a:rPr lang="en-US" altLang="en-US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+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  ---&gt;   Cu</a:t>
            </a:r>
            <a:r>
              <a:rPr lang="en-US" altLang="en-US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2+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+  2Ag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The equation is now balanced for both charge and mass.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162800" cy="762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4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Balancing Equations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153400" cy="44958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Balance the following in acid solution—</a:t>
            </a:r>
          </a:p>
          <a:p>
            <a:pPr>
              <a:buFontTx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		VO</a:t>
            </a:r>
            <a:r>
              <a:rPr lang="en-US" altLang="en-US" sz="28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altLang="en-US" sz="28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+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+  Zn  ---&gt;  VO</a:t>
            </a:r>
            <a:r>
              <a:rPr lang="en-US" altLang="en-US" sz="28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2+  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+  Zn</a:t>
            </a:r>
            <a:r>
              <a:rPr lang="en-US" altLang="en-US" sz="28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2+</a:t>
            </a:r>
            <a:endParaRPr lang="en-US" altLang="en-US" sz="280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en-US" sz="28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Step 1: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	Write the half-reactions</a:t>
            </a:r>
          </a:p>
          <a:p>
            <a:pPr>
              <a:buFontTx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Ox		Zn  ---&gt;  Zn</a:t>
            </a:r>
            <a:r>
              <a:rPr lang="en-US" altLang="en-US" sz="28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2+</a:t>
            </a:r>
            <a:endParaRPr lang="en-US" altLang="en-US" sz="280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Red		VO</a:t>
            </a:r>
            <a:r>
              <a:rPr lang="en-US" altLang="en-US" sz="28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altLang="en-US" sz="28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+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---&gt;  VO</a:t>
            </a:r>
            <a:r>
              <a:rPr lang="en-US" altLang="en-US" sz="28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2+</a:t>
            </a:r>
            <a:endParaRPr lang="en-US" altLang="en-US" sz="280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en-US" sz="28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Step 2: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	Balance each half-reaction for mass.</a:t>
            </a:r>
          </a:p>
          <a:p>
            <a:pPr>
              <a:buFontTx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Ox		Zn  ---&gt;  Zn</a:t>
            </a:r>
            <a:r>
              <a:rPr lang="en-US" altLang="en-US" sz="28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2+</a:t>
            </a:r>
          </a:p>
          <a:p>
            <a:pPr>
              <a:buFontTx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Red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352800" y="5181600"/>
            <a:ext cx="3990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VO</a:t>
            </a:r>
            <a:r>
              <a:rPr lang="en-US" altLang="en-US" sz="2800" b="1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altLang="en-US" sz="2800" b="1" baseline="30000">
                <a:effectLst>
                  <a:outerShdw blurRad="38100" dist="38100" dir="2700000" algn="tl">
                    <a:srgbClr val="FFFFFF"/>
                  </a:outerShdw>
                </a:effectLst>
              </a:rPr>
              <a:t>+</a:t>
            </a: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 ---&gt;  VO</a:t>
            </a:r>
            <a:r>
              <a:rPr lang="en-US" altLang="en-US" sz="2800" b="1" baseline="30000">
                <a:effectLst>
                  <a:outerShdw blurRad="38100" dist="38100" dir="2700000" algn="tl">
                    <a:srgbClr val="FFFFFF"/>
                  </a:outerShdw>
                </a:effectLst>
              </a:rPr>
              <a:t>2+</a:t>
            </a: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 +  </a:t>
            </a:r>
            <a:r>
              <a:rPr lang="en-US" alt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2800" b="1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057400" y="5181600"/>
            <a:ext cx="1284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H</a:t>
            </a:r>
            <a:r>
              <a:rPr lang="en-US" altLang="en-US" sz="2800" b="1" baseline="30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+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066800" y="5759450"/>
            <a:ext cx="6934200" cy="955675"/>
          </a:xfrm>
          <a:prstGeom prst="rect">
            <a:avLst/>
          </a:prstGeom>
          <a:solidFill>
            <a:srgbClr val="FCFEB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Add H</a:t>
            </a:r>
            <a:r>
              <a:rPr lang="en-US" altLang="en-US" sz="2800" b="1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on O-deficient side and add H</a:t>
            </a:r>
            <a:r>
              <a:rPr lang="en-US" altLang="en-US" sz="2800" b="1" baseline="30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on other side for H-balance.</a:t>
            </a:r>
            <a:endParaRPr lang="en-US" altLang="en-US" sz="32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  <p:bldP spid="33796" grpId="0" autoUpdateAnimBg="0"/>
      <p:bldP spid="33797" grpId="0" autoUpdateAnimBg="0"/>
      <p:bldP spid="33798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162800" cy="762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4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Balancing Equations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44958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Step 3: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	Balance half-reactions for charge.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Ox		Zn  ---&gt;  Zn</a:t>
            </a:r>
            <a:r>
              <a:rPr lang="en-US" altLang="en-US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2+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+</a:t>
            </a: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 2e-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Red		</a:t>
            </a: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e-  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+  2 H</a:t>
            </a:r>
            <a:r>
              <a:rPr lang="en-US" altLang="en-US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+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+  VO</a:t>
            </a:r>
            <a:r>
              <a:rPr lang="en-US" altLang="en-US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altLang="en-US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+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---&gt;  VO</a:t>
            </a:r>
            <a:r>
              <a:rPr lang="en-US" altLang="en-US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2+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+  H</a:t>
            </a:r>
            <a:r>
              <a:rPr lang="en-US" altLang="en-US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O</a:t>
            </a:r>
            <a:endParaRPr lang="en-US" altLang="en-US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Step 4:</a:t>
            </a:r>
            <a:r>
              <a:rPr lang="en-US" altLang="en-US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	Multiply by an appropriate factor.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Ox		Zn  ---&gt;  Zn</a:t>
            </a:r>
            <a:r>
              <a:rPr lang="en-US" altLang="en-US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2+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+</a:t>
            </a: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 </a:t>
            </a:r>
            <a:r>
              <a:rPr lang="en-US" altLang="en-US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2e-</a:t>
            </a:r>
            <a:endParaRPr lang="en-US" altLang="en-US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Red	  </a:t>
            </a: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e-</a:t>
            </a: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 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+  </a:t>
            </a: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4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H</a:t>
            </a:r>
            <a:r>
              <a:rPr lang="en-US" altLang="en-US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+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+  </a:t>
            </a: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VO</a:t>
            </a:r>
            <a:r>
              <a:rPr lang="en-US" altLang="en-US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altLang="en-US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+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							---&gt;  </a:t>
            </a: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VO</a:t>
            </a:r>
            <a:r>
              <a:rPr lang="en-US" altLang="en-US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2+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+  </a:t>
            </a: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H</a:t>
            </a:r>
            <a:r>
              <a:rPr lang="en-US" altLang="en-US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Step 5: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	Add </a:t>
            </a:r>
            <a:r>
              <a:rPr lang="en-US" altLang="en-US" i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balanced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half-reactions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Zn  +  4 H</a:t>
            </a:r>
            <a:r>
              <a:rPr lang="en-US" altLang="en-US" baseline="300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+</a:t>
            </a:r>
            <a:r>
              <a:rPr lang="en-US" altLang="en-US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+  2 VO</a:t>
            </a:r>
            <a:r>
              <a:rPr lang="en-US" altLang="en-US" baseline="-250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altLang="en-US" baseline="300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+</a:t>
            </a:r>
            <a:r>
              <a:rPr lang="en-US" altLang="en-US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								   ---&gt;  Zn</a:t>
            </a:r>
            <a:r>
              <a:rPr lang="en-US" altLang="en-US" baseline="300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2+</a:t>
            </a:r>
            <a:r>
              <a:rPr lang="en-US" altLang="en-US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+  2 VO</a:t>
            </a:r>
            <a:r>
              <a:rPr lang="en-US" altLang="en-US" baseline="300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2+</a:t>
            </a:r>
            <a:r>
              <a:rPr lang="en-US" altLang="en-US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+  2 H</a:t>
            </a:r>
            <a:r>
              <a:rPr lang="en-US" altLang="en-US" baseline="-250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altLang="en-US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O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/>
          <p:cNvGraphicFramePr>
            <a:graphicFrameLocks/>
          </p:cNvGraphicFramePr>
          <p:nvPr/>
        </p:nvGraphicFramePr>
        <p:xfrm>
          <a:off x="4762500" y="2025650"/>
          <a:ext cx="4025900" cy="332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5" name="Microsoft ClipArt Gallery" r:id="rId3" imgW="4038600" imgH="3340100" progId="MS_ClipArt_Gallery">
                  <p:embed/>
                </p:oleObj>
              </mc:Choice>
              <mc:Fallback>
                <p:oleObj name="Microsoft ClipArt Gallery" r:id="rId3" imgW="4038600" imgH="3340100" progId="MS_ClipArt_Gallery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0" y="2025650"/>
                        <a:ext cx="4025900" cy="332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609600"/>
            <a:ext cx="7162800" cy="762000"/>
          </a:xfrm>
          <a:noFill/>
          <a:ln/>
        </p:spPr>
        <p:txBody>
          <a:bodyPr/>
          <a:lstStyle/>
          <a:p>
            <a:r>
              <a:rPr lang="en-US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Tips on Balancing Equations</a:t>
            </a:r>
            <a:endParaRPr lang="en-US" altLang="en-US" sz="40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5257800" cy="4495800"/>
          </a:xfrm>
          <a:noFill/>
          <a:ln/>
        </p:spPr>
        <p:txBody>
          <a:bodyPr/>
          <a:lstStyle/>
          <a:p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Never add O</a:t>
            </a:r>
            <a:r>
              <a:rPr lang="en-US" altLang="en-US" sz="28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, O atoms, or O</a:t>
            </a:r>
            <a:r>
              <a:rPr lang="en-US" altLang="en-US" sz="28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2-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to balance oxygen.</a:t>
            </a:r>
          </a:p>
          <a:p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Never add H</a:t>
            </a:r>
            <a:r>
              <a:rPr lang="en-US" altLang="en-US" sz="28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or H atoms to balance hydrogen.</a:t>
            </a:r>
          </a:p>
          <a:p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Be sure to write the correct charges on all the ions.</a:t>
            </a:r>
          </a:p>
          <a:p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Check your work at the end to make sure mass and charge are balanced.</a:t>
            </a:r>
          </a:p>
          <a:p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PRACTICE!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162800" cy="1143000"/>
          </a:xfrm>
        </p:spPr>
        <p:txBody>
          <a:bodyPr/>
          <a:lstStyle/>
          <a:p>
            <a:r>
              <a:rPr lang="en-US" altLang="en-US">
                <a:solidFill>
                  <a:schemeClr val="hlink"/>
                </a:solidFill>
                <a:latin typeface="Comic Sans MS" panose="030F0702030302020204" pitchFamily="66" charset="0"/>
              </a:rPr>
              <a:t>You can’t have one… without the other!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371600"/>
            <a:ext cx="7315200" cy="1676400"/>
          </a:xfrm>
        </p:spPr>
        <p:txBody>
          <a:bodyPr/>
          <a:lstStyle/>
          <a:p>
            <a:r>
              <a:rPr lang="en-US" altLang="en-US" sz="2000"/>
              <a:t>Reduction (gaining electrons) can’t happen without an oxidation to provide the electrons.</a:t>
            </a:r>
          </a:p>
          <a:p>
            <a:r>
              <a:rPr lang="en-US" altLang="en-US" sz="2000"/>
              <a:t>You can’t have 2 oxidations or 2 reductions in the same equation.  Reduction has to occur at the cost of oxidation</a:t>
            </a: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1219200" y="2895600"/>
            <a:ext cx="662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LEO</a:t>
            </a:r>
            <a:r>
              <a:rPr lang="en-US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 the lion says </a:t>
            </a:r>
            <a:r>
              <a:rPr lang="en-US" alt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GER</a:t>
            </a:r>
            <a:r>
              <a:rPr lang="en-US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!</a:t>
            </a:r>
          </a:p>
        </p:txBody>
      </p:sp>
      <p:pic>
        <p:nvPicPr>
          <p:cNvPr id="100364" name="Picture 12" descr="MPPH02097J0000[1]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4648200"/>
            <a:ext cx="2743200" cy="1809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0367" name="AutoShape 15"/>
          <p:cNvSpPr>
            <a:spLocks noChangeArrowheads="1"/>
          </p:cNvSpPr>
          <p:nvPr/>
        </p:nvSpPr>
        <p:spPr bwMode="auto">
          <a:xfrm flipH="1">
            <a:off x="914400" y="5638800"/>
            <a:ext cx="1600200" cy="762000"/>
          </a:xfrm>
          <a:prstGeom prst="wedgeRoundRectCallout">
            <a:avLst>
              <a:gd name="adj1" fmla="val -108139"/>
              <a:gd name="adj2" fmla="val 13958"/>
              <a:gd name="adj3" fmla="val 166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0368" name="Text Box 16"/>
          <p:cNvSpPr txBox="1">
            <a:spLocks noChangeArrowheads="1"/>
          </p:cNvSpPr>
          <p:nvPr/>
        </p:nvSpPr>
        <p:spPr bwMode="auto">
          <a:xfrm>
            <a:off x="1066800" y="57150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GER!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03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nth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7" grpId="0" animBg="1"/>
      <p:bldP spid="1003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hlink"/>
                </a:solidFill>
                <a:latin typeface="Comic Sans MS" panose="030F0702030302020204" pitchFamily="66" charset="0"/>
              </a:rPr>
              <a:t>Another way to remember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4800">
                <a:solidFill>
                  <a:schemeClr val="accent2"/>
                </a:solidFill>
              </a:rPr>
              <a:t>OIL RIG</a:t>
            </a:r>
          </a:p>
        </p:txBody>
      </p:sp>
      <p:pic>
        <p:nvPicPr>
          <p:cNvPr id="102412" name="Picture 12" descr="MCj03106060000[1]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676400"/>
            <a:ext cx="4184650" cy="3757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71842" dir="2700000" algn="ctr" rotWithShape="0">
              <a:schemeClr val="tx2"/>
            </a:outerShdw>
          </a:effectLst>
        </p:spPr>
        <p:txBody>
          <a:bodyPr/>
          <a:lstStyle/>
          <a:p>
            <a:r>
              <a:rPr lang="en-US" altLang="en-US" sz="4000">
                <a:solidFill>
                  <a:schemeClr val="accent2"/>
                </a:solidFill>
                <a:latin typeface="Comic Sans MS" panose="030F0702030302020204" pitchFamily="66" charset="0"/>
              </a:rPr>
              <a:t>OXIDATION-REDUCTION REACTIONS</a:t>
            </a:r>
            <a:endParaRPr lang="en-US" altLang="en-US" sz="44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Direct Redox Reaction</a:t>
            </a:r>
          </a:p>
          <a:p>
            <a:pPr algn="ctr">
              <a:buFontTx/>
              <a:buNone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Oxidizing and reducing agents in direct contact.</a:t>
            </a:r>
          </a:p>
          <a:p>
            <a:pPr algn="ctr">
              <a:buFontTx/>
              <a:buNone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Cu(s)  +  2 Ag</a:t>
            </a:r>
            <a:r>
              <a:rPr lang="en-US" altLang="en-US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+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(aq) ---&gt; Cu</a:t>
            </a:r>
            <a:r>
              <a:rPr lang="en-US" altLang="en-US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2+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(aq)  +  2 Ag(s)</a:t>
            </a:r>
          </a:p>
        </p:txBody>
      </p:sp>
      <p:pic>
        <p:nvPicPr>
          <p:cNvPr id="9226" name="21M02AN1.avi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2971800"/>
            <a:ext cx="3657600" cy="309562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2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22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r>
              <a:rPr lang="en-US" altLang="en-US">
                <a:solidFill>
                  <a:srgbClr val="500093"/>
                </a:solidFill>
                <a:latin typeface="Comic Sans MS" panose="030F0702030302020204" pitchFamily="66" charset="0"/>
              </a:rPr>
              <a:t>OXIDATION-REDUCTION REACTIONS</a:t>
            </a:r>
            <a:endParaRPr lang="en-US" altLang="en-US" sz="4400">
              <a:solidFill>
                <a:srgbClr val="50009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981200"/>
            <a:ext cx="7010400" cy="41148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Indirect Redox Reaction</a:t>
            </a:r>
          </a:p>
          <a:p>
            <a:pPr algn="ctr">
              <a:spcBef>
                <a:spcPct val="100000"/>
              </a:spcBef>
              <a:buFontTx/>
              <a:buNone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A battery functions by transferring electrons through an external wire from the reducing agent to the oxidizing agent.</a:t>
            </a:r>
          </a:p>
        </p:txBody>
      </p:sp>
      <p:pic>
        <p:nvPicPr>
          <p:cNvPr id="10250" name="21M02AN2.avi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3962400"/>
            <a:ext cx="3429000" cy="257175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2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250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838200"/>
          </a:xfrm>
          <a:noFill/>
          <a:ln/>
          <a:effectLst>
            <a:outerShdw dist="71842" dir="2700000" algn="ctr" rotWithShape="0">
              <a:schemeClr val="tx2"/>
            </a:outerShdw>
          </a:effectLst>
        </p:spPr>
        <p:txBody>
          <a:bodyPr/>
          <a:lstStyle/>
          <a:p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Why Study Electrochemistry?</a:t>
            </a:r>
            <a:endParaRPr lang="en-US" altLang="en-US" sz="40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4267200" cy="4114800"/>
          </a:xfrm>
          <a:noFill/>
          <a:ln/>
        </p:spPr>
        <p:txBody>
          <a:bodyPr/>
          <a:lstStyle/>
          <a:p>
            <a:r>
              <a:rPr lang="en-US" altLang="en-US" sz="32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Batteries</a:t>
            </a:r>
          </a:p>
          <a:p>
            <a:r>
              <a:rPr lang="en-US" altLang="en-US" sz="32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Corrosion</a:t>
            </a:r>
          </a:p>
          <a:p>
            <a:r>
              <a:rPr lang="en-US" altLang="en-US" sz="32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Industrial production of chemicals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sz="32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such as     Cl</a:t>
            </a:r>
            <a:r>
              <a:rPr lang="en-US" altLang="en-US" sz="32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altLang="en-US" sz="32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, NaOH, F</a:t>
            </a:r>
            <a:r>
              <a:rPr lang="en-US" altLang="en-US" sz="32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altLang="en-US" sz="32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and Al</a:t>
            </a:r>
            <a:endParaRPr lang="en-US" altLang="en-US" sz="280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  <a:p>
            <a:r>
              <a:rPr lang="en-US" altLang="en-US" sz="32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Biological redox reactions</a:t>
            </a:r>
          </a:p>
        </p:txBody>
      </p:sp>
      <p:pic>
        <p:nvPicPr>
          <p:cNvPr id="14340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75" y="1060450"/>
            <a:ext cx="2635250" cy="23495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3060700"/>
            <a:ext cx="2374900" cy="17272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4114800"/>
            <a:ext cx="2190750" cy="21082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4322763" y="6303963"/>
            <a:ext cx="25622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The heme group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09600"/>
            <a:ext cx="7162800" cy="685800"/>
          </a:xfrm>
          <a:noFill/>
          <a:ln/>
          <a:effectLst>
            <a:outerShdw dist="71842" dir="2700000" algn="ctr" rotWithShape="0">
              <a:schemeClr val="tx2"/>
            </a:outerShdw>
          </a:effectLst>
        </p:spPr>
        <p:txBody>
          <a:bodyPr/>
          <a:lstStyle/>
          <a:p>
            <a:r>
              <a:rPr lang="en-US" altLang="en-US" sz="4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Electrochemical Cells</a:t>
            </a:r>
            <a:endParaRPr lang="en-US" altLang="en-US" sz="48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4953000" cy="4114800"/>
          </a:xfrm>
          <a:noFill/>
          <a:ln/>
        </p:spPr>
        <p:txBody>
          <a:bodyPr/>
          <a:lstStyle/>
          <a:p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An apparatus that allows a redox reaction to occur by transferring electrons through an external connector.</a:t>
            </a:r>
          </a:p>
          <a:p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Product favored reaction  ---&gt; </a:t>
            </a:r>
            <a:r>
              <a:rPr lang="en-US" alt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voltaic or galvanic cell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----&gt; electric current</a:t>
            </a:r>
          </a:p>
          <a:p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Reactant favored reaction ---&gt; </a:t>
            </a:r>
            <a:r>
              <a:rPr lang="en-US" alt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electrolytic cell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---&gt; electric current used to cause chemical change.</a:t>
            </a:r>
          </a:p>
        </p:txBody>
      </p:sp>
      <p:pic>
        <p:nvPicPr>
          <p:cNvPr id="1536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0" y="2044700"/>
            <a:ext cx="3517900" cy="31369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694363" y="5313363"/>
            <a:ext cx="32258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alt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Batteries are voltaic cells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theme/theme1.xml><?xml version="1.0" encoding="utf-8"?>
<a:theme xmlns:a="http://schemas.openxmlformats.org/drawingml/2006/main" name="Microsoft Office 98">
  <a:themeElements>
    <a:clrScheme name="">
      <a:dk1>
        <a:srgbClr val="000000"/>
      </a:dk1>
      <a:lt1>
        <a:srgbClr val="A2C1FE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CEDDFE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Microsoft Office 98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accent1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accent1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</TotalTime>
  <Pages>18</Pages>
  <Words>1235</Words>
  <Application>Microsoft Office PowerPoint</Application>
  <PresentationFormat>Letter Paper (8.5x11 in)</PresentationFormat>
  <Paragraphs>230</Paragraphs>
  <Slides>36</Slides>
  <Notes>1</Notes>
  <HiddenSlides>0</HiddenSlides>
  <MMClips>8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Times</vt:lpstr>
      <vt:lpstr>Helvetica</vt:lpstr>
      <vt:lpstr>Arial</vt:lpstr>
      <vt:lpstr>Comic Sans MS</vt:lpstr>
      <vt:lpstr>FEBTechnical</vt:lpstr>
      <vt:lpstr>66 Helvetica MediumItalic</vt:lpstr>
      <vt:lpstr>Microsoft Office 98</vt:lpstr>
      <vt:lpstr>Microsoft ClipArt Gallery</vt:lpstr>
      <vt:lpstr>ELECTROCHEMISTRY Chapter 18</vt:lpstr>
      <vt:lpstr>Electron Transfer Reactions</vt:lpstr>
      <vt:lpstr>Terminology for Redox Reactions</vt:lpstr>
      <vt:lpstr>You can’t have one… without the other!</vt:lpstr>
      <vt:lpstr>Another way to remember</vt:lpstr>
      <vt:lpstr>OXIDATION-REDUCTION REACTIONS</vt:lpstr>
      <vt:lpstr>OXIDATION-REDUCTION REACTIONS</vt:lpstr>
      <vt:lpstr>Why Study Electrochemistry?</vt:lpstr>
      <vt:lpstr>Electrochemical Cells</vt:lpstr>
      <vt:lpstr>PowerPoint Presentation</vt:lpstr>
      <vt:lpstr>CHEMICAL CHANGE ---&gt; ELECTRIC CURRENT</vt:lpstr>
      <vt:lpstr>CHEMICAL CHANGE ---&gt; ELECTRIC CURRENT</vt:lpstr>
      <vt:lpstr>PowerPoint Presentation</vt:lpstr>
      <vt:lpstr>Terms Used for Voltaic Cells</vt:lpstr>
      <vt:lpstr>CELL POTENTIAL, E</vt:lpstr>
      <vt:lpstr>Calculating Cell Voltage</vt:lpstr>
      <vt:lpstr>TABLE OF STANDARD REDUCTION POTENTIALS</vt:lpstr>
      <vt:lpstr>Zn/Cu Electrochemical Cell</vt:lpstr>
      <vt:lpstr>PowerPoint Presentation</vt:lpstr>
      <vt:lpstr>Eo for a Voltaic Cell</vt:lpstr>
      <vt:lpstr>Eo for a Voltaic Cell</vt:lpstr>
      <vt:lpstr>More About  Calculating Cell Voltage</vt:lpstr>
      <vt:lpstr>Charging a Battery</vt:lpstr>
      <vt:lpstr>Dry Cell Battery</vt:lpstr>
      <vt:lpstr>Alkaline Battery</vt:lpstr>
      <vt:lpstr>Mercury Battery</vt:lpstr>
      <vt:lpstr>Lead Storage Battery</vt:lpstr>
      <vt:lpstr>Ni-Cad Battery</vt:lpstr>
      <vt:lpstr>H2 as a Fuel</vt:lpstr>
      <vt:lpstr>Balancing Equations  for Redox Reactions</vt:lpstr>
      <vt:lpstr>Balancing Equations</vt:lpstr>
      <vt:lpstr>Balancing Equations</vt:lpstr>
      <vt:lpstr>Balancing Equations</vt:lpstr>
      <vt:lpstr>Balancing Equations</vt:lpstr>
      <vt:lpstr>Balancing Equations</vt:lpstr>
      <vt:lpstr>Tips on Balancing Equations</vt:lpstr>
    </vt:vector>
  </TitlesOfParts>
  <LinksUpToDate>false</LinksUpToDate>
  <SharedDoc>false</SharedDoc>
  <HyperlinkBase>chemistrygeek.com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Electrochemistry</dc:title>
  <dc:subject>Chemistry I (High School)</dc:subject>
  <dc:creator>Neil Rapp</dc:creator>
  <cp:keywords>galvanic cell, cell potential, electrochemistry</cp:keywords>
  <dc:description/>
  <cp:lastModifiedBy>Rapp, Delbert N</cp:lastModifiedBy>
  <cp:revision>53</cp:revision>
  <cp:lastPrinted>2000-05-03T02:19:12Z</cp:lastPrinted>
  <dcterms:created xsi:type="dcterms:W3CDTF">1997-04-29T21:23:31Z</dcterms:created>
  <dcterms:modified xsi:type="dcterms:W3CDTF">2019-09-13T13:08:02Z</dcterms:modified>
</cp:coreProperties>
</file>