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64" r:id="rId3"/>
    <p:sldId id="314" r:id="rId4"/>
    <p:sldId id="312" r:id="rId5"/>
    <p:sldId id="287" r:id="rId6"/>
    <p:sldId id="288" r:id="rId7"/>
    <p:sldId id="269" r:id="rId8"/>
    <p:sldId id="289" r:id="rId9"/>
    <p:sldId id="286" r:id="rId10"/>
    <p:sldId id="266" r:id="rId11"/>
    <p:sldId id="268" r:id="rId12"/>
    <p:sldId id="270" r:id="rId13"/>
    <p:sldId id="271" r:id="rId14"/>
    <p:sldId id="272" r:id="rId15"/>
    <p:sldId id="290" r:id="rId16"/>
    <p:sldId id="273" r:id="rId17"/>
    <p:sldId id="274" r:id="rId18"/>
    <p:sldId id="275" r:id="rId19"/>
    <p:sldId id="277" r:id="rId20"/>
    <p:sldId id="280" r:id="rId21"/>
    <p:sldId id="281" r:id="rId22"/>
    <p:sldId id="282" r:id="rId23"/>
    <p:sldId id="283" r:id="rId24"/>
    <p:sldId id="284" r:id="rId25"/>
    <p:sldId id="291" r:id="rId26"/>
    <p:sldId id="296" r:id="rId27"/>
    <p:sldId id="292" r:id="rId28"/>
    <p:sldId id="293" r:id="rId29"/>
    <p:sldId id="294" r:id="rId30"/>
    <p:sldId id="295" r:id="rId31"/>
    <p:sldId id="313" r:id="rId32"/>
    <p:sldId id="278" r:id="rId33"/>
    <p:sldId id="279" r:id="rId34"/>
    <p:sldId id="297" r:id="rId35"/>
    <p:sldId id="300" r:id="rId36"/>
    <p:sldId id="309" r:id="rId37"/>
    <p:sldId id="298" r:id="rId38"/>
    <p:sldId id="310" r:id="rId39"/>
    <p:sldId id="306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B2D"/>
    <a:srgbClr val="008000"/>
    <a:srgbClr val="FFFFFF"/>
    <a:srgbClr val="000000"/>
    <a:srgbClr val="FF9218"/>
    <a:srgbClr val="9234DB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smtClean="0">
                <a:solidFill>
                  <a:srgbClr val="0000FF"/>
                </a:solidFill>
                <a:latin typeface="Tahoma" panose="020B0604030504040204" pitchFamily="34" charset="0"/>
              </a:rPr>
              <a:t>To play the movies and simulations included, view the presentation in Slide Show Mode.</a:t>
            </a:r>
          </a:p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1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5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9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43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24391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7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189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2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5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88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35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4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E1C3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285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345D98F-4EA7-428F-8AF9-60E7D81CDD70}" type="slidenum">
              <a:rPr lang="en-US" alt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pPr/>
              <a:t>‹#›</a:t>
            </a:fld>
            <a:endParaRPr lang="en-US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THINK!.WAV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\\ABLFAC\Faculty_Lockers\SOU\nrapp\My%20Documents\Chemistry%201%20Power%20Point\Round1.wav" TargetMode="Externa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7.wav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\\ABLFAC\Faculty_Lockers\SOU\NRAPP\My%20Documents\Chemistry%201%20Power%20Point\millikansoildropexperiment.av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Mole</a:t>
            </a:r>
            <a:b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altLang="en-US" sz="3200" b="1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051" name="Picture 8" descr="ncwmol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981200"/>
            <a:ext cx="2819400" cy="2009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10" descr="moleday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990600"/>
            <a:ext cx="2886075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5715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6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6.02 X 10</a:t>
            </a:r>
            <a:r>
              <a:rPr lang="en-US" sz="96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23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457200" y="304800"/>
            <a:ext cx="1981200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Chemistry I HD – Chapter 9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Chemistry I – Chapter 10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ICP - Handouts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6248400" cy="5334000"/>
          </a:xfrm>
        </p:spPr>
        <p:txBody>
          <a:bodyPr/>
          <a:lstStyle/>
          <a:p>
            <a:pPr algn="ctr">
              <a:lnSpc>
                <a:spcPct val="120000"/>
              </a:lnSpc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C atoms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 6.02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latin typeface="Arial" panose="020B0604020202020204" pitchFamily="34" charset="0"/>
              </a:rPr>
              <a:t>O molecules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NaCl “molecules”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1600" b="1" smtClean="0">
                <a:latin typeface="Arial" panose="020B0604020202020204" pitchFamily="34" charset="0"/>
              </a:rPr>
              <a:t>	</a:t>
            </a:r>
            <a:r>
              <a:rPr lang="en-US" altLang="en-US" sz="2000" b="1" smtClean="0">
                <a:latin typeface="Arial" panose="020B0604020202020204" pitchFamily="34" charset="0"/>
              </a:rPr>
              <a:t>(technically, ionics are compounds not molecules so they are called formula units)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		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Na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+</a:t>
            </a:r>
            <a:r>
              <a:rPr lang="en-US" altLang="en-US" sz="3000" b="1" smtClean="0">
                <a:latin typeface="Arial" panose="020B0604020202020204" pitchFamily="34" charset="0"/>
              </a:rPr>
              <a:t> ions and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Cl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–</a:t>
            </a:r>
            <a:r>
              <a:rPr lang="en-US" altLang="en-US" sz="3000" b="1" smtClean="0">
                <a:latin typeface="Arial" panose="020B0604020202020204" pitchFamily="34" charset="0"/>
              </a:rPr>
              <a:t> ions</a:t>
            </a:r>
            <a:endParaRPr lang="en-US" altLang="en-US" b="1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905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Mole of Particles</a:t>
            </a:r>
            <a:b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b="1" smtClean="0">
                <a:solidFill>
                  <a:srgbClr val="063DE8"/>
                </a:solidFill>
                <a:latin typeface="Arial" charset="0"/>
              </a:rPr>
              <a:t>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Contains 6.02 x 10</a:t>
            </a:r>
            <a:r>
              <a:rPr lang="en-US" sz="4000" b="1" baseline="30000" smtClean="0">
                <a:solidFill>
                  <a:srgbClr val="990B2D"/>
                </a:solidFill>
                <a:latin typeface="Arial" charset="0"/>
              </a:rPr>
              <a:t>23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particles</a:t>
            </a:r>
            <a:r>
              <a:rPr lang="en-US" sz="4300" b="1" smtClean="0">
                <a:latin typeface="Arial" charset="0"/>
              </a:rPr>
              <a:t> 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04800" y="1981200"/>
            <a:ext cx="2363788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3000" b="1">
                <a:latin typeface="Arial" panose="020B0604020202020204" pitchFamily="34" charset="0"/>
              </a:rPr>
              <a:t>1 mole C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H</a:t>
            </a:r>
            <a:r>
              <a:rPr lang="en-US" altLang="en-US" sz="3000" b="1" baseline="-25000">
                <a:latin typeface="Arial" panose="020B0604020202020204" pitchFamily="34" charset="0"/>
              </a:rPr>
              <a:t>2</a:t>
            </a:r>
            <a:r>
              <a:rPr lang="en-US" altLang="en-US" sz="3000" b="1">
                <a:latin typeface="Arial" panose="020B0604020202020204" pitchFamily="34" charset="0"/>
              </a:rPr>
              <a:t>O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NaCl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/>
      <p:bldP spid="563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343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800" b="1" smtClean="0"/>
              <a:t>			        	  </a:t>
            </a:r>
            <a:r>
              <a:rPr lang="en-US" altLang="en-US" sz="3000" b="1" smtClean="0"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      </a:t>
            </a: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         1  mole		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or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altLang="en-US" sz="3000" b="1" smtClean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1 mole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</a:t>
            </a:r>
          </a:p>
          <a:p>
            <a:pPr algn="ctr">
              <a:lnSpc>
                <a:spcPct val="130000"/>
              </a:lnSpc>
              <a:buFontTx/>
              <a:buNone/>
            </a:pPr>
            <a:endParaRPr lang="en-US" altLang="en-US" sz="1600" b="1" smtClean="0"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a particle could be an atom OR a molecule!</a:t>
            </a:r>
          </a:p>
          <a:p>
            <a:pPr algn="ctr"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2667000" y="4724400"/>
            <a:ext cx="3810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514600" y="2590800"/>
            <a:ext cx="419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Avogadro’s Number as Conversion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mole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 500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b)   6.02 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3.01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Al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2.Number of moles of S in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a)   1.0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b)   3.0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1.1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48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mole S 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  <p:pic>
        <p:nvPicPr>
          <p:cNvPr id="60420" name="Lets404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etsPlay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604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1628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0.500 mol Al x   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2800" b="1" u="sng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	1 mol 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 Number of moles of S if a sample of S contains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</a:rPr>
              <a:t>1.8 x 10</a:t>
            </a:r>
            <a:r>
              <a:rPr lang="en-US" altLang="en-US" sz="2800" b="1" baseline="30000" smtClean="0">
                <a:solidFill>
                  <a:srgbClr val="0000FF"/>
                </a:solidFill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S atoms x          1 mol S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          6.02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727825" y="1935163"/>
            <a:ext cx="2246313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3.01 x 10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b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    Al atoms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c)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746750" y="5181600"/>
            <a:ext cx="33972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 mole S atoms</a:t>
            </a:r>
            <a:b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b)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4191000" y="4495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  <p:bldP spid="61444" grpId="0"/>
      <p:bldP spid="614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The Mass of 1 mole (in grams)</a:t>
            </a:r>
          </a:p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Equal to the numerical value of the average atomic mass (get from periodic table)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 C atoms		=  	12.0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Mg atoms 		=	24.3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Cu atoms 		=	63.5 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Other Names Related to Molar Mass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2400" b="1" smtClean="0">
                <a:latin typeface="Arial" panose="020B0604020202020204" pitchFamily="34" charset="0"/>
              </a:rPr>
              <a:t>Molecular Mass/Molecular Weight:</a:t>
            </a:r>
            <a:r>
              <a:rPr lang="en-US" altLang="en-US" sz="2400" smtClean="0">
                <a:latin typeface="Arial" panose="020B0604020202020204" pitchFamily="34" charset="0"/>
              </a:rPr>
              <a:t> If you have a single molecule, mass is measured in amu’s instead of grams. But, the molecular mass/weight is the </a:t>
            </a:r>
            <a:r>
              <a:rPr lang="en-US" altLang="en-US" sz="2400" u="sng" smtClean="0">
                <a:latin typeface="Arial" panose="020B0604020202020204" pitchFamily="34" charset="0"/>
              </a:rPr>
              <a:t>same numerical value</a:t>
            </a:r>
            <a:r>
              <a:rPr lang="en-US" altLang="en-US" sz="2400" smtClean="0">
                <a:latin typeface="Arial" panose="020B0604020202020204" pitchFamily="34" charset="0"/>
              </a:rPr>
              <a:t> as 1 mole of molecules.  Only the units are different. (This is the beauty of Avogadro’s Number!)</a:t>
            </a:r>
          </a:p>
          <a:p>
            <a:pPr>
              <a:lnSpc>
                <a:spcPct val="130000"/>
              </a:lnSpc>
            </a:pPr>
            <a:r>
              <a:rPr lang="en-US" altLang="en-US" sz="2400" b="1" smtClean="0">
                <a:latin typeface="Arial" panose="020B0604020202020204" pitchFamily="34" charset="0"/>
              </a:rPr>
              <a:t>Formula Mass/Formula Weight:</a:t>
            </a:r>
            <a:r>
              <a:rPr lang="en-US" altLang="en-US" sz="2400" smtClean="0">
                <a:latin typeface="Arial" panose="020B0604020202020204" pitchFamily="34" charset="0"/>
              </a:rPr>
              <a:t> Same goes for compounds.  But again, </a:t>
            </a:r>
            <a:r>
              <a:rPr lang="en-US" altLang="en-US" sz="2400" u="sng" smtClean="0">
                <a:latin typeface="Arial" panose="020B0604020202020204" pitchFamily="34" charset="0"/>
              </a:rPr>
              <a:t>the numerical value is the same</a:t>
            </a:r>
            <a:r>
              <a:rPr lang="en-US" altLang="en-US" sz="2400" smtClean="0">
                <a:latin typeface="Arial" panose="020B0604020202020204" pitchFamily="34" charset="0"/>
              </a:rPr>
              <a:t>.  Only the units are different.</a:t>
            </a:r>
          </a:p>
          <a:p>
            <a:pPr>
              <a:lnSpc>
                <a:spcPct val="130000"/>
              </a:lnSpc>
            </a:pPr>
            <a:r>
              <a:rPr lang="en-US" altLang="en-US" sz="2800" b="1" smtClean="0">
                <a:solidFill>
                  <a:srgbClr val="990B2D"/>
                </a:solidFill>
                <a:latin typeface="Arial" panose="020B0604020202020204" pitchFamily="34" charset="0"/>
              </a:rPr>
              <a:t>THE POINT: You may hear </a:t>
            </a:r>
            <a:r>
              <a:rPr lang="en-US" altLang="en-US" sz="2800" b="1" u="sng" smtClean="0">
                <a:solidFill>
                  <a:srgbClr val="990B2D"/>
                </a:solidFill>
                <a:latin typeface="Arial" panose="020B0604020202020204" pitchFamily="34" charset="0"/>
              </a:rPr>
              <a:t>all</a:t>
            </a:r>
            <a:r>
              <a:rPr lang="en-US" altLang="en-US" sz="2800" b="1" smtClean="0">
                <a:solidFill>
                  <a:srgbClr val="990B2D"/>
                </a:solidFill>
                <a:latin typeface="Arial" panose="020B0604020202020204" pitchFamily="34" charset="0"/>
              </a:rPr>
              <a:t> of these terms</a:t>
            </a:r>
            <a:r>
              <a:rPr lang="en-US" altLang="en-US" sz="2800" smtClean="0">
                <a:solidFill>
                  <a:srgbClr val="990B2D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smtClean="0">
                <a:solidFill>
                  <a:srgbClr val="990B2D"/>
                </a:solidFill>
                <a:latin typeface="Arial" panose="020B0604020202020204" pitchFamily="34" charset="0"/>
              </a:rPr>
              <a:t>which mean the </a:t>
            </a:r>
            <a:r>
              <a:rPr lang="en-US" altLang="en-US" sz="2400" i="1" smtClean="0">
                <a:solidFill>
                  <a:srgbClr val="990B2D"/>
                </a:solidFill>
                <a:latin typeface="Arial" panose="020B0604020202020204" pitchFamily="34" charset="0"/>
              </a:rPr>
              <a:t>SAME NUMBER</a:t>
            </a:r>
            <a:r>
              <a:rPr lang="en-US" altLang="en-US" sz="2400" smtClean="0">
                <a:solidFill>
                  <a:srgbClr val="990B2D"/>
                </a:solidFill>
                <a:latin typeface="Arial" panose="020B0604020202020204" pitchFamily="34" charset="0"/>
              </a:rPr>
              <a:t>… just different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991600" cy="13716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Find the molar mass </a:t>
            </a:r>
            <a:br>
              <a:rPr lang="en-US" altLang="en-US" sz="3000" b="1" smtClean="0">
                <a:latin typeface="Arial" panose="020B0604020202020204" pitchFamily="34" charset="0"/>
              </a:rPr>
            </a:br>
            <a:r>
              <a:rPr lang="en-US" altLang="en-US" sz="3000" b="1" smtClean="0">
                <a:latin typeface="Arial" panose="020B0604020202020204" pitchFamily="34" charset="0"/>
              </a:rPr>
              <a:t>(usually we round to the tenths place)</a:t>
            </a:r>
            <a:r>
              <a:rPr lang="en-US" altLang="en-US" sz="2800" b="1" smtClean="0"/>
              <a:t>	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" y="3633788"/>
            <a:ext cx="4362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3200" b="1">
                <a:latin typeface="Arial" panose="020B0604020202020204" pitchFamily="34" charset="0"/>
              </a:rPr>
              <a:t> of Br atoms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3200" b="1">
                <a:latin typeface="Arial" panose="020B0604020202020204" pitchFamily="34" charset="0"/>
              </a:rPr>
              <a:t> of Sn atoms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4800600" y="3536950"/>
            <a:ext cx="33083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en-US" altLang="en-US" sz="3200" b="1">
                <a:latin typeface="Arial" panose="020B0604020202020204" pitchFamily="34" charset="0"/>
              </a:rPr>
              <a:t>=	</a:t>
            </a: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79.9 g/mole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4800600" y="4114800"/>
            <a:ext cx="33083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en-US" altLang="en-US" sz="3200" b="1">
                <a:latin typeface="Arial" panose="020B0604020202020204" pitchFamily="34" charset="0"/>
              </a:rPr>
              <a:t>=    </a:t>
            </a: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118.7 g/mole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5181600"/>
          </a:xfrm>
          <a:noFill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000" b="1" smtClean="0">
                <a:solidFill>
                  <a:srgbClr val="66FF33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Mass in grams of 1 mole equal numerically to the sum of the atomic masses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 CaCl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 	 =  111.1 g/mol 		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Ca</a:t>
            </a:r>
            <a:r>
              <a:rPr lang="en-US" altLang="en-US" sz="2800" b="1" smtClean="0">
                <a:latin typeface="Arial" panose="020B0604020202020204" pitchFamily="34" charset="0"/>
              </a:rPr>
              <a:t> x 40.1 g/mol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Cl</a:t>
            </a:r>
            <a:r>
              <a:rPr lang="en-US" altLang="en-US" sz="2800" b="1" smtClean="0">
                <a:latin typeface="Arial" panose="020B0604020202020204" pitchFamily="34" charset="0"/>
              </a:rPr>
              <a:t> x 35.5 g/mol    = 111.1 g/mol CaCl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N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	= 92.0 g/mol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N</a:t>
            </a:r>
            <a:r>
              <a:rPr lang="en-US" altLang="en-US" sz="2800" b="1" smtClean="0">
                <a:latin typeface="Arial" panose="020B0604020202020204" pitchFamily="34" charset="0"/>
              </a:rPr>
              <a:t> x 14.0 g/mol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4 moles O</a:t>
            </a:r>
            <a:r>
              <a:rPr lang="en-US" altLang="en-US" sz="2800" b="1" smtClean="0">
                <a:latin typeface="Arial" panose="020B0604020202020204" pitchFamily="34" charset="0"/>
              </a:rPr>
              <a:t> x 16.0 g/mol     = 92.0 g/mol N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				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 smtClean="0"/>
              <a:t>	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457200" y="4800600"/>
            <a:ext cx="7924800" cy="0"/>
          </a:xfrm>
          <a:prstGeom prst="line">
            <a:avLst/>
          </a:prstGeom>
          <a:noFill/>
          <a:ln w="57150" cmpd="thinThick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 of Molecules and Compounds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562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A.</a:t>
            </a:r>
            <a:r>
              <a:rPr lang="en-US" altLang="en-US" sz="2600" b="1" smtClean="0">
                <a:solidFill>
                  <a:srgbClr val="66FF33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Molar Mass</a:t>
            </a:r>
            <a:r>
              <a:rPr lang="en-US" altLang="en-US" sz="2600" b="1" smtClean="0">
                <a:latin typeface="Arial" panose="020B0604020202020204" pitchFamily="34" charset="0"/>
              </a:rPr>
              <a:t> of K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600" b="1" smtClean="0">
                <a:latin typeface="Arial" panose="020B0604020202020204" pitchFamily="34" charset="0"/>
              </a:rPr>
              <a:t>O = ? Grams/mole				</a:t>
            </a:r>
            <a:endParaRPr lang="en-US" altLang="en-US" sz="26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	   2 K x 39.1 g/mole = 78.2</a:t>
            </a:r>
            <a:br>
              <a:rPr lang="en-US" altLang="en-US" sz="2600" b="1" smtClean="0">
                <a:latin typeface="Arial" panose="020B0604020202020204" pitchFamily="34" charset="0"/>
              </a:rPr>
            </a:br>
            <a:r>
              <a:rPr lang="en-US" altLang="en-US" sz="2600" b="1" smtClean="0">
                <a:latin typeface="Arial" panose="020B0604020202020204" pitchFamily="34" charset="0"/>
              </a:rPr>
              <a:t>+ 1 O x 16.0 g/mole = 16.0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					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94.2 g/mol </a:t>
            </a:r>
            <a:r>
              <a:rPr lang="en-US" altLang="en-US" sz="2600" b="1" smtClean="0">
                <a:latin typeface="Arial" panose="020B0604020202020204" pitchFamily="34" charset="0"/>
              </a:rPr>
              <a:t>K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600" b="1" smtClean="0">
                <a:latin typeface="Arial" panose="020B0604020202020204" pitchFamily="34" charset="0"/>
              </a:rPr>
              <a:t>O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B.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Molar</a:t>
            </a:r>
            <a:r>
              <a:rPr lang="en-US" altLang="en-US" sz="2600" b="1" smtClean="0">
                <a:latin typeface="Arial" panose="020B0604020202020204" pitchFamily="34" charset="0"/>
              </a:rPr>
              <a:t>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Mass</a:t>
            </a:r>
            <a:r>
              <a:rPr lang="en-US" altLang="en-US" sz="2600" b="1" smtClean="0">
                <a:latin typeface="Arial" panose="020B0604020202020204" pitchFamily="34" charset="0"/>
              </a:rPr>
              <a:t> of antacid Al(OH)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3</a:t>
            </a:r>
            <a:r>
              <a:rPr lang="en-US" altLang="en-US" sz="2600" b="1" smtClean="0">
                <a:latin typeface="Arial" panose="020B0604020202020204" pitchFamily="34" charset="0"/>
              </a:rPr>
              <a:t> = ? Grams/mole	</a:t>
            </a:r>
            <a:endParaRPr lang="en-US" altLang="en-US" sz="2600" b="1" smtClean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	   1 Al x 27.0 g/mole = 27.0</a:t>
            </a:r>
            <a:br>
              <a:rPr lang="en-US" altLang="en-US" sz="2600" b="1" smtClean="0">
                <a:latin typeface="Arial" panose="020B0604020202020204" pitchFamily="34" charset="0"/>
              </a:rPr>
            </a:br>
            <a:r>
              <a:rPr lang="en-US" altLang="en-US" sz="2600" b="1" smtClean="0">
                <a:latin typeface="Arial" panose="020B0604020202020204" pitchFamily="34" charset="0"/>
              </a:rPr>
              <a:t>   3 O x 16.0 g/mole  = 48.0</a:t>
            </a:r>
            <a:br>
              <a:rPr lang="en-US" altLang="en-US" sz="2600" b="1" smtClean="0">
                <a:latin typeface="Arial" panose="020B0604020202020204" pitchFamily="34" charset="0"/>
              </a:rPr>
            </a:br>
            <a:r>
              <a:rPr lang="en-US" altLang="en-US" sz="2600" b="1" smtClean="0">
                <a:latin typeface="Arial" panose="020B0604020202020204" pitchFamily="34" charset="0"/>
              </a:rPr>
              <a:t>+ 3 H x 1.0 g/mole</a:t>
            </a:r>
            <a:r>
              <a:rPr lang="en-US" altLang="en-US" sz="2600" b="1" smtClean="0">
                <a:solidFill>
                  <a:schemeClr val="accent1"/>
                </a:solidFill>
              </a:rPr>
              <a:t>    </a:t>
            </a:r>
            <a:r>
              <a:rPr lang="en-US" altLang="en-US" sz="2600" b="1" smtClean="0">
                <a:latin typeface="Arial" panose="020B0604020202020204" pitchFamily="34" charset="0"/>
              </a:rPr>
              <a:t>=   3.0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					  78.0 g/mol </a:t>
            </a:r>
            <a:r>
              <a:rPr lang="en-US" altLang="en-US" sz="2600" b="1" smtClean="0">
                <a:latin typeface="Arial" panose="020B0604020202020204" pitchFamily="34" charset="0"/>
              </a:rPr>
              <a:t>Al(OH)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3</a:t>
            </a:r>
            <a:r>
              <a:rPr lang="en-US" altLang="en-US" sz="2600" b="1" smtClean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3733800" y="3048000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3810000" y="5562600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542" name="THINK!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9" fill="hold"/>
                                        <p:tgtEl>
                                          <p:spTgt spid="655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542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1816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Prozac, 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17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18</a:t>
            </a:r>
            <a:r>
              <a:rPr lang="en-US" altLang="en-US" sz="2800" b="1" smtClean="0">
                <a:latin typeface="Arial" panose="020B0604020202020204" pitchFamily="34" charset="0"/>
              </a:rPr>
              <a:t>F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3</a:t>
            </a:r>
            <a:r>
              <a:rPr lang="en-US" altLang="en-US" sz="2800" b="1" smtClean="0">
                <a:latin typeface="Arial" panose="020B0604020202020204" pitchFamily="34" charset="0"/>
              </a:rPr>
              <a:t>NO, is a widely used  antidepressant that inhibits the uptake of serotonin by the brain.  Find its molar mass.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   17 C X 12.0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+ 18 H X 1.0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  3 F X 19.0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  1 N X 14.0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  1 O X 16.0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E8E816"/>
                </a:solidFill>
                <a:latin typeface="Arial" panose="020B0604020202020204" pitchFamily="34" charset="0"/>
              </a:rPr>
              <a:t>= </a:t>
            </a:r>
            <a:r>
              <a:rPr lang="en-US" altLang="en-US" sz="3600" b="1" smtClean="0">
                <a:solidFill>
                  <a:srgbClr val="E8E816"/>
                </a:solidFill>
                <a:latin typeface="Arial" panose="020B0604020202020204" pitchFamily="34" charset="0"/>
              </a:rPr>
              <a:t>309 g/mole</a:t>
            </a:r>
            <a:endParaRPr lang="en-US" altLang="en-US" sz="3600" smtClean="0">
              <a:solidFill>
                <a:srgbClr val="E8E816"/>
              </a:solidFill>
              <a:latin typeface="Arial" panose="020B06040202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762000" y="59436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7589" name="LTRM406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TRMGL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493" fill="hold"/>
                                        <p:tgtEl>
                                          <p:spTgt spid="675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8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sz="6600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STOICHIOMETRY</a:t>
            </a:r>
            <a:endParaRPr lang="en-US" altLang="en-US" sz="7200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3657600" cy="281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 the study of the quantitative aspects of chemical reactions.</a:t>
            </a:r>
          </a:p>
        </p:txBody>
      </p:sp>
      <p:pic>
        <p:nvPicPr>
          <p:cNvPr id="3076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62100"/>
            <a:ext cx="4546600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 smtClean="0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endParaRPr lang="en-US" altLang="en-US" sz="2400" i="1" smtClean="0">
              <a:solidFill>
                <a:schemeClr val="tx2"/>
              </a:solidFill>
            </a:endParaRPr>
          </a:p>
          <a:p>
            <a:pPr algn="ctr">
              <a:buFontTx/>
              <a:buNone/>
            </a:pPr>
            <a:r>
              <a:rPr lang="en-US" altLang="en-US" sz="3000" b="1" i="1" smtClean="0">
                <a:latin typeface="Arial" panose="020B0604020202020204" pitchFamily="34" charset="0"/>
              </a:rPr>
              <a:t>molar mass     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Grams 				Moles</a:t>
            </a:r>
            <a:r>
              <a:rPr lang="en-US" altLang="en-US" sz="3000" b="1" smtClean="0">
                <a:solidFill>
                  <a:schemeClr val="accent1"/>
                </a:solidFill>
              </a:rPr>
              <a:t> </a:t>
            </a:r>
            <a:endParaRPr lang="en-US" altLang="en-US" sz="3000" b="1" i="1" smtClean="0">
              <a:solidFill>
                <a:schemeClr val="accent1"/>
              </a:solidFill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</a:t>
            </a:r>
            <a:endParaRPr lang="en-US" altLang="en-US" sz="3000" b="1" smtClean="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 b="1" smtClean="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 smtClean="0"/>
          </a:p>
          <a:p>
            <a:pPr>
              <a:buFontTx/>
              <a:buNone/>
            </a:pPr>
            <a:r>
              <a:rPr lang="en-US" altLang="en-US" sz="2400" smtClean="0"/>
              <a:t>	</a:t>
            </a:r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/>
            </a:r>
            <a:br>
              <a:rPr lang="en-US" altLang="en-US" sz="2400" smtClean="0">
                <a:solidFill>
                  <a:schemeClr val="tx2"/>
                </a:solidFill>
              </a:rPr>
            </a:br>
            <a:r>
              <a:rPr lang="en-US" altLang="en-US" sz="2400" smtClean="0">
                <a:solidFill>
                  <a:schemeClr val="tx2"/>
                </a:solidFill>
              </a:rPr>
              <a:t/>
            </a:r>
            <a:br>
              <a:rPr lang="en-US" altLang="en-US" sz="2400" smtClean="0">
                <a:solidFill>
                  <a:schemeClr val="tx2"/>
                </a:solidFill>
              </a:rPr>
            </a:br>
            <a:endParaRPr lang="en-US" altLang="en-US" sz="2400" smtClean="0">
              <a:solidFill>
                <a:schemeClr val="tx2"/>
              </a:solidFill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3352800" y="3352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Calculations with 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001000" cy="41910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200" b="1" smtClean="0">
                <a:latin typeface="Arial" panose="020B0604020202020204" pitchFamily="34" charset="0"/>
              </a:rPr>
              <a:t>   </a:t>
            </a:r>
            <a:r>
              <a:rPr lang="en-US" altLang="en-US" sz="2400" b="1" smtClean="0"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Aluminum is often used for the structure of light-weight bicycle frames.  How many grams of Al are in 3.00 moles of Al?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lnSpc>
                <a:spcPct val="4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3.00 moles Al           ? g Al 	</a:t>
            </a:r>
          </a:p>
          <a:p>
            <a:pPr>
              <a:buFontTx/>
              <a:buNone/>
            </a:pPr>
            <a:r>
              <a:rPr lang="en-US" altLang="en-US" sz="3000" b="1" i="1" smtClean="0"/>
              <a:t>	</a:t>
            </a:r>
            <a:endParaRPr lang="en-US" altLang="en-US" sz="3000" b="1" smtClean="0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4038600" y="4267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705600" y="4800600"/>
          <a:ext cx="2209800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Clip" r:id="rId3" imgW="1076408" imgH="866757" progId="MS_ClipArt_Gallery.2">
                  <p:embed/>
                </p:oleObj>
              </mc:Choice>
              <mc:Fallback>
                <p:oleObj name="Clip" r:id="rId3" imgW="1076408" imgH="86675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00600"/>
                        <a:ext cx="2209800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Converting Moles and 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8" y="685800"/>
            <a:ext cx="9066212" cy="4724400"/>
          </a:xfrm>
          <a:noFill/>
        </p:spPr>
        <p:txBody>
          <a:bodyPr lIns="92075" tIns="46038" rIns="92075" bIns="46038"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1.  Molar mass of Al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	1 mole Al = 27.0 g Al</a:t>
            </a:r>
          </a:p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2. Conversion factors for Al</a:t>
            </a:r>
          </a:p>
          <a:p>
            <a:pPr marL="533400" indent="-533400">
              <a:buFontTx/>
              <a:buNone/>
            </a:pPr>
            <a:r>
              <a:rPr lang="en-US" altLang="en-US" sz="3000" b="1" i="1" smtClean="0"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  <a:r>
              <a:rPr lang="en-US" altLang="en-US" sz="3000" b="1" u="sng" smtClean="0">
                <a:latin typeface="Arial" panose="020B0604020202020204" pitchFamily="34" charset="0"/>
              </a:rPr>
              <a:t>27.0g Al</a:t>
            </a:r>
            <a:r>
              <a:rPr lang="en-US" altLang="en-US" sz="3000" b="1" smtClean="0">
                <a:latin typeface="Arial" panose="020B0604020202020204" pitchFamily="34" charset="0"/>
              </a:rPr>
              <a:t>         or     </a:t>
            </a:r>
            <a:r>
              <a:rPr lang="en-US" altLang="en-US" sz="3000" b="1" u="sng" smtClean="0">
                <a:latin typeface="Arial" panose="020B0604020202020204" pitchFamily="34" charset="0"/>
              </a:rPr>
              <a:t>  1 mol Al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   	1 mol Al                    27.0 g Al</a:t>
            </a:r>
            <a:endParaRPr lang="en-US" altLang="en-US" sz="3000" b="1" u="sng" smtClean="0">
              <a:latin typeface="Arial" panose="020B0604020202020204" pitchFamily="34" charset="0"/>
            </a:endParaRPr>
          </a:p>
          <a:p>
            <a:pPr marL="533400" indent="-533400">
              <a:lnSpc>
                <a:spcPct val="50000"/>
              </a:lnSpc>
              <a:buFontTx/>
              <a:buNone/>
            </a:pPr>
            <a:endParaRPr lang="en-US" altLang="en-US" sz="3000" b="1" u="sng" smtClean="0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3. Setup</a:t>
            </a:r>
            <a:r>
              <a:rPr lang="en-US" altLang="en-US" sz="3000" b="1" i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3.00 moles Al    x   	</a:t>
            </a:r>
            <a:r>
              <a:rPr lang="en-US" altLang="en-US" sz="3000" b="1" u="sng" smtClean="0">
                <a:latin typeface="Arial" panose="020B0604020202020204" pitchFamily="34" charset="0"/>
              </a:rPr>
              <a:t>27.0 g Al </a:t>
            </a: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					1 mole Al</a:t>
            </a: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</a:t>
            </a:r>
            <a:r>
              <a:rPr lang="en-US" altLang="en-US" sz="30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Answer        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=  </a:t>
            </a:r>
            <a:r>
              <a:rPr lang="en-US" altLang="en-US" sz="3000" b="1" smtClean="0">
                <a:solidFill>
                  <a:srgbClr val="E8E816"/>
                </a:solidFill>
                <a:latin typeface="Arial" panose="020B0604020202020204" pitchFamily="34" charset="0"/>
              </a:rPr>
              <a:t>81.0 g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3000" b="1" smtClean="0">
                <a:latin typeface="Arial" panose="020B0604020202020204" pitchFamily="34" charset="0"/>
              </a:rPr>
              <a:t>The artificial sweetener aspartame (Nutra-Sweet) formula C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14</a:t>
            </a:r>
            <a:r>
              <a:rPr lang="en-US" altLang="en-US" sz="3000" b="1" smtClean="0"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18</a:t>
            </a:r>
            <a:r>
              <a:rPr lang="en-US" altLang="en-US" sz="3000" b="1" smtClean="0">
                <a:latin typeface="Arial" panose="020B0604020202020204" pitchFamily="34" charset="0"/>
              </a:rPr>
              <a:t>N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latin typeface="Arial" panose="020B0604020202020204" pitchFamily="34" charset="0"/>
              </a:rPr>
              <a:t>O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3000" b="1" smtClean="0">
                <a:latin typeface="Arial" panose="020B0604020202020204" pitchFamily="34" charset="0"/>
              </a:rPr>
              <a:t> is used to sweeten diet foods, coffee and soft drinks. How many moles of aspartame are present in 225 g of aspartame?</a:t>
            </a:r>
          </a:p>
        </p:txBody>
      </p:sp>
      <p:graphicFrame>
        <p:nvGraphicFramePr>
          <p:cNvPr id="24579" name="Object 3"/>
          <p:cNvGraphicFramePr>
            <a:graphicFrameLocks/>
          </p:cNvGraphicFramePr>
          <p:nvPr/>
        </p:nvGraphicFramePr>
        <p:xfrm>
          <a:off x="7467600" y="0"/>
          <a:ext cx="1676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ClipArt" r:id="rId4" imgW="2800445" imgH="3648152" progId="MS_ClipArt_Gallery.2">
                  <p:embed/>
                </p:oleObj>
              </mc:Choice>
              <mc:Fallback>
                <p:oleObj name="ClipArt" r:id="rId4" imgW="2800445" imgH="3648152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0"/>
                        <a:ext cx="1676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pic>
        <p:nvPicPr>
          <p:cNvPr id="73733" name="CALC4079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CALCULAT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72" fill="hold"/>
                                        <p:tgtEl>
                                          <p:spTgt spid="737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73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34400" cy="46482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1. Molar mass of Aspartame 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C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14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18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N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O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5</a:t>
            </a:r>
            <a:r>
              <a:rPr lang="en-US" altLang="en-US" sz="3000" b="1" smtClean="0">
                <a:solidFill>
                  <a:srgbClr val="FF9966"/>
                </a:solidFill>
                <a:latin typeface="Arial" panose="020B0604020202020204" pitchFamily="34" charset="0"/>
              </a:rPr>
              <a:t> </a:t>
            </a:r>
            <a:endParaRPr lang="en-US" altLang="en-US" sz="2800" b="1" smtClean="0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(14 x 12.0) + (18 x 1.01) + (2 x 14.0) + (5 x 16.0)                   					</a:t>
            </a: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=  294 g/mole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2.  Setup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  225 g aspartame x  </a:t>
            </a:r>
            <a:r>
              <a:rPr lang="en-US" altLang="en-US" sz="2800" b="1" u="sng" smtClean="0">
                <a:latin typeface="Arial" panose="020B0604020202020204" pitchFamily="34" charset="0"/>
              </a:rPr>
              <a:t>1 mole aspartame</a:t>
            </a: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			         	   294 g aspartame</a:t>
            </a:r>
          </a:p>
          <a:p>
            <a:pPr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				</a:t>
            </a:r>
            <a:r>
              <a:rPr lang="en-US" altLang="en-US" sz="2800" b="1" smtClean="0">
                <a:solidFill>
                  <a:srgbClr val="E8E816"/>
                </a:solidFill>
                <a:latin typeface="Arial" panose="020B0604020202020204" pitchFamily="34" charset="0"/>
              </a:rPr>
              <a:t>= 0.765 mole aspartame</a:t>
            </a:r>
            <a:endParaRPr lang="en-US" altLang="en-US" sz="2800" b="1" u="sng" smtClean="0">
              <a:solidFill>
                <a:srgbClr val="E8E816"/>
              </a:solidFill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800" b="1" smtClean="0"/>
              <a:t>    </a:t>
            </a:r>
            <a:r>
              <a:rPr lang="en-US" altLang="en-US" sz="2800" b="1" u="sng" smtClean="0"/>
              <a:t> </a:t>
            </a:r>
            <a:endParaRPr lang="en-US" altLang="en-US" sz="2600" b="1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1524000" y="45720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4953000" y="51816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Atoms/Molecules and Grams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Since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latin typeface="Arial" panose="020B0604020202020204" pitchFamily="34" charset="0"/>
              </a:rPr>
              <a:t> particles = 1 mole 				AND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r>
              <a:rPr lang="en-US" altLang="en-US" sz="2800" b="1" smtClean="0">
                <a:latin typeface="Arial" panose="020B0604020202020204" pitchFamily="34" charset="0"/>
              </a:rPr>
              <a:t>1 mole = molar mass (grams)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You can convert atoms/molecules to moles and then moles to grams! (Two step process)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You can’t go directly from atoms to grams!!!! You MUST go thru MOLES.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That’s like asking 2 dozen cookies weigh how many ounces if 1 cookie weighs 4 oz?  You have to convert to dozen first!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 smtClean="0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r>
              <a:rPr lang="en-US" altLang="en-US" sz="2400" b="1" i="1" smtClean="0">
                <a:latin typeface="Arial" panose="020B0604020202020204" pitchFamily="34" charset="0"/>
              </a:rPr>
              <a:t>                   molar mass             Avogadro’s number</a:t>
            </a:r>
            <a:r>
              <a:rPr lang="en-US" altLang="en-US" sz="3000" b="1" i="1" smtClean="0">
                <a:latin typeface="Arial" panose="020B0604020202020204" pitchFamily="34" charset="0"/>
              </a:rPr>
              <a:t>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  <a:br>
              <a:rPr lang="en-US" altLang="en-US" sz="3000" b="1" smtClean="0">
                <a:latin typeface="Arial" panose="020B0604020202020204" pitchFamily="34" charset="0"/>
              </a:rPr>
            </a:br>
            <a:r>
              <a:rPr lang="en-US" altLang="en-US" sz="2400" b="1" smtClean="0">
                <a:latin typeface="Arial" panose="020B0604020202020204" pitchFamily="34" charset="0"/>
              </a:rPr>
              <a:t>Grams 		         </a:t>
            </a:r>
            <a:r>
              <a:rPr lang="en-US" altLang="en-US" sz="2400" b="1" smtClean="0">
                <a:solidFill>
                  <a:schemeClr val="hlink"/>
                </a:solidFill>
                <a:latin typeface="Arial" panose="020B0604020202020204" pitchFamily="34" charset="0"/>
              </a:rPr>
              <a:t>Moles</a:t>
            </a:r>
            <a:r>
              <a:rPr lang="en-US" altLang="en-US" sz="2400" b="1" smtClean="0">
                <a:latin typeface="Arial" panose="020B0604020202020204" pitchFamily="34" charset="0"/>
              </a:rPr>
              <a:t>                                  particles</a:t>
            </a:r>
            <a:endParaRPr lang="en-US" altLang="en-US" sz="2400" b="1" i="1" smtClean="0">
              <a:latin typeface="Arial" panose="020B0604020202020204" pitchFamily="34" charset="0"/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</a:t>
            </a:r>
            <a:endParaRPr lang="en-US" altLang="en-US" sz="3000" b="1" smtClean="0">
              <a:solidFill>
                <a:schemeClr val="accent1"/>
              </a:solidFill>
            </a:endParaRPr>
          </a:p>
          <a:p>
            <a:pPr algn="ctr">
              <a:buFontTx/>
              <a:buNone/>
            </a:pPr>
            <a:r>
              <a:rPr lang="en-US" altLang="en-US" sz="4800" b="1" smtClean="0">
                <a:solidFill>
                  <a:schemeClr val="tx2"/>
                </a:solidFill>
                <a:latin typeface="Arial" panose="020B0604020202020204" pitchFamily="34" charset="0"/>
              </a:rPr>
              <a:t>Everything must go through Moles!!!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524000" y="2819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Calculations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4495800" y="2819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Atoms/Molecules and Grams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9342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How many atoms of Cu are present in 35.4 g of Cu?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35.4 g Cu        1 mol Cu       6.02 X 10</a:t>
            </a:r>
            <a:r>
              <a:rPr lang="en-US" altLang="en-US" sz="2800" baseline="30000">
                <a:latin typeface="Arial" panose="020B0604020202020204" pitchFamily="34" charset="0"/>
              </a:rPr>
              <a:t>23</a:t>
            </a:r>
            <a:r>
              <a:rPr lang="en-US" altLang="en-US" sz="2800">
                <a:latin typeface="Arial" panose="020B0604020202020204" pitchFamily="34" charset="0"/>
              </a:rPr>
              <a:t> atoms Cu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 		    63.5 g Cu	        1 mol Cu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304800" y="40386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3622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4495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3.4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Cu</a:t>
            </a:r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 flipV="1">
            <a:off x="1371600" y="373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 flipV="1">
            <a:off x="3352800" y="4114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3124200" y="36576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6096000" y="4114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85" name="Picture 13" descr="Copper%20Statue%20of%20Libe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0"/>
            <a:ext cx="1397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How many atoms of K are present in 78.4 g of K?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78.4 g K        1 mol K        6.02 X 10</a:t>
            </a:r>
            <a:r>
              <a:rPr lang="en-US" altLang="en-US" sz="2800" baseline="30000">
                <a:latin typeface="Arial" panose="020B0604020202020204" pitchFamily="34" charset="0"/>
              </a:rPr>
              <a:t>23</a:t>
            </a:r>
            <a:r>
              <a:rPr lang="en-US" altLang="en-US" sz="2800">
                <a:latin typeface="Arial" panose="020B0604020202020204" pitchFamily="34" charset="0"/>
              </a:rPr>
              <a:t> atoms K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 		  39.1 g K          1 mol K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304800" y="40386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2133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1910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1.20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24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K</a:t>
            </a: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V="1">
            <a:off x="1295400" y="3657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 flipV="1">
            <a:off x="32004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 flipV="1">
            <a:off x="2971800" y="36576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 flipV="1">
            <a:off x="5029200" y="4114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7053" name="5THS407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THSYMPH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7123" fill="hold"/>
                                        <p:tgtEl>
                                          <p:spTgt spid="87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053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1722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What is the mass (in grams) of 1.20 X 10</a:t>
            </a:r>
            <a:r>
              <a:rPr lang="en-US" altLang="en-US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b="1" smtClean="0">
                <a:latin typeface="Arial" panose="020B0604020202020204" pitchFamily="34" charset="0"/>
              </a:rPr>
              <a:t> molecules of glucose (C</a:t>
            </a:r>
            <a:r>
              <a:rPr lang="en-US" altLang="en-US" b="1" baseline="-25000" smtClean="0">
                <a:latin typeface="Arial" panose="020B0604020202020204" pitchFamily="34" charset="0"/>
              </a:rPr>
              <a:t>6</a:t>
            </a:r>
            <a:r>
              <a:rPr lang="en-US" altLang="en-US" b="1" smtClean="0">
                <a:latin typeface="Arial" panose="020B0604020202020204" pitchFamily="34" charset="0"/>
              </a:rPr>
              <a:t>H</a:t>
            </a:r>
            <a:r>
              <a:rPr lang="en-US" altLang="en-US" b="1" baseline="-25000" smtClean="0">
                <a:latin typeface="Arial" panose="020B0604020202020204" pitchFamily="34" charset="0"/>
              </a:rPr>
              <a:t>12</a:t>
            </a:r>
            <a:r>
              <a:rPr lang="en-US" altLang="en-US" b="1" smtClean="0">
                <a:latin typeface="Arial" panose="020B0604020202020204" pitchFamily="34" charset="0"/>
              </a:rPr>
              <a:t>O</a:t>
            </a:r>
            <a:r>
              <a:rPr lang="en-US" altLang="en-US" b="1" baseline="-25000" smtClean="0">
                <a:latin typeface="Arial" panose="020B0604020202020204" pitchFamily="34" charset="0"/>
              </a:rPr>
              <a:t>6</a:t>
            </a:r>
            <a:r>
              <a:rPr lang="en-US" altLang="en-US" b="1" smtClean="0">
                <a:latin typeface="Arial" panose="020B0604020202020204" pitchFamily="34" charset="0"/>
              </a:rPr>
              <a:t>)?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3505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1.20 X 10</a:t>
            </a:r>
            <a:r>
              <a:rPr lang="en-US" altLang="en-US" baseline="30000">
                <a:latin typeface="Arial" panose="020B0604020202020204" pitchFamily="34" charset="0"/>
              </a:rPr>
              <a:t>24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molecules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1600">
                <a:latin typeface="Arial" panose="020B0604020202020204" pitchFamily="34" charset="0"/>
              </a:rPr>
              <a:t>C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1600">
                <a:latin typeface="Arial" panose="020B0604020202020204" pitchFamily="34" charset="0"/>
              </a:rPr>
              <a:t>H</a:t>
            </a:r>
            <a:r>
              <a:rPr lang="en-US" altLang="en-US" sz="1600" baseline="-25000">
                <a:latin typeface="Arial" panose="020B0604020202020204" pitchFamily="34" charset="0"/>
              </a:rPr>
              <a:t>12</a:t>
            </a:r>
            <a:r>
              <a:rPr lang="en-US" altLang="en-US" sz="1600">
                <a:latin typeface="Arial" panose="020B0604020202020204" pitchFamily="34" charset="0"/>
              </a:rPr>
              <a:t>O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baseline="-25000">
                <a:latin typeface="Arial" panose="020B0604020202020204" pitchFamily="34" charset="0"/>
              </a:rPr>
              <a:t>    </a:t>
            </a:r>
            <a:r>
              <a:rPr lang="en-US" altLang="en-US">
                <a:latin typeface="Arial" panose="020B0604020202020204" pitchFamily="34" charset="0"/>
              </a:rPr>
              <a:t>1 mol C</a:t>
            </a:r>
            <a:r>
              <a:rPr lang="en-US" altLang="en-US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H</a:t>
            </a:r>
            <a:r>
              <a:rPr lang="en-US" altLang="en-US" baseline="-25000">
                <a:latin typeface="Arial" panose="020B0604020202020204" pitchFamily="34" charset="0"/>
              </a:rPr>
              <a:t>12</a:t>
            </a:r>
            <a:r>
              <a:rPr lang="en-US" altLang="en-US">
                <a:latin typeface="Arial" panose="020B0604020202020204" pitchFamily="34" charset="0"/>
              </a:rPr>
              <a:t>O</a:t>
            </a:r>
            <a:r>
              <a:rPr lang="en-US" altLang="en-US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               180. g </a:t>
            </a:r>
            <a:r>
              <a:rPr lang="en-US" altLang="en-US" sz="1800">
                <a:latin typeface="Arial" panose="020B0604020202020204" pitchFamily="34" charset="0"/>
              </a:rPr>
              <a:t>C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>
                <a:latin typeface="Arial" panose="020B0604020202020204" pitchFamily="34" charset="0"/>
              </a:rPr>
              <a:t>H</a:t>
            </a:r>
            <a:r>
              <a:rPr lang="en-US" altLang="en-US" sz="1800" baseline="-25000">
                <a:latin typeface="Arial" panose="020B0604020202020204" pitchFamily="34" charset="0"/>
              </a:rPr>
              <a:t>12</a:t>
            </a:r>
            <a:r>
              <a:rPr lang="en-US" altLang="en-US" sz="1800">
                <a:latin typeface="Arial" panose="020B0604020202020204" pitchFamily="34" charset="0"/>
              </a:rPr>
              <a:t>O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/>
              <a:t> </a:t>
            </a:r>
            <a:r>
              <a:rPr lang="en-US" altLang="en-US">
                <a:latin typeface="Arial" panose="020B0604020202020204" pitchFamily="34" charset="0"/>
              </a:rPr>
              <a:t>			           6.02 X 10</a:t>
            </a:r>
            <a:r>
              <a:rPr lang="en-US" altLang="en-US" baseline="30000">
                <a:latin typeface="Arial" panose="020B0604020202020204" pitchFamily="34" charset="0"/>
              </a:rPr>
              <a:t>23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molec. C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>
                <a:latin typeface="Arial" panose="020B0604020202020204" pitchFamily="34" charset="0"/>
              </a:rPr>
              <a:t>H</a:t>
            </a:r>
            <a:r>
              <a:rPr lang="en-US" altLang="en-US" sz="1800" baseline="-25000">
                <a:latin typeface="Arial" panose="020B0604020202020204" pitchFamily="34" charset="0"/>
              </a:rPr>
              <a:t>12</a:t>
            </a:r>
            <a:r>
              <a:rPr lang="en-US" altLang="en-US" sz="1800">
                <a:latin typeface="Arial" panose="020B0604020202020204" pitchFamily="34" charset="0"/>
              </a:rPr>
              <a:t>O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 1 mol </a:t>
            </a:r>
            <a:r>
              <a:rPr lang="en-US" altLang="en-US" sz="1600">
                <a:latin typeface="Arial" panose="020B0604020202020204" pitchFamily="34" charset="0"/>
              </a:rPr>
              <a:t>C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1600">
                <a:latin typeface="Arial" panose="020B0604020202020204" pitchFamily="34" charset="0"/>
              </a:rPr>
              <a:t>H</a:t>
            </a:r>
            <a:r>
              <a:rPr lang="en-US" altLang="en-US" sz="1600" baseline="-25000">
                <a:latin typeface="Arial" panose="020B0604020202020204" pitchFamily="34" charset="0"/>
              </a:rPr>
              <a:t>12</a:t>
            </a:r>
            <a:r>
              <a:rPr lang="en-US" altLang="en-US" sz="1600">
                <a:latin typeface="Arial" panose="020B0604020202020204" pitchFamily="34" charset="0"/>
              </a:rPr>
              <a:t>O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04800" y="39624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70104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657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358.8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g C</a:t>
            </a:r>
            <a:r>
              <a:rPr lang="en-US" altLang="en-US" sz="3200" b="1" baseline="-25000">
                <a:solidFill>
                  <a:srgbClr val="E8E816"/>
                </a:solidFill>
                <a:latin typeface="Arial" panose="020B0604020202020204" pitchFamily="34" charset="0"/>
              </a:rPr>
              <a:t>6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H</a:t>
            </a:r>
            <a:r>
              <a:rPr lang="en-US" altLang="en-US" sz="3200" b="1" baseline="-25000">
                <a:solidFill>
                  <a:srgbClr val="E8E816"/>
                </a:solidFill>
                <a:latin typeface="Arial" panose="020B0604020202020204" pitchFamily="34" charset="0"/>
              </a:rPr>
              <a:t>12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O</a:t>
            </a:r>
            <a:r>
              <a:rPr lang="en-US" altLang="en-US" sz="3200" b="1" baseline="-25000">
                <a:solidFill>
                  <a:srgbClr val="E8E816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1600200" y="3733800"/>
            <a:ext cx="1828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V="1">
            <a:off x="5410200" y="4038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V="1">
            <a:off x="4114800" y="3657600"/>
            <a:ext cx="1600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V="1">
            <a:off x="7315200" y="40386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8077" name="DOH!407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OH!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Picture 14" descr="systeme-gluc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543" fill="hold"/>
                                        <p:tgtEl>
                                          <p:spTgt spid="88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07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6553200" cy="480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A counting unit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Similar to a dozen, except instead of 12, it’s 602 billion trillion 602,000,000,000,000,000,000,000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6.02 </a:t>
            </a:r>
            <a:r>
              <a:rPr lang="en-US" sz="2800" b="1" smtClean="0">
                <a:latin typeface="Arial" charset="0"/>
                <a:cs typeface="Arial" charset="0"/>
              </a:rPr>
              <a:t>×</a:t>
            </a:r>
            <a:r>
              <a:rPr lang="en-US" sz="2800" b="1" smtClean="0">
                <a:latin typeface="Arial" charset="0"/>
              </a:rPr>
              <a:t> 10</a:t>
            </a:r>
            <a:r>
              <a:rPr lang="en-US" sz="2800" b="1" baseline="30000" smtClean="0">
                <a:latin typeface="Arial" charset="0"/>
              </a:rPr>
              <a:t>23 </a:t>
            </a:r>
            <a:r>
              <a:rPr lang="en-US" sz="2800" b="1" smtClean="0">
                <a:latin typeface="Arial" charset="0"/>
              </a:rPr>
              <a:t>(in scientific notation)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This number is named in honor of </a:t>
            </a:r>
            <a:r>
              <a:rPr lang="en-US" sz="28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Amedeo Avogadro (1776 – 1856)</a:t>
            </a:r>
            <a:r>
              <a:rPr lang="en-US" sz="2800" b="1" smtClean="0">
                <a:latin typeface="Arial" charset="0"/>
              </a:rPr>
              <a:t>, who studied quantities of gases and discovered that no matter what the gas was, there were the same number of molecules present</a:t>
            </a:r>
          </a:p>
        </p:txBody>
      </p:sp>
      <p:pic>
        <p:nvPicPr>
          <p:cNvPr id="4100" name="Picture 4" descr="avogadr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4975" y="1981200"/>
            <a:ext cx="2359025" cy="297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443228"/>
            <a:ext cx="3968376" cy="40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How many </a:t>
            </a:r>
            <a:r>
              <a:rPr lang="en-US" altLang="en-US" b="1" smtClean="0">
                <a:latin typeface="Arial" panose="020B0604020202020204" pitchFamily="34" charset="0"/>
              </a:rPr>
              <a:t>atoms</a:t>
            </a:r>
            <a:r>
              <a:rPr lang="en-US" altLang="en-US" smtClean="0">
                <a:latin typeface="Arial" panose="020B0604020202020204" pitchFamily="34" charset="0"/>
              </a:rPr>
              <a:t> of O are present in 78.1 g of oxygen?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76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78.1 g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 1 mol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6.02 X 10</a:t>
            </a:r>
            <a:r>
              <a:rPr lang="en-US" altLang="en-US" baseline="30000">
                <a:latin typeface="Arial" panose="020B0604020202020204" pitchFamily="34" charset="0"/>
              </a:rPr>
              <a:t>23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rgbClr val="E8E816"/>
                </a:solidFill>
                <a:latin typeface="Arial" panose="020B0604020202020204" pitchFamily="34" charset="0"/>
              </a:rPr>
              <a:t>molecules</a:t>
            </a:r>
            <a:r>
              <a:rPr lang="en-US" altLang="en-US">
                <a:latin typeface="Arial" panose="020B0604020202020204" pitchFamily="34" charset="0"/>
              </a:rPr>
              <a:t> O</a:t>
            </a:r>
            <a:r>
              <a:rPr lang="en-US" altLang="en-US" baseline="-25000">
                <a:latin typeface="Arial" panose="020B0604020202020204" pitchFamily="34" charset="0"/>
              </a:rPr>
              <a:t>2  </a:t>
            </a:r>
            <a:r>
              <a:rPr lang="en-US" altLang="en-US">
                <a:latin typeface="Arial" panose="020B0604020202020204" pitchFamily="34" charset="0"/>
              </a:rPr>
              <a:t>2 atoms O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 	       32.0 g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   1 mol O</a:t>
            </a:r>
            <a:r>
              <a:rPr lang="en-US" altLang="en-US" baseline="-25000">
                <a:latin typeface="Arial" panose="020B0604020202020204" pitchFamily="34" charset="0"/>
              </a:rPr>
              <a:t>2                                   </a:t>
            </a:r>
            <a:r>
              <a:rPr lang="en-US" altLang="en-US">
                <a:latin typeface="Arial" panose="020B0604020202020204" pitchFamily="34" charset="0"/>
              </a:rPr>
              <a:t>1 molecule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304800" y="3962400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828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276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 2.94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24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O</a:t>
            </a:r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V="1">
            <a:off x="1143000" y="3657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 flipV="1">
            <a:off x="2743200" y="39624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V="1">
            <a:off x="2286000" y="3657600"/>
            <a:ext cx="838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V="1">
            <a:off x="3962400" y="4038600"/>
            <a:ext cx="990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781800" y="3505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V="1">
            <a:off x="4953000" y="3657600"/>
            <a:ext cx="1752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 flipV="1">
            <a:off x="7162800" y="4114800"/>
            <a:ext cx="1676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0128" name="BRAI409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RAINYE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865" fill="hold"/>
                                        <p:tgtEl>
                                          <p:spTgt spid="90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28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by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             mass</a:t>
            </a:r>
          </a:p>
          <a:p>
            <a:pPr marL="0" indent="0">
              <a:buNone/>
            </a:pPr>
            <a:r>
              <a:rPr lang="en-US" sz="4800" dirty="0" smtClean="0"/>
              <a:t>% = 				X 100</a:t>
            </a:r>
          </a:p>
          <a:p>
            <a:pPr marL="0" indent="0">
              <a:buNone/>
            </a:pPr>
            <a:r>
              <a:rPr lang="en-US" sz="4800" dirty="0" smtClean="0"/>
              <a:t>           total mass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057400" y="3276600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42579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What is the percent carbon in 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(the glutamic acid used to make MSG monosodium glutamate), a compound used to flavor foods and tenderize meats?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	</a:t>
            </a:r>
            <a:b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a)   8.22 %C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	b)   24.3 %C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	c)   41.1 %C</a:t>
            </a:r>
            <a:endParaRPr lang="en-US" altLang="en-US" sz="2400" b="1" smtClean="0">
              <a:solidFill>
                <a:schemeClr val="hlink"/>
              </a:solidFill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257800" y="3505200"/>
          <a:ext cx="2241550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Clip" r:id="rId4" imgW="684886" imgH="852221" progId="MS_ClipArt_Gallery.2">
                  <p:embed/>
                </p:oleObj>
              </mc:Choice>
              <mc:Fallback>
                <p:oleObj name="Clip" r:id="rId4" imgW="684886" imgH="852221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05200"/>
                        <a:ext cx="2241550" cy="278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Percent Composition (by mass)</a:t>
            </a:r>
          </a:p>
        </p:txBody>
      </p:sp>
      <p:pic>
        <p:nvPicPr>
          <p:cNvPr id="68613" name="Round1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666" fill="hold"/>
                                        <p:tgtEl>
                                          <p:spTgt spid="686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613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Molar mass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3000" b="1" smtClean="0">
                <a:latin typeface="Arial" panose="020B0604020202020204" pitchFamily="34" charset="0"/>
              </a:rPr>
              <a:t> = 146.0 g/mole</a:t>
            </a: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% = </a:t>
            </a:r>
            <a:r>
              <a:rPr lang="en-US" altLang="en-US" sz="3000" b="1" u="sng" smtClean="0">
                <a:latin typeface="Arial" panose="020B0604020202020204" pitchFamily="34" charset="0"/>
              </a:rPr>
              <a:t>total g C      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    x  100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    total g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</a:t>
            </a:r>
            <a:r>
              <a:rPr lang="en-US" altLang="en-US" sz="3000" b="1" u="sng" smtClean="0">
                <a:latin typeface="Arial" panose="020B0604020202020204" pitchFamily="34" charset="0"/>
              </a:rPr>
              <a:t> 60.0 g C         </a:t>
            </a:r>
            <a:r>
              <a:rPr lang="en-US" altLang="en-US" sz="3000" b="1" smtClean="0">
                <a:latin typeface="Arial" panose="020B0604020202020204" pitchFamily="34" charset="0"/>
              </a:rPr>
              <a:t>  x 100  = 41.1% C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	   146.0 g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pic>
        <p:nvPicPr>
          <p:cNvPr id="69636" name="Wron409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WrongAnswer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62" fill="hold"/>
                                        <p:tgtEl>
                                          <p:spTgt spid="696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6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153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Chemical Formulas of Compounds</a:t>
            </a:r>
            <a:br>
              <a:rPr lang="en-US" sz="36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197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Formulas give the relative numbers of atoms or moles of each element in a formula unit - always a whole number ratio (the law of definite proportions).</a:t>
            </a:r>
          </a:p>
          <a:p>
            <a:pPr>
              <a:defRPr/>
            </a:pPr>
            <a:endParaRPr lang="en-US" sz="24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	NO</a:t>
            </a:r>
            <a:r>
              <a:rPr lang="en-US" sz="24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</a:t>
            </a:r>
            <a:r>
              <a:rPr lang="en-US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 atoms of O for every 1 atom of N atoms</a:t>
            </a:r>
          </a:p>
          <a:p>
            <a:pP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    </a:t>
            </a:r>
            <a:r>
              <a:rPr lang="en-US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 moles of O atoms for every 1 mole of N atoms</a:t>
            </a:r>
          </a:p>
          <a:p>
            <a:pP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</a:t>
            </a:r>
          </a:p>
          <a:p>
            <a:pPr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If we can determine the relative number of moles of each element in a compound, we can determine a formula for the compound.</a:t>
            </a: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  <p:bldP spid="9728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Types of Formulas</a:t>
            </a:r>
            <a:br>
              <a:rPr lang="en-US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20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3500"/>
            <a:ext cx="7772400" cy="50673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Empirical Formula</a:t>
            </a:r>
          </a:p>
          <a:p>
            <a:pPr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The formula of a compound that expresses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smallest whole number ratio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the atoms present.</a:t>
            </a:r>
          </a:p>
          <a:p>
            <a:pPr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Molecular Formula</a:t>
            </a:r>
          </a:p>
          <a:p>
            <a:pPr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The formula that states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actual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number of each kind of atom found in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one molecule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the compound.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 obtain an </a:t>
            </a:r>
            <a:r>
              <a:rPr lang="en-US" sz="3600" b="1" i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Empirical Formula </a:t>
            </a: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43500"/>
          </a:xfrm>
        </p:spPr>
        <p:txBody>
          <a:bodyPr lIns="92075" tIns="46038" rIns="92075" bIns="46038"/>
          <a:lstStyle/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1.	Determine the mass in grams of each element present, if necessary.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	Calculate the number of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each element.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3.	Divide each by the smallest number of moles to obtain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simplest whole number ratio.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AutoNum type="arabicPeriod" startAt="4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If whole numbers are not obtained</a:t>
            </a:r>
            <a:r>
              <a:rPr lang="en-US" sz="2800" b="1" baseline="300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in step 3),  multiply through by the smallest number that will give all whole numbers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  <a:r>
              <a:rPr lang="en-US" sz="2000" b="1" baseline="300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</a:t>
            </a:r>
            <a:r>
              <a:rPr lang="en-US" sz="2000" b="1" baseline="30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Be careful! Do not round off numbers prematurely</a:t>
            </a:r>
            <a:endParaRPr lang="en-US" sz="2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/>
      <p:bldP spid="10957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356600" cy="5314950"/>
          </a:xfrm>
        </p:spPr>
        <p:txBody>
          <a:bodyPr lIns="92075" tIns="46038" rIns="92075" bIns="46038"/>
          <a:lstStyle/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 sample of a brown gas, a major air pollutant, is found to contain 2.34 g N and 5.34g O.  Determine a formula for this substance.</a:t>
            </a:r>
          </a:p>
          <a:p>
            <a:pPr marL="0" indent="0" algn="just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require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ratios  so convert grams to moles</a:t>
            </a:r>
          </a:p>
          <a:p>
            <a:pPr marL="0" indent="0" algn="just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 of N  =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2.34g of N 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= 0.167 moles of N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   14.01 g/mole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 of O  = 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5.34 g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= 0.334 moles of O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16.00 g/mole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Formula:</a:t>
            </a:r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447800" y="5886450"/>
          <a:ext cx="2590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Equation" r:id="rId3" imgW="1117600" imgH="279400" progId="Equation.3">
                  <p:embed/>
                </p:oleObj>
              </mc:Choice>
              <mc:Fallback>
                <p:oleObj name="Equation" r:id="rId3" imgW="1117600" imgH="279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86450"/>
                        <a:ext cx="2590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4953000" y="5562600"/>
          <a:ext cx="40386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Equation" r:id="rId5" imgW="2260600" imgH="622300" progId="Equation.DSMT4">
                  <p:embed/>
                </p:oleObj>
              </mc:Choice>
              <mc:Fallback>
                <p:oleObj name="Equation" r:id="rId5" imgW="2260600" imgH="622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562600"/>
                        <a:ext cx="4038600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0" y="6497638"/>
            <a:ext cx="162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(HONORS only)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Calculation of the Molecular Formula</a:t>
            </a:r>
            <a:b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5715000"/>
          </a:xfrm>
        </p:spPr>
        <p:txBody>
          <a:bodyPr lIns="92075" tIns="46038" rIns="92075" bIns="46038"/>
          <a:lstStyle/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 compound has an empirical formula of NO</a:t>
            </a:r>
            <a:r>
              <a:rPr lang="en-US" sz="28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 The colourless liquid, used in rocket engines has a molar mass of 92.0 g/mole.  What is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molecular formula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of this substance?</a:t>
            </a:r>
          </a:p>
          <a:p>
            <a:pPr marL="0" indent="0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empirical formula mass:  14.01+2 (16.00) = 46.01 g/mol</a:t>
            </a:r>
          </a:p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 =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molar mass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=  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92.0 g/mol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/>
            </a:r>
            <a:b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emp. f. mass         46.01 g/mol</a:t>
            </a:r>
          </a:p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   =  2</a:t>
            </a:r>
          </a:p>
          <a:p>
            <a:pPr marL="0" indent="0" algn="ctr">
              <a:buFontTx/>
              <a:buNone/>
              <a:defRPr/>
            </a:pP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2(NO</a:t>
            </a:r>
            <a:r>
              <a:rPr lang="en-US" sz="2800" b="1" baseline="-25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   = N</a:t>
            </a:r>
            <a:r>
              <a:rPr lang="en-US" sz="2800" b="1" baseline="-25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sz="2800" b="1" baseline="-25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utoUpdateAnimBg="0"/>
      <p:bldP spid="11059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Empirical Formula from % Composition</a:t>
            </a:r>
            <a:b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4191000"/>
          </a:xfrm>
          <a:noFill/>
        </p:spPr>
        <p:txBody>
          <a:bodyPr lIns="92075" tIns="46038" rIns="92075" bIns="46038"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A substance has the following composition by mass: 60.80 % Na ;  28.60 % B ;  10.60 %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  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What is the empirical formula of the substance?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	Consider a sample size of 100 grams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This will contain  28.60 grams of B and 		10.60 grams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Determine the number of moles of each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Determine the simplest whole number ratio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If the molar mass is 38 g/mol, what is the molecular formula?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4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3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6" b="4167"/>
          <a:stretch>
            <a:fillRect/>
          </a:stretch>
        </p:blipFill>
        <p:spPr bwMode="auto">
          <a:xfrm>
            <a:off x="304800" y="850900"/>
            <a:ext cx="853440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470275" y="141288"/>
            <a:ext cx="2222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2800">
                <a:latin typeface="Arial" panose="020B0604020202020204" pitchFamily="34" charset="0"/>
              </a:rPr>
              <a:t>One Mole of: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674938" y="103028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65850" y="9540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90800" y="583088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Cu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89650" y="5907088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Fe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479925" y="400208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Hg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Just How Big is a Mole?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295400"/>
            <a:ext cx="5943600" cy="5257800"/>
          </a:xfrm>
        </p:spPr>
        <p:txBody>
          <a:bodyPr/>
          <a:lstStyle/>
          <a:p>
            <a:r>
              <a:rPr lang="en-US" altLang="en-US" sz="2400" b="1" smtClean="0">
                <a:latin typeface="Arial" panose="020B0604020202020204" pitchFamily="34" charset="0"/>
              </a:rPr>
              <a:t>Enough soft drink cans to cover the surface of the earth to a depth of over 200 miles. 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If you had Avogadro's number of unpopped popcorn kernels, and spread them across the United States of America, the country would be covered in popcorn to a depth of over 9 miles. 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If we were able to count atoms at the rate of 10 million per second, it would take about 2 billion years to count the atoms in one mole. </a:t>
            </a:r>
          </a:p>
        </p:txBody>
      </p:sp>
      <p:pic>
        <p:nvPicPr>
          <p:cNvPr id="6148" name="Picture 4" descr="cokeca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828800"/>
            <a:ext cx="2447925" cy="3829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Everybody Has Avogadro’s Number!</a:t>
            </a:r>
            <a:br>
              <a:rPr lang="en-US" sz="36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6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But Where Did it Come From?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33600"/>
            <a:ext cx="4038600" cy="4114800"/>
          </a:xfrm>
        </p:spPr>
        <p:txBody>
          <a:bodyPr/>
          <a:lstStyle/>
          <a:p>
            <a:r>
              <a:rPr lang="en-US" altLang="en-US" sz="2400" b="1" smtClean="0">
                <a:latin typeface="Arial" panose="020B0604020202020204" pitchFamily="34" charset="0"/>
              </a:rPr>
              <a:t>It was NOT just picked!  It was MEASURED.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One of the better methods of measuring this number was the Millikan Oil Drop Experiment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Since then we have found even better ways of measuring using x-ray technology</a:t>
            </a:r>
          </a:p>
        </p:txBody>
      </p:sp>
      <p:pic>
        <p:nvPicPr>
          <p:cNvPr id="80913" name="millikansoildropexperiment.avi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438400"/>
            <a:ext cx="4724400" cy="35433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9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09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0913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Suppose we invented a new collection unit called a rapp.  One rapp contains 8 objects.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1. How many paper clips in 1 rapp?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1			b)  4			c)  8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2. How many oranges in  2.0 rapp?</a:t>
            </a:r>
            <a:endParaRPr lang="en-US" altLang="en-US" sz="2800" b="1" smtClean="0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		a)  4			b)  8			c)  16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3. How many rapps contain 40 gummy bears?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a)  5			b)  10		c)  20 </a:t>
            </a:r>
          </a:p>
          <a:p>
            <a:pPr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Suppose we invented a new collection unit called a rapp.  One rapp contains 8 objects.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1. How many paper clips in 1 rapp?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1			b)  4			</a:t>
            </a: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c)  8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2. How many oranges in  2.0 rapps?</a:t>
            </a:r>
            <a:endParaRPr lang="en-US" altLang="en-US" sz="2800" b="1" smtClean="0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		a)  4			b)  8			</a:t>
            </a: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c)  16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3. How many rapps contain 40 gummy bears?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a)  5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b)  10		c)  20 </a:t>
            </a:r>
          </a:p>
          <a:p>
            <a:pPr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cookies = 12 cookies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cookies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cookies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cars = 12 cars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cars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cars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Al atoms = 12 Al atoms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Al atoms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atoms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baseline="3000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the NUMBER is always the same, but the MASS is very different!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Mole is abbreviated mol (gee, that’s a lot quicker to write, huh?)</a:t>
            </a:r>
          </a:p>
          <a:p>
            <a:pPr>
              <a:lnSpc>
                <a:spcPct val="80000"/>
              </a:lnSpc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Pages>8</Pages>
  <Words>2404</Words>
  <Application>Microsoft Office PowerPoint</Application>
  <PresentationFormat>On-screen Show (4:3)</PresentationFormat>
  <Paragraphs>262</Paragraphs>
  <Slides>39</Slides>
  <Notes>2</Notes>
  <HiddenSlides>0</HiddenSlides>
  <MMClips>10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Comic Sans MS</vt:lpstr>
      <vt:lpstr>Impact</vt:lpstr>
      <vt:lpstr>Tahoma</vt:lpstr>
      <vt:lpstr>Times</vt:lpstr>
      <vt:lpstr>Wingdings</vt:lpstr>
      <vt:lpstr>Microsoft Office 98</vt:lpstr>
      <vt:lpstr>Clip</vt:lpstr>
      <vt:lpstr>ClipArt</vt:lpstr>
      <vt:lpstr>Equation</vt:lpstr>
      <vt:lpstr>The Mole </vt:lpstr>
      <vt:lpstr>STOICHIOMETRY</vt:lpstr>
      <vt:lpstr>The Mole</vt:lpstr>
      <vt:lpstr>PowerPoint Presentation</vt:lpstr>
      <vt:lpstr>Just How Big is a Mole?</vt:lpstr>
      <vt:lpstr>Everybody Has Avogadro’s Number! But Where Did it Come From?</vt:lpstr>
      <vt:lpstr>Learning Check</vt:lpstr>
      <vt:lpstr>Learning Check</vt:lpstr>
      <vt:lpstr>The Mole</vt:lpstr>
      <vt:lpstr>A Mole of Particles  Contains 6.02 x 1023 particles </vt:lpstr>
      <vt:lpstr>Avogadro’s Number as Conversion Factor</vt:lpstr>
      <vt:lpstr>Learning Check</vt:lpstr>
      <vt:lpstr>Solution</vt:lpstr>
      <vt:lpstr>Molar Mass</vt:lpstr>
      <vt:lpstr>Other Names Related to Molar Mass</vt:lpstr>
      <vt:lpstr>Learning Check!</vt:lpstr>
      <vt:lpstr>Molar Mass of Molecules and Compounds</vt:lpstr>
      <vt:lpstr>Learning Check!</vt:lpstr>
      <vt:lpstr>Learning Check</vt:lpstr>
      <vt:lpstr>Calculations with Molar Mass</vt:lpstr>
      <vt:lpstr>Converting Moles and Grams</vt:lpstr>
      <vt:lpstr>PowerPoint Presentation</vt:lpstr>
      <vt:lpstr>Learning Check!</vt:lpstr>
      <vt:lpstr>Solution</vt:lpstr>
      <vt:lpstr>Atoms/Molecules and Grams</vt:lpstr>
      <vt:lpstr>Calculations</vt:lpstr>
      <vt:lpstr>Atoms/Molecules and Grams</vt:lpstr>
      <vt:lpstr>Learning Check!</vt:lpstr>
      <vt:lpstr>Learning Check!</vt:lpstr>
      <vt:lpstr>Learning Check!</vt:lpstr>
      <vt:lpstr>% by mass</vt:lpstr>
      <vt:lpstr>Percent Composition (by mass)</vt:lpstr>
      <vt:lpstr>Solution</vt:lpstr>
      <vt:lpstr>Chemical Formulas of Compounds (HONORS only)</vt:lpstr>
      <vt:lpstr>Types of Formulas (HONORS only)</vt:lpstr>
      <vt:lpstr>To obtain an Empirical Formula (HONORS only)</vt:lpstr>
      <vt:lpstr>PowerPoint Presentation</vt:lpstr>
      <vt:lpstr>Calculation of the Molecular Formula (HONORS only)</vt:lpstr>
      <vt:lpstr>Empirical Formula from % Composition  (HONORS only)</vt:lpstr>
    </vt:vector>
  </TitlesOfParts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subject>Chemistry I (High School)</dc:subject>
  <dc:creator>Neil Rapp</dc:creator>
  <cp:keywords>moles, avogadro's number, grams, mole</cp:keywords>
  <dc:description/>
  <cp:lastModifiedBy>Rapp, Delbert N</cp:lastModifiedBy>
  <cp:revision>72</cp:revision>
  <cp:lastPrinted>2002-08-08T15:40:28Z</cp:lastPrinted>
  <dcterms:created xsi:type="dcterms:W3CDTF">1997-09-21T16:33:21Z</dcterms:created>
  <dcterms:modified xsi:type="dcterms:W3CDTF">2021-03-11T13:20:30Z</dcterms:modified>
</cp:coreProperties>
</file>