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AV" ContentType="audio/x-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264" r:id="rId3"/>
    <p:sldId id="315" r:id="rId4"/>
    <p:sldId id="312" r:id="rId5"/>
    <p:sldId id="287" r:id="rId6"/>
    <p:sldId id="288" r:id="rId7"/>
    <p:sldId id="286" r:id="rId8"/>
    <p:sldId id="266" r:id="rId9"/>
    <p:sldId id="268" r:id="rId10"/>
    <p:sldId id="270" r:id="rId11"/>
    <p:sldId id="271" r:id="rId12"/>
    <p:sldId id="272" r:id="rId13"/>
    <p:sldId id="274" r:id="rId14"/>
    <p:sldId id="280" r:id="rId15"/>
    <p:sldId id="313" r:id="rId16"/>
    <p:sldId id="314" r:id="rId17"/>
    <p:sldId id="291" r:id="rId18"/>
    <p:sldId id="296" r:id="rId19"/>
    <p:sldId id="292" r:id="rId20"/>
    <p:sldId id="294" r:id="rId21"/>
    <p:sldId id="295" r:id="rId22"/>
    <p:sldId id="278" r:id="rId23"/>
    <p:sldId id="279" r:id="rId24"/>
    <p:sldId id="297" r:id="rId25"/>
    <p:sldId id="300" r:id="rId26"/>
    <p:sldId id="309" r:id="rId27"/>
    <p:sldId id="298" r:id="rId28"/>
    <p:sldId id="310" r:id="rId29"/>
    <p:sldId id="306" r:id="rId3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0B2D"/>
    <a:srgbClr val="008000"/>
    <a:srgbClr val="FFFFFF"/>
    <a:srgbClr val="000000"/>
    <a:srgbClr val="FF9218"/>
    <a:srgbClr val="9234DB"/>
    <a:srgbClr val="3366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b="1" smtClean="0">
                <a:solidFill>
                  <a:srgbClr val="0000FF"/>
                </a:solidFill>
                <a:latin typeface="Tahoma" panose="020B0604030504040204" pitchFamily="34" charset="0"/>
              </a:rPr>
              <a:t>To play the movies and simulations included, view the presentation in Slide Show Mode.</a:t>
            </a:r>
          </a:p>
          <a:p>
            <a:endParaRPr lang="en-US" altLang="en-US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 smtClean="0">
              <a:latin typeface="Times" panose="02020603050405020304" pitchFamily="18" charset="0"/>
            </a:endParaRPr>
          </a:p>
        </p:txBody>
      </p:sp>
      <p:sp>
        <p:nvSpPr>
          <p:cNvPr id="614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noFill/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77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387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2377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5349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3869683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788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092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082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604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90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8734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3294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77674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3E1C3"/>
            </a:gs>
            <a:gs pos="100000">
              <a:srgbClr val="008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8670925" y="128588"/>
            <a:ext cx="450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defRPr/>
            </a:pPr>
            <a:fld id="{3C76B808-F288-481E-B4C5-2992E3E0B0F9}" type="slidenum">
              <a:rPr lang="en-US" altLang="en-US" sz="18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pPr>
                <a:defRPr/>
              </a:pPr>
              <a:t>‹#›</a:t>
            </a:fld>
            <a:endParaRPr lang="en-US" altLang="en-US" sz="180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media1.WAV"/><Relationship Id="rId7" Type="http://schemas.openxmlformats.org/officeDocument/2006/relationships/image" Target="../media/image10.png"/><Relationship Id="rId2" Type="http://schemas.microsoft.com/office/2007/relationships/media" Target="../media/media1.WAV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emf"/><Relationship Id="rId5" Type="http://schemas.openxmlformats.org/officeDocument/2006/relationships/oleObject" Target="../embeddings/oleObject1.bin"/><Relationship Id="rId4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3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5" Type="http://schemas.openxmlformats.org/officeDocument/2006/relationships/image" Target="../media/image13.jpeg"/><Relationship Id="rId4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3.WAV"/><Relationship Id="rId1" Type="http://schemas.microsoft.com/office/2007/relationships/media" Target="../media/media3.WAV"/><Relationship Id="rId4" Type="http://schemas.openxmlformats.org/officeDocument/2006/relationships/image" Target="../media/image1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file:///C:\Temp\Chemistry%201%20Power%20Point\Round1.wav" TargetMode="External"/><Relationship Id="rId7" Type="http://schemas.openxmlformats.org/officeDocument/2006/relationships/image" Target="../media/image10.png"/><Relationship Id="rId2" Type="http://schemas.microsoft.com/office/2007/relationships/media" Target="file:///C:\Temp\Chemistry%201%20Power%20Point\Round1.wav" TargetMode="Externa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2.bin"/><Relationship Id="rId4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4.WAV"/><Relationship Id="rId1" Type="http://schemas.microsoft.com/office/2007/relationships/media" Target="../media/media4.WAV"/><Relationship Id="rId4" Type="http://schemas.openxmlformats.org/officeDocument/2006/relationships/image" Target="../media/image10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5.w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video" Target="file:///C:\Temp\Chemistry%201%20Power%20Point\millikansoildropexperiment.avi" TargetMode="External"/><Relationship Id="rId1" Type="http://schemas.microsoft.com/office/2007/relationships/media" Target="file:///C:\Temp\Chemistry%201%20Power%20Point\millikansoildropexperiment.avi" TargetMode="Externa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4800" b="1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The Mole</a:t>
            </a:r>
            <a:br>
              <a:rPr lang="en-US" altLang="en-US" sz="4800" b="1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</a:br>
            <a:endParaRPr lang="en-US" altLang="en-US" sz="3200" b="1" smtClean="0">
              <a:solidFill>
                <a:srgbClr val="063DE8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pic>
        <p:nvPicPr>
          <p:cNvPr id="3075" name="Picture 8" descr="ncwmole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" y="1981200"/>
            <a:ext cx="2819400" cy="20097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76" name="Picture 10" descr="moleday"/>
          <p:cNvPicPr>
            <a:picLocks noGrp="1" noChangeAspect="1" noChangeArrowheads="1"/>
          </p:cNvPicPr>
          <p:nvPr>
            <p:ph sz="half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19800" y="990600"/>
            <a:ext cx="2886075" cy="5334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228600" y="4495800"/>
            <a:ext cx="57150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9600" b="1"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6.02 X 10</a:t>
            </a:r>
            <a:r>
              <a:rPr lang="en-US" sz="9600" b="1" baseline="30000"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23</a:t>
            </a:r>
          </a:p>
        </p:txBody>
      </p:sp>
      <p:sp>
        <p:nvSpPr>
          <p:cNvPr id="3078" name="Text Box 13"/>
          <p:cNvSpPr txBox="1">
            <a:spLocks noChangeArrowheads="1"/>
          </p:cNvSpPr>
          <p:nvPr/>
        </p:nvSpPr>
        <p:spPr bwMode="auto">
          <a:xfrm>
            <a:off x="457200" y="304800"/>
            <a:ext cx="1981200" cy="16922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SzTx/>
              <a:buFontTx/>
              <a:buNone/>
            </a:pPr>
            <a:r>
              <a:rPr lang="en-US" altLang="en-US" sz="1600" b="1"/>
              <a:t>Chemistry I HD – Chapter </a:t>
            </a:r>
            <a:r>
              <a:rPr lang="en-US" altLang="en-US" sz="2400" b="1"/>
              <a:t>6</a:t>
            </a:r>
          </a:p>
          <a:p>
            <a:pPr>
              <a:spcBef>
                <a:spcPct val="50000"/>
              </a:spcBef>
              <a:buSzTx/>
              <a:buFontTx/>
              <a:buNone/>
            </a:pPr>
            <a:r>
              <a:rPr lang="en-US" altLang="en-US" sz="1600" b="1"/>
              <a:t>Chemistry I – Chapter 10</a:t>
            </a:r>
          </a:p>
          <a:p>
            <a:pPr>
              <a:spcBef>
                <a:spcPct val="50000"/>
              </a:spcBef>
              <a:buSzTx/>
              <a:buFontTx/>
              <a:buNone/>
            </a:pPr>
            <a:r>
              <a:rPr lang="en-US" altLang="en-US" sz="1600" b="1"/>
              <a:t>ICP - Handouts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82000" cy="47244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en-US" altLang="en-US" sz="2800" b="1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1. Number of atoms in 0.500 mole of Al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	a)   500 Al atoms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   b)   6.02  x 10</a:t>
            </a:r>
            <a:r>
              <a:rPr lang="en-US" altLang="en-US" sz="2800" b="1" baseline="30000" smtClean="0">
                <a:solidFill>
                  <a:srgbClr val="063DE8"/>
                </a:solidFill>
                <a:latin typeface="Arial" panose="020B0604020202020204" pitchFamily="34" charset="0"/>
              </a:rPr>
              <a:t>23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 Al atoms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	c)   3.01 x 10</a:t>
            </a:r>
            <a:r>
              <a:rPr lang="en-US" altLang="en-US" sz="2800" b="1" baseline="30000" smtClean="0">
                <a:solidFill>
                  <a:srgbClr val="063DE8"/>
                </a:solidFill>
                <a:latin typeface="Arial" panose="020B0604020202020204" pitchFamily="34" charset="0"/>
              </a:rPr>
              <a:t>23 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Al</a:t>
            </a:r>
            <a:r>
              <a:rPr lang="en-US" altLang="en-US" sz="2800" b="1" baseline="30000" smtClean="0">
                <a:solidFill>
                  <a:srgbClr val="063DE8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atoms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 b="1" smtClean="0">
              <a:solidFill>
                <a:srgbClr val="063DE8"/>
              </a:solidFill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2.Number of moles of S in 1.8 x 10</a:t>
            </a:r>
            <a:r>
              <a:rPr lang="en-US" altLang="en-US" sz="2800" b="1" baseline="30000" smtClean="0">
                <a:latin typeface="Arial" panose="020B0604020202020204" pitchFamily="34" charset="0"/>
              </a:rPr>
              <a:t>24</a:t>
            </a:r>
            <a:r>
              <a:rPr lang="en-US" altLang="en-US" sz="2800" b="1" smtClean="0">
                <a:latin typeface="Arial" panose="020B0604020202020204" pitchFamily="34" charset="0"/>
              </a:rPr>
              <a:t> S atoms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solidFill>
                  <a:schemeClr val="accent1"/>
                </a:solidFill>
                <a:latin typeface="Arial" panose="020B0604020202020204" pitchFamily="34" charset="0"/>
              </a:rPr>
              <a:t>	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a)   1.0 mole S atoms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	b)   3.0 mole S atoms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	c)   1.1 x 10</a:t>
            </a:r>
            <a:r>
              <a:rPr lang="en-US" altLang="en-US" sz="2800" b="1" baseline="30000" smtClean="0">
                <a:solidFill>
                  <a:srgbClr val="063DE8"/>
                </a:solidFill>
                <a:latin typeface="Arial" panose="020B0604020202020204" pitchFamily="34" charset="0"/>
              </a:rPr>
              <a:t>48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 mole S atoms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 b="1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b="1" smtClean="0"/>
              <a:t>	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000" b="1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Learning Check</a:t>
            </a:r>
          </a:p>
        </p:txBody>
      </p:sp>
      <p:pic>
        <p:nvPicPr>
          <p:cNvPr id="60420" name="Lets3485.wav">
            <a:hlinkClick r:id="" action="ppaction://media"/>
          </p:cNvPr>
          <p:cNvPicPr>
            <a:picLocks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232" fill="hold"/>
                                        <p:tgtEl>
                                          <p:spTgt spid="604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0420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7162800" cy="47244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1. Number of atoms in 0.500 mol of Al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0.500 mol Al x   </a:t>
            </a:r>
            <a:r>
              <a:rPr lang="en-US" altLang="en-US" sz="2800" b="1" u="sng" smtClean="0">
                <a:solidFill>
                  <a:srgbClr val="063DE8"/>
                </a:solidFill>
                <a:latin typeface="Arial" panose="020B0604020202020204" pitchFamily="34" charset="0"/>
              </a:rPr>
              <a:t>6.02 x 10</a:t>
            </a:r>
            <a:r>
              <a:rPr lang="en-US" altLang="en-US" sz="2800" b="1" u="sng" baseline="30000" smtClean="0">
                <a:solidFill>
                  <a:srgbClr val="063DE8"/>
                </a:solidFill>
                <a:latin typeface="Arial" panose="020B0604020202020204" pitchFamily="34" charset="0"/>
              </a:rPr>
              <a:t>23</a:t>
            </a:r>
            <a:r>
              <a:rPr lang="en-US" altLang="en-US" sz="2800" b="1" u="sng" smtClean="0">
                <a:solidFill>
                  <a:srgbClr val="063DE8"/>
                </a:solidFill>
                <a:latin typeface="Arial" panose="020B0604020202020204" pitchFamily="34" charset="0"/>
              </a:rPr>
              <a:t> Al atoms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					1 mol Al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 b="1" smtClean="0">
              <a:solidFill>
                <a:srgbClr val="063DE8"/>
              </a:solidFill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2. Number of moles of S if a sample of S contains 1.8 x 10</a:t>
            </a:r>
            <a:r>
              <a:rPr lang="en-US" altLang="en-US" sz="2800" b="1" baseline="30000" smtClean="0">
                <a:latin typeface="Arial" panose="020B0604020202020204" pitchFamily="34" charset="0"/>
              </a:rPr>
              <a:t>24</a:t>
            </a:r>
            <a:r>
              <a:rPr lang="en-US" altLang="en-US" sz="2800" b="1" smtClean="0">
                <a:latin typeface="Arial" panose="020B0604020202020204" pitchFamily="34" charset="0"/>
              </a:rPr>
              <a:t> S atoms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solidFill>
                  <a:srgbClr val="0000FF"/>
                </a:solidFill>
                <a:latin typeface="Arial" panose="020B0604020202020204" pitchFamily="34" charset="0"/>
              </a:rPr>
              <a:t>1.8 x 10</a:t>
            </a:r>
            <a:r>
              <a:rPr lang="en-US" altLang="en-US" sz="2800" b="1" baseline="30000" smtClean="0">
                <a:solidFill>
                  <a:srgbClr val="0000FF"/>
                </a:solidFill>
                <a:latin typeface="Arial" panose="020B0604020202020204" pitchFamily="34" charset="0"/>
              </a:rPr>
              <a:t>24</a:t>
            </a:r>
            <a:r>
              <a:rPr lang="en-US" altLang="en-US" sz="2800" b="1" smtClean="0">
                <a:latin typeface="Arial" panose="020B0604020202020204" pitchFamily="34" charset="0"/>
              </a:rPr>
              <a:t> 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S atoms x          1 mol S</a:t>
            </a:r>
            <a:r>
              <a:rPr lang="en-US" altLang="en-US" sz="2800" b="1" u="sng" smtClean="0">
                <a:solidFill>
                  <a:srgbClr val="063DE8"/>
                </a:solidFill>
                <a:latin typeface="Arial" panose="020B0604020202020204" pitchFamily="34" charset="0"/>
              </a:rPr>
              <a:t>                           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       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				          6.02 x 10</a:t>
            </a:r>
            <a:r>
              <a:rPr lang="en-US" altLang="en-US" sz="2800" b="1" baseline="30000" smtClean="0">
                <a:solidFill>
                  <a:srgbClr val="063DE8"/>
                </a:solidFill>
                <a:latin typeface="Arial" panose="020B0604020202020204" pitchFamily="34" charset="0"/>
              </a:rPr>
              <a:t>23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 S atoms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solidFill>
                  <a:schemeClr val="accent1"/>
                </a:solidFill>
              </a:rPr>
              <a:t>	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000" b="1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Solution</a:t>
            </a:r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6727825" y="1935163"/>
            <a:ext cx="2246313" cy="133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>
                <a:solidFill>
                  <a:srgbClr val="063DE8"/>
                </a:solidFill>
                <a:latin typeface="Arial" panose="020B0604020202020204" pitchFamily="34" charset="0"/>
              </a:rPr>
              <a:t>= 3.01 x 10</a:t>
            </a:r>
            <a:r>
              <a:rPr lang="en-US" altLang="en-US" sz="2800" b="1" baseline="30000">
                <a:solidFill>
                  <a:srgbClr val="063DE8"/>
                </a:solidFill>
                <a:latin typeface="Arial" panose="020B0604020202020204" pitchFamily="34" charset="0"/>
              </a:rPr>
              <a:t>23</a:t>
            </a:r>
            <a:br>
              <a:rPr lang="en-US" altLang="en-US" sz="2800" b="1" baseline="30000">
                <a:solidFill>
                  <a:srgbClr val="063DE8"/>
                </a:solidFill>
                <a:latin typeface="Arial" panose="020B0604020202020204" pitchFamily="34" charset="0"/>
              </a:rPr>
            </a:br>
            <a:r>
              <a:rPr lang="en-US" altLang="en-US" sz="2800" b="1">
                <a:solidFill>
                  <a:srgbClr val="063DE8"/>
                </a:solidFill>
                <a:latin typeface="Arial" panose="020B0604020202020204" pitchFamily="34" charset="0"/>
              </a:rPr>
              <a:t>     Al atoms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>
                <a:solidFill>
                  <a:srgbClr val="063DE8"/>
                </a:solidFill>
                <a:latin typeface="Arial" panose="020B0604020202020204" pitchFamily="34" charset="0"/>
              </a:rPr>
              <a:t>(answer c)</a:t>
            </a:r>
          </a:p>
        </p:txBody>
      </p:sp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5746750" y="5181600"/>
            <a:ext cx="3397250" cy="86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>
                <a:solidFill>
                  <a:srgbClr val="063DE8"/>
                </a:solidFill>
                <a:latin typeface="Arial" panose="020B0604020202020204" pitchFamily="34" charset="0"/>
              </a:rPr>
              <a:t>= 3.0 mole S atoms</a:t>
            </a:r>
            <a:br>
              <a:rPr lang="en-US" altLang="en-US" sz="2800" b="1">
                <a:solidFill>
                  <a:srgbClr val="063DE8"/>
                </a:solidFill>
                <a:latin typeface="Arial" panose="020B0604020202020204" pitchFamily="34" charset="0"/>
              </a:rPr>
            </a:br>
            <a:r>
              <a:rPr lang="en-US" altLang="en-US" sz="2800" b="1">
                <a:solidFill>
                  <a:srgbClr val="063DE8"/>
                </a:solidFill>
                <a:latin typeface="Arial" panose="020B0604020202020204" pitchFamily="34" charset="0"/>
              </a:rPr>
              <a:t>(answer b)</a:t>
            </a:r>
          </a:p>
        </p:txBody>
      </p:sp>
      <p:sp>
        <p:nvSpPr>
          <p:cNvPr id="61446" name="Line 6"/>
          <p:cNvSpPr>
            <a:spLocks noChangeShapeType="1"/>
          </p:cNvSpPr>
          <p:nvPr/>
        </p:nvSpPr>
        <p:spPr bwMode="auto">
          <a:xfrm>
            <a:off x="4191000" y="4495800"/>
            <a:ext cx="3352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61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 build="p" autoUpdateAnimBg="0"/>
      <p:bldP spid="61444" grpId="0"/>
      <p:bldP spid="6144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458200" cy="5334000"/>
          </a:xfrm>
          <a:noFill/>
        </p:spPr>
        <p:txBody>
          <a:bodyPr lIns="92075" tIns="46038" rIns="92075" bIns="46038"/>
          <a:lstStyle/>
          <a:p>
            <a:pPr>
              <a:lnSpc>
                <a:spcPct val="120000"/>
              </a:lnSpc>
            </a:pPr>
            <a:r>
              <a:rPr lang="en-US" altLang="en-US" sz="2800" b="1" smtClean="0">
                <a:latin typeface="Arial" panose="020B0604020202020204" pitchFamily="34" charset="0"/>
              </a:rPr>
              <a:t>The Mass of 1 mole (in grams)</a:t>
            </a:r>
          </a:p>
          <a:p>
            <a:pPr>
              <a:lnSpc>
                <a:spcPct val="120000"/>
              </a:lnSpc>
            </a:pPr>
            <a:r>
              <a:rPr lang="en-US" altLang="en-US" sz="2800" b="1" smtClean="0">
                <a:latin typeface="Arial" panose="020B0604020202020204" pitchFamily="34" charset="0"/>
              </a:rPr>
              <a:t>Equal to the numerical value of the average atomic mass (get from periodic table)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 	</a:t>
            </a:r>
            <a:r>
              <a:rPr lang="en-US" altLang="en-US" sz="2800" b="1" smtClean="0">
                <a:solidFill>
                  <a:schemeClr val="accent1"/>
                </a:solidFill>
                <a:latin typeface="Arial" panose="020B0604020202020204" pitchFamily="34" charset="0"/>
              </a:rPr>
              <a:t>	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1 mole</a:t>
            </a:r>
            <a:r>
              <a:rPr lang="en-US" altLang="en-US" sz="2800" b="1" smtClean="0">
                <a:latin typeface="Arial" panose="020B0604020202020204" pitchFamily="34" charset="0"/>
              </a:rPr>
              <a:t> of  C atoms		=  	12.0 g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	</a:t>
            </a:r>
            <a:r>
              <a:rPr lang="en-US" altLang="en-US" sz="2800" b="1" smtClean="0">
                <a:solidFill>
                  <a:schemeClr val="accent1"/>
                </a:solidFill>
                <a:latin typeface="Arial" panose="020B0604020202020204" pitchFamily="34" charset="0"/>
              </a:rPr>
              <a:t>	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1 mole</a:t>
            </a:r>
            <a:r>
              <a:rPr lang="en-US" altLang="en-US" sz="2800" b="1" smtClean="0">
                <a:latin typeface="Arial" panose="020B0604020202020204" pitchFamily="34" charset="0"/>
              </a:rPr>
              <a:t> of Mg atoms 		=	24.3 g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	</a:t>
            </a:r>
            <a:r>
              <a:rPr lang="en-US" altLang="en-US" sz="2800" b="1" smtClean="0">
                <a:solidFill>
                  <a:schemeClr val="accent1"/>
                </a:solidFill>
                <a:latin typeface="Arial" panose="020B0604020202020204" pitchFamily="34" charset="0"/>
              </a:rPr>
              <a:t>	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1 mole</a:t>
            </a:r>
            <a:r>
              <a:rPr lang="en-US" altLang="en-US" sz="2800" b="1" smtClean="0">
                <a:latin typeface="Arial" panose="020B0604020202020204" pitchFamily="34" charset="0"/>
              </a:rPr>
              <a:t> of Cu atoms 		=	63.5 g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000" b="1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Molar Mass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6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5181600"/>
          </a:xfrm>
          <a:noFill/>
        </p:spPr>
        <p:txBody>
          <a:bodyPr lIns="92075" tIns="46038" rIns="92075" bIns="46038"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3000" b="1" smtClean="0">
                <a:solidFill>
                  <a:srgbClr val="66FF33"/>
                </a:solidFill>
                <a:latin typeface="Arial" panose="020B0604020202020204" pitchFamily="34" charset="0"/>
              </a:rPr>
              <a:t>	</a:t>
            </a:r>
            <a:r>
              <a:rPr lang="en-US" altLang="en-US" sz="3000" b="1" smtClean="0">
                <a:latin typeface="Arial" panose="020B0604020202020204" pitchFamily="34" charset="0"/>
              </a:rPr>
              <a:t>Mass in grams of 1 mole equal numerically to the sum of the atomic masses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	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1 mole of  CaCl</a:t>
            </a:r>
            <a:r>
              <a:rPr lang="en-US" altLang="en-US" sz="2800" b="1" baseline="-25000" smtClean="0">
                <a:solidFill>
                  <a:srgbClr val="063DE8"/>
                </a:solidFill>
                <a:latin typeface="Arial" panose="020B0604020202020204" pitchFamily="34" charset="0"/>
              </a:rPr>
              <a:t>2</a:t>
            </a:r>
            <a:r>
              <a:rPr lang="en-US" altLang="en-US" sz="2800" b="1" smtClean="0">
                <a:latin typeface="Arial" panose="020B0604020202020204" pitchFamily="34" charset="0"/>
              </a:rPr>
              <a:t> 	 =  111.1 g/mol 		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 sz="2800" b="1" smtClean="0">
                <a:solidFill>
                  <a:schemeClr val="accent1"/>
                </a:solidFill>
                <a:latin typeface="Arial" panose="020B0604020202020204" pitchFamily="34" charset="0"/>
              </a:rPr>
              <a:t>	   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1 mole Ca</a:t>
            </a:r>
            <a:r>
              <a:rPr lang="en-US" altLang="en-US" sz="2800" b="1" smtClean="0">
                <a:latin typeface="Arial" panose="020B0604020202020204" pitchFamily="34" charset="0"/>
              </a:rPr>
              <a:t> x 40.1 g/mol 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	+ 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2 moles Cl</a:t>
            </a:r>
            <a:r>
              <a:rPr lang="en-US" altLang="en-US" sz="2800" b="1" smtClean="0">
                <a:latin typeface="Arial" panose="020B0604020202020204" pitchFamily="34" charset="0"/>
              </a:rPr>
              <a:t> x 35.5 g/mol    = 111.1 g/mol CaCl</a:t>
            </a:r>
            <a:r>
              <a:rPr lang="en-US" altLang="en-US" sz="2800" b="1" baseline="-25000" smtClean="0">
                <a:latin typeface="Arial" panose="020B0604020202020204" pitchFamily="34" charset="0"/>
              </a:rPr>
              <a:t>2</a:t>
            </a:r>
            <a:endParaRPr lang="en-US" altLang="en-US" sz="2800" b="1" smtClean="0">
              <a:latin typeface="Arial" panose="020B0604020202020204" pitchFamily="34" charset="0"/>
            </a:endParaRPr>
          </a:p>
          <a:p>
            <a:pPr>
              <a:lnSpc>
                <a:spcPct val="200000"/>
              </a:lnSpc>
              <a:buFontTx/>
              <a:buNone/>
            </a:pPr>
            <a:r>
              <a:rPr lang="en-US" altLang="en-US" sz="2800" b="1" smtClean="0">
                <a:solidFill>
                  <a:schemeClr val="accent1"/>
                </a:solidFill>
                <a:latin typeface="Arial" panose="020B0604020202020204" pitchFamily="34" charset="0"/>
              </a:rPr>
              <a:t>	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1 mole of N</a:t>
            </a:r>
            <a:r>
              <a:rPr lang="en-US" altLang="en-US" sz="2800" b="1" baseline="-25000" smtClean="0">
                <a:solidFill>
                  <a:srgbClr val="063DE8"/>
                </a:solidFill>
                <a:latin typeface="Arial" panose="020B0604020202020204" pitchFamily="34" charset="0"/>
              </a:rPr>
              <a:t>2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O</a:t>
            </a:r>
            <a:r>
              <a:rPr lang="en-US" altLang="en-US" sz="2800" b="1" baseline="-25000" smtClean="0">
                <a:solidFill>
                  <a:srgbClr val="063DE8"/>
                </a:solidFill>
                <a:latin typeface="Arial" panose="020B0604020202020204" pitchFamily="34" charset="0"/>
              </a:rPr>
              <a:t>4</a:t>
            </a:r>
            <a:r>
              <a:rPr lang="en-US" altLang="en-US" sz="2800" b="1" smtClean="0">
                <a:latin typeface="Arial" panose="020B0604020202020204" pitchFamily="34" charset="0"/>
              </a:rPr>
              <a:t> 	= 92.0 g/mol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	   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2 moles N</a:t>
            </a:r>
            <a:r>
              <a:rPr lang="en-US" altLang="en-US" sz="2800" b="1" smtClean="0">
                <a:latin typeface="Arial" panose="020B0604020202020204" pitchFamily="34" charset="0"/>
              </a:rPr>
              <a:t> x 14.0 g/mol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	+ </a:t>
            </a:r>
            <a:r>
              <a:rPr lang="en-US" altLang="en-US" sz="2800" b="1" smtClean="0">
                <a:solidFill>
                  <a:srgbClr val="063DE8"/>
                </a:solidFill>
                <a:latin typeface="Arial" panose="020B0604020202020204" pitchFamily="34" charset="0"/>
              </a:rPr>
              <a:t>4 moles O</a:t>
            </a:r>
            <a:r>
              <a:rPr lang="en-US" altLang="en-US" sz="2800" b="1" smtClean="0">
                <a:latin typeface="Arial" panose="020B0604020202020204" pitchFamily="34" charset="0"/>
              </a:rPr>
              <a:t> x 16.0 g/mol     = 92.0 g/mol N</a:t>
            </a:r>
            <a:r>
              <a:rPr lang="en-US" altLang="en-US" sz="2800" b="1" baseline="-25000" smtClean="0">
                <a:latin typeface="Arial" panose="020B0604020202020204" pitchFamily="34" charset="0"/>
              </a:rPr>
              <a:t>2</a:t>
            </a:r>
            <a:r>
              <a:rPr lang="en-US" altLang="en-US" sz="2800" b="1" smtClean="0">
                <a:latin typeface="Arial" panose="020B0604020202020204" pitchFamily="34" charset="0"/>
              </a:rPr>
              <a:t>O</a:t>
            </a:r>
            <a:r>
              <a:rPr lang="en-US" altLang="en-US" sz="2800" b="1" baseline="-25000" smtClean="0">
                <a:latin typeface="Arial" panose="020B0604020202020204" pitchFamily="34" charset="0"/>
              </a:rPr>
              <a:t>4</a:t>
            </a:r>
            <a:r>
              <a:rPr lang="en-US" altLang="en-US" sz="2800" b="1" smtClean="0">
                <a:latin typeface="Arial" panose="020B0604020202020204" pitchFamily="34" charset="0"/>
              </a:rPr>
              <a:t>				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en-US" sz="2800" b="1" smtClean="0"/>
              <a:t>	</a:t>
            </a:r>
          </a:p>
        </p:txBody>
      </p:sp>
      <p:sp>
        <p:nvSpPr>
          <p:cNvPr id="17411" name="Line 3"/>
          <p:cNvSpPr>
            <a:spLocks noChangeShapeType="1"/>
          </p:cNvSpPr>
          <p:nvPr/>
        </p:nvSpPr>
        <p:spPr bwMode="auto">
          <a:xfrm>
            <a:off x="457200" y="4800600"/>
            <a:ext cx="7924800" cy="0"/>
          </a:xfrm>
          <a:prstGeom prst="line">
            <a:avLst/>
          </a:prstGeom>
          <a:noFill/>
          <a:ln w="57150" cmpd="thinThick">
            <a:solidFill>
              <a:schemeClr val="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b="1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Molar Mass of Molecules and Compounds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5105400"/>
          </a:xfrm>
          <a:noFill/>
        </p:spPr>
        <p:txBody>
          <a:bodyPr lIns="92075" tIns="46038" rIns="92075" bIns="46038"/>
          <a:lstStyle/>
          <a:p>
            <a:pPr>
              <a:buFontTx/>
              <a:buNone/>
            </a:pPr>
            <a:r>
              <a:rPr lang="en-US" altLang="en-US" sz="2400" i="1" smtClean="0">
                <a:solidFill>
                  <a:schemeClr val="tx2"/>
                </a:solidFill>
              </a:rPr>
              <a:t> 					</a:t>
            </a:r>
          </a:p>
          <a:p>
            <a:pPr>
              <a:buFontTx/>
              <a:buNone/>
            </a:pPr>
            <a:endParaRPr lang="en-US" altLang="en-US" sz="2400" i="1" smtClean="0">
              <a:solidFill>
                <a:schemeClr val="tx2"/>
              </a:solidFill>
            </a:endParaRPr>
          </a:p>
          <a:p>
            <a:pPr algn="ctr">
              <a:buFontTx/>
              <a:buNone/>
            </a:pPr>
            <a:r>
              <a:rPr lang="en-US" altLang="en-US" sz="3000" b="1" i="1" smtClean="0">
                <a:latin typeface="Arial" panose="020B0604020202020204" pitchFamily="34" charset="0"/>
              </a:rPr>
              <a:t>molar mass               </a:t>
            </a:r>
            <a:r>
              <a:rPr lang="en-US" altLang="en-US" sz="3000" b="1" smtClean="0">
                <a:latin typeface="Arial" panose="020B0604020202020204" pitchFamily="34" charset="0"/>
              </a:rPr>
              <a:t> </a:t>
            </a:r>
          </a:p>
          <a:p>
            <a:pPr algn="ctr"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Grams 				Moles</a:t>
            </a:r>
            <a:r>
              <a:rPr lang="en-US" altLang="en-US" sz="3000" b="1" smtClean="0">
                <a:solidFill>
                  <a:schemeClr val="accent1"/>
                </a:solidFill>
              </a:rPr>
              <a:t> </a:t>
            </a:r>
            <a:endParaRPr lang="en-US" altLang="en-US" sz="3000" b="1" i="1" smtClean="0">
              <a:solidFill>
                <a:schemeClr val="accent1"/>
              </a:solidFill>
            </a:endParaRPr>
          </a:p>
          <a:p>
            <a:pPr>
              <a:lnSpc>
                <a:spcPct val="0"/>
              </a:lnSpc>
              <a:buFontTx/>
              <a:buNone/>
            </a:pPr>
            <a:endParaRPr lang="en-US" altLang="en-US" sz="3000" smtClean="0">
              <a:solidFill>
                <a:schemeClr val="accent1"/>
              </a:solidFill>
            </a:endParaRP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2400" b="1" smtClean="0">
                <a:solidFill>
                  <a:schemeClr val="accent1"/>
                </a:solidFill>
              </a:rPr>
              <a:t>	</a:t>
            </a:r>
            <a:endParaRPr lang="en-US" altLang="en-US" sz="3000" b="1" smtClean="0">
              <a:solidFill>
                <a:schemeClr val="accent1"/>
              </a:solidFill>
            </a:endParaRPr>
          </a:p>
          <a:p>
            <a:pPr>
              <a:buFontTx/>
              <a:buNone/>
            </a:pPr>
            <a:endParaRPr lang="en-US" altLang="en-US" sz="3000" b="1" smtClean="0">
              <a:solidFill>
                <a:schemeClr val="accent1"/>
              </a:solidFill>
            </a:endParaRPr>
          </a:p>
          <a:p>
            <a:pPr>
              <a:buFontTx/>
              <a:buNone/>
            </a:pPr>
            <a:endParaRPr lang="en-US" altLang="en-US" sz="3000" smtClean="0"/>
          </a:p>
          <a:p>
            <a:pPr>
              <a:buFontTx/>
              <a:buNone/>
            </a:pPr>
            <a:r>
              <a:rPr lang="en-US" altLang="en-US" sz="2400" smtClean="0"/>
              <a:t>	</a:t>
            </a:r>
          </a:p>
          <a:p>
            <a:pPr>
              <a:buFontTx/>
              <a:buNone/>
            </a:pPr>
            <a:endParaRPr lang="en-US" altLang="en-US" sz="2400" smtClean="0"/>
          </a:p>
          <a:p>
            <a:pPr>
              <a:buFontTx/>
              <a:buNone/>
            </a:pPr>
            <a:endParaRPr lang="en-US" altLang="en-US" sz="2400" smtClean="0"/>
          </a:p>
          <a:p>
            <a:pPr>
              <a:buFontTx/>
              <a:buNone/>
            </a:pPr>
            <a:r>
              <a:rPr lang="en-US" altLang="en-US" sz="2400" smtClean="0">
                <a:solidFill>
                  <a:schemeClr val="tx2"/>
                </a:solidFill>
              </a:rPr>
              <a:t/>
            </a:r>
            <a:br>
              <a:rPr lang="en-US" altLang="en-US" sz="2400" smtClean="0">
                <a:solidFill>
                  <a:schemeClr val="tx2"/>
                </a:solidFill>
              </a:rPr>
            </a:br>
            <a:r>
              <a:rPr lang="en-US" altLang="en-US" sz="2400" smtClean="0">
                <a:solidFill>
                  <a:schemeClr val="tx2"/>
                </a:solidFill>
              </a:rPr>
              <a:t/>
            </a:r>
            <a:br>
              <a:rPr lang="en-US" altLang="en-US" sz="2400" smtClean="0">
                <a:solidFill>
                  <a:schemeClr val="tx2"/>
                </a:solidFill>
              </a:rPr>
            </a:br>
            <a:endParaRPr lang="en-US" altLang="en-US" sz="2400" smtClean="0">
              <a:solidFill>
                <a:schemeClr val="tx2"/>
              </a:solidFill>
            </a:endParaRPr>
          </a:p>
        </p:txBody>
      </p:sp>
      <p:sp>
        <p:nvSpPr>
          <p:cNvPr id="18435" name="Line 3"/>
          <p:cNvSpPr>
            <a:spLocks noChangeShapeType="1"/>
          </p:cNvSpPr>
          <p:nvPr/>
        </p:nvSpPr>
        <p:spPr bwMode="auto">
          <a:xfrm>
            <a:off x="3352800" y="3352800"/>
            <a:ext cx="2667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b="1" smtClean="0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Calculations with Molar Mass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2362200"/>
            <a:ext cx="7772400" cy="4114800"/>
          </a:xfrm>
        </p:spPr>
        <p:txBody>
          <a:bodyPr/>
          <a:lstStyle/>
          <a:p>
            <a:pPr>
              <a:lnSpc>
                <a:spcPct val="120000"/>
              </a:lnSpc>
              <a:buFontTx/>
              <a:buNone/>
            </a:pPr>
            <a:r>
              <a:rPr lang="en-US" altLang="en-US" sz="2800" b="1" smtClean="0">
                <a:solidFill>
                  <a:schemeClr val="tx2"/>
                </a:solidFill>
                <a:latin typeface="Arial" panose="020B0604020202020204" pitchFamily="34" charset="0"/>
              </a:rPr>
              <a:t>   </a:t>
            </a:r>
            <a:r>
              <a:rPr lang="en-US" altLang="en-US" sz="3000" b="1" smtClean="0">
                <a:latin typeface="Arial" panose="020B0604020202020204" pitchFamily="34" charset="0"/>
              </a:rPr>
              <a:t>The artificial sweetener aspartame (Nutra-Sweet) formula C</a:t>
            </a:r>
            <a:r>
              <a:rPr lang="en-US" altLang="en-US" sz="3000" b="1" baseline="-25000" smtClean="0">
                <a:latin typeface="Arial" panose="020B0604020202020204" pitchFamily="34" charset="0"/>
              </a:rPr>
              <a:t>14</a:t>
            </a:r>
            <a:r>
              <a:rPr lang="en-US" altLang="en-US" sz="3000" b="1" smtClean="0">
                <a:latin typeface="Arial" panose="020B0604020202020204" pitchFamily="34" charset="0"/>
              </a:rPr>
              <a:t>H</a:t>
            </a:r>
            <a:r>
              <a:rPr lang="en-US" altLang="en-US" sz="3000" b="1" baseline="-25000" smtClean="0">
                <a:latin typeface="Arial" panose="020B0604020202020204" pitchFamily="34" charset="0"/>
              </a:rPr>
              <a:t>18</a:t>
            </a:r>
            <a:r>
              <a:rPr lang="en-US" altLang="en-US" sz="3000" b="1" smtClean="0">
                <a:latin typeface="Arial" panose="020B0604020202020204" pitchFamily="34" charset="0"/>
              </a:rPr>
              <a:t>N</a:t>
            </a:r>
            <a:r>
              <a:rPr lang="en-US" altLang="en-US" sz="3000" b="1" baseline="-25000" smtClean="0">
                <a:latin typeface="Arial" panose="020B0604020202020204" pitchFamily="34" charset="0"/>
              </a:rPr>
              <a:t>2</a:t>
            </a:r>
            <a:r>
              <a:rPr lang="en-US" altLang="en-US" sz="3000" b="1" smtClean="0">
                <a:latin typeface="Arial" panose="020B0604020202020204" pitchFamily="34" charset="0"/>
              </a:rPr>
              <a:t>O</a:t>
            </a:r>
            <a:r>
              <a:rPr lang="en-US" altLang="en-US" sz="3000" b="1" baseline="-25000" smtClean="0">
                <a:latin typeface="Arial" panose="020B0604020202020204" pitchFamily="34" charset="0"/>
              </a:rPr>
              <a:t>5</a:t>
            </a:r>
            <a:r>
              <a:rPr lang="en-US" altLang="en-US" sz="3000" b="1" smtClean="0">
                <a:latin typeface="Arial" panose="020B0604020202020204" pitchFamily="34" charset="0"/>
              </a:rPr>
              <a:t> is used to sweeten diet foods, coffee and soft drinks. How many moles of aspartame are present in 225 g of aspartame?</a:t>
            </a:r>
          </a:p>
        </p:txBody>
      </p:sp>
      <p:graphicFrame>
        <p:nvGraphicFramePr>
          <p:cNvPr id="19459" name="Object 3"/>
          <p:cNvGraphicFramePr>
            <a:graphicFrameLocks/>
          </p:cNvGraphicFramePr>
          <p:nvPr/>
        </p:nvGraphicFramePr>
        <p:xfrm>
          <a:off x="7467600" y="0"/>
          <a:ext cx="1676400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5" name="ClipArt" r:id="rId5" imgW="2781300" imgH="3629025" progId="MS_ClipArt_Gallery.2">
                  <p:embed/>
                </p:oleObj>
              </mc:Choice>
              <mc:Fallback>
                <p:oleObj name="ClipArt" r:id="rId5" imgW="2781300" imgH="3629025" progId="MS_ClipArt_Gallery.2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0"/>
                        <a:ext cx="1676400" cy="274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b="1" smtClean="0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Learning Check!</a:t>
            </a:r>
          </a:p>
        </p:txBody>
      </p:sp>
      <p:pic>
        <p:nvPicPr>
          <p:cNvPr id="73733" name="CALC4079.WAV">
            <a:hlinkClick r:id="" action="ppaction://media"/>
          </p:cNvPr>
          <p:cNvPicPr>
            <a:picLocks noChangeAspect="1" noChangeArrowheads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872" fill="hold"/>
                                        <p:tgtEl>
                                          <p:spTgt spid="7373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3733"/>
                </p:tgtEl>
              </p:cMediaNode>
            </p:audi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2209800"/>
            <a:ext cx="8534400" cy="4648200"/>
          </a:xfrm>
        </p:spPr>
        <p:txBody>
          <a:bodyPr/>
          <a:lstStyle/>
          <a:p>
            <a:pPr>
              <a:lnSpc>
                <a:spcPct val="120000"/>
              </a:lnSpc>
              <a:buFontTx/>
              <a:buNone/>
            </a:pPr>
            <a:r>
              <a:rPr lang="en-US" altLang="en-US" sz="2800" b="1" smtClean="0">
                <a:solidFill>
                  <a:srgbClr val="3366FF"/>
                </a:solidFill>
                <a:latin typeface="Arial" panose="020B0604020202020204" pitchFamily="34" charset="0"/>
              </a:rPr>
              <a:t>1. Molar mass of Aspartame </a:t>
            </a:r>
            <a:r>
              <a:rPr lang="en-US" altLang="en-US" sz="3000" b="1" smtClean="0">
                <a:solidFill>
                  <a:srgbClr val="3366FF"/>
                </a:solidFill>
                <a:latin typeface="Arial" panose="020B0604020202020204" pitchFamily="34" charset="0"/>
              </a:rPr>
              <a:t>C</a:t>
            </a:r>
            <a:r>
              <a:rPr lang="en-US" altLang="en-US" sz="3000" b="1" baseline="-25000" smtClean="0">
                <a:solidFill>
                  <a:srgbClr val="3366FF"/>
                </a:solidFill>
                <a:latin typeface="Arial" panose="020B0604020202020204" pitchFamily="34" charset="0"/>
              </a:rPr>
              <a:t>14</a:t>
            </a:r>
            <a:r>
              <a:rPr lang="en-US" altLang="en-US" sz="3000" b="1" smtClean="0">
                <a:solidFill>
                  <a:srgbClr val="3366FF"/>
                </a:solidFill>
                <a:latin typeface="Arial" panose="020B0604020202020204" pitchFamily="34" charset="0"/>
              </a:rPr>
              <a:t>H</a:t>
            </a:r>
            <a:r>
              <a:rPr lang="en-US" altLang="en-US" sz="3000" b="1" baseline="-25000" smtClean="0">
                <a:solidFill>
                  <a:srgbClr val="3366FF"/>
                </a:solidFill>
                <a:latin typeface="Arial" panose="020B0604020202020204" pitchFamily="34" charset="0"/>
              </a:rPr>
              <a:t>18</a:t>
            </a:r>
            <a:r>
              <a:rPr lang="en-US" altLang="en-US" sz="3000" b="1" smtClean="0">
                <a:solidFill>
                  <a:srgbClr val="3366FF"/>
                </a:solidFill>
                <a:latin typeface="Arial" panose="020B0604020202020204" pitchFamily="34" charset="0"/>
              </a:rPr>
              <a:t>N</a:t>
            </a:r>
            <a:r>
              <a:rPr lang="en-US" altLang="en-US" sz="3000" b="1" baseline="-25000" smtClean="0">
                <a:solidFill>
                  <a:srgbClr val="3366FF"/>
                </a:solidFill>
                <a:latin typeface="Arial" panose="020B0604020202020204" pitchFamily="34" charset="0"/>
              </a:rPr>
              <a:t>2</a:t>
            </a:r>
            <a:r>
              <a:rPr lang="en-US" altLang="en-US" sz="3000" b="1" smtClean="0">
                <a:solidFill>
                  <a:srgbClr val="3366FF"/>
                </a:solidFill>
                <a:latin typeface="Arial" panose="020B0604020202020204" pitchFamily="34" charset="0"/>
              </a:rPr>
              <a:t>O</a:t>
            </a:r>
            <a:r>
              <a:rPr lang="en-US" altLang="en-US" sz="3000" b="1" baseline="-25000" smtClean="0">
                <a:solidFill>
                  <a:srgbClr val="3366FF"/>
                </a:solidFill>
                <a:latin typeface="Arial" panose="020B0604020202020204" pitchFamily="34" charset="0"/>
              </a:rPr>
              <a:t>5</a:t>
            </a:r>
            <a:r>
              <a:rPr lang="en-US" altLang="en-US" sz="3000" b="1" smtClean="0">
                <a:solidFill>
                  <a:srgbClr val="FF9966"/>
                </a:solidFill>
                <a:latin typeface="Arial" panose="020B0604020202020204" pitchFamily="34" charset="0"/>
              </a:rPr>
              <a:t> </a:t>
            </a:r>
            <a:endParaRPr lang="en-US" altLang="en-US" sz="2800" b="1" smtClean="0">
              <a:solidFill>
                <a:srgbClr val="FF9966"/>
              </a:solidFill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	(14 x 12.0) + (18 x 1.01) + (2 x 14.0) + (5 x 16.0)                   					</a:t>
            </a:r>
            <a:r>
              <a:rPr lang="en-US" altLang="en-US" sz="2800" b="1" smtClean="0">
                <a:solidFill>
                  <a:srgbClr val="3366FF"/>
                </a:solidFill>
                <a:latin typeface="Arial" panose="020B0604020202020204" pitchFamily="34" charset="0"/>
              </a:rPr>
              <a:t>=  294 g/mole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 sz="2800" b="1" smtClean="0">
                <a:solidFill>
                  <a:srgbClr val="3366FF"/>
                </a:solidFill>
                <a:latin typeface="Arial" panose="020B0604020202020204" pitchFamily="34" charset="0"/>
              </a:rPr>
              <a:t>2.  Setup</a:t>
            </a:r>
            <a:r>
              <a:rPr lang="en-US" altLang="en-US" sz="2800" b="1" smtClean="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</a:p>
          <a:p>
            <a:pPr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     225 g aspartame x  </a:t>
            </a:r>
            <a:r>
              <a:rPr lang="en-US" altLang="en-US" sz="2800" b="1" u="sng" smtClean="0">
                <a:latin typeface="Arial" panose="020B0604020202020204" pitchFamily="34" charset="0"/>
              </a:rPr>
              <a:t>1 mole aspartame</a:t>
            </a:r>
          </a:p>
          <a:p>
            <a:pPr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				         	   294 g aspartame</a:t>
            </a:r>
          </a:p>
          <a:p>
            <a:pPr>
              <a:buFontTx/>
              <a:buNone/>
            </a:pPr>
            <a:endParaRPr lang="en-US" altLang="en-US" sz="2800" b="1" smtClean="0">
              <a:latin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					</a:t>
            </a:r>
            <a:r>
              <a:rPr lang="en-US" altLang="en-US" sz="2800" b="1" smtClean="0">
                <a:solidFill>
                  <a:srgbClr val="E8E816"/>
                </a:solidFill>
                <a:latin typeface="Arial" panose="020B0604020202020204" pitchFamily="34" charset="0"/>
              </a:rPr>
              <a:t>= 0.765 mole aspartame</a:t>
            </a:r>
            <a:endParaRPr lang="en-US" altLang="en-US" sz="2800" b="1" u="sng" smtClean="0">
              <a:solidFill>
                <a:srgbClr val="E8E816"/>
              </a:solidFill>
              <a:latin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US" altLang="en-US" sz="2800" b="1" smtClean="0"/>
              <a:t>    </a:t>
            </a:r>
            <a:r>
              <a:rPr lang="en-US" altLang="en-US" sz="2800" b="1" u="sng" smtClean="0"/>
              <a:t> </a:t>
            </a:r>
            <a:endParaRPr lang="en-US" altLang="en-US" sz="2600" b="1" smtClean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b="1" smtClean="0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Solution</a:t>
            </a:r>
          </a:p>
        </p:txBody>
      </p:sp>
      <p:sp>
        <p:nvSpPr>
          <p:cNvPr id="74756" name="Line 4"/>
          <p:cNvSpPr>
            <a:spLocks noChangeShapeType="1"/>
          </p:cNvSpPr>
          <p:nvPr/>
        </p:nvSpPr>
        <p:spPr bwMode="auto">
          <a:xfrm>
            <a:off x="1524000" y="4572000"/>
            <a:ext cx="1828800" cy="152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4757" name="Line 5"/>
          <p:cNvSpPr>
            <a:spLocks noChangeShapeType="1"/>
          </p:cNvSpPr>
          <p:nvPr/>
        </p:nvSpPr>
        <p:spPr bwMode="auto">
          <a:xfrm>
            <a:off x="4953000" y="5181600"/>
            <a:ext cx="1828800" cy="152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4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4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47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b="1" smtClean="0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Atoms/Molecules and Grams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b="1" smtClean="0">
                <a:latin typeface="Arial" panose="020B0604020202020204" pitchFamily="34" charset="0"/>
              </a:rPr>
              <a:t>Since 6.02 X 10</a:t>
            </a:r>
            <a:r>
              <a:rPr lang="en-US" altLang="en-US" sz="2800" b="1" baseline="30000" smtClean="0">
                <a:latin typeface="Arial" panose="020B0604020202020204" pitchFamily="34" charset="0"/>
              </a:rPr>
              <a:t>23</a:t>
            </a:r>
            <a:r>
              <a:rPr lang="en-US" altLang="en-US" sz="2800" b="1" smtClean="0">
                <a:latin typeface="Arial" panose="020B0604020202020204" pitchFamily="34" charset="0"/>
              </a:rPr>
              <a:t> particles = 1 mole 				AND</a:t>
            </a:r>
            <a:br>
              <a:rPr lang="en-US" altLang="en-US" sz="2800" b="1" smtClean="0">
                <a:latin typeface="Arial" panose="020B0604020202020204" pitchFamily="34" charset="0"/>
              </a:rPr>
            </a:br>
            <a:r>
              <a:rPr lang="en-US" altLang="en-US" sz="2800" b="1" smtClean="0">
                <a:latin typeface="Arial" panose="020B0604020202020204" pitchFamily="34" charset="0"/>
              </a:rPr>
              <a:t>1 mole = molar mass (grams)</a:t>
            </a:r>
          </a:p>
          <a:p>
            <a:pPr>
              <a:lnSpc>
                <a:spcPct val="80000"/>
              </a:lnSpc>
            </a:pPr>
            <a:r>
              <a:rPr lang="en-US" altLang="en-US" sz="2800" b="1" smtClean="0">
                <a:latin typeface="Arial" panose="020B0604020202020204" pitchFamily="34" charset="0"/>
              </a:rPr>
              <a:t>You can convert atoms/molecules to moles and then moles to grams! (Two step process)</a:t>
            </a:r>
          </a:p>
          <a:p>
            <a:pPr>
              <a:lnSpc>
                <a:spcPct val="80000"/>
              </a:lnSpc>
            </a:pPr>
            <a:r>
              <a:rPr lang="en-US" altLang="en-US" sz="2800" b="1" smtClean="0">
                <a:latin typeface="Arial" panose="020B0604020202020204" pitchFamily="34" charset="0"/>
              </a:rPr>
              <a:t>You can’t go directly from atoms to grams!!!! You MUST go thru MOLES.</a:t>
            </a:r>
          </a:p>
          <a:p>
            <a:pPr>
              <a:lnSpc>
                <a:spcPct val="80000"/>
              </a:lnSpc>
            </a:pPr>
            <a:r>
              <a:rPr lang="en-US" altLang="en-US" sz="2800" b="1" smtClean="0">
                <a:latin typeface="Arial" panose="020B0604020202020204" pitchFamily="34" charset="0"/>
              </a:rPr>
              <a:t>That’s like asking 2 dozen cookies weigh how many ounces if 1 cookie weighs 4 oz?  You have to convert to dozen first!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800" b="1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5105400"/>
          </a:xfrm>
          <a:noFill/>
        </p:spPr>
        <p:txBody>
          <a:bodyPr lIns="92075" tIns="46038" rIns="92075" bIns="46038"/>
          <a:lstStyle/>
          <a:p>
            <a:pPr>
              <a:buFontTx/>
              <a:buNone/>
            </a:pPr>
            <a:r>
              <a:rPr lang="en-US" altLang="en-US" sz="2400" i="1" smtClean="0">
                <a:solidFill>
                  <a:schemeClr val="tx2"/>
                </a:solidFill>
              </a:rPr>
              <a:t> 					</a:t>
            </a:r>
          </a:p>
          <a:p>
            <a:pPr>
              <a:buFontTx/>
              <a:buNone/>
            </a:pPr>
            <a:r>
              <a:rPr lang="en-US" altLang="en-US" sz="2400" b="1" i="1" smtClean="0">
                <a:latin typeface="Arial" panose="020B0604020202020204" pitchFamily="34" charset="0"/>
              </a:rPr>
              <a:t>                   molar mass             Avogadro’s number</a:t>
            </a:r>
            <a:r>
              <a:rPr lang="en-US" altLang="en-US" sz="3000" b="1" i="1" smtClean="0">
                <a:latin typeface="Arial" panose="020B0604020202020204" pitchFamily="34" charset="0"/>
              </a:rPr>
              <a:t>          </a:t>
            </a:r>
            <a:r>
              <a:rPr lang="en-US" altLang="en-US" sz="3000" b="1" smtClean="0">
                <a:latin typeface="Arial" panose="020B0604020202020204" pitchFamily="34" charset="0"/>
              </a:rPr>
              <a:t> </a:t>
            </a:r>
            <a:br>
              <a:rPr lang="en-US" altLang="en-US" sz="3000" b="1" smtClean="0">
                <a:latin typeface="Arial" panose="020B0604020202020204" pitchFamily="34" charset="0"/>
              </a:rPr>
            </a:br>
            <a:r>
              <a:rPr lang="en-US" altLang="en-US" sz="2400" b="1" smtClean="0">
                <a:latin typeface="Arial" panose="020B0604020202020204" pitchFamily="34" charset="0"/>
              </a:rPr>
              <a:t>Grams 		         </a:t>
            </a:r>
            <a:r>
              <a:rPr lang="en-US" altLang="en-US" sz="2400" b="1" smtClean="0">
                <a:solidFill>
                  <a:schemeClr val="hlink"/>
                </a:solidFill>
                <a:latin typeface="Arial" panose="020B0604020202020204" pitchFamily="34" charset="0"/>
              </a:rPr>
              <a:t>Moles</a:t>
            </a:r>
            <a:r>
              <a:rPr lang="en-US" altLang="en-US" sz="2400" b="1" smtClean="0">
                <a:latin typeface="Arial" panose="020B0604020202020204" pitchFamily="34" charset="0"/>
              </a:rPr>
              <a:t>                                  particles</a:t>
            </a:r>
            <a:endParaRPr lang="en-US" altLang="en-US" sz="2400" b="1" i="1" smtClean="0">
              <a:latin typeface="Arial" panose="020B0604020202020204" pitchFamily="34" charset="0"/>
            </a:endParaRPr>
          </a:p>
          <a:p>
            <a:pPr>
              <a:lnSpc>
                <a:spcPct val="0"/>
              </a:lnSpc>
              <a:buFontTx/>
              <a:buNone/>
            </a:pPr>
            <a:endParaRPr lang="en-US" altLang="en-US" sz="3000" smtClean="0">
              <a:solidFill>
                <a:schemeClr val="accent1"/>
              </a:solidFill>
            </a:endParaRP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2400" b="1" smtClean="0">
                <a:solidFill>
                  <a:schemeClr val="accent1"/>
                </a:solidFill>
              </a:rPr>
              <a:t>	</a:t>
            </a:r>
            <a:endParaRPr lang="en-US" altLang="en-US" sz="3000" b="1" smtClean="0">
              <a:solidFill>
                <a:schemeClr val="accent1"/>
              </a:solidFill>
            </a:endParaRPr>
          </a:p>
          <a:p>
            <a:pPr algn="ctr">
              <a:buFontTx/>
              <a:buNone/>
            </a:pPr>
            <a:r>
              <a:rPr lang="en-US" altLang="en-US" sz="4800" b="1" smtClean="0">
                <a:solidFill>
                  <a:schemeClr val="tx2"/>
                </a:solidFill>
                <a:latin typeface="Arial" panose="020B0604020202020204" pitchFamily="34" charset="0"/>
              </a:rPr>
              <a:t>Everything must go through Moles!!!</a:t>
            </a:r>
          </a:p>
        </p:txBody>
      </p:sp>
      <p:sp>
        <p:nvSpPr>
          <p:cNvPr id="22531" name="Line 3"/>
          <p:cNvSpPr>
            <a:spLocks noChangeShapeType="1"/>
          </p:cNvSpPr>
          <p:nvPr/>
        </p:nvSpPr>
        <p:spPr bwMode="auto">
          <a:xfrm>
            <a:off x="1524000" y="2819400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b="1" smtClean="0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Calculations</a:t>
            </a:r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>
            <a:off x="4495800" y="2819400"/>
            <a:ext cx="274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2000" fill="hold"/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7467600" cy="1143000"/>
          </a:xfrm>
        </p:spPr>
        <p:txBody>
          <a:bodyPr/>
          <a:lstStyle/>
          <a:p>
            <a:pPr>
              <a:defRPr/>
            </a:pPr>
            <a:r>
              <a:rPr lang="en-US" sz="4000" b="1" smtClean="0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Atoms/Molecules and Grams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6934200" cy="1066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 smtClean="0">
                <a:latin typeface="Arial" panose="020B0604020202020204" pitchFamily="34" charset="0"/>
              </a:rPr>
              <a:t>How many atoms of Cu are present in 35.4 g of Cu?</a:t>
            </a:r>
          </a:p>
        </p:txBody>
      </p:sp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381000" y="3505200"/>
            <a:ext cx="8229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SzTx/>
              <a:buFontTx/>
              <a:buNone/>
            </a:pPr>
            <a:r>
              <a:rPr lang="en-US" altLang="en-US" sz="2800">
                <a:latin typeface="Arial" panose="020B0604020202020204" pitchFamily="34" charset="0"/>
              </a:rPr>
              <a:t>35.4 g Cu        1 mol Cu       6.02 X 10</a:t>
            </a:r>
            <a:r>
              <a:rPr lang="en-US" altLang="en-US" sz="2800" baseline="30000">
                <a:latin typeface="Arial" panose="020B0604020202020204" pitchFamily="34" charset="0"/>
              </a:rPr>
              <a:t>23</a:t>
            </a:r>
            <a:r>
              <a:rPr lang="en-US" altLang="en-US" sz="2800">
                <a:latin typeface="Arial" panose="020B0604020202020204" pitchFamily="34" charset="0"/>
              </a:rPr>
              <a:t> atoms Cu</a:t>
            </a:r>
            <a:br>
              <a:rPr lang="en-US" altLang="en-US" sz="2800">
                <a:latin typeface="Arial" panose="020B0604020202020204" pitchFamily="34" charset="0"/>
              </a:rPr>
            </a:br>
            <a:r>
              <a:rPr lang="en-US" altLang="en-US" sz="2800">
                <a:latin typeface="Arial" panose="020B0604020202020204" pitchFamily="34" charset="0"/>
              </a:rPr>
              <a:t> 		    63.5 g Cu	        1 mol Cu</a:t>
            </a:r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>
            <a:off x="304800" y="4038600"/>
            <a:ext cx="815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2362200" y="35814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4495800" y="35814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24" name="Text Box 8"/>
          <p:cNvSpPr txBox="1">
            <a:spLocks noChangeArrowheads="1"/>
          </p:cNvSpPr>
          <p:nvPr/>
        </p:nvSpPr>
        <p:spPr bwMode="auto">
          <a:xfrm>
            <a:off x="2057400" y="5181600"/>
            <a:ext cx="464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SzTx/>
              <a:buFontTx/>
              <a:buNone/>
            </a:pPr>
            <a:r>
              <a:rPr lang="en-US" altLang="en-US" b="1">
                <a:solidFill>
                  <a:srgbClr val="E8E816"/>
                </a:solidFill>
                <a:latin typeface="Arial" panose="020B0604020202020204" pitchFamily="34" charset="0"/>
              </a:rPr>
              <a:t>= 3.36 X 10</a:t>
            </a:r>
            <a:r>
              <a:rPr lang="en-US" altLang="en-US" b="1" baseline="30000">
                <a:solidFill>
                  <a:srgbClr val="E8E816"/>
                </a:solidFill>
                <a:latin typeface="Arial" panose="020B0604020202020204" pitchFamily="34" charset="0"/>
              </a:rPr>
              <a:t>23 </a:t>
            </a:r>
            <a:r>
              <a:rPr lang="en-US" altLang="en-US" b="1">
                <a:solidFill>
                  <a:srgbClr val="E8E816"/>
                </a:solidFill>
                <a:latin typeface="Arial" panose="020B0604020202020204" pitchFamily="34" charset="0"/>
              </a:rPr>
              <a:t>atoms Cu</a:t>
            </a:r>
          </a:p>
        </p:txBody>
      </p:sp>
      <p:sp>
        <p:nvSpPr>
          <p:cNvPr id="86025" name="Line 9"/>
          <p:cNvSpPr>
            <a:spLocks noChangeShapeType="1"/>
          </p:cNvSpPr>
          <p:nvPr/>
        </p:nvSpPr>
        <p:spPr bwMode="auto">
          <a:xfrm flipV="1">
            <a:off x="1371600" y="37338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26" name="Line 10"/>
          <p:cNvSpPr>
            <a:spLocks noChangeShapeType="1"/>
          </p:cNvSpPr>
          <p:nvPr/>
        </p:nvSpPr>
        <p:spPr bwMode="auto">
          <a:xfrm flipV="1">
            <a:off x="3352800" y="41148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27" name="Line 11"/>
          <p:cNvSpPr>
            <a:spLocks noChangeShapeType="1"/>
          </p:cNvSpPr>
          <p:nvPr/>
        </p:nvSpPr>
        <p:spPr bwMode="auto">
          <a:xfrm flipV="1">
            <a:off x="3124200" y="3657600"/>
            <a:ext cx="1066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28" name="Line 12"/>
          <p:cNvSpPr>
            <a:spLocks noChangeShapeType="1"/>
          </p:cNvSpPr>
          <p:nvPr/>
        </p:nvSpPr>
        <p:spPr bwMode="auto">
          <a:xfrm flipV="1">
            <a:off x="6096000" y="4114800"/>
            <a:ext cx="1295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3565" name="Picture 13" descr="Copper%20Statue%20of%20Liber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000" y="0"/>
            <a:ext cx="13970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/>
          <a:p>
            <a:pPr>
              <a:defRPr/>
            </a:pPr>
            <a:r>
              <a:rPr lang="en-US" altLang="en-US" sz="6600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STOICHIOMETRY</a:t>
            </a:r>
            <a:endParaRPr lang="en-US" altLang="en-US" sz="7200" smtClean="0">
              <a:solidFill>
                <a:srgbClr val="063DE8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286000"/>
            <a:ext cx="3657600" cy="28194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en-US" sz="360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- the study of the quantitative aspects of chemical reactions.</a:t>
            </a:r>
          </a:p>
        </p:txBody>
      </p:sp>
      <p:pic>
        <p:nvPicPr>
          <p:cNvPr id="5124" name="Picture 4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562100"/>
            <a:ext cx="4546600" cy="492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6172200" cy="1143000"/>
          </a:xfrm>
        </p:spPr>
        <p:txBody>
          <a:bodyPr/>
          <a:lstStyle/>
          <a:p>
            <a:pPr>
              <a:defRPr/>
            </a:pPr>
            <a:r>
              <a:rPr lang="en-US" b="1" smtClean="0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Learning Check!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066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 smtClean="0">
                <a:latin typeface="Arial" panose="020B0604020202020204" pitchFamily="34" charset="0"/>
              </a:rPr>
              <a:t>What is the mass (in grams) of 1.20 X 10</a:t>
            </a:r>
            <a:r>
              <a:rPr lang="en-US" altLang="en-US" b="1" baseline="30000" smtClean="0">
                <a:latin typeface="Arial" panose="020B0604020202020204" pitchFamily="34" charset="0"/>
              </a:rPr>
              <a:t>24</a:t>
            </a:r>
            <a:r>
              <a:rPr lang="en-US" altLang="en-US" b="1" smtClean="0">
                <a:latin typeface="Arial" panose="020B0604020202020204" pitchFamily="34" charset="0"/>
              </a:rPr>
              <a:t> molecules of glucose (C</a:t>
            </a:r>
            <a:r>
              <a:rPr lang="en-US" altLang="en-US" b="1" baseline="-25000" smtClean="0">
                <a:latin typeface="Arial" panose="020B0604020202020204" pitchFamily="34" charset="0"/>
              </a:rPr>
              <a:t>6</a:t>
            </a:r>
            <a:r>
              <a:rPr lang="en-US" altLang="en-US" b="1" smtClean="0">
                <a:latin typeface="Arial" panose="020B0604020202020204" pitchFamily="34" charset="0"/>
              </a:rPr>
              <a:t>H</a:t>
            </a:r>
            <a:r>
              <a:rPr lang="en-US" altLang="en-US" b="1" baseline="-25000" smtClean="0">
                <a:latin typeface="Arial" panose="020B0604020202020204" pitchFamily="34" charset="0"/>
              </a:rPr>
              <a:t>12</a:t>
            </a:r>
            <a:r>
              <a:rPr lang="en-US" altLang="en-US" b="1" smtClean="0">
                <a:latin typeface="Arial" panose="020B0604020202020204" pitchFamily="34" charset="0"/>
              </a:rPr>
              <a:t>O</a:t>
            </a:r>
            <a:r>
              <a:rPr lang="en-US" altLang="en-US" b="1" baseline="-25000" smtClean="0">
                <a:latin typeface="Arial" panose="020B0604020202020204" pitchFamily="34" charset="0"/>
              </a:rPr>
              <a:t>6</a:t>
            </a:r>
            <a:r>
              <a:rPr lang="en-US" altLang="en-US" b="1" smtClean="0">
                <a:latin typeface="Arial" panose="020B0604020202020204" pitchFamily="34" charset="0"/>
              </a:rPr>
              <a:t>)?</a:t>
            </a:r>
          </a:p>
        </p:txBody>
      </p:sp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0" y="3505200"/>
            <a:ext cx="9144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1.20 X 10</a:t>
            </a:r>
            <a:r>
              <a:rPr lang="en-US" altLang="en-US" sz="2400" baseline="30000">
                <a:latin typeface="Arial" panose="020B0604020202020204" pitchFamily="34" charset="0"/>
              </a:rPr>
              <a:t>24</a:t>
            </a:r>
            <a:r>
              <a:rPr lang="en-US" altLang="en-US" sz="2400">
                <a:latin typeface="Arial" panose="020B0604020202020204" pitchFamily="34" charset="0"/>
              </a:rPr>
              <a:t> </a:t>
            </a:r>
            <a:r>
              <a:rPr lang="en-US" altLang="en-US" sz="1800">
                <a:latin typeface="Arial" panose="020B0604020202020204" pitchFamily="34" charset="0"/>
              </a:rPr>
              <a:t>molecules</a:t>
            </a:r>
            <a:r>
              <a:rPr lang="en-US" altLang="en-US" sz="2400">
                <a:latin typeface="Arial" panose="020B0604020202020204" pitchFamily="34" charset="0"/>
              </a:rPr>
              <a:t> </a:t>
            </a:r>
            <a:r>
              <a:rPr lang="en-US" altLang="en-US" sz="1600">
                <a:latin typeface="Arial" panose="020B0604020202020204" pitchFamily="34" charset="0"/>
              </a:rPr>
              <a:t>C</a:t>
            </a:r>
            <a:r>
              <a:rPr lang="en-US" altLang="en-US" sz="1600" baseline="-25000">
                <a:latin typeface="Arial" panose="020B0604020202020204" pitchFamily="34" charset="0"/>
              </a:rPr>
              <a:t>6</a:t>
            </a:r>
            <a:r>
              <a:rPr lang="en-US" altLang="en-US" sz="1600">
                <a:latin typeface="Arial" panose="020B0604020202020204" pitchFamily="34" charset="0"/>
              </a:rPr>
              <a:t>H</a:t>
            </a:r>
            <a:r>
              <a:rPr lang="en-US" altLang="en-US" sz="1600" baseline="-25000">
                <a:latin typeface="Arial" panose="020B0604020202020204" pitchFamily="34" charset="0"/>
              </a:rPr>
              <a:t>12</a:t>
            </a:r>
            <a:r>
              <a:rPr lang="en-US" altLang="en-US" sz="1600">
                <a:latin typeface="Arial" panose="020B0604020202020204" pitchFamily="34" charset="0"/>
              </a:rPr>
              <a:t>O</a:t>
            </a:r>
            <a:r>
              <a:rPr lang="en-US" altLang="en-US" sz="1600" baseline="-25000">
                <a:latin typeface="Arial" panose="020B0604020202020204" pitchFamily="34" charset="0"/>
              </a:rPr>
              <a:t>6</a:t>
            </a:r>
            <a:r>
              <a:rPr lang="en-US" altLang="en-US" sz="2400" baseline="-25000">
                <a:latin typeface="Arial" panose="020B0604020202020204" pitchFamily="34" charset="0"/>
              </a:rPr>
              <a:t>    </a:t>
            </a:r>
            <a:r>
              <a:rPr lang="en-US" altLang="en-US" sz="2400">
                <a:latin typeface="Arial" panose="020B0604020202020204" pitchFamily="34" charset="0"/>
              </a:rPr>
              <a:t>1 mol C</a:t>
            </a:r>
            <a:r>
              <a:rPr lang="en-US" altLang="en-US" sz="2400" baseline="-25000">
                <a:latin typeface="Arial" panose="020B0604020202020204" pitchFamily="34" charset="0"/>
              </a:rPr>
              <a:t>6</a:t>
            </a:r>
            <a:r>
              <a:rPr lang="en-US" altLang="en-US" sz="2400">
                <a:latin typeface="Arial" panose="020B0604020202020204" pitchFamily="34" charset="0"/>
              </a:rPr>
              <a:t>H</a:t>
            </a:r>
            <a:r>
              <a:rPr lang="en-US" altLang="en-US" sz="2400" baseline="-25000">
                <a:latin typeface="Arial" panose="020B0604020202020204" pitchFamily="34" charset="0"/>
              </a:rPr>
              <a:t>12</a:t>
            </a:r>
            <a:r>
              <a:rPr lang="en-US" altLang="en-US" sz="2400">
                <a:latin typeface="Arial" panose="020B0604020202020204" pitchFamily="34" charset="0"/>
              </a:rPr>
              <a:t>O</a:t>
            </a:r>
            <a:r>
              <a:rPr lang="en-US" altLang="en-US" sz="2400" baseline="-25000">
                <a:latin typeface="Arial" panose="020B0604020202020204" pitchFamily="34" charset="0"/>
              </a:rPr>
              <a:t>6</a:t>
            </a:r>
            <a:r>
              <a:rPr lang="en-US" altLang="en-US" sz="2400">
                <a:latin typeface="Arial" panose="020B0604020202020204" pitchFamily="34" charset="0"/>
              </a:rPr>
              <a:t>               180. g </a:t>
            </a:r>
            <a:r>
              <a:rPr lang="en-US" altLang="en-US" sz="1800">
                <a:latin typeface="Arial" panose="020B0604020202020204" pitchFamily="34" charset="0"/>
              </a:rPr>
              <a:t>C</a:t>
            </a:r>
            <a:r>
              <a:rPr lang="en-US" altLang="en-US" sz="1800" baseline="-25000">
                <a:latin typeface="Arial" panose="020B0604020202020204" pitchFamily="34" charset="0"/>
              </a:rPr>
              <a:t>6</a:t>
            </a:r>
            <a:r>
              <a:rPr lang="en-US" altLang="en-US" sz="1800">
                <a:latin typeface="Arial" panose="020B0604020202020204" pitchFamily="34" charset="0"/>
              </a:rPr>
              <a:t>H</a:t>
            </a:r>
            <a:r>
              <a:rPr lang="en-US" altLang="en-US" sz="1800" baseline="-25000">
                <a:latin typeface="Arial" panose="020B0604020202020204" pitchFamily="34" charset="0"/>
              </a:rPr>
              <a:t>12</a:t>
            </a:r>
            <a:r>
              <a:rPr lang="en-US" altLang="en-US" sz="1800">
                <a:latin typeface="Arial" panose="020B0604020202020204" pitchFamily="34" charset="0"/>
              </a:rPr>
              <a:t>O</a:t>
            </a:r>
            <a:r>
              <a:rPr lang="en-US" altLang="en-US" sz="1800" baseline="-25000">
                <a:latin typeface="Arial" panose="020B0604020202020204" pitchFamily="34" charset="0"/>
              </a:rPr>
              <a:t>6</a:t>
            </a:r>
            <a:r>
              <a:rPr lang="en-US" altLang="en-US" sz="1800"/>
              <a:t> </a:t>
            </a:r>
            <a:r>
              <a:rPr lang="en-US" altLang="en-US" sz="2400">
                <a:latin typeface="Arial" panose="020B0604020202020204" pitchFamily="34" charset="0"/>
              </a:rPr>
              <a:t>			           6.02 X 10</a:t>
            </a:r>
            <a:r>
              <a:rPr lang="en-US" altLang="en-US" sz="2400" baseline="30000">
                <a:latin typeface="Arial" panose="020B0604020202020204" pitchFamily="34" charset="0"/>
              </a:rPr>
              <a:t>23</a:t>
            </a:r>
            <a:r>
              <a:rPr lang="en-US" altLang="en-US" sz="2400">
                <a:latin typeface="Arial" panose="020B0604020202020204" pitchFamily="34" charset="0"/>
              </a:rPr>
              <a:t> </a:t>
            </a:r>
            <a:r>
              <a:rPr lang="en-US" altLang="en-US" sz="1800">
                <a:latin typeface="Arial" panose="020B0604020202020204" pitchFamily="34" charset="0"/>
              </a:rPr>
              <a:t>molec. C</a:t>
            </a:r>
            <a:r>
              <a:rPr lang="en-US" altLang="en-US" sz="1800" baseline="-25000">
                <a:latin typeface="Arial" panose="020B0604020202020204" pitchFamily="34" charset="0"/>
              </a:rPr>
              <a:t>6</a:t>
            </a:r>
            <a:r>
              <a:rPr lang="en-US" altLang="en-US" sz="1800">
                <a:latin typeface="Arial" panose="020B0604020202020204" pitchFamily="34" charset="0"/>
              </a:rPr>
              <a:t>H</a:t>
            </a:r>
            <a:r>
              <a:rPr lang="en-US" altLang="en-US" sz="1800" baseline="-25000">
                <a:latin typeface="Arial" panose="020B0604020202020204" pitchFamily="34" charset="0"/>
              </a:rPr>
              <a:t>12</a:t>
            </a:r>
            <a:r>
              <a:rPr lang="en-US" altLang="en-US" sz="1800">
                <a:latin typeface="Arial" panose="020B0604020202020204" pitchFamily="34" charset="0"/>
              </a:rPr>
              <a:t>O</a:t>
            </a:r>
            <a:r>
              <a:rPr lang="en-US" altLang="en-US" sz="1800" baseline="-25000">
                <a:latin typeface="Arial" panose="020B0604020202020204" pitchFamily="34" charset="0"/>
              </a:rPr>
              <a:t>6</a:t>
            </a:r>
            <a:r>
              <a:rPr lang="en-US" altLang="en-US" sz="2400">
                <a:latin typeface="Arial" panose="020B0604020202020204" pitchFamily="34" charset="0"/>
              </a:rPr>
              <a:t> 1 mol </a:t>
            </a:r>
            <a:r>
              <a:rPr lang="en-US" altLang="en-US" sz="1600">
                <a:latin typeface="Arial" panose="020B0604020202020204" pitchFamily="34" charset="0"/>
              </a:rPr>
              <a:t>C</a:t>
            </a:r>
            <a:r>
              <a:rPr lang="en-US" altLang="en-US" sz="1600" baseline="-25000">
                <a:latin typeface="Arial" panose="020B0604020202020204" pitchFamily="34" charset="0"/>
              </a:rPr>
              <a:t>6</a:t>
            </a:r>
            <a:r>
              <a:rPr lang="en-US" altLang="en-US" sz="1600">
                <a:latin typeface="Arial" panose="020B0604020202020204" pitchFamily="34" charset="0"/>
              </a:rPr>
              <a:t>H</a:t>
            </a:r>
            <a:r>
              <a:rPr lang="en-US" altLang="en-US" sz="1600" baseline="-25000">
                <a:latin typeface="Arial" panose="020B0604020202020204" pitchFamily="34" charset="0"/>
              </a:rPr>
              <a:t>12</a:t>
            </a:r>
            <a:r>
              <a:rPr lang="en-US" altLang="en-US" sz="1600">
                <a:latin typeface="Arial" panose="020B0604020202020204" pitchFamily="34" charset="0"/>
              </a:rPr>
              <a:t>O</a:t>
            </a:r>
            <a:r>
              <a:rPr lang="en-US" altLang="en-US" sz="1600" baseline="-25000">
                <a:latin typeface="Arial" panose="020B0604020202020204" pitchFamily="34" charset="0"/>
              </a:rPr>
              <a:t>6</a:t>
            </a:r>
            <a:r>
              <a:rPr lang="en-US" altLang="en-US" sz="240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24581" name="Line 5"/>
          <p:cNvSpPr>
            <a:spLocks noChangeShapeType="1"/>
          </p:cNvSpPr>
          <p:nvPr/>
        </p:nvSpPr>
        <p:spPr bwMode="auto">
          <a:xfrm>
            <a:off x="304800" y="3962400"/>
            <a:ext cx="815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2" name="Line 6"/>
          <p:cNvSpPr>
            <a:spLocks noChangeShapeType="1"/>
          </p:cNvSpPr>
          <p:nvPr/>
        </p:nvSpPr>
        <p:spPr bwMode="auto">
          <a:xfrm>
            <a:off x="7010400" y="35814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>
            <a:off x="3657600" y="35814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72" name="Text Box 8"/>
          <p:cNvSpPr txBox="1">
            <a:spLocks noChangeArrowheads="1"/>
          </p:cNvSpPr>
          <p:nvPr/>
        </p:nvSpPr>
        <p:spPr bwMode="auto">
          <a:xfrm>
            <a:off x="2057400" y="5181600"/>
            <a:ext cx="464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SzTx/>
              <a:buFontTx/>
              <a:buNone/>
            </a:pPr>
            <a:r>
              <a:rPr lang="en-US" altLang="en-US" b="1">
                <a:solidFill>
                  <a:srgbClr val="E8E816"/>
                </a:solidFill>
                <a:latin typeface="Arial" panose="020B0604020202020204" pitchFamily="34" charset="0"/>
              </a:rPr>
              <a:t>= 359</a:t>
            </a:r>
            <a:r>
              <a:rPr lang="en-US" altLang="en-US" b="1" baseline="30000">
                <a:solidFill>
                  <a:srgbClr val="E8E816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>
                <a:solidFill>
                  <a:srgbClr val="E8E816"/>
                </a:solidFill>
                <a:latin typeface="Arial" panose="020B0604020202020204" pitchFamily="34" charset="0"/>
              </a:rPr>
              <a:t>g C</a:t>
            </a:r>
            <a:r>
              <a:rPr lang="en-US" altLang="en-US" b="1" baseline="-25000">
                <a:solidFill>
                  <a:srgbClr val="E8E816"/>
                </a:solidFill>
                <a:latin typeface="Arial" panose="020B0604020202020204" pitchFamily="34" charset="0"/>
              </a:rPr>
              <a:t>6</a:t>
            </a:r>
            <a:r>
              <a:rPr lang="en-US" altLang="en-US" b="1">
                <a:solidFill>
                  <a:srgbClr val="E8E816"/>
                </a:solidFill>
                <a:latin typeface="Arial" panose="020B0604020202020204" pitchFamily="34" charset="0"/>
              </a:rPr>
              <a:t>H</a:t>
            </a:r>
            <a:r>
              <a:rPr lang="en-US" altLang="en-US" b="1" baseline="-25000">
                <a:solidFill>
                  <a:srgbClr val="E8E816"/>
                </a:solidFill>
                <a:latin typeface="Arial" panose="020B0604020202020204" pitchFamily="34" charset="0"/>
              </a:rPr>
              <a:t>12</a:t>
            </a:r>
            <a:r>
              <a:rPr lang="en-US" altLang="en-US" b="1">
                <a:solidFill>
                  <a:srgbClr val="E8E816"/>
                </a:solidFill>
                <a:latin typeface="Arial" panose="020B0604020202020204" pitchFamily="34" charset="0"/>
              </a:rPr>
              <a:t>O</a:t>
            </a:r>
            <a:r>
              <a:rPr lang="en-US" altLang="en-US" b="1" baseline="-25000">
                <a:solidFill>
                  <a:srgbClr val="E8E816"/>
                </a:solidFill>
                <a:latin typeface="Arial" panose="020B0604020202020204" pitchFamily="34" charset="0"/>
              </a:rPr>
              <a:t>6</a:t>
            </a:r>
          </a:p>
        </p:txBody>
      </p:sp>
      <p:sp>
        <p:nvSpPr>
          <p:cNvPr id="88073" name="Line 9"/>
          <p:cNvSpPr>
            <a:spLocks noChangeShapeType="1"/>
          </p:cNvSpPr>
          <p:nvPr/>
        </p:nvSpPr>
        <p:spPr bwMode="auto">
          <a:xfrm flipV="1">
            <a:off x="1600200" y="3733800"/>
            <a:ext cx="18288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74" name="Line 10"/>
          <p:cNvSpPr>
            <a:spLocks noChangeShapeType="1"/>
          </p:cNvSpPr>
          <p:nvPr/>
        </p:nvSpPr>
        <p:spPr bwMode="auto">
          <a:xfrm flipV="1">
            <a:off x="5410200" y="4038600"/>
            <a:ext cx="1219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75" name="Line 11"/>
          <p:cNvSpPr>
            <a:spLocks noChangeShapeType="1"/>
          </p:cNvSpPr>
          <p:nvPr/>
        </p:nvSpPr>
        <p:spPr bwMode="auto">
          <a:xfrm flipV="1">
            <a:off x="4114800" y="3657600"/>
            <a:ext cx="16002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76" name="Line 12"/>
          <p:cNvSpPr>
            <a:spLocks noChangeShapeType="1"/>
          </p:cNvSpPr>
          <p:nvPr/>
        </p:nvSpPr>
        <p:spPr bwMode="auto">
          <a:xfrm flipV="1">
            <a:off x="7315200" y="4038600"/>
            <a:ext cx="1295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88077" name="DOH!3516.WAV">
            <a:hlinkClick r:id="" action="ppaction://media"/>
          </p:cNvPr>
          <p:cNvPicPr>
            <a:picLocks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90" name="Picture 14" descr="systeme-glucos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52400"/>
            <a:ext cx="2286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5" dur="543" fill="hold"/>
                                        <p:tgtEl>
                                          <p:spTgt spid="8807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8077"/>
                </p:tgtEl>
              </p:cMediaNode>
            </p:audio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smtClean="0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Learning Check!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066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mtClean="0">
                <a:latin typeface="Arial" panose="020B0604020202020204" pitchFamily="34" charset="0"/>
              </a:rPr>
              <a:t>How many </a:t>
            </a:r>
            <a:r>
              <a:rPr lang="en-US" altLang="en-US" b="1" smtClean="0">
                <a:latin typeface="Arial" panose="020B0604020202020204" pitchFamily="34" charset="0"/>
              </a:rPr>
              <a:t>atoms</a:t>
            </a:r>
            <a:r>
              <a:rPr lang="en-US" altLang="en-US" smtClean="0">
                <a:latin typeface="Arial" panose="020B0604020202020204" pitchFamily="34" charset="0"/>
              </a:rPr>
              <a:t> of O are present in 78.1 g of oxygen?</a:t>
            </a:r>
          </a:p>
        </p:txBody>
      </p:sp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381000" y="3505200"/>
            <a:ext cx="8763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78.1 g O</a:t>
            </a:r>
            <a:r>
              <a:rPr lang="en-US" altLang="en-US" sz="2400" baseline="-25000">
                <a:latin typeface="Arial" panose="020B0604020202020204" pitchFamily="34" charset="0"/>
              </a:rPr>
              <a:t>2</a:t>
            </a:r>
            <a:r>
              <a:rPr lang="en-US" altLang="en-US" sz="2400">
                <a:latin typeface="Arial" panose="020B0604020202020204" pitchFamily="34" charset="0"/>
              </a:rPr>
              <a:t>   1 mol O</a:t>
            </a:r>
            <a:r>
              <a:rPr lang="en-US" altLang="en-US" sz="2400" baseline="-25000">
                <a:latin typeface="Arial" panose="020B0604020202020204" pitchFamily="34" charset="0"/>
              </a:rPr>
              <a:t>2</a:t>
            </a:r>
            <a:r>
              <a:rPr lang="en-US" altLang="en-US" sz="2400">
                <a:latin typeface="Arial" panose="020B0604020202020204" pitchFamily="34" charset="0"/>
              </a:rPr>
              <a:t>  6.02 X 10</a:t>
            </a:r>
            <a:r>
              <a:rPr lang="en-US" altLang="en-US" sz="2400" baseline="30000">
                <a:latin typeface="Arial" panose="020B0604020202020204" pitchFamily="34" charset="0"/>
              </a:rPr>
              <a:t>23</a:t>
            </a:r>
            <a:r>
              <a:rPr lang="en-US" altLang="en-US" sz="2400">
                <a:latin typeface="Arial" panose="020B0604020202020204" pitchFamily="34" charset="0"/>
              </a:rPr>
              <a:t> </a:t>
            </a:r>
            <a:r>
              <a:rPr lang="en-US" altLang="en-US" sz="2400">
                <a:solidFill>
                  <a:srgbClr val="E8E816"/>
                </a:solidFill>
                <a:latin typeface="Arial" panose="020B0604020202020204" pitchFamily="34" charset="0"/>
              </a:rPr>
              <a:t>molecules</a:t>
            </a:r>
            <a:r>
              <a:rPr lang="en-US" altLang="en-US" sz="2400">
                <a:latin typeface="Arial" panose="020B0604020202020204" pitchFamily="34" charset="0"/>
              </a:rPr>
              <a:t> O</a:t>
            </a:r>
            <a:r>
              <a:rPr lang="en-US" altLang="en-US" sz="2400" baseline="-25000">
                <a:latin typeface="Arial" panose="020B0604020202020204" pitchFamily="34" charset="0"/>
              </a:rPr>
              <a:t>2  </a:t>
            </a:r>
            <a:r>
              <a:rPr lang="en-US" altLang="en-US" sz="2400">
                <a:latin typeface="Arial" panose="020B0604020202020204" pitchFamily="34" charset="0"/>
              </a:rPr>
              <a:t>2 atoms O</a:t>
            </a:r>
            <a:br>
              <a:rPr lang="en-US" altLang="en-US" sz="2400">
                <a:latin typeface="Arial" panose="020B0604020202020204" pitchFamily="34" charset="0"/>
              </a:rPr>
            </a:br>
            <a:r>
              <a:rPr lang="en-US" altLang="en-US" sz="2400">
                <a:latin typeface="Arial" panose="020B0604020202020204" pitchFamily="34" charset="0"/>
              </a:rPr>
              <a:t> 	       32.0 g O</a:t>
            </a:r>
            <a:r>
              <a:rPr lang="en-US" altLang="en-US" sz="2400" baseline="-25000">
                <a:latin typeface="Arial" panose="020B0604020202020204" pitchFamily="34" charset="0"/>
              </a:rPr>
              <a:t>2</a:t>
            </a:r>
            <a:r>
              <a:rPr lang="en-US" altLang="en-US" sz="2400">
                <a:latin typeface="Arial" panose="020B0604020202020204" pitchFamily="34" charset="0"/>
              </a:rPr>
              <a:t>     1 mol O</a:t>
            </a:r>
            <a:r>
              <a:rPr lang="en-US" altLang="en-US" sz="2400" baseline="-25000">
                <a:latin typeface="Arial" panose="020B0604020202020204" pitchFamily="34" charset="0"/>
              </a:rPr>
              <a:t>2                                   </a:t>
            </a:r>
            <a:r>
              <a:rPr lang="en-US" altLang="en-US" sz="2400">
                <a:latin typeface="Arial" panose="020B0604020202020204" pitchFamily="34" charset="0"/>
              </a:rPr>
              <a:t>1 molecule O</a:t>
            </a:r>
            <a:r>
              <a:rPr lang="en-US" altLang="en-US" sz="2400" baseline="-25000"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>
            <a:off x="304800" y="3962400"/>
            <a:ext cx="883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1828800" y="35814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>
            <a:off x="3276600" y="35814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20" name="Text Box 8"/>
          <p:cNvSpPr txBox="1">
            <a:spLocks noChangeArrowheads="1"/>
          </p:cNvSpPr>
          <p:nvPr/>
        </p:nvSpPr>
        <p:spPr bwMode="auto">
          <a:xfrm>
            <a:off x="2057400" y="5181600"/>
            <a:ext cx="464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SzTx/>
              <a:buFontTx/>
              <a:buNone/>
            </a:pPr>
            <a:r>
              <a:rPr lang="en-US" altLang="en-US" b="1">
                <a:solidFill>
                  <a:srgbClr val="E8E816"/>
                </a:solidFill>
                <a:latin typeface="Arial" panose="020B0604020202020204" pitchFamily="34" charset="0"/>
              </a:rPr>
              <a:t>=  2.94 X 10</a:t>
            </a:r>
            <a:r>
              <a:rPr lang="en-US" altLang="en-US" b="1" baseline="30000">
                <a:solidFill>
                  <a:srgbClr val="E8E816"/>
                </a:solidFill>
                <a:latin typeface="Arial" panose="020B0604020202020204" pitchFamily="34" charset="0"/>
              </a:rPr>
              <a:t>24 </a:t>
            </a:r>
            <a:r>
              <a:rPr lang="en-US" altLang="en-US" b="1">
                <a:solidFill>
                  <a:srgbClr val="E8E816"/>
                </a:solidFill>
                <a:latin typeface="Arial" panose="020B0604020202020204" pitchFamily="34" charset="0"/>
              </a:rPr>
              <a:t>atoms O</a:t>
            </a:r>
          </a:p>
        </p:txBody>
      </p:sp>
      <p:sp>
        <p:nvSpPr>
          <p:cNvPr id="90121" name="Line 9"/>
          <p:cNvSpPr>
            <a:spLocks noChangeShapeType="1"/>
          </p:cNvSpPr>
          <p:nvPr/>
        </p:nvSpPr>
        <p:spPr bwMode="auto">
          <a:xfrm flipV="1">
            <a:off x="1143000" y="36576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22" name="Line 10"/>
          <p:cNvSpPr>
            <a:spLocks noChangeShapeType="1"/>
          </p:cNvSpPr>
          <p:nvPr/>
        </p:nvSpPr>
        <p:spPr bwMode="auto">
          <a:xfrm flipV="1">
            <a:off x="2743200" y="3962400"/>
            <a:ext cx="609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23" name="Line 11"/>
          <p:cNvSpPr>
            <a:spLocks noChangeShapeType="1"/>
          </p:cNvSpPr>
          <p:nvPr/>
        </p:nvSpPr>
        <p:spPr bwMode="auto">
          <a:xfrm flipV="1">
            <a:off x="2286000" y="3657600"/>
            <a:ext cx="8382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24" name="Line 12"/>
          <p:cNvSpPr>
            <a:spLocks noChangeShapeType="1"/>
          </p:cNvSpPr>
          <p:nvPr/>
        </p:nvSpPr>
        <p:spPr bwMode="auto">
          <a:xfrm flipV="1">
            <a:off x="3962400" y="4038600"/>
            <a:ext cx="9906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6781800" y="35052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26" name="Line 14"/>
          <p:cNvSpPr>
            <a:spLocks noChangeShapeType="1"/>
          </p:cNvSpPr>
          <p:nvPr/>
        </p:nvSpPr>
        <p:spPr bwMode="auto">
          <a:xfrm flipV="1">
            <a:off x="4953000" y="3657600"/>
            <a:ext cx="1752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27" name="Line 15"/>
          <p:cNvSpPr>
            <a:spLocks noChangeShapeType="1"/>
          </p:cNvSpPr>
          <p:nvPr/>
        </p:nvSpPr>
        <p:spPr bwMode="auto">
          <a:xfrm flipV="1">
            <a:off x="7162800" y="4114800"/>
            <a:ext cx="16764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90128" name="BRAI3531.WAV">
            <a:hlinkClick r:id="" action="ppaction://media"/>
          </p:cNvPr>
          <p:cNvPicPr>
            <a:picLocks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1" dur="865" fill="hold"/>
                                        <p:tgtEl>
                                          <p:spTgt spid="901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0128"/>
                </p:tgtEl>
              </p:cMediaNode>
            </p:audio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7924800" cy="5334000"/>
          </a:xfrm>
          <a:noFill/>
        </p:spPr>
        <p:txBody>
          <a:bodyPr lIns="92075" tIns="46038" rIns="92075" bIns="46038"/>
          <a:lstStyle/>
          <a:p>
            <a:pPr>
              <a:lnSpc>
                <a:spcPct val="120000"/>
              </a:lnSpc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	</a:t>
            </a:r>
            <a:r>
              <a:rPr lang="en-US" altLang="en-US" sz="2800" b="1" smtClean="0">
                <a:latin typeface="Arial" panose="020B0604020202020204" pitchFamily="34" charset="0"/>
              </a:rPr>
              <a:t>What is the percent carbon in C</a:t>
            </a:r>
            <a:r>
              <a:rPr lang="en-US" altLang="en-US" sz="2800" b="1" baseline="-25000" smtClean="0">
                <a:latin typeface="Arial" panose="020B0604020202020204" pitchFamily="34" charset="0"/>
              </a:rPr>
              <a:t>5</a:t>
            </a:r>
            <a:r>
              <a:rPr lang="en-US" altLang="en-US" sz="2800" b="1" smtClean="0">
                <a:latin typeface="Arial" panose="020B0604020202020204" pitchFamily="34" charset="0"/>
              </a:rPr>
              <a:t>H</a:t>
            </a:r>
            <a:r>
              <a:rPr lang="en-US" altLang="en-US" sz="2800" b="1" baseline="-25000" smtClean="0">
                <a:latin typeface="Arial" panose="020B0604020202020204" pitchFamily="34" charset="0"/>
              </a:rPr>
              <a:t>8</a:t>
            </a:r>
            <a:r>
              <a:rPr lang="en-US" altLang="en-US" sz="2800" b="1" smtClean="0">
                <a:latin typeface="Arial" panose="020B0604020202020204" pitchFamily="34" charset="0"/>
              </a:rPr>
              <a:t>NO</a:t>
            </a:r>
            <a:r>
              <a:rPr lang="en-US" altLang="en-US" sz="2800" b="1" baseline="-25000" smtClean="0">
                <a:latin typeface="Arial" panose="020B0604020202020204" pitchFamily="34" charset="0"/>
              </a:rPr>
              <a:t>4</a:t>
            </a:r>
            <a:r>
              <a:rPr lang="en-US" altLang="en-US" sz="2800" b="1" smtClean="0">
                <a:latin typeface="Arial" panose="020B0604020202020204" pitchFamily="34" charset="0"/>
              </a:rPr>
              <a:t> (the glutamic acid used to make MSG monosodium glutamate), a compound used to flavor foods and tenderize meats?</a:t>
            </a:r>
          </a:p>
          <a:p>
            <a:pPr>
              <a:buFontTx/>
              <a:buNone/>
            </a:pPr>
            <a:r>
              <a:rPr lang="en-US" altLang="en-US" sz="2800" b="1" smtClean="0">
                <a:solidFill>
                  <a:srgbClr val="3366FF"/>
                </a:solidFill>
                <a:latin typeface="Arial" panose="020B0604020202020204" pitchFamily="34" charset="0"/>
              </a:rPr>
              <a:t>	</a:t>
            </a:r>
            <a:br>
              <a:rPr lang="en-US" altLang="en-US" sz="2800" b="1" smtClean="0">
                <a:solidFill>
                  <a:srgbClr val="3366FF"/>
                </a:solidFill>
                <a:latin typeface="Arial" panose="020B0604020202020204" pitchFamily="34" charset="0"/>
              </a:rPr>
            </a:br>
            <a:r>
              <a:rPr lang="en-US" altLang="en-US" sz="2800" b="1" smtClean="0">
                <a:solidFill>
                  <a:schemeClr val="hlink"/>
                </a:solidFill>
                <a:latin typeface="Arial" panose="020B0604020202020204" pitchFamily="34" charset="0"/>
              </a:rPr>
              <a:t>a)   8.22 %C</a:t>
            </a:r>
          </a:p>
          <a:p>
            <a:pPr>
              <a:buFontTx/>
              <a:buNone/>
            </a:pPr>
            <a:r>
              <a:rPr lang="en-US" altLang="en-US" sz="2800" b="1" smtClean="0">
                <a:solidFill>
                  <a:schemeClr val="hlink"/>
                </a:solidFill>
                <a:latin typeface="Arial" panose="020B0604020202020204" pitchFamily="34" charset="0"/>
              </a:rPr>
              <a:t>	b)   24.3 %C</a:t>
            </a:r>
          </a:p>
          <a:p>
            <a:pPr>
              <a:buFontTx/>
              <a:buNone/>
            </a:pPr>
            <a:r>
              <a:rPr lang="en-US" altLang="en-US" sz="2800" b="1" smtClean="0">
                <a:solidFill>
                  <a:schemeClr val="hlink"/>
                </a:solidFill>
                <a:latin typeface="Arial" panose="020B0604020202020204" pitchFamily="34" charset="0"/>
              </a:rPr>
              <a:t>	c)   41.1 %C</a:t>
            </a:r>
            <a:endParaRPr lang="en-US" altLang="en-US" sz="2400" b="1" smtClean="0">
              <a:solidFill>
                <a:schemeClr val="hlink"/>
              </a:solidFill>
            </a:endParaRPr>
          </a:p>
        </p:txBody>
      </p:sp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5257800" y="3505200"/>
          <a:ext cx="2241550" cy="278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3" name="Clip" r:id="rId5" imgW="684886" imgH="852221" progId="MS_ClipArt_Gallery.2">
                  <p:embed/>
                </p:oleObj>
              </mc:Choice>
              <mc:Fallback>
                <p:oleObj name="Clip" r:id="rId5" imgW="684886" imgH="852221" progId="MS_ClipArt_Gallery.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3505200"/>
                        <a:ext cx="2241550" cy="2787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12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000" b="1" smtClean="0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Percent Composition</a:t>
            </a:r>
          </a:p>
        </p:txBody>
      </p:sp>
      <p:pic>
        <p:nvPicPr>
          <p:cNvPr id="68613" name="Round1.wav">
            <a:hlinkClick r:id="" action="ppaction://media"/>
          </p:cNvPr>
          <p:cNvPicPr>
            <a:picLocks noChangeAspect="1" noChangeArrowheads="1"/>
          </p:cNvPicPr>
          <p:nvPr>
            <a:audi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5666" fill="hold"/>
                                        <p:tgtEl>
                                          <p:spTgt spid="686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8613"/>
                </p:tgtEl>
              </p:cMediaNode>
            </p:audio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Molar mass </a:t>
            </a:r>
            <a:r>
              <a:rPr lang="en-US" altLang="en-US" sz="2800" b="1" smtClean="0">
                <a:latin typeface="Arial" panose="020B0604020202020204" pitchFamily="34" charset="0"/>
              </a:rPr>
              <a:t>C</a:t>
            </a:r>
            <a:r>
              <a:rPr lang="en-US" altLang="en-US" sz="2800" b="1" baseline="-25000" smtClean="0">
                <a:latin typeface="Arial" panose="020B0604020202020204" pitchFamily="34" charset="0"/>
              </a:rPr>
              <a:t>5</a:t>
            </a:r>
            <a:r>
              <a:rPr lang="en-US" altLang="en-US" sz="2800" b="1" smtClean="0">
                <a:latin typeface="Arial" panose="020B0604020202020204" pitchFamily="34" charset="0"/>
              </a:rPr>
              <a:t>H</a:t>
            </a:r>
            <a:r>
              <a:rPr lang="en-US" altLang="en-US" sz="2800" b="1" baseline="-25000" smtClean="0">
                <a:latin typeface="Arial" panose="020B0604020202020204" pitchFamily="34" charset="0"/>
              </a:rPr>
              <a:t>8</a:t>
            </a:r>
            <a:r>
              <a:rPr lang="en-US" altLang="en-US" sz="2800" b="1" smtClean="0">
                <a:latin typeface="Arial" panose="020B0604020202020204" pitchFamily="34" charset="0"/>
              </a:rPr>
              <a:t>NO</a:t>
            </a:r>
            <a:r>
              <a:rPr lang="en-US" altLang="en-US" sz="2800" b="1" baseline="-25000" smtClean="0">
                <a:latin typeface="Arial" panose="020B0604020202020204" pitchFamily="34" charset="0"/>
              </a:rPr>
              <a:t>4</a:t>
            </a:r>
            <a:r>
              <a:rPr lang="en-US" altLang="en-US" sz="3000" b="1" smtClean="0">
                <a:latin typeface="Arial" panose="020B0604020202020204" pitchFamily="34" charset="0"/>
              </a:rPr>
              <a:t> = 146.0 g/mole</a:t>
            </a:r>
          </a:p>
          <a:p>
            <a:pPr>
              <a:buFontTx/>
              <a:buNone/>
            </a:pPr>
            <a:endParaRPr lang="en-US" altLang="en-US" sz="3000" b="1" smtClean="0">
              <a:latin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% = </a:t>
            </a:r>
            <a:r>
              <a:rPr lang="en-US" altLang="en-US" sz="3000" b="1" u="sng" smtClean="0">
                <a:latin typeface="Arial" panose="020B0604020202020204" pitchFamily="34" charset="0"/>
              </a:rPr>
              <a:t>total g C                </a:t>
            </a:r>
            <a:r>
              <a:rPr lang="en-US" altLang="en-US" sz="3000" b="1" smtClean="0">
                <a:latin typeface="Arial" panose="020B0604020202020204" pitchFamily="34" charset="0"/>
              </a:rPr>
              <a:t>     x  100</a:t>
            </a:r>
          </a:p>
          <a:p>
            <a:pPr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	    total g </a:t>
            </a:r>
            <a:r>
              <a:rPr lang="en-US" altLang="en-US" sz="2800" b="1" smtClean="0">
                <a:latin typeface="Arial" panose="020B0604020202020204" pitchFamily="34" charset="0"/>
              </a:rPr>
              <a:t>C</a:t>
            </a:r>
            <a:r>
              <a:rPr lang="en-US" altLang="en-US" sz="2800" b="1" baseline="-25000" smtClean="0">
                <a:latin typeface="Arial" panose="020B0604020202020204" pitchFamily="34" charset="0"/>
              </a:rPr>
              <a:t>5</a:t>
            </a:r>
            <a:r>
              <a:rPr lang="en-US" altLang="en-US" sz="2800" b="1" smtClean="0">
                <a:latin typeface="Arial" panose="020B0604020202020204" pitchFamily="34" charset="0"/>
              </a:rPr>
              <a:t>H</a:t>
            </a:r>
            <a:r>
              <a:rPr lang="en-US" altLang="en-US" sz="2800" b="1" baseline="-25000" smtClean="0">
                <a:latin typeface="Arial" panose="020B0604020202020204" pitchFamily="34" charset="0"/>
              </a:rPr>
              <a:t>8</a:t>
            </a:r>
            <a:r>
              <a:rPr lang="en-US" altLang="en-US" sz="2800" b="1" smtClean="0">
                <a:latin typeface="Arial" panose="020B0604020202020204" pitchFamily="34" charset="0"/>
              </a:rPr>
              <a:t>NO</a:t>
            </a:r>
            <a:r>
              <a:rPr lang="en-US" altLang="en-US" sz="2800" b="1" baseline="-25000" smtClean="0">
                <a:latin typeface="Arial" panose="020B0604020202020204" pitchFamily="34" charset="0"/>
              </a:rPr>
              <a:t>4</a:t>
            </a:r>
            <a:r>
              <a:rPr lang="en-US" altLang="en-US" sz="2800" b="1" smtClean="0">
                <a:latin typeface="Arial" panose="020B0604020202020204" pitchFamily="34" charset="0"/>
              </a:rPr>
              <a:t> </a:t>
            </a:r>
            <a:endParaRPr lang="en-US" altLang="en-US" sz="3000" b="1" smtClean="0">
              <a:latin typeface="Arial" panose="020B0604020202020204" pitchFamily="34" charset="0"/>
            </a:endParaRPr>
          </a:p>
          <a:p>
            <a:pPr>
              <a:buFontTx/>
              <a:buNone/>
            </a:pPr>
            <a:endParaRPr lang="en-US" altLang="en-US" sz="3000" b="1" smtClean="0">
              <a:latin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	= </a:t>
            </a:r>
            <a:r>
              <a:rPr lang="en-US" altLang="en-US" sz="3000" b="1" u="sng" smtClean="0">
                <a:latin typeface="Arial" panose="020B0604020202020204" pitchFamily="34" charset="0"/>
              </a:rPr>
              <a:t> 60.0 g C         </a:t>
            </a:r>
            <a:r>
              <a:rPr lang="en-US" altLang="en-US" sz="3000" b="1" smtClean="0">
                <a:latin typeface="Arial" panose="020B0604020202020204" pitchFamily="34" charset="0"/>
              </a:rPr>
              <a:t>  x 100  = 41.1% C</a:t>
            </a:r>
          </a:p>
          <a:p>
            <a:pPr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 	   146.0 g </a:t>
            </a:r>
            <a:r>
              <a:rPr lang="en-US" altLang="en-US" sz="2800" b="1" smtClean="0">
                <a:latin typeface="Arial" panose="020B0604020202020204" pitchFamily="34" charset="0"/>
              </a:rPr>
              <a:t>C</a:t>
            </a:r>
            <a:r>
              <a:rPr lang="en-US" altLang="en-US" sz="2800" b="1" baseline="-25000" smtClean="0">
                <a:latin typeface="Arial" panose="020B0604020202020204" pitchFamily="34" charset="0"/>
              </a:rPr>
              <a:t>5</a:t>
            </a:r>
            <a:r>
              <a:rPr lang="en-US" altLang="en-US" sz="2800" b="1" smtClean="0">
                <a:latin typeface="Arial" panose="020B0604020202020204" pitchFamily="34" charset="0"/>
              </a:rPr>
              <a:t>H</a:t>
            </a:r>
            <a:r>
              <a:rPr lang="en-US" altLang="en-US" sz="2800" b="1" baseline="-25000" smtClean="0">
                <a:latin typeface="Arial" panose="020B0604020202020204" pitchFamily="34" charset="0"/>
              </a:rPr>
              <a:t>8</a:t>
            </a:r>
            <a:r>
              <a:rPr lang="en-US" altLang="en-US" sz="2800" b="1" smtClean="0">
                <a:latin typeface="Arial" panose="020B0604020202020204" pitchFamily="34" charset="0"/>
              </a:rPr>
              <a:t>NO</a:t>
            </a:r>
            <a:r>
              <a:rPr lang="en-US" altLang="en-US" sz="2800" b="1" baseline="-25000" smtClean="0">
                <a:latin typeface="Arial" panose="020B0604020202020204" pitchFamily="34" charset="0"/>
              </a:rPr>
              <a:t>4</a:t>
            </a:r>
            <a:r>
              <a:rPr lang="en-US" altLang="en-US" sz="2800" b="1" smtClean="0">
                <a:latin typeface="Arial" panose="020B0604020202020204" pitchFamily="34" charset="0"/>
              </a:rPr>
              <a:t> </a:t>
            </a:r>
            <a:endParaRPr lang="en-US" altLang="en-US" sz="3000" b="1" smtClean="0">
              <a:latin typeface="Arial" panose="020B0604020202020204" pitchFamily="34" charset="0"/>
            </a:endParaRPr>
          </a:p>
          <a:p>
            <a:pPr>
              <a:buFontTx/>
              <a:buNone/>
            </a:pPr>
            <a:endParaRPr lang="en-US" altLang="en-US" sz="3000" b="1" smtClean="0">
              <a:latin typeface="Arial" panose="020B0604020202020204" pitchFamily="34" charset="0"/>
            </a:endParaRPr>
          </a:p>
          <a:p>
            <a:pPr>
              <a:buFontTx/>
              <a:buNone/>
            </a:pPr>
            <a:endParaRPr lang="en-US" altLang="en-US" smtClean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b="1" smtClean="0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Solution</a:t>
            </a:r>
          </a:p>
        </p:txBody>
      </p:sp>
      <p:pic>
        <p:nvPicPr>
          <p:cNvPr id="69636" name="Wron3531.wav">
            <a:hlinkClick r:id="" action="ppaction://media"/>
          </p:cNvPr>
          <p:cNvPicPr>
            <a:picLocks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762" fill="hold"/>
                                        <p:tgtEl>
                                          <p:spTgt spid="6963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9636"/>
                </p:tgtEl>
              </p:cMediaNode>
            </p:audio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-228600"/>
            <a:ext cx="8153400" cy="1143000"/>
          </a:xfrm>
        </p:spPr>
        <p:txBody>
          <a:bodyPr lIns="92075" tIns="46038" rIns="92075" bIns="46038" anchor="b"/>
          <a:lstStyle/>
          <a:p>
            <a:pPr>
              <a:defRPr/>
            </a:pPr>
            <a:r>
              <a:rPr lang="en-US" sz="3600" b="1" smtClean="0">
                <a:solidFill>
                  <a:srgbClr val="FF070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Chemical Formulas of Compounds</a:t>
            </a:r>
            <a:br>
              <a:rPr lang="en-US" sz="3600" b="1" smtClean="0">
                <a:solidFill>
                  <a:srgbClr val="FF070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</a:br>
            <a:r>
              <a:rPr lang="en-US" sz="1800" b="1" smtClean="0">
                <a:solidFill>
                  <a:srgbClr val="FF070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(HONORS only)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219700"/>
          </a:xfrm>
        </p:spPr>
        <p:txBody>
          <a:bodyPr lIns="92075" tIns="46038" rIns="92075" bIns="46038"/>
          <a:lstStyle/>
          <a:p>
            <a:pPr>
              <a:lnSpc>
                <a:spcPct val="90000"/>
              </a:lnSpc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Formulas give the relative numbers of atoms or moles of each element in a formula unit</a:t>
            </a:r>
          </a:p>
          <a:p>
            <a:pPr>
              <a:lnSpc>
                <a:spcPct val="90000"/>
              </a:lnSpc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Always a whole number ratio (law of definite proportions)</a:t>
            </a:r>
          </a:p>
          <a:p>
            <a:pPr>
              <a:lnSpc>
                <a:spcPct val="90000"/>
              </a:lnSpc>
              <a:defRPr/>
            </a:pPr>
            <a:endParaRPr lang="en-US" sz="2800" b="1" smtClean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	NO</a:t>
            </a:r>
            <a:r>
              <a:rPr lang="en-US" sz="2800" b="1" baseline="-2500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2</a:t>
            </a: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  </a:t>
            </a:r>
            <a:r>
              <a:rPr lang="en-US" sz="24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2 atoms of O for every 1 atom of N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	           </a:t>
            </a:r>
            <a:r>
              <a:rPr lang="en-US" sz="24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2 moles of O atoms for every 1 mole of N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endParaRPr lang="en-US" sz="2800" b="1" smtClean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The relative number of moles of each element gives us enough information for a formula </a:t>
            </a:r>
            <a:endParaRPr lang="en-US" sz="360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2" grpId="0" autoUpdateAnimBg="0"/>
      <p:bldP spid="97283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 lIns="92075" tIns="46038" rIns="92075" bIns="46038" anchor="b"/>
          <a:lstStyle/>
          <a:p>
            <a:pPr>
              <a:defRPr/>
            </a:pPr>
            <a:r>
              <a:rPr lang="en-US" b="1" smtClean="0">
                <a:solidFill>
                  <a:srgbClr val="FF070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Types of Formulas</a:t>
            </a:r>
            <a:br>
              <a:rPr lang="en-US" b="1" smtClean="0">
                <a:solidFill>
                  <a:srgbClr val="FF070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</a:br>
            <a:r>
              <a:rPr lang="en-US" sz="2000" b="1" smtClean="0">
                <a:solidFill>
                  <a:srgbClr val="FF070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(HONORS only)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33500"/>
            <a:ext cx="7772400" cy="5067300"/>
          </a:xfrm>
        </p:spPr>
        <p:txBody>
          <a:bodyPr lIns="92075" tIns="46038" rIns="92075" bIns="46038"/>
          <a:lstStyle/>
          <a:p>
            <a:pPr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Empirical Formula</a:t>
            </a:r>
          </a:p>
          <a:p>
            <a:pPr algn="just">
              <a:buFontTx/>
              <a:buNone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		The formula of a compound that expresses the </a:t>
            </a:r>
            <a:r>
              <a:rPr lang="en-US" sz="2800" b="1" i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smallest whole number ratio</a:t>
            </a: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of the atoms</a:t>
            </a:r>
          </a:p>
          <a:p>
            <a:pPr algn="just">
              <a:buFontTx/>
              <a:buNone/>
              <a:defRPr/>
            </a:pPr>
            <a:endParaRPr lang="en-US" sz="2800" b="1" smtClean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Molecular Formula</a:t>
            </a:r>
          </a:p>
          <a:p>
            <a:pPr algn="just">
              <a:buFontTx/>
              <a:buNone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		The formula that states the </a:t>
            </a:r>
            <a:r>
              <a:rPr lang="en-US" sz="2800" b="1" i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actual</a:t>
            </a: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number of each kind of atom found in </a:t>
            </a:r>
            <a:r>
              <a:rPr lang="en-US" sz="2800" b="1" i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one molecule</a:t>
            </a:r>
            <a:endParaRPr lang="en-US" sz="2800" b="1" smtClean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 lIns="92075" tIns="46038" rIns="92075" bIns="46038" anchor="b"/>
          <a:lstStyle/>
          <a:p>
            <a:pPr>
              <a:defRPr/>
            </a:pPr>
            <a:r>
              <a:rPr lang="en-US" sz="3600" b="1" smtClean="0">
                <a:solidFill>
                  <a:srgbClr val="FF070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To obtain an </a:t>
            </a:r>
            <a:r>
              <a:rPr lang="en-US" sz="3600" b="1" i="1" smtClean="0">
                <a:solidFill>
                  <a:srgbClr val="FF070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Empirical Formula </a:t>
            </a:r>
            <a:r>
              <a:rPr lang="en-US" sz="1800" b="1" smtClean="0">
                <a:solidFill>
                  <a:srgbClr val="FF070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(HONORS only)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143500"/>
          </a:xfrm>
        </p:spPr>
        <p:txBody>
          <a:bodyPr lIns="92075" tIns="46038" rIns="92075" bIns="46038"/>
          <a:lstStyle/>
          <a:p>
            <a:pPr marL="457200" indent="-457200">
              <a:spcBef>
                <a:spcPct val="50000"/>
              </a:spcBef>
              <a:buFontTx/>
              <a:buNone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1.	Determine the mass in grams of each element, if necessary. </a:t>
            </a: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(Assume 100g)</a:t>
            </a:r>
          </a:p>
          <a:p>
            <a:pPr marL="457200" indent="-457200">
              <a:spcBef>
                <a:spcPct val="50000"/>
              </a:spcBef>
              <a:buFontTx/>
              <a:buNone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2.	Calculate the </a:t>
            </a:r>
            <a:r>
              <a:rPr lang="en-US" sz="2800" b="1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moles</a:t>
            </a:r>
            <a:r>
              <a:rPr lang="en-US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of each element.</a:t>
            </a:r>
          </a:p>
          <a:p>
            <a:pPr marL="457200" indent="-457200">
              <a:spcBef>
                <a:spcPct val="50000"/>
              </a:spcBef>
              <a:buFontTx/>
              <a:buNone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3.	Divide each by the smallest number of moles to obtain the </a:t>
            </a:r>
            <a:r>
              <a:rPr lang="en-US" sz="2800" b="1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simplest whole number ratio.</a:t>
            </a:r>
          </a:p>
          <a:p>
            <a:pPr marL="457200" indent="-457200">
              <a:spcBef>
                <a:spcPct val="50000"/>
              </a:spcBef>
              <a:buFont typeface="Wingdings" pitchFamily="2" charset="2"/>
              <a:buAutoNum type="arabicPeriod" startAt="4"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If whole numbers are not obtained</a:t>
            </a:r>
            <a:r>
              <a:rPr lang="en-US" sz="2800" b="1" baseline="300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*</a:t>
            </a:r>
            <a:r>
              <a:rPr lang="en-US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in step 3),  multiply through by the smallest number that will give all whole numbers</a:t>
            </a:r>
          </a:p>
          <a:p>
            <a:pPr marL="457200" indent="-457200">
              <a:spcBef>
                <a:spcPct val="50000"/>
              </a:spcBef>
              <a:buFontTx/>
              <a:buNone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	</a:t>
            </a:r>
            <a:r>
              <a:rPr lang="en-US" sz="2000" b="1" baseline="300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*</a:t>
            </a:r>
            <a:r>
              <a:rPr lang="en-US" sz="2000" b="1" baseline="30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r>
              <a:rPr lang="en-US" sz="20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Be careful! Do not round off numbers prematurely</a:t>
            </a:r>
            <a:endParaRPr lang="en-US" sz="20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0" grpId="0" autoUpdateAnimBg="0"/>
      <p:bldP spid="109571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28600"/>
            <a:ext cx="8356600" cy="5314950"/>
          </a:xfrm>
        </p:spPr>
        <p:txBody>
          <a:bodyPr lIns="92075" tIns="46038" rIns="92075" bIns="46038"/>
          <a:lstStyle/>
          <a:p>
            <a:pPr marL="0" indent="0" algn="just">
              <a:buFontTx/>
              <a:buNone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A sample of a brown gas, a major air pollutant, is found to contain 2.34 g N and 5.34g O.  Determine a formula for this substance.</a:t>
            </a:r>
          </a:p>
          <a:p>
            <a:pPr marL="0" indent="0" algn="just">
              <a:buFontTx/>
              <a:buNone/>
              <a:defRPr/>
            </a:pPr>
            <a:endParaRPr lang="en-US" sz="2800" b="1" smtClean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marL="0" indent="0" algn="just">
              <a:buFontTx/>
              <a:buNone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require </a:t>
            </a:r>
            <a:r>
              <a:rPr lang="en-US" sz="2800" b="1" i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mole</a:t>
            </a: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ratios  so convert grams to moles</a:t>
            </a:r>
          </a:p>
          <a:p>
            <a:pPr marL="0" indent="0" algn="just">
              <a:buFontTx/>
              <a:buNone/>
              <a:defRPr/>
            </a:pPr>
            <a:endParaRPr lang="en-US" sz="2800" b="1" smtClean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marL="0" indent="0" algn="just">
              <a:buFontTx/>
              <a:buNone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moles of N  = </a:t>
            </a:r>
            <a:r>
              <a:rPr lang="en-US" sz="2800" b="1" u="sng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2.34g of N  </a:t>
            </a: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= 0.167 moles of N</a:t>
            </a:r>
          </a:p>
          <a:p>
            <a:pPr marL="0" indent="0" algn="just">
              <a:buFontTx/>
              <a:buNone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	          14.01 g/mole</a:t>
            </a:r>
          </a:p>
          <a:p>
            <a:pPr marL="0" indent="0" algn="just">
              <a:buFontTx/>
              <a:buNone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moles of O  =  </a:t>
            </a:r>
            <a:r>
              <a:rPr lang="en-US" sz="2800" b="1" u="sng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5.34 g</a:t>
            </a: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  = 0.334 moles of O</a:t>
            </a:r>
          </a:p>
          <a:p>
            <a:pPr marL="0" indent="0" algn="just">
              <a:buFontTx/>
              <a:buNone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	       16.00 g/mole</a:t>
            </a:r>
          </a:p>
          <a:p>
            <a:pPr marL="0" indent="0" algn="just">
              <a:buFontTx/>
              <a:buNone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Formula:</a:t>
            </a:r>
          </a:p>
        </p:txBody>
      </p:sp>
      <p:graphicFrame>
        <p:nvGraphicFramePr>
          <p:cNvPr id="98308" name="Object 4"/>
          <p:cNvGraphicFramePr>
            <a:graphicFrameLocks noChangeAspect="1"/>
          </p:cNvGraphicFramePr>
          <p:nvPr/>
        </p:nvGraphicFramePr>
        <p:xfrm>
          <a:off x="1447800" y="5886450"/>
          <a:ext cx="25908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6" name="Equation" r:id="rId3" imgW="1117600" imgH="279400" progId="Equation.3">
                  <p:embed/>
                </p:oleObj>
              </mc:Choice>
              <mc:Fallback>
                <p:oleObj name="Equation" r:id="rId3" imgW="1117600" imgH="279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5886450"/>
                        <a:ext cx="25908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09" name="Object 5"/>
          <p:cNvGraphicFramePr>
            <a:graphicFrameLocks noChangeAspect="1"/>
          </p:cNvGraphicFramePr>
          <p:nvPr/>
        </p:nvGraphicFramePr>
        <p:xfrm>
          <a:off x="4953000" y="5562600"/>
          <a:ext cx="4038600" cy="1112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7" name="Equation" r:id="rId5" imgW="2260600" imgH="622300" progId="Equation.DSMT4">
                  <p:embed/>
                </p:oleObj>
              </mc:Choice>
              <mc:Fallback>
                <p:oleObj name="Equation" r:id="rId5" imgW="2260600" imgH="6223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5562600"/>
                        <a:ext cx="4038600" cy="1112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312" name="Rectangle 8"/>
          <p:cNvSpPr>
            <a:spLocks noChangeArrowheads="1"/>
          </p:cNvSpPr>
          <p:nvPr/>
        </p:nvSpPr>
        <p:spPr bwMode="auto">
          <a:xfrm>
            <a:off x="0" y="6497638"/>
            <a:ext cx="1625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>
                <a:solidFill>
                  <a:srgbClr val="FF070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charset="0"/>
              </a:rPr>
              <a:t>(HONORS only)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7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304800"/>
            <a:ext cx="7772400" cy="1143000"/>
          </a:xfrm>
        </p:spPr>
        <p:txBody>
          <a:bodyPr lIns="92075" tIns="46038" rIns="92075" bIns="46038" anchor="b"/>
          <a:lstStyle/>
          <a:p>
            <a:pPr>
              <a:defRPr/>
            </a:pPr>
            <a:r>
              <a:rPr lang="en-US" sz="2800" b="1" smtClean="0">
                <a:solidFill>
                  <a:srgbClr val="FF070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Calculation of the Molecular Formula</a:t>
            </a:r>
            <a:br>
              <a:rPr lang="en-US" sz="2800" b="1" smtClean="0">
                <a:solidFill>
                  <a:srgbClr val="FF070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</a:br>
            <a:r>
              <a:rPr lang="en-US" sz="1800" b="1" smtClean="0">
                <a:solidFill>
                  <a:srgbClr val="FF070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(HONORS only)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7924800" cy="5715000"/>
          </a:xfrm>
        </p:spPr>
        <p:txBody>
          <a:bodyPr lIns="92075" tIns="46038" rIns="92075" bIns="46038"/>
          <a:lstStyle/>
          <a:p>
            <a:pPr marL="0" indent="0">
              <a:buFontTx/>
              <a:buNone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A compound has an empirical formula of NO</a:t>
            </a:r>
            <a:r>
              <a:rPr lang="en-US" sz="2800" b="1" baseline="-25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2</a:t>
            </a:r>
            <a:r>
              <a:rPr lang="en-US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.  The </a:t>
            </a:r>
            <a:r>
              <a:rPr lang="en-US" sz="28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colourless</a:t>
            </a:r>
            <a:r>
              <a:rPr lang="en-US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liquid, used in rocket engines has a molar mass of 92.0 g/mole.  What is the </a:t>
            </a:r>
            <a:r>
              <a:rPr lang="en-US" sz="2800" b="1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molecular formula </a:t>
            </a:r>
            <a:r>
              <a:rPr lang="en-US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of this substance?</a:t>
            </a:r>
          </a:p>
          <a:p>
            <a:pPr marL="0" indent="0">
              <a:buFontTx/>
              <a:buNone/>
              <a:defRPr/>
            </a:pPr>
            <a:endParaRPr lang="en-US" sz="2800" b="1" dirty="0" smtClean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marL="0" indent="0">
              <a:buFontTx/>
              <a:buNone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empirical formula mass:  14.01+2 (16.00) = 46.01 g/</a:t>
            </a:r>
            <a:r>
              <a:rPr lang="en-US" sz="28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mol</a:t>
            </a:r>
            <a:endParaRPr lang="en-US" sz="2800" b="1" dirty="0" smtClean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marL="0" indent="0" algn="ctr">
              <a:buFontTx/>
              <a:buNone/>
              <a:defRPr/>
            </a:pPr>
            <a:endParaRPr lang="en-US" sz="28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0" indent="0" algn="ctr">
              <a:buFontTx/>
              <a:buNone/>
              <a:defRPr/>
            </a:pPr>
            <a:r>
              <a:rPr lang="en-US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2(46.01)   = 92.0              N</a:t>
            </a:r>
            <a:r>
              <a:rPr lang="en-US" sz="2800" b="1" baseline="-25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n-US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</a:t>
            </a:r>
            <a:r>
              <a:rPr lang="en-US" sz="2800" b="1" baseline="-25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4</a:t>
            </a:r>
            <a:r>
              <a:rPr lang="en-US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4" grpId="0" autoUpdateAnimBg="0"/>
      <p:bldP spid="110595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 lIns="92075" tIns="46038" rIns="92075" bIns="46038" anchor="b"/>
          <a:lstStyle/>
          <a:p>
            <a:pPr>
              <a:defRPr/>
            </a:pPr>
            <a:r>
              <a:rPr lang="en-US" sz="2800" b="1" smtClean="0">
                <a:solidFill>
                  <a:srgbClr val="FF070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Empirical Formula from % Composition</a:t>
            </a:r>
            <a:br>
              <a:rPr lang="en-US" sz="2800" b="1" smtClean="0">
                <a:solidFill>
                  <a:srgbClr val="FF070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</a:br>
            <a:r>
              <a:rPr lang="en-US" sz="2800" b="1" smtClean="0">
                <a:solidFill>
                  <a:srgbClr val="FF070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US" sz="1800" b="1" smtClean="0">
                <a:solidFill>
                  <a:srgbClr val="FF070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(HONORS only)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610600" cy="4191000"/>
          </a:xfrm>
          <a:noFill/>
        </p:spPr>
        <p:txBody>
          <a:bodyPr lIns="92075" tIns="46038" rIns="92075" bIns="46038"/>
          <a:lstStyle/>
          <a:p>
            <a:pPr marL="0" indent="0">
              <a:lnSpc>
                <a:spcPct val="11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A substance has the following composition by mass: 60.80 % Na ;  28.60 % B ;  10.60 % H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     	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What is the empirical formula of the substance?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en-US" altLang="en-US" sz="2800" b="1" smtClean="0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 	Consider a sample size of 100 grams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	This will contain  28.60 grams of B and 		10.60 grams H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	Determine the number of moles of each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	Determine the simplest whole number ratio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400" b="1" smtClean="0">
                <a:latin typeface="Arial" panose="020B0604020202020204" pitchFamily="34" charset="0"/>
              </a:rPr>
              <a:t>If the molar mass is 38 g/mol, what is the molecular formula?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8" grpId="0" autoUpdateAnimBg="0"/>
      <p:bldP spid="106499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b="1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The Mole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752600"/>
            <a:ext cx="6553200" cy="48006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800" b="1" smtClean="0">
                <a:latin typeface="Arial" charset="0"/>
              </a:rPr>
              <a:t>A counting unit</a:t>
            </a:r>
          </a:p>
          <a:p>
            <a:pPr>
              <a:lnSpc>
                <a:spcPct val="90000"/>
              </a:lnSpc>
              <a:defRPr/>
            </a:pPr>
            <a:r>
              <a:rPr lang="en-US" sz="2800" b="1" smtClean="0">
                <a:latin typeface="Arial" charset="0"/>
              </a:rPr>
              <a:t>Similar to a dozen, except instead of 12, it’s 602 billion trillion 602,000,000,000,000,000,000,000</a:t>
            </a:r>
          </a:p>
          <a:p>
            <a:pPr>
              <a:lnSpc>
                <a:spcPct val="90000"/>
              </a:lnSpc>
              <a:defRPr/>
            </a:pPr>
            <a:r>
              <a:rPr lang="en-US" sz="2800" b="1" smtClean="0">
                <a:latin typeface="Arial" charset="0"/>
              </a:rPr>
              <a:t>6.02 </a:t>
            </a:r>
            <a:r>
              <a:rPr lang="en-US" sz="2800" b="1" smtClean="0">
                <a:latin typeface="Arial" charset="0"/>
                <a:cs typeface="Arial" charset="0"/>
              </a:rPr>
              <a:t>×</a:t>
            </a:r>
            <a:r>
              <a:rPr lang="en-US" sz="2800" b="1" smtClean="0">
                <a:latin typeface="Arial" charset="0"/>
              </a:rPr>
              <a:t> 10</a:t>
            </a:r>
            <a:r>
              <a:rPr lang="en-US" sz="2800" b="1" baseline="30000" smtClean="0">
                <a:latin typeface="Arial" charset="0"/>
              </a:rPr>
              <a:t>23 </a:t>
            </a:r>
            <a:r>
              <a:rPr lang="en-US" sz="2800" b="1" smtClean="0">
                <a:latin typeface="Arial" charset="0"/>
              </a:rPr>
              <a:t>(in scientific notation)</a:t>
            </a:r>
          </a:p>
          <a:p>
            <a:pPr>
              <a:lnSpc>
                <a:spcPct val="90000"/>
              </a:lnSpc>
              <a:defRPr/>
            </a:pPr>
            <a:r>
              <a:rPr lang="en-US" sz="2800" b="1" smtClean="0">
                <a:latin typeface="Arial" charset="0"/>
              </a:rPr>
              <a:t>This number is named in honor of </a:t>
            </a:r>
            <a:r>
              <a:rPr lang="en-US" sz="2800" b="1" smtClean="0">
                <a:solidFill>
                  <a:srgbClr val="FF921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Amedeo Avogadro (1776 – 1856)</a:t>
            </a:r>
            <a:r>
              <a:rPr lang="en-US" sz="2800" b="1" smtClean="0">
                <a:latin typeface="Arial" charset="0"/>
              </a:rPr>
              <a:t>, who studied quantities of gases and discovered that no matter what the gas was, there were the same number of molecules present</a:t>
            </a:r>
          </a:p>
        </p:txBody>
      </p:sp>
      <p:pic>
        <p:nvPicPr>
          <p:cNvPr id="4100" name="Picture 4" descr="avogadro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84975" y="1981200"/>
            <a:ext cx="2359025" cy="2971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1443228"/>
            <a:ext cx="3968376" cy="4047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596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03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56" b="4167"/>
          <a:stretch>
            <a:fillRect/>
          </a:stretch>
        </p:blipFill>
        <p:spPr bwMode="auto">
          <a:xfrm>
            <a:off x="304800" y="850900"/>
            <a:ext cx="8534400" cy="577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3470275" y="141288"/>
            <a:ext cx="22225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altLang="en-US" sz="2800">
                <a:latin typeface="Arial" panose="020B0604020202020204" pitchFamily="34" charset="0"/>
              </a:rPr>
              <a:t>One Mole of: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674938" y="1030288"/>
            <a:ext cx="404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C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6165850" y="954088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S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2590800" y="5830888"/>
            <a:ext cx="57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Cu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6089650" y="5907088"/>
            <a:ext cx="539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Fe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4479925" y="4002088"/>
            <a:ext cx="57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Hg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b="1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Just How Big is a Mole?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43200" y="1295400"/>
            <a:ext cx="5943600" cy="5257800"/>
          </a:xfrm>
        </p:spPr>
        <p:txBody>
          <a:bodyPr/>
          <a:lstStyle/>
          <a:p>
            <a:r>
              <a:rPr lang="en-US" altLang="en-US" sz="2400" b="1" smtClean="0">
                <a:latin typeface="Arial" panose="020B0604020202020204" pitchFamily="34" charset="0"/>
              </a:rPr>
              <a:t>Enough soft drink cans to cover the surface of the earth to a depth of over 200 miles. </a:t>
            </a:r>
          </a:p>
          <a:p>
            <a:r>
              <a:rPr lang="en-US" altLang="en-US" sz="2400" b="1" smtClean="0">
                <a:latin typeface="Arial" panose="020B0604020202020204" pitchFamily="34" charset="0"/>
              </a:rPr>
              <a:t>If you had Avogadro's number of unpopped popcorn kernels, and spread them across the United States of America, the country would be covered in popcorn to a depth of over 9 miles. </a:t>
            </a:r>
          </a:p>
          <a:p>
            <a:r>
              <a:rPr lang="en-US" altLang="en-US" sz="2400" b="1" smtClean="0">
                <a:latin typeface="Arial" panose="020B0604020202020204" pitchFamily="34" charset="0"/>
              </a:rPr>
              <a:t>If we were able to count atoms at the rate of 10 million per second, it would take about 2 billion years to count the atoms in one mole. </a:t>
            </a:r>
          </a:p>
        </p:txBody>
      </p:sp>
      <p:pic>
        <p:nvPicPr>
          <p:cNvPr id="9220" name="Picture 4" descr="cokecans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" y="1828800"/>
            <a:ext cx="2447925" cy="3829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b="1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Everybody Has Avogadro’s Number!</a:t>
            </a:r>
            <a:br>
              <a:rPr lang="en-US" sz="3600" b="1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3600" b="1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But Where Did it Come From?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133600"/>
            <a:ext cx="4038600" cy="4114800"/>
          </a:xfrm>
        </p:spPr>
        <p:txBody>
          <a:bodyPr/>
          <a:lstStyle/>
          <a:p>
            <a:r>
              <a:rPr lang="en-US" altLang="en-US" sz="2400" b="1" smtClean="0">
                <a:latin typeface="Arial" panose="020B0604020202020204" pitchFamily="34" charset="0"/>
              </a:rPr>
              <a:t>It was NOT just picked!  It was MEASURED.</a:t>
            </a:r>
          </a:p>
          <a:p>
            <a:r>
              <a:rPr lang="en-US" altLang="en-US" sz="2400" b="1" smtClean="0">
                <a:latin typeface="Arial" panose="020B0604020202020204" pitchFamily="34" charset="0"/>
              </a:rPr>
              <a:t>One of the better methods of measuring this number was the Millikan Oil Drop Experiment</a:t>
            </a:r>
          </a:p>
          <a:p>
            <a:r>
              <a:rPr lang="en-US" altLang="en-US" sz="2400" b="1" smtClean="0">
                <a:latin typeface="Arial" panose="020B0604020202020204" pitchFamily="34" charset="0"/>
              </a:rPr>
              <a:t>Since then we have found even better ways of measuring using x-ray technology</a:t>
            </a:r>
          </a:p>
        </p:txBody>
      </p:sp>
      <p:pic>
        <p:nvPicPr>
          <p:cNvPr id="80913" name="millikansoildropexperiment.avi">
            <a:hlinkClick r:id="" action="ppaction://media"/>
          </p:cNvPr>
          <p:cNvPicPr>
            <a:picLocks noGrp="1" noChangeAspect="1" noChangeArrowheads="1"/>
          </p:cNvPicPr>
          <p:nvPr>
            <p:ph sz="half" idx="2"/>
            <a:vide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91000" y="2438400"/>
            <a:ext cx="4724400" cy="35433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09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809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13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0913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b="1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The Mole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b="1" smtClean="0">
                <a:latin typeface="Arial" panose="020B0604020202020204" pitchFamily="34" charset="0"/>
              </a:rPr>
              <a:t>1 dozen cookies = 12 cookies</a:t>
            </a:r>
          </a:p>
          <a:p>
            <a:pPr>
              <a:lnSpc>
                <a:spcPct val="80000"/>
              </a:lnSpc>
            </a:pPr>
            <a:r>
              <a:rPr lang="en-US" altLang="en-US" sz="2800" b="1" smtClean="0">
                <a:latin typeface="Arial" panose="020B0604020202020204" pitchFamily="34" charset="0"/>
              </a:rPr>
              <a:t>1 mole of cookies = 6.02 X 10</a:t>
            </a:r>
            <a:r>
              <a:rPr lang="en-US" altLang="en-US" sz="2800" b="1" baseline="30000" smtClean="0">
                <a:latin typeface="Arial" panose="020B0604020202020204" pitchFamily="34" charset="0"/>
              </a:rPr>
              <a:t>23 </a:t>
            </a:r>
            <a:r>
              <a:rPr lang="en-US" altLang="en-US" sz="2800" b="1" smtClean="0">
                <a:latin typeface="Arial" panose="020B0604020202020204" pitchFamily="34" charset="0"/>
              </a:rPr>
              <a:t>cookies</a:t>
            </a:r>
            <a:br>
              <a:rPr lang="en-US" altLang="en-US" sz="2800" b="1" smtClean="0">
                <a:latin typeface="Arial" panose="020B0604020202020204" pitchFamily="34" charset="0"/>
              </a:rPr>
            </a:br>
            <a:endParaRPr lang="en-US" altLang="en-US" sz="2800" b="1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800" b="1" smtClean="0">
                <a:latin typeface="Arial" panose="020B0604020202020204" pitchFamily="34" charset="0"/>
              </a:rPr>
              <a:t>1 dozen cars = 12 cars</a:t>
            </a:r>
          </a:p>
          <a:p>
            <a:pPr>
              <a:lnSpc>
                <a:spcPct val="80000"/>
              </a:lnSpc>
            </a:pPr>
            <a:r>
              <a:rPr lang="en-US" altLang="en-US" sz="2800" b="1" smtClean="0">
                <a:latin typeface="Arial" panose="020B0604020202020204" pitchFamily="34" charset="0"/>
              </a:rPr>
              <a:t>1 mole of cars = 6.02 X 10</a:t>
            </a:r>
            <a:r>
              <a:rPr lang="en-US" altLang="en-US" sz="2800" b="1" baseline="30000" smtClean="0">
                <a:latin typeface="Arial" panose="020B0604020202020204" pitchFamily="34" charset="0"/>
              </a:rPr>
              <a:t>23 </a:t>
            </a:r>
            <a:r>
              <a:rPr lang="en-US" altLang="en-US" sz="2800" b="1" smtClean="0">
                <a:latin typeface="Arial" panose="020B0604020202020204" pitchFamily="34" charset="0"/>
              </a:rPr>
              <a:t>cars</a:t>
            </a:r>
            <a:br>
              <a:rPr lang="en-US" altLang="en-US" sz="2800" b="1" smtClean="0">
                <a:latin typeface="Arial" panose="020B0604020202020204" pitchFamily="34" charset="0"/>
              </a:rPr>
            </a:br>
            <a:endParaRPr lang="en-US" altLang="en-US" sz="2800" b="1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800" b="1" smtClean="0">
                <a:latin typeface="Arial" panose="020B0604020202020204" pitchFamily="34" charset="0"/>
              </a:rPr>
              <a:t>1 dozen Al atoms = 12 Al atoms</a:t>
            </a:r>
          </a:p>
          <a:p>
            <a:pPr>
              <a:lnSpc>
                <a:spcPct val="80000"/>
              </a:lnSpc>
            </a:pPr>
            <a:r>
              <a:rPr lang="en-US" altLang="en-US" sz="2800" b="1" smtClean="0">
                <a:latin typeface="Arial" panose="020B0604020202020204" pitchFamily="34" charset="0"/>
              </a:rPr>
              <a:t>1 mole of Al atoms = 6.02 X 10</a:t>
            </a:r>
            <a:r>
              <a:rPr lang="en-US" altLang="en-US" sz="2800" b="1" baseline="30000" smtClean="0">
                <a:latin typeface="Arial" panose="020B0604020202020204" pitchFamily="34" charset="0"/>
              </a:rPr>
              <a:t>23 </a:t>
            </a:r>
            <a:r>
              <a:rPr lang="en-US" altLang="en-US" sz="2800" b="1" smtClean="0">
                <a:latin typeface="Arial" panose="020B0604020202020204" pitchFamily="34" charset="0"/>
              </a:rPr>
              <a:t>atoms</a:t>
            </a:r>
            <a:br>
              <a:rPr lang="en-US" altLang="en-US" sz="2800" b="1" smtClean="0">
                <a:latin typeface="Arial" panose="020B0604020202020204" pitchFamily="34" charset="0"/>
              </a:rPr>
            </a:br>
            <a:endParaRPr lang="en-US" altLang="en-US" sz="2800" b="1" baseline="30000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Note that the NUMBER is always the same, but the MASS is very different!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Mole is abbreviated mol (gee, that’s a lot quicker to write, huh?)</a:t>
            </a:r>
          </a:p>
          <a:p>
            <a:pPr>
              <a:lnSpc>
                <a:spcPct val="80000"/>
              </a:lnSpc>
            </a:pPr>
            <a:endParaRPr lang="en-US" altLang="en-US" sz="2800" b="1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800" baseline="30000" smtClean="0"/>
          </a:p>
        </p:txBody>
      </p:sp>
      <p:pic>
        <p:nvPicPr>
          <p:cNvPr id="11268" name="Picture 5" descr="http://www.ridacritter.com/Images/gallery/moles/mo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2209800"/>
            <a:ext cx="2265363" cy="169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362200" y="1295400"/>
            <a:ext cx="6248400" cy="5334000"/>
          </a:xfrm>
        </p:spPr>
        <p:txBody>
          <a:bodyPr/>
          <a:lstStyle/>
          <a:p>
            <a:pPr algn="ctr">
              <a:lnSpc>
                <a:spcPct val="120000"/>
              </a:lnSpc>
              <a:buFontTx/>
              <a:buNone/>
            </a:pPr>
            <a:endParaRPr lang="en-US" altLang="en-US" sz="3000" b="1" smtClean="0"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	=  </a:t>
            </a:r>
            <a:r>
              <a:rPr lang="en-US" altLang="en-US" sz="3000" b="1" smtClean="0">
                <a:solidFill>
                  <a:schemeClr val="tx2"/>
                </a:solidFill>
                <a:latin typeface="Arial" panose="020B0604020202020204" pitchFamily="34" charset="0"/>
              </a:rPr>
              <a:t>6.02 x 10</a:t>
            </a:r>
            <a:r>
              <a:rPr lang="en-US" altLang="en-US" sz="3000" b="1" baseline="30000" smtClean="0">
                <a:solidFill>
                  <a:schemeClr val="tx2"/>
                </a:solidFill>
                <a:latin typeface="Arial" panose="020B0604020202020204" pitchFamily="34" charset="0"/>
              </a:rPr>
              <a:t>23</a:t>
            </a:r>
            <a:r>
              <a:rPr lang="en-US" altLang="en-US" sz="3000" b="1" smtClean="0">
                <a:latin typeface="Arial" panose="020B0604020202020204" pitchFamily="34" charset="0"/>
              </a:rPr>
              <a:t> C atoms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	=</a:t>
            </a:r>
            <a:r>
              <a:rPr lang="en-US" altLang="en-US" sz="3000" b="1" smtClean="0">
                <a:solidFill>
                  <a:schemeClr val="tx2"/>
                </a:solidFill>
                <a:latin typeface="Arial" panose="020B0604020202020204" pitchFamily="34" charset="0"/>
              </a:rPr>
              <a:t>  6.02 </a:t>
            </a:r>
            <a:r>
              <a:rPr lang="en-US" altLang="en-US" sz="3000" b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altLang="en-US" sz="3000" b="1" smtClean="0">
                <a:solidFill>
                  <a:schemeClr val="tx2"/>
                </a:solidFill>
                <a:latin typeface="Arial" panose="020B0604020202020204" pitchFamily="34" charset="0"/>
              </a:rPr>
              <a:t> 10</a:t>
            </a:r>
            <a:r>
              <a:rPr lang="en-US" altLang="en-US" sz="3000" b="1" baseline="30000" smtClean="0">
                <a:solidFill>
                  <a:schemeClr val="tx2"/>
                </a:solidFill>
                <a:latin typeface="Arial" panose="020B0604020202020204" pitchFamily="34" charset="0"/>
              </a:rPr>
              <a:t>23</a:t>
            </a:r>
            <a:r>
              <a:rPr lang="en-US" altLang="en-US" sz="3000" b="1" smtClean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en-US" sz="3000" b="1" smtClean="0">
                <a:latin typeface="Arial" panose="020B0604020202020204" pitchFamily="34" charset="0"/>
              </a:rPr>
              <a:t>H</a:t>
            </a:r>
            <a:r>
              <a:rPr lang="en-US" altLang="en-US" sz="3000" b="1" baseline="-25000" smtClean="0">
                <a:latin typeface="Arial" panose="020B0604020202020204" pitchFamily="34" charset="0"/>
              </a:rPr>
              <a:t>2</a:t>
            </a:r>
            <a:r>
              <a:rPr lang="en-US" altLang="en-US" sz="3000" b="1" smtClean="0">
                <a:latin typeface="Arial" panose="020B0604020202020204" pitchFamily="34" charset="0"/>
              </a:rPr>
              <a:t>O molecules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	=  </a:t>
            </a:r>
            <a:r>
              <a:rPr lang="en-US" altLang="en-US" sz="3000" b="1" smtClean="0">
                <a:solidFill>
                  <a:schemeClr val="tx2"/>
                </a:solidFill>
                <a:latin typeface="Arial" panose="020B0604020202020204" pitchFamily="34" charset="0"/>
              </a:rPr>
              <a:t>6.02 x 10</a:t>
            </a:r>
            <a:r>
              <a:rPr lang="en-US" altLang="en-US" sz="3000" b="1" baseline="30000" smtClean="0">
                <a:solidFill>
                  <a:schemeClr val="tx2"/>
                </a:solidFill>
                <a:latin typeface="Arial" panose="020B0604020202020204" pitchFamily="34" charset="0"/>
              </a:rPr>
              <a:t>23</a:t>
            </a:r>
            <a:r>
              <a:rPr lang="en-US" altLang="en-US" sz="3000" b="1" smtClean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en-US" sz="3000" b="1" smtClean="0">
                <a:latin typeface="Arial" panose="020B0604020202020204" pitchFamily="34" charset="0"/>
              </a:rPr>
              <a:t>NaCl “molecules”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1600" b="1" smtClean="0">
                <a:latin typeface="Arial" panose="020B0604020202020204" pitchFamily="34" charset="0"/>
              </a:rPr>
              <a:t>	</a:t>
            </a:r>
            <a:r>
              <a:rPr lang="en-US" altLang="en-US" sz="2000" b="1" smtClean="0">
                <a:latin typeface="Arial" panose="020B0604020202020204" pitchFamily="34" charset="0"/>
              </a:rPr>
              <a:t>(technically, ionics are compounds not molecules so they are called formula units)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3000" b="1" smtClean="0">
                <a:solidFill>
                  <a:schemeClr val="tx2"/>
                </a:solidFill>
                <a:latin typeface="Arial" panose="020B0604020202020204" pitchFamily="34" charset="0"/>
              </a:rPr>
              <a:t>		6.02 x 10</a:t>
            </a:r>
            <a:r>
              <a:rPr lang="en-US" altLang="en-US" sz="3000" b="1" baseline="30000" smtClean="0">
                <a:solidFill>
                  <a:schemeClr val="tx2"/>
                </a:solidFill>
                <a:latin typeface="Arial" panose="020B0604020202020204" pitchFamily="34" charset="0"/>
              </a:rPr>
              <a:t>23</a:t>
            </a:r>
            <a:r>
              <a:rPr lang="en-US" altLang="en-US" sz="3000" b="1" smtClean="0">
                <a:latin typeface="Arial" panose="020B0604020202020204" pitchFamily="34" charset="0"/>
              </a:rPr>
              <a:t> Na</a:t>
            </a:r>
            <a:r>
              <a:rPr lang="en-US" altLang="en-US" sz="3000" b="1" baseline="30000" smtClean="0">
                <a:latin typeface="Arial" panose="020B0604020202020204" pitchFamily="34" charset="0"/>
              </a:rPr>
              <a:t>+</a:t>
            </a:r>
            <a:r>
              <a:rPr lang="en-US" altLang="en-US" sz="3000" b="1" smtClean="0">
                <a:latin typeface="Arial" panose="020B0604020202020204" pitchFamily="34" charset="0"/>
              </a:rPr>
              <a:t> ions and 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		</a:t>
            </a:r>
            <a:r>
              <a:rPr lang="en-US" altLang="en-US" sz="3000" b="1" smtClean="0">
                <a:solidFill>
                  <a:schemeClr val="tx2"/>
                </a:solidFill>
                <a:latin typeface="Arial" panose="020B0604020202020204" pitchFamily="34" charset="0"/>
              </a:rPr>
              <a:t>6.02 x 10</a:t>
            </a:r>
            <a:r>
              <a:rPr lang="en-US" altLang="en-US" sz="3000" b="1" baseline="30000" smtClean="0">
                <a:solidFill>
                  <a:schemeClr val="tx2"/>
                </a:solidFill>
                <a:latin typeface="Arial" panose="020B0604020202020204" pitchFamily="34" charset="0"/>
              </a:rPr>
              <a:t>23</a:t>
            </a:r>
            <a:r>
              <a:rPr lang="en-US" altLang="en-US" sz="3000" b="1" smtClean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en-US" sz="3000" b="1" smtClean="0">
                <a:latin typeface="Arial" panose="020B0604020202020204" pitchFamily="34" charset="0"/>
              </a:rPr>
              <a:t>Cl</a:t>
            </a:r>
            <a:r>
              <a:rPr lang="en-US" altLang="en-US" sz="3000" b="1" baseline="30000" smtClean="0">
                <a:latin typeface="Arial" panose="020B0604020202020204" pitchFamily="34" charset="0"/>
              </a:rPr>
              <a:t>–</a:t>
            </a:r>
            <a:r>
              <a:rPr lang="en-US" altLang="en-US" sz="3000" b="1" smtClean="0">
                <a:latin typeface="Arial" panose="020B0604020202020204" pitchFamily="34" charset="0"/>
              </a:rPr>
              <a:t> ions</a:t>
            </a:r>
            <a:endParaRPr lang="en-US" altLang="en-US" b="1" smtClean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905000"/>
          </a:xfrm>
        </p:spPr>
        <p:txBody>
          <a:bodyPr/>
          <a:lstStyle/>
          <a:p>
            <a:pPr>
              <a:defRPr/>
            </a:pPr>
            <a:r>
              <a:rPr lang="en-US" sz="4000" b="1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 Mole of Particles</a:t>
            </a:r>
            <a:br>
              <a:rPr lang="en-US" sz="4000" b="1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4000" b="1" smtClean="0">
                <a:solidFill>
                  <a:srgbClr val="063DE8"/>
                </a:solidFill>
                <a:latin typeface="Arial" charset="0"/>
              </a:rPr>
              <a:t> </a:t>
            </a:r>
            <a:r>
              <a:rPr lang="en-US" sz="4000" b="1" smtClean="0">
                <a:solidFill>
                  <a:srgbClr val="990B2D"/>
                </a:solidFill>
                <a:latin typeface="Arial" charset="0"/>
              </a:rPr>
              <a:t>Contains 6.02 x 10</a:t>
            </a:r>
            <a:r>
              <a:rPr lang="en-US" sz="4000" b="1" baseline="30000" smtClean="0">
                <a:solidFill>
                  <a:srgbClr val="990B2D"/>
                </a:solidFill>
                <a:latin typeface="Arial" charset="0"/>
              </a:rPr>
              <a:t>23 </a:t>
            </a:r>
            <a:r>
              <a:rPr lang="en-US" sz="4000" b="1" smtClean="0">
                <a:solidFill>
                  <a:srgbClr val="990B2D"/>
                </a:solidFill>
                <a:latin typeface="Arial" charset="0"/>
              </a:rPr>
              <a:t>particles</a:t>
            </a:r>
            <a:r>
              <a:rPr lang="en-US" sz="4300" b="1" smtClean="0">
                <a:latin typeface="Arial" charset="0"/>
              </a:rPr>
              <a:t> </a:t>
            </a:r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304800" y="1981200"/>
            <a:ext cx="2363788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3000" b="1">
                <a:latin typeface="Arial" panose="020B0604020202020204" pitchFamily="34" charset="0"/>
              </a:rPr>
              <a:t>1 mole C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endParaRPr lang="en-US" altLang="en-US" sz="1200" b="1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3000" b="1">
                <a:latin typeface="Arial" panose="020B0604020202020204" pitchFamily="34" charset="0"/>
              </a:rPr>
              <a:t>1 mole H</a:t>
            </a:r>
            <a:r>
              <a:rPr lang="en-US" altLang="en-US" sz="3000" b="1" baseline="-25000">
                <a:latin typeface="Arial" panose="020B0604020202020204" pitchFamily="34" charset="0"/>
              </a:rPr>
              <a:t>2</a:t>
            </a:r>
            <a:r>
              <a:rPr lang="en-US" altLang="en-US" sz="3000" b="1">
                <a:latin typeface="Arial" panose="020B0604020202020204" pitchFamily="34" charset="0"/>
              </a:rPr>
              <a:t>O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endParaRPr lang="en-US" altLang="en-US" sz="1200" b="1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3000" b="1">
                <a:latin typeface="Arial" panose="020B0604020202020204" pitchFamily="34" charset="0"/>
              </a:rPr>
              <a:t>1 mole NaCl</a:t>
            </a:r>
            <a:endParaRPr lang="en-US" altLang="en-US" sz="2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6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63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63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63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63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563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 build="p" autoUpdateAnimBg="0"/>
      <p:bldP spid="563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4343400"/>
          </a:xfrm>
          <a:noFill/>
        </p:spPr>
        <p:txBody>
          <a:bodyPr lIns="92075" tIns="46038" rIns="92075" bIns="46038"/>
          <a:lstStyle/>
          <a:p>
            <a:pPr>
              <a:buFontTx/>
              <a:buNone/>
            </a:pPr>
            <a:r>
              <a:rPr lang="en-US" altLang="en-US" sz="2800" b="1" smtClean="0"/>
              <a:t>			        	  </a:t>
            </a:r>
            <a:r>
              <a:rPr lang="en-US" altLang="en-US" sz="3000" b="1" smtClean="0">
                <a:latin typeface="Arial" panose="020B0604020202020204" pitchFamily="34" charset="0"/>
              </a:rPr>
              <a:t>6.02 x 10</a:t>
            </a:r>
            <a:r>
              <a:rPr lang="en-US" altLang="en-US" sz="3000" b="1" baseline="30000" smtClean="0">
                <a:latin typeface="Arial" panose="020B0604020202020204" pitchFamily="34" charset="0"/>
              </a:rPr>
              <a:t>23</a:t>
            </a:r>
            <a:r>
              <a:rPr lang="en-US" altLang="en-US" sz="3000" b="1" smtClean="0">
                <a:latin typeface="Arial" panose="020B0604020202020204" pitchFamily="34" charset="0"/>
              </a:rPr>
              <a:t> particles      </a:t>
            </a:r>
          </a:p>
          <a:p>
            <a:pPr algn="ctr"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		         1  mole		</a:t>
            </a:r>
          </a:p>
          <a:p>
            <a:pPr algn="ctr">
              <a:lnSpc>
                <a:spcPct val="130000"/>
              </a:lnSpc>
              <a:buFontTx/>
              <a:buNone/>
            </a:pPr>
            <a:r>
              <a:rPr lang="en-US" altLang="en-US" sz="3000" b="1" smtClean="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  <a:r>
              <a:rPr lang="en-US" altLang="en-US" sz="3000" b="1" smtClean="0">
                <a:solidFill>
                  <a:srgbClr val="990B2D"/>
                </a:solidFill>
                <a:latin typeface="Arial" panose="020B0604020202020204" pitchFamily="34" charset="0"/>
              </a:rPr>
              <a:t>or</a:t>
            </a:r>
          </a:p>
          <a:p>
            <a:pPr>
              <a:lnSpc>
                <a:spcPct val="60000"/>
              </a:lnSpc>
              <a:buFontTx/>
              <a:buNone/>
            </a:pPr>
            <a:endParaRPr lang="en-US" altLang="en-US" sz="3000" b="1" smtClean="0">
              <a:solidFill>
                <a:schemeClr val="accent1"/>
              </a:solidFill>
              <a:latin typeface="Arial" panose="020B0604020202020204" pitchFamily="34" charset="0"/>
            </a:endParaRPr>
          </a:p>
          <a:p>
            <a:pPr algn="ctr"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 1 mole</a:t>
            </a:r>
          </a:p>
          <a:p>
            <a:pPr algn="ctr">
              <a:lnSpc>
                <a:spcPct val="130000"/>
              </a:lnSpc>
              <a:buFontTx/>
              <a:buNone/>
            </a:pPr>
            <a:r>
              <a:rPr lang="en-US" altLang="en-US" sz="3000" b="1" smtClean="0">
                <a:latin typeface="Arial" panose="020B0604020202020204" pitchFamily="34" charset="0"/>
              </a:rPr>
              <a:t>	6.02 x 10</a:t>
            </a:r>
            <a:r>
              <a:rPr lang="en-US" altLang="en-US" sz="3000" b="1" baseline="30000" smtClean="0">
                <a:latin typeface="Arial" panose="020B0604020202020204" pitchFamily="34" charset="0"/>
              </a:rPr>
              <a:t>23</a:t>
            </a:r>
            <a:r>
              <a:rPr lang="en-US" altLang="en-US" sz="3000" b="1" smtClean="0">
                <a:latin typeface="Arial" panose="020B0604020202020204" pitchFamily="34" charset="0"/>
              </a:rPr>
              <a:t> particles</a:t>
            </a:r>
          </a:p>
          <a:p>
            <a:pPr algn="ctr">
              <a:lnSpc>
                <a:spcPct val="130000"/>
              </a:lnSpc>
              <a:buFontTx/>
              <a:buNone/>
            </a:pPr>
            <a:endParaRPr lang="en-US" altLang="en-US" sz="1600" b="1" smtClean="0">
              <a:latin typeface="Arial" panose="020B0604020202020204" pitchFamily="34" charset="0"/>
            </a:endParaRPr>
          </a:p>
          <a:p>
            <a:pPr algn="ctr">
              <a:lnSpc>
                <a:spcPct val="130000"/>
              </a:lnSpc>
              <a:buFontTx/>
              <a:buNone/>
            </a:pPr>
            <a:r>
              <a:rPr lang="en-US" altLang="en-US" sz="2800" b="1" smtClean="0">
                <a:latin typeface="Arial" panose="020B0604020202020204" pitchFamily="34" charset="0"/>
              </a:rPr>
              <a:t>Note that a particle could be an atom OR a molecule!</a:t>
            </a:r>
          </a:p>
          <a:p>
            <a:pPr algn="ctr">
              <a:buFontTx/>
              <a:buNone/>
            </a:pPr>
            <a:endParaRPr lang="en-US" altLang="en-US" sz="2800" b="1" smtClean="0">
              <a:latin typeface="Arial" panose="020B0604020202020204" pitchFamily="34" charset="0"/>
            </a:endParaRPr>
          </a:p>
        </p:txBody>
      </p:sp>
      <p:sp>
        <p:nvSpPr>
          <p:cNvPr id="13315" name="Line 3"/>
          <p:cNvSpPr>
            <a:spLocks noChangeShapeType="1"/>
          </p:cNvSpPr>
          <p:nvPr/>
        </p:nvSpPr>
        <p:spPr bwMode="auto">
          <a:xfrm>
            <a:off x="2667000" y="4724400"/>
            <a:ext cx="3810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>
            <a:off x="2514600" y="2590800"/>
            <a:ext cx="4191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000" b="1" smtClean="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Avogadro’s Number as Conversion Factor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A2C1FE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CEDDFE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Microsoft Office 98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19191"/>
    </a:lt2>
    <a:accent1>
      <a:srgbClr val="618FFD"/>
    </a:accent1>
    <a:accent2>
      <a:srgbClr val="00AE00"/>
    </a:accent2>
    <a:accent3>
      <a:srgbClr val="FFFFFF"/>
    </a:accent3>
    <a:accent4>
      <a:srgbClr val="000000"/>
    </a:accent4>
    <a:accent5>
      <a:srgbClr val="B7C6FE"/>
    </a:accent5>
    <a:accent6>
      <a:srgbClr val="009D00"/>
    </a:accent6>
    <a:hlink>
      <a:srgbClr val="FC0128"/>
    </a:hlink>
    <a:folHlink>
      <a:srgbClr val="CECECE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19191"/>
    </a:lt2>
    <a:accent1>
      <a:srgbClr val="618FFD"/>
    </a:accent1>
    <a:accent2>
      <a:srgbClr val="00AE00"/>
    </a:accent2>
    <a:accent3>
      <a:srgbClr val="FFFFFF"/>
    </a:accent3>
    <a:accent4>
      <a:srgbClr val="000000"/>
    </a:accent4>
    <a:accent5>
      <a:srgbClr val="B7C6FE"/>
    </a:accent5>
    <a:accent6>
      <a:srgbClr val="009D00"/>
    </a:accent6>
    <a:hlink>
      <a:srgbClr val="FC0128"/>
    </a:hlink>
    <a:folHlink>
      <a:srgbClr val="CECECE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3096</TotalTime>
  <Pages>8</Pages>
  <Words>1699</Words>
  <Application>Microsoft Office PowerPoint</Application>
  <PresentationFormat>On-screen Show (4:3)</PresentationFormat>
  <Paragraphs>205</Paragraphs>
  <Slides>29</Slides>
  <Notes>2</Notes>
  <HiddenSlides>0</HiddenSlides>
  <MMClips>7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29</vt:i4>
      </vt:variant>
    </vt:vector>
  </HeadingPairs>
  <TitlesOfParts>
    <vt:vector size="39" baseType="lpstr">
      <vt:lpstr>Arial</vt:lpstr>
      <vt:lpstr>Comic Sans MS</vt:lpstr>
      <vt:lpstr>Impact</vt:lpstr>
      <vt:lpstr>Tahoma</vt:lpstr>
      <vt:lpstr>Times</vt:lpstr>
      <vt:lpstr>Wingdings</vt:lpstr>
      <vt:lpstr>Microsoft Office 98</vt:lpstr>
      <vt:lpstr>ClipArt</vt:lpstr>
      <vt:lpstr>Clip</vt:lpstr>
      <vt:lpstr>Equation</vt:lpstr>
      <vt:lpstr>The Mole </vt:lpstr>
      <vt:lpstr>STOICHIOMETRY</vt:lpstr>
      <vt:lpstr>The Mole</vt:lpstr>
      <vt:lpstr>PowerPoint Presentation</vt:lpstr>
      <vt:lpstr>Just How Big is a Mole?</vt:lpstr>
      <vt:lpstr>Everybody Has Avogadro’s Number! But Where Did it Come From?</vt:lpstr>
      <vt:lpstr>The Mole</vt:lpstr>
      <vt:lpstr>A Mole of Particles  Contains 6.02 x 1023 particles </vt:lpstr>
      <vt:lpstr>Avogadro’s Number as Conversion Factor</vt:lpstr>
      <vt:lpstr>Learning Check</vt:lpstr>
      <vt:lpstr>Solution</vt:lpstr>
      <vt:lpstr>Molar Mass</vt:lpstr>
      <vt:lpstr>Molar Mass of Molecules and Compounds</vt:lpstr>
      <vt:lpstr>Calculations with Molar Mass</vt:lpstr>
      <vt:lpstr>Learning Check!</vt:lpstr>
      <vt:lpstr>Solution</vt:lpstr>
      <vt:lpstr>Atoms/Molecules and Grams</vt:lpstr>
      <vt:lpstr>Calculations</vt:lpstr>
      <vt:lpstr>Atoms/Molecules and Grams</vt:lpstr>
      <vt:lpstr>Learning Check!</vt:lpstr>
      <vt:lpstr>Learning Check!</vt:lpstr>
      <vt:lpstr>Percent Composition</vt:lpstr>
      <vt:lpstr>Solution</vt:lpstr>
      <vt:lpstr>Chemical Formulas of Compounds (HONORS only)</vt:lpstr>
      <vt:lpstr>Types of Formulas (HONORS only)</vt:lpstr>
      <vt:lpstr>To obtain an Empirical Formula (HONORS only)</vt:lpstr>
      <vt:lpstr>PowerPoint Presentation</vt:lpstr>
      <vt:lpstr>Calculation of the Molecular Formula (HONORS only)</vt:lpstr>
      <vt:lpstr>Empirical Formula from % Composition  (HONORS only)</vt:lpstr>
    </vt:vector>
  </TitlesOfParts>
  <LinksUpToDate>false</LinksUpToDate>
  <SharedDoc>false</SharedDoc>
  <HyperlinkBase>chemistrygeek.com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Mole</dc:title>
  <dc:subject>Chemistry I (High School)</dc:subject>
  <dc:creator>Neil Rapp</dc:creator>
  <cp:keywords>moles, avogadro's number, grams, mole</cp:keywords>
  <dc:description/>
  <cp:lastModifiedBy>Rapp, Delbert N</cp:lastModifiedBy>
  <cp:revision>85</cp:revision>
  <cp:lastPrinted>2002-08-08T15:40:28Z</cp:lastPrinted>
  <dcterms:created xsi:type="dcterms:W3CDTF">1997-09-21T16:33:21Z</dcterms:created>
  <dcterms:modified xsi:type="dcterms:W3CDTF">2021-03-11T13:20:12Z</dcterms:modified>
</cp:coreProperties>
</file>