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4" r:id="rId3"/>
    <p:sldId id="315" r:id="rId4"/>
    <p:sldId id="312" r:id="rId5"/>
    <p:sldId id="287" r:id="rId6"/>
    <p:sldId id="288" r:id="rId7"/>
    <p:sldId id="286" r:id="rId8"/>
    <p:sldId id="266" r:id="rId9"/>
    <p:sldId id="268" r:id="rId10"/>
    <p:sldId id="270" r:id="rId11"/>
    <p:sldId id="271" r:id="rId12"/>
    <p:sldId id="272" r:id="rId13"/>
    <p:sldId id="274" r:id="rId14"/>
    <p:sldId id="280" r:id="rId15"/>
    <p:sldId id="313" r:id="rId16"/>
    <p:sldId id="314" r:id="rId17"/>
    <p:sldId id="291" r:id="rId18"/>
    <p:sldId id="296" r:id="rId19"/>
    <p:sldId id="292" r:id="rId20"/>
    <p:sldId id="294" r:id="rId21"/>
    <p:sldId id="295" r:id="rId22"/>
    <p:sldId id="278" r:id="rId23"/>
    <p:sldId id="279" r:id="rId24"/>
    <p:sldId id="297" r:id="rId25"/>
    <p:sldId id="300" r:id="rId26"/>
    <p:sldId id="309" r:id="rId27"/>
    <p:sldId id="298" r:id="rId28"/>
    <p:sldId id="310" r:id="rId29"/>
    <p:sldId id="306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B2D"/>
    <a:srgbClr val="008000"/>
    <a:srgbClr val="FFFFFF"/>
    <a:srgbClr val="000000"/>
    <a:srgbClr val="FF9218"/>
    <a:srgbClr val="9234DB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 smtClean="0">
                <a:solidFill>
                  <a:srgbClr val="0000FF"/>
                </a:solidFill>
                <a:latin typeface="Tahoma" panose="020B0604030504040204" pitchFamily="34" charset="0"/>
              </a:rPr>
              <a:t>To play the movies and simulations included, view the presentation in Slide Show Mode.</a:t>
            </a:r>
          </a:p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  <p:sp>
        <p:nvSpPr>
          <p:cNvPr id="6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8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37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34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86968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8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09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8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0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73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29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767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3E1C3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70925" y="128588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fld id="{3C76B808-F288-481E-B4C5-2992E3E0B0F9}" type="slidenum">
              <a:rPr lang="en-US" altLang="en-US" sz="1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pPr>
                <a:defRPr/>
              </a:pPr>
              <a:t>‹#›</a:t>
            </a:fld>
            <a:endParaRPr lang="en-US" altLang="en-US" sz="18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7" Type="http://schemas.openxmlformats.org/officeDocument/2006/relationships/image" Target="../media/image10.png"/><Relationship Id="rId2" Type="http://schemas.microsoft.com/office/2007/relationships/media" Target="../media/media1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3.jpe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file:///C:\Temp\Chemistry%201%20Power%20Point\Round1.wav" TargetMode="External"/><Relationship Id="rId7" Type="http://schemas.openxmlformats.org/officeDocument/2006/relationships/image" Target="../media/image10.png"/><Relationship Id="rId2" Type="http://schemas.microsoft.com/office/2007/relationships/media" Target="file:///C:\Temp\Chemistry%201%20Power%20Point\Round1.wav" TargetMode="Externa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ideo" Target="file:///C:\Temp\Chemistry%201%20Power%20Point\millikansoildropexperiment.avi" TargetMode="External"/><Relationship Id="rId1" Type="http://schemas.microsoft.com/office/2007/relationships/media" Target="file:///C:\Temp\Chemistry%201%20Power%20Point\millikansoildropexperiment.avi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8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Mole</a:t>
            </a:r>
            <a:br>
              <a:rPr lang="en-US" altLang="en-US" sz="48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altLang="en-US" sz="3200" b="1" smtClean="0">
              <a:solidFill>
                <a:srgbClr val="063DE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3075" name="Picture 8" descr="ncwmo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981200"/>
            <a:ext cx="2819400" cy="2009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10" descr="moleday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990600"/>
            <a:ext cx="2886075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28600" y="4495800"/>
            <a:ext cx="5715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600" b="1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6.02 X 10</a:t>
            </a:r>
            <a:r>
              <a:rPr lang="en-US" sz="96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23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457200" y="304800"/>
            <a:ext cx="1981200" cy="1692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600" b="1"/>
              <a:t>Chemistry I HD – Chapter </a:t>
            </a:r>
            <a:r>
              <a:rPr lang="en-US" altLang="en-US" sz="2400" b="1"/>
              <a:t>6</a:t>
            </a:r>
          </a:p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600" b="1"/>
              <a:t>Chemistry I – Chapter 10</a:t>
            </a:r>
          </a:p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600" b="1"/>
              <a:t>ICP - Handouts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1. Number of atoms in 0.500 mole of 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a)   500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  b)   6.02 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c)   3.01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Al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atoms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>
              <a:solidFill>
                <a:srgbClr val="063DE8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2.Number of moles of S in 1.8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24</a:t>
            </a:r>
            <a:r>
              <a:rPr lang="en-US" altLang="en-US" sz="2800" b="1" smtClean="0">
                <a:latin typeface="Arial" panose="020B0604020202020204" pitchFamily="34" charset="0"/>
              </a:rPr>
              <a:t>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a)   1.0 mole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b)   3.0 mole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c)   1.1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48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mole S atoms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smtClean="0"/>
              <a:t>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</a:t>
            </a:r>
          </a:p>
        </p:txBody>
      </p:sp>
      <p:pic>
        <p:nvPicPr>
          <p:cNvPr id="60420" name="Lets3485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32" fill="hold"/>
                                        <p:tgtEl>
                                          <p:spTgt spid="604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420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1628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1. Number of atoms in 0.500 mol of 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0.500 mol Al x   </a:t>
            </a:r>
            <a:r>
              <a:rPr lang="en-US" altLang="en-US" sz="2800" b="1" u="sng" smtClean="0">
                <a:solidFill>
                  <a:srgbClr val="063DE8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2800" b="1" u="sng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2800" b="1" u="sng" smtClean="0">
                <a:solidFill>
                  <a:srgbClr val="063DE8"/>
                </a:solidFill>
                <a:latin typeface="Arial" panose="020B0604020202020204" pitchFamily="34" charset="0"/>
              </a:rPr>
              <a:t>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				1 mol Al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>
              <a:solidFill>
                <a:srgbClr val="063DE8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2. Number of moles of S if a sample of S contains 1.8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24</a:t>
            </a:r>
            <a:r>
              <a:rPr lang="en-US" altLang="en-US" sz="2800" b="1" smtClean="0">
                <a:latin typeface="Arial" panose="020B0604020202020204" pitchFamily="34" charset="0"/>
              </a:rPr>
              <a:t>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</a:rPr>
              <a:t>1.8 x 10</a:t>
            </a:r>
            <a:r>
              <a:rPr lang="en-US" altLang="en-US" sz="2800" b="1" baseline="30000" smtClean="0">
                <a:solidFill>
                  <a:srgbClr val="0000FF"/>
                </a:solidFill>
                <a:latin typeface="Arial" panose="020B0604020202020204" pitchFamily="34" charset="0"/>
              </a:rPr>
              <a:t>24</a:t>
            </a:r>
            <a:r>
              <a:rPr lang="en-US" altLang="en-US" sz="2800" b="1" smtClean="0">
                <a:latin typeface="Arial" panose="020B0604020202020204" pitchFamily="34" charset="0"/>
              </a:rPr>
              <a:t>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S atoms x          1 mol S</a:t>
            </a:r>
            <a:r>
              <a:rPr lang="en-US" altLang="en-US" sz="2800" b="1" u="sng" smtClean="0">
                <a:solidFill>
                  <a:srgbClr val="063DE8"/>
                </a:solidFill>
                <a:latin typeface="Arial" panose="020B0604020202020204" pitchFamily="34" charset="0"/>
              </a:rPr>
              <a:t>                          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			          6.02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Solution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727825" y="1935163"/>
            <a:ext cx="2246313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= 3.01 x 10</a:t>
            </a:r>
            <a:r>
              <a:rPr lang="en-US" altLang="en-US" sz="2800" b="1" baseline="3000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br>
              <a:rPr lang="en-US" altLang="en-US" sz="2800" b="1" baseline="3000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    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(answer c)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5746750" y="5181600"/>
            <a:ext cx="339725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= 3.0 mole S atoms</a:t>
            </a:r>
            <a:b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(answer b)</a:t>
            </a: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4191000" y="44958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 autoUpdateAnimBg="0"/>
      <p:bldP spid="61444" grpId="0"/>
      <p:bldP spid="614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12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The Mass of 1 mole (in grams)</a:t>
            </a:r>
          </a:p>
          <a:p>
            <a:pPr>
              <a:lnSpc>
                <a:spcPct val="12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Equal to the numerical value of the average atomic mass (get from periodic table)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	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 smtClean="0">
                <a:latin typeface="Arial" panose="020B0604020202020204" pitchFamily="34" charset="0"/>
              </a:rPr>
              <a:t> of  C atoms		=  	12.0 g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 smtClean="0">
                <a:latin typeface="Arial" panose="020B0604020202020204" pitchFamily="34" charset="0"/>
              </a:rPr>
              <a:t> of Mg atoms 		=	24.3 g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 smtClean="0">
                <a:latin typeface="Arial" panose="020B0604020202020204" pitchFamily="34" charset="0"/>
              </a:rPr>
              <a:t> of Cu atoms 		=	63.5 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Molar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5181600"/>
          </a:xfrm>
          <a:noFill/>
        </p:spPr>
        <p:txBody>
          <a:bodyPr lIns="92075" tIns="46038" rIns="92075" bIns="46038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3000" b="1" smtClean="0">
                <a:solidFill>
                  <a:srgbClr val="66FF33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latin typeface="Arial" panose="020B0604020202020204" pitchFamily="34" charset="0"/>
              </a:rPr>
              <a:t>Mass in grams of 1 mole equal numerically to the sum of the atomic masses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 of  CaCl</a:t>
            </a:r>
            <a:r>
              <a:rPr lang="en-US" altLang="en-US" sz="2800" b="1" baseline="-25000" smtClean="0">
                <a:solidFill>
                  <a:srgbClr val="063DE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b="1" smtClean="0">
                <a:latin typeface="Arial" panose="020B0604020202020204" pitchFamily="34" charset="0"/>
              </a:rPr>
              <a:t> 	 =  111.1 g/mol 		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  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 Ca</a:t>
            </a:r>
            <a:r>
              <a:rPr lang="en-US" altLang="en-US" sz="2800" b="1" smtClean="0">
                <a:latin typeface="Arial" panose="020B0604020202020204" pitchFamily="34" charset="0"/>
              </a:rPr>
              <a:t> x 40.1 g/mol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+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2 moles Cl</a:t>
            </a:r>
            <a:r>
              <a:rPr lang="en-US" altLang="en-US" sz="2800" b="1" smtClean="0">
                <a:latin typeface="Arial" panose="020B0604020202020204" pitchFamily="34" charset="0"/>
              </a:rPr>
              <a:t> x 35.5 g/mol    = 111.1 g/mol CaCl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2</a:t>
            </a: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 of N</a:t>
            </a:r>
            <a:r>
              <a:rPr lang="en-US" altLang="en-US" sz="2800" b="1" baseline="-25000" smtClean="0">
                <a:solidFill>
                  <a:srgbClr val="063DE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O</a:t>
            </a:r>
            <a:r>
              <a:rPr lang="en-US" altLang="en-US" sz="2800" b="1" baseline="-25000" smtClean="0">
                <a:solidFill>
                  <a:srgbClr val="063DE8"/>
                </a:solidFill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 	= 92.0 g/mol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  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2 moles N</a:t>
            </a:r>
            <a:r>
              <a:rPr lang="en-US" altLang="en-US" sz="2800" b="1" smtClean="0">
                <a:latin typeface="Arial" panose="020B0604020202020204" pitchFamily="34" charset="0"/>
              </a:rPr>
              <a:t> x 14.0 g/mol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+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4 moles O</a:t>
            </a:r>
            <a:r>
              <a:rPr lang="en-US" altLang="en-US" sz="2800" b="1" smtClean="0">
                <a:latin typeface="Arial" panose="020B0604020202020204" pitchFamily="34" charset="0"/>
              </a:rPr>
              <a:t> x 16.0 g/mol     = 92.0 g/mol N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2800" b="1" smtClean="0">
                <a:latin typeface="Arial" panose="020B0604020202020204" pitchFamily="34" charset="0"/>
              </a:rPr>
              <a:t>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				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800" b="1" smtClean="0"/>
              <a:t>	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457200" y="4800600"/>
            <a:ext cx="7924800" cy="0"/>
          </a:xfrm>
          <a:prstGeom prst="line">
            <a:avLst/>
          </a:prstGeom>
          <a:noFill/>
          <a:ln w="57150" cmpd="thinThick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Molar Mass of Molecules and Compounds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054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400" i="1" smtClean="0">
                <a:solidFill>
                  <a:schemeClr val="tx2"/>
                </a:solidFill>
              </a:rPr>
              <a:t> 					</a:t>
            </a:r>
          </a:p>
          <a:p>
            <a:pPr>
              <a:buFontTx/>
              <a:buNone/>
            </a:pPr>
            <a:endParaRPr lang="en-US" altLang="en-US" sz="2400" i="1" smtClean="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en-US" altLang="en-US" sz="3000" b="1" i="1" smtClean="0">
                <a:latin typeface="Arial" panose="020B0604020202020204" pitchFamily="34" charset="0"/>
              </a:rPr>
              <a:t>molar mass               </a:t>
            </a:r>
            <a:r>
              <a:rPr lang="en-US" altLang="en-US" sz="3000" b="1" smtClean="0">
                <a:latin typeface="Arial" panose="020B0604020202020204" pitchFamily="34" charset="0"/>
              </a:rPr>
              <a:t> </a:t>
            </a:r>
          </a:p>
          <a:p>
            <a:pPr algn="ctr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Grams 				Moles</a:t>
            </a:r>
            <a:r>
              <a:rPr lang="en-US" altLang="en-US" sz="3000" b="1" smtClean="0">
                <a:solidFill>
                  <a:schemeClr val="accent1"/>
                </a:solidFill>
              </a:rPr>
              <a:t> </a:t>
            </a:r>
            <a:endParaRPr lang="en-US" altLang="en-US" sz="3000" b="1" i="1" smtClean="0">
              <a:solidFill>
                <a:schemeClr val="accent1"/>
              </a:solidFill>
            </a:endParaRPr>
          </a:p>
          <a:p>
            <a:pPr>
              <a:lnSpc>
                <a:spcPct val="0"/>
              </a:lnSpc>
              <a:buFontTx/>
              <a:buNone/>
            </a:pPr>
            <a:endParaRPr lang="en-US" altLang="en-US" sz="300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 b="1" smtClean="0">
                <a:solidFill>
                  <a:schemeClr val="accent1"/>
                </a:solidFill>
              </a:rPr>
              <a:t>	</a:t>
            </a:r>
            <a:endParaRPr lang="en-US" altLang="en-US" sz="3000" b="1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altLang="en-US" sz="3000" b="1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altLang="en-US" sz="3000" smtClean="0"/>
          </a:p>
          <a:p>
            <a:pPr>
              <a:buFontTx/>
              <a:buNone/>
            </a:pPr>
            <a:r>
              <a:rPr lang="en-US" altLang="en-US" sz="2400" smtClean="0"/>
              <a:t>	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/>
            </a:r>
            <a:br>
              <a:rPr lang="en-US" altLang="en-US" sz="2400" smtClean="0">
                <a:solidFill>
                  <a:schemeClr val="tx2"/>
                </a:solidFill>
              </a:rPr>
            </a:br>
            <a:r>
              <a:rPr lang="en-US" altLang="en-US" sz="2400" smtClean="0">
                <a:solidFill>
                  <a:schemeClr val="tx2"/>
                </a:solidFill>
              </a:rPr>
              <a:t/>
            </a:r>
            <a:br>
              <a:rPr lang="en-US" altLang="en-US" sz="2400" smtClean="0">
                <a:solidFill>
                  <a:schemeClr val="tx2"/>
                </a:solidFill>
              </a:rPr>
            </a:br>
            <a:endParaRPr lang="en-US" altLang="en-US" sz="2400" smtClean="0">
              <a:solidFill>
                <a:schemeClr val="tx2"/>
              </a:solidFill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3352800" y="33528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Calculations with Molar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7772400" cy="4114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chemeClr val="tx2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3000" b="1" smtClean="0">
                <a:latin typeface="Arial" panose="020B0604020202020204" pitchFamily="34" charset="0"/>
              </a:rPr>
              <a:t>The artificial sweetener aspartame (Nutra-Sweet) formula C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14</a:t>
            </a:r>
            <a:r>
              <a:rPr lang="en-US" altLang="en-US" sz="3000" b="1" smtClean="0">
                <a:latin typeface="Arial" panose="020B0604020202020204" pitchFamily="34" charset="0"/>
              </a:rPr>
              <a:t>H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18</a:t>
            </a:r>
            <a:r>
              <a:rPr lang="en-US" altLang="en-US" sz="3000" b="1" smtClean="0">
                <a:latin typeface="Arial" panose="020B0604020202020204" pitchFamily="34" charset="0"/>
              </a:rPr>
              <a:t>N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3000" b="1" smtClean="0">
                <a:latin typeface="Arial" panose="020B0604020202020204" pitchFamily="34" charset="0"/>
              </a:rPr>
              <a:t>O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3000" b="1" smtClean="0">
                <a:latin typeface="Arial" panose="020B0604020202020204" pitchFamily="34" charset="0"/>
              </a:rPr>
              <a:t> is used to sweeten diet foods, coffee and soft drinks. How many moles of aspartame are present in 225 g of aspartame?</a:t>
            </a:r>
          </a:p>
        </p:txBody>
      </p:sp>
      <p:graphicFrame>
        <p:nvGraphicFramePr>
          <p:cNvPr id="19459" name="Object 3"/>
          <p:cNvGraphicFramePr>
            <a:graphicFrameLocks/>
          </p:cNvGraphicFramePr>
          <p:nvPr/>
        </p:nvGraphicFramePr>
        <p:xfrm>
          <a:off x="7467600" y="0"/>
          <a:ext cx="1676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ClipArt" r:id="rId5" imgW="2781300" imgH="3629025" progId="MS_ClipArt_Gallery.2">
                  <p:embed/>
                </p:oleObj>
              </mc:Choice>
              <mc:Fallback>
                <p:oleObj name="ClipArt" r:id="rId5" imgW="2781300" imgH="3629025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0"/>
                        <a:ext cx="16764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pic>
        <p:nvPicPr>
          <p:cNvPr id="73733" name="CALC4079.WAV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72" fill="hold"/>
                                        <p:tgtEl>
                                          <p:spTgt spid="737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373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534400" cy="46482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  <a:t>1. Molar mass of Aspartame </a:t>
            </a:r>
            <a:r>
              <a:rPr lang="en-US" altLang="en-US" sz="3000" b="1" smtClean="0">
                <a:solidFill>
                  <a:srgbClr val="3366FF"/>
                </a:solidFill>
                <a:latin typeface="Arial" panose="020B0604020202020204" pitchFamily="34" charset="0"/>
              </a:rPr>
              <a:t>C</a:t>
            </a:r>
            <a:r>
              <a:rPr lang="en-US" altLang="en-US" sz="3000" b="1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14</a:t>
            </a:r>
            <a:r>
              <a:rPr lang="en-US" altLang="en-US" sz="3000" b="1" smtClean="0">
                <a:solidFill>
                  <a:srgbClr val="3366FF"/>
                </a:solidFill>
                <a:latin typeface="Arial" panose="020B0604020202020204" pitchFamily="34" charset="0"/>
              </a:rPr>
              <a:t>H</a:t>
            </a:r>
            <a:r>
              <a:rPr lang="en-US" altLang="en-US" sz="3000" b="1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18</a:t>
            </a:r>
            <a:r>
              <a:rPr lang="en-US" altLang="en-US" sz="3000" b="1" smtClean="0">
                <a:solidFill>
                  <a:srgbClr val="3366FF"/>
                </a:solidFill>
                <a:latin typeface="Arial" panose="020B0604020202020204" pitchFamily="34" charset="0"/>
              </a:rPr>
              <a:t>N</a:t>
            </a:r>
            <a:r>
              <a:rPr lang="en-US" altLang="en-US" sz="3000" b="1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000" b="1" smtClean="0">
                <a:solidFill>
                  <a:srgbClr val="3366FF"/>
                </a:solidFill>
                <a:latin typeface="Arial" panose="020B0604020202020204" pitchFamily="34" charset="0"/>
              </a:rPr>
              <a:t>O</a:t>
            </a:r>
            <a:r>
              <a:rPr lang="en-US" altLang="en-US" sz="3000" b="1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5</a:t>
            </a:r>
            <a:r>
              <a:rPr lang="en-US" altLang="en-US" sz="3000" b="1" smtClean="0">
                <a:solidFill>
                  <a:srgbClr val="FF9966"/>
                </a:solidFill>
                <a:latin typeface="Arial" panose="020B0604020202020204" pitchFamily="34" charset="0"/>
              </a:rPr>
              <a:t> </a:t>
            </a:r>
            <a:endParaRPr lang="en-US" altLang="en-US" sz="2800" b="1" smtClean="0">
              <a:solidFill>
                <a:srgbClr val="FF9966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(14 x 12.0) + (18 x 1.01) + (2 x 14.0) + (5 x 16.0)                   					</a:t>
            </a:r>
            <a: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  <a:t>=  294 g/mole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  <a:t>2.  Setup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  225 g aspartame x  </a:t>
            </a:r>
            <a:r>
              <a:rPr lang="en-US" altLang="en-US" sz="2800" b="1" u="sng" smtClean="0">
                <a:latin typeface="Arial" panose="020B0604020202020204" pitchFamily="34" charset="0"/>
              </a:rPr>
              <a:t>1 mole aspartame</a:t>
            </a:r>
          </a:p>
          <a:p>
            <a:pPr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			         	   294 g aspartame</a:t>
            </a:r>
          </a:p>
          <a:p>
            <a:pPr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				</a:t>
            </a:r>
            <a:r>
              <a:rPr lang="en-US" altLang="en-US" sz="2800" b="1" smtClean="0">
                <a:solidFill>
                  <a:srgbClr val="E8E816"/>
                </a:solidFill>
                <a:latin typeface="Arial" panose="020B0604020202020204" pitchFamily="34" charset="0"/>
              </a:rPr>
              <a:t>= 0.765 mole aspartame</a:t>
            </a:r>
            <a:endParaRPr lang="en-US" altLang="en-US" sz="2800" b="1" u="sng" smtClean="0">
              <a:solidFill>
                <a:srgbClr val="E8E816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800" b="1" smtClean="0"/>
              <a:t>    </a:t>
            </a:r>
            <a:r>
              <a:rPr lang="en-US" altLang="en-US" sz="2800" b="1" u="sng" smtClean="0"/>
              <a:t> </a:t>
            </a:r>
            <a:endParaRPr lang="en-US" altLang="en-US" sz="2600" b="1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Solution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1524000" y="45720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4953000" y="51816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Atoms/Molecules and Grams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Since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</a:t>
            </a:r>
            <a:r>
              <a:rPr lang="en-US" altLang="en-US" sz="2800" b="1" smtClean="0">
                <a:latin typeface="Arial" panose="020B0604020202020204" pitchFamily="34" charset="0"/>
              </a:rPr>
              <a:t> particles = 1 mole 				AND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r>
              <a:rPr lang="en-US" altLang="en-US" sz="2800" b="1" smtClean="0">
                <a:latin typeface="Arial" panose="020B0604020202020204" pitchFamily="34" charset="0"/>
              </a:rPr>
              <a:t>1 mole = molar mass (grams)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You can convert atoms/molecules to moles and then moles to grams! (Two step process)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You can’t go directly from atoms to grams!!!! You MUST go thru MOLES.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That’s like asking 2 dozen cookies weigh how many ounces if 1 cookie weighs 4 oz?  You have to convert to dozen first!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054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400" i="1" smtClean="0">
                <a:solidFill>
                  <a:schemeClr val="tx2"/>
                </a:solidFill>
              </a:rPr>
              <a:t> 					</a:t>
            </a:r>
          </a:p>
          <a:p>
            <a:pPr>
              <a:buFontTx/>
              <a:buNone/>
            </a:pPr>
            <a:r>
              <a:rPr lang="en-US" altLang="en-US" sz="2400" b="1" i="1" smtClean="0">
                <a:latin typeface="Arial" panose="020B0604020202020204" pitchFamily="34" charset="0"/>
              </a:rPr>
              <a:t>                   molar mass             Avogadro’s number</a:t>
            </a:r>
            <a:r>
              <a:rPr lang="en-US" altLang="en-US" sz="3000" b="1" i="1" smtClean="0">
                <a:latin typeface="Arial" panose="020B0604020202020204" pitchFamily="34" charset="0"/>
              </a:rPr>
              <a:t>          </a:t>
            </a:r>
            <a:r>
              <a:rPr lang="en-US" altLang="en-US" sz="3000" b="1" smtClean="0">
                <a:latin typeface="Arial" panose="020B0604020202020204" pitchFamily="34" charset="0"/>
              </a:rPr>
              <a:t> </a:t>
            </a:r>
            <a:br>
              <a:rPr lang="en-US" altLang="en-US" sz="3000" b="1" smtClean="0">
                <a:latin typeface="Arial" panose="020B0604020202020204" pitchFamily="34" charset="0"/>
              </a:rPr>
            </a:br>
            <a:r>
              <a:rPr lang="en-US" altLang="en-US" sz="2400" b="1" smtClean="0">
                <a:latin typeface="Arial" panose="020B0604020202020204" pitchFamily="34" charset="0"/>
              </a:rPr>
              <a:t>Grams 		         </a:t>
            </a:r>
            <a:r>
              <a:rPr lang="en-US" altLang="en-US" sz="2400" b="1" smtClean="0">
                <a:solidFill>
                  <a:schemeClr val="hlink"/>
                </a:solidFill>
                <a:latin typeface="Arial" panose="020B0604020202020204" pitchFamily="34" charset="0"/>
              </a:rPr>
              <a:t>Moles</a:t>
            </a:r>
            <a:r>
              <a:rPr lang="en-US" altLang="en-US" sz="2400" b="1" smtClean="0">
                <a:latin typeface="Arial" panose="020B0604020202020204" pitchFamily="34" charset="0"/>
              </a:rPr>
              <a:t>                                  particles</a:t>
            </a:r>
            <a:endParaRPr lang="en-US" altLang="en-US" sz="2400" b="1" i="1" smtClean="0">
              <a:latin typeface="Arial" panose="020B0604020202020204" pitchFamily="34" charset="0"/>
            </a:endParaRPr>
          </a:p>
          <a:p>
            <a:pPr>
              <a:lnSpc>
                <a:spcPct val="0"/>
              </a:lnSpc>
              <a:buFontTx/>
              <a:buNone/>
            </a:pPr>
            <a:endParaRPr lang="en-US" altLang="en-US" sz="300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 b="1" smtClean="0">
                <a:solidFill>
                  <a:schemeClr val="accent1"/>
                </a:solidFill>
              </a:rPr>
              <a:t>	</a:t>
            </a:r>
            <a:endParaRPr lang="en-US" altLang="en-US" sz="3000" b="1" smtClean="0">
              <a:solidFill>
                <a:schemeClr val="accent1"/>
              </a:solidFill>
            </a:endParaRPr>
          </a:p>
          <a:p>
            <a:pPr algn="ctr">
              <a:buFontTx/>
              <a:buNone/>
            </a:pPr>
            <a:r>
              <a:rPr lang="en-US" altLang="en-US" sz="4800" b="1" smtClean="0">
                <a:solidFill>
                  <a:schemeClr val="tx2"/>
                </a:solidFill>
                <a:latin typeface="Arial" panose="020B0604020202020204" pitchFamily="34" charset="0"/>
              </a:rPr>
              <a:t>Everything must go through Moles!!!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524000" y="2819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Calculations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495800" y="2819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Atoms/Molecules and Grams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9342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How many atoms of Cu are present in 35.4 g of Cu?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35.4 g Cu        1 mol Cu       6.02 X 10</a:t>
            </a:r>
            <a:r>
              <a:rPr lang="en-US" altLang="en-US" sz="2800" baseline="30000">
                <a:latin typeface="Arial" panose="020B0604020202020204" pitchFamily="34" charset="0"/>
              </a:rPr>
              <a:t>23</a:t>
            </a:r>
            <a:r>
              <a:rPr lang="en-US" altLang="en-US" sz="2800">
                <a:latin typeface="Arial" panose="020B0604020202020204" pitchFamily="34" charset="0"/>
              </a:rPr>
              <a:t> atoms Cu</a:t>
            </a:r>
            <a:br>
              <a:rPr lang="en-US" altLang="en-US" sz="2800">
                <a:latin typeface="Arial" panose="020B0604020202020204" pitchFamily="34" charset="0"/>
              </a:rPr>
            </a:br>
            <a:r>
              <a:rPr lang="en-US" altLang="en-US" sz="2800">
                <a:latin typeface="Arial" panose="020B0604020202020204" pitchFamily="34" charset="0"/>
              </a:rPr>
              <a:t> 		    63.5 g Cu	        1 mol Cu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04800" y="40386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3622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4958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20574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rgbClr val="E8E816"/>
                </a:solidFill>
                <a:latin typeface="Arial" panose="020B0604020202020204" pitchFamily="34" charset="0"/>
              </a:rPr>
              <a:t>= 3.36 X 10</a:t>
            </a:r>
            <a:r>
              <a:rPr lang="en-US" altLang="en-US" b="1" baseline="30000">
                <a:solidFill>
                  <a:srgbClr val="E8E816"/>
                </a:solidFill>
                <a:latin typeface="Arial" panose="020B0604020202020204" pitchFamily="34" charset="0"/>
              </a:rPr>
              <a:t>23 </a:t>
            </a:r>
            <a:r>
              <a:rPr lang="en-US" altLang="en-US" b="1">
                <a:solidFill>
                  <a:srgbClr val="E8E816"/>
                </a:solidFill>
                <a:latin typeface="Arial" panose="020B0604020202020204" pitchFamily="34" charset="0"/>
              </a:rPr>
              <a:t>atoms Cu</a:t>
            </a: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 flipV="1">
            <a:off x="1371600" y="373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 flipV="1">
            <a:off x="3352800" y="4114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3124200" y="3657600"/>
            <a:ext cx="1066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6096000" y="4114800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565" name="Picture 13" descr="Copper%20Statue%20of%20Lib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0"/>
            <a:ext cx="1397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sz="6600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STOICHIOMETRY</a:t>
            </a:r>
            <a:endParaRPr lang="en-US" altLang="en-US" sz="7200" smtClean="0">
              <a:solidFill>
                <a:srgbClr val="063DE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3657600" cy="2819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 the study of the quantitative aspects of chemical reactions.</a:t>
            </a:r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62100"/>
            <a:ext cx="4546600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1722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What is the mass (in grams) of 1.20 X 10</a:t>
            </a:r>
            <a:r>
              <a:rPr lang="en-US" altLang="en-US" b="1" baseline="30000" smtClean="0">
                <a:latin typeface="Arial" panose="020B0604020202020204" pitchFamily="34" charset="0"/>
              </a:rPr>
              <a:t>24</a:t>
            </a:r>
            <a:r>
              <a:rPr lang="en-US" altLang="en-US" b="1" smtClean="0">
                <a:latin typeface="Arial" panose="020B0604020202020204" pitchFamily="34" charset="0"/>
              </a:rPr>
              <a:t> molecules of glucose (C</a:t>
            </a:r>
            <a:r>
              <a:rPr lang="en-US" altLang="en-US" b="1" baseline="-25000" smtClean="0">
                <a:latin typeface="Arial" panose="020B0604020202020204" pitchFamily="34" charset="0"/>
              </a:rPr>
              <a:t>6</a:t>
            </a:r>
            <a:r>
              <a:rPr lang="en-US" altLang="en-US" b="1" smtClean="0">
                <a:latin typeface="Arial" panose="020B0604020202020204" pitchFamily="34" charset="0"/>
              </a:rPr>
              <a:t>H</a:t>
            </a:r>
            <a:r>
              <a:rPr lang="en-US" altLang="en-US" b="1" baseline="-25000" smtClean="0">
                <a:latin typeface="Arial" panose="020B0604020202020204" pitchFamily="34" charset="0"/>
              </a:rPr>
              <a:t>12</a:t>
            </a:r>
            <a:r>
              <a:rPr lang="en-US" altLang="en-US" b="1" smtClean="0">
                <a:latin typeface="Arial" panose="020B0604020202020204" pitchFamily="34" charset="0"/>
              </a:rPr>
              <a:t>O</a:t>
            </a:r>
            <a:r>
              <a:rPr lang="en-US" altLang="en-US" b="1" baseline="-25000" smtClean="0">
                <a:latin typeface="Arial" panose="020B0604020202020204" pitchFamily="34" charset="0"/>
              </a:rPr>
              <a:t>6</a:t>
            </a:r>
            <a:r>
              <a:rPr lang="en-US" altLang="en-US" b="1" smtClean="0">
                <a:latin typeface="Arial" panose="020B0604020202020204" pitchFamily="34" charset="0"/>
              </a:rPr>
              <a:t>)?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35052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1.20 X 10</a:t>
            </a:r>
            <a:r>
              <a:rPr lang="en-US" altLang="en-US" sz="2400" baseline="30000">
                <a:latin typeface="Arial" panose="020B0604020202020204" pitchFamily="34" charset="0"/>
              </a:rPr>
              <a:t>24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molecules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1600">
                <a:latin typeface="Arial" panose="020B0604020202020204" pitchFamily="34" charset="0"/>
              </a:rPr>
              <a:t>C</a:t>
            </a:r>
            <a:r>
              <a:rPr lang="en-US" altLang="en-US" sz="1600" baseline="-25000">
                <a:latin typeface="Arial" panose="020B0604020202020204" pitchFamily="34" charset="0"/>
              </a:rPr>
              <a:t>6</a:t>
            </a:r>
            <a:r>
              <a:rPr lang="en-US" altLang="en-US" sz="1600">
                <a:latin typeface="Arial" panose="020B0604020202020204" pitchFamily="34" charset="0"/>
              </a:rPr>
              <a:t>H</a:t>
            </a:r>
            <a:r>
              <a:rPr lang="en-US" altLang="en-US" sz="1600" baseline="-25000">
                <a:latin typeface="Arial" panose="020B0604020202020204" pitchFamily="34" charset="0"/>
              </a:rPr>
              <a:t>12</a:t>
            </a:r>
            <a:r>
              <a:rPr lang="en-US" altLang="en-US" sz="1600">
                <a:latin typeface="Arial" panose="020B0604020202020204" pitchFamily="34" charset="0"/>
              </a:rPr>
              <a:t>O</a:t>
            </a:r>
            <a:r>
              <a:rPr lang="en-US" altLang="en-US" sz="1600" baseline="-25000">
                <a:latin typeface="Arial" panose="020B0604020202020204" pitchFamily="34" charset="0"/>
              </a:rPr>
              <a:t>6</a:t>
            </a:r>
            <a:r>
              <a:rPr lang="en-US" altLang="en-US" sz="2400" baseline="-25000">
                <a:latin typeface="Arial" panose="020B0604020202020204" pitchFamily="34" charset="0"/>
              </a:rPr>
              <a:t>    </a:t>
            </a:r>
            <a:r>
              <a:rPr lang="en-US" altLang="en-US" sz="2400">
                <a:latin typeface="Arial" panose="020B0604020202020204" pitchFamily="34" charset="0"/>
              </a:rPr>
              <a:t>1 mol C</a:t>
            </a:r>
            <a:r>
              <a:rPr lang="en-US" altLang="en-US" sz="2400" baseline="-25000">
                <a:latin typeface="Arial" panose="020B0604020202020204" pitchFamily="34" charset="0"/>
              </a:rPr>
              <a:t>6</a:t>
            </a:r>
            <a:r>
              <a:rPr lang="en-US" altLang="en-US" sz="2400">
                <a:latin typeface="Arial" panose="020B0604020202020204" pitchFamily="34" charset="0"/>
              </a:rPr>
              <a:t>H</a:t>
            </a:r>
            <a:r>
              <a:rPr lang="en-US" altLang="en-US" sz="2400" baseline="-25000">
                <a:latin typeface="Arial" panose="020B0604020202020204" pitchFamily="34" charset="0"/>
              </a:rPr>
              <a:t>12</a:t>
            </a:r>
            <a:r>
              <a:rPr lang="en-US" altLang="en-US" sz="2400">
                <a:latin typeface="Arial" panose="020B0604020202020204" pitchFamily="34" charset="0"/>
              </a:rPr>
              <a:t>O</a:t>
            </a:r>
            <a:r>
              <a:rPr lang="en-US" altLang="en-US" sz="2400" baseline="-25000">
                <a:latin typeface="Arial" panose="020B0604020202020204" pitchFamily="34" charset="0"/>
              </a:rPr>
              <a:t>6</a:t>
            </a:r>
            <a:r>
              <a:rPr lang="en-US" altLang="en-US" sz="2400">
                <a:latin typeface="Arial" panose="020B0604020202020204" pitchFamily="34" charset="0"/>
              </a:rPr>
              <a:t>               180. g </a:t>
            </a:r>
            <a:r>
              <a:rPr lang="en-US" altLang="en-US" sz="1800">
                <a:latin typeface="Arial" panose="020B0604020202020204" pitchFamily="34" charset="0"/>
              </a:rPr>
              <a:t>C</a:t>
            </a:r>
            <a:r>
              <a:rPr lang="en-US" altLang="en-US" sz="1800" baseline="-25000">
                <a:latin typeface="Arial" panose="020B0604020202020204" pitchFamily="34" charset="0"/>
              </a:rPr>
              <a:t>6</a:t>
            </a:r>
            <a:r>
              <a:rPr lang="en-US" altLang="en-US" sz="1800">
                <a:latin typeface="Arial" panose="020B0604020202020204" pitchFamily="34" charset="0"/>
              </a:rPr>
              <a:t>H</a:t>
            </a:r>
            <a:r>
              <a:rPr lang="en-US" altLang="en-US" sz="1800" baseline="-25000">
                <a:latin typeface="Arial" panose="020B0604020202020204" pitchFamily="34" charset="0"/>
              </a:rPr>
              <a:t>12</a:t>
            </a:r>
            <a:r>
              <a:rPr lang="en-US" altLang="en-US" sz="1800">
                <a:latin typeface="Arial" panose="020B0604020202020204" pitchFamily="34" charset="0"/>
              </a:rPr>
              <a:t>O</a:t>
            </a:r>
            <a:r>
              <a:rPr lang="en-US" altLang="en-US" sz="1800" baseline="-25000">
                <a:latin typeface="Arial" panose="020B0604020202020204" pitchFamily="34" charset="0"/>
              </a:rPr>
              <a:t>6</a:t>
            </a:r>
            <a:r>
              <a:rPr lang="en-US" altLang="en-US" sz="1800"/>
              <a:t> </a:t>
            </a:r>
            <a:r>
              <a:rPr lang="en-US" altLang="en-US" sz="2400">
                <a:latin typeface="Arial" panose="020B0604020202020204" pitchFamily="34" charset="0"/>
              </a:rPr>
              <a:t>			           6.02 X 10</a:t>
            </a:r>
            <a:r>
              <a:rPr lang="en-US" altLang="en-US" sz="2400" baseline="30000">
                <a:latin typeface="Arial" panose="020B0604020202020204" pitchFamily="34" charset="0"/>
              </a:rPr>
              <a:t>23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molec. C</a:t>
            </a:r>
            <a:r>
              <a:rPr lang="en-US" altLang="en-US" sz="1800" baseline="-25000">
                <a:latin typeface="Arial" panose="020B0604020202020204" pitchFamily="34" charset="0"/>
              </a:rPr>
              <a:t>6</a:t>
            </a:r>
            <a:r>
              <a:rPr lang="en-US" altLang="en-US" sz="1800">
                <a:latin typeface="Arial" panose="020B0604020202020204" pitchFamily="34" charset="0"/>
              </a:rPr>
              <a:t>H</a:t>
            </a:r>
            <a:r>
              <a:rPr lang="en-US" altLang="en-US" sz="1800" baseline="-25000">
                <a:latin typeface="Arial" panose="020B0604020202020204" pitchFamily="34" charset="0"/>
              </a:rPr>
              <a:t>12</a:t>
            </a:r>
            <a:r>
              <a:rPr lang="en-US" altLang="en-US" sz="1800">
                <a:latin typeface="Arial" panose="020B0604020202020204" pitchFamily="34" charset="0"/>
              </a:rPr>
              <a:t>O</a:t>
            </a:r>
            <a:r>
              <a:rPr lang="en-US" altLang="en-US" sz="1800" baseline="-25000">
                <a:latin typeface="Arial" panose="020B0604020202020204" pitchFamily="34" charset="0"/>
              </a:rPr>
              <a:t>6</a:t>
            </a:r>
            <a:r>
              <a:rPr lang="en-US" altLang="en-US" sz="2400">
                <a:latin typeface="Arial" panose="020B0604020202020204" pitchFamily="34" charset="0"/>
              </a:rPr>
              <a:t> 1 mol </a:t>
            </a:r>
            <a:r>
              <a:rPr lang="en-US" altLang="en-US" sz="1600">
                <a:latin typeface="Arial" panose="020B0604020202020204" pitchFamily="34" charset="0"/>
              </a:rPr>
              <a:t>C</a:t>
            </a:r>
            <a:r>
              <a:rPr lang="en-US" altLang="en-US" sz="1600" baseline="-25000">
                <a:latin typeface="Arial" panose="020B0604020202020204" pitchFamily="34" charset="0"/>
              </a:rPr>
              <a:t>6</a:t>
            </a:r>
            <a:r>
              <a:rPr lang="en-US" altLang="en-US" sz="1600">
                <a:latin typeface="Arial" panose="020B0604020202020204" pitchFamily="34" charset="0"/>
              </a:rPr>
              <a:t>H</a:t>
            </a:r>
            <a:r>
              <a:rPr lang="en-US" altLang="en-US" sz="1600" baseline="-25000">
                <a:latin typeface="Arial" panose="020B0604020202020204" pitchFamily="34" charset="0"/>
              </a:rPr>
              <a:t>12</a:t>
            </a:r>
            <a:r>
              <a:rPr lang="en-US" altLang="en-US" sz="1600">
                <a:latin typeface="Arial" panose="020B0604020202020204" pitchFamily="34" charset="0"/>
              </a:rPr>
              <a:t>O</a:t>
            </a:r>
            <a:r>
              <a:rPr lang="en-US" altLang="en-US" sz="1600" baseline="-25000">
                <a:latin typeface="Arial" panose="020B0604020202020204" pitchFamily="34" charset="0"/>
              </a:rPr>
              <a:t>6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04800" y="39624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70104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6576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20574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rgbClr val="E8E816"/>
                </a:solidFill>
                <a:latin typeface="Arial" panose="020B0604020202020204" pitchFamily="34" charset="0"/>
              </a:rPr>
              <a:t>= 359</a:t>
            </a:r>
            <a:r>
              <a:rPr lang="en-US" altLang="en-US" b="1" baseline="30000">
                <a:solidFill>
                  <a:srgbClr val="E8E816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E8E816"/>
                </a:solidFill>
                <a:latin typeface="Arial" panose="020B0604020202020204" pitchFamily="34" charset="0"/>
              </a:rPr>
              <a:t>g C</a:t>
            </a:r>
            <a:r>
              <a:rPr lang="en-US" altLang="en-US" b="1" baseline="-25000">
                <a:solidFill>
                  <a:srgbClr val="E8E816"/>
                </a:solidFill>
                <a:latin typeface="Arial" panose="020B0604020202020204" pitchFamily="34" charset="0"/>
              </a:rPr>
              <a:t>6</a:t>
            </a:r>
            <a:r>
              <a:rPr lang="en-US" altLang="en-US" b="1">
                <a:solidFill>
                  <a:srgbClr val="E8E816"/>
                </a:solidFill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solidFill>
                  <a:srgbClr val="E8E816"/>
                </a:solidFill>
                <a:latin typeface="Arial" panose="020B0604020202020204" pitchFamily="34" charset="0"/>
              </a:rPr>
              <a:t>12</a:t>
            </a:r>
            <a:r>
              <a:rPr lang="en-US" altLang="en-US" b="1">
                <a:solidFill>
                  <a:srgbClr val="E8E816"/>
                </a:solidFill>
                <a:latin typeface="Arial" panose="020B0604020202020204" pitchFamily="34" charset="0"/>
              </a:rPr>
              <a:t>O</a:t>
            </a:r>
            <a:r>
              <a:rPr lang="en-US" altLang="en-US" b="1" baseline="-25000">
                <a:solidFill>
                  <a:srgbClr val="E8E816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1600200" y="3733800"/>
            <a:ext cx="1828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V="1">
            <a:off x="5410200" y="40386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V="1">
            <a:off x="4114800" y="3657600"/>
            <a:ext cx="1600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 flipV="1">
            <a:off x="7315200" y="4038600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8077" name="DOH!3516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14" descr="systeme-gluco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543" fill="hold"/>
                                        <p:tgtEl>
                                          <p:spTgt spid="880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077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Arial" panose="020B0604020202020204" pitchFamily="34" charset="0"/>
              </a:rPr>
              <a:t>How many </a:t>
            </a:r>
            <a:r>
              <a:rPr lang="en-US" altLang="en-US" b="1" smtClean="0">
                <a:latin typeface="Arial" panose="020B0604020202020204" pitchFamily="34" charset="0"/>
              </a:rPr>
              <a:t>atoms</a:t>
            </a:r>
            <a:r>
              <a:rPr lang="en-US" altLang="en-US" smtClean="0">
                <a:latin typeface="Arial" panose="020B0604020202020204" pitchFamily="34" charset="0"/>
              </a:rPr>
              <a:t> of O are present in 78.1 g of oxygen?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876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78.1 g O</a:t>
            </a:r>
            <a:r>
              <a:rPr lang="en-US" altLang="en-US" sz="2400" baseline="-25000"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   1 mol O</a:t>
            </a:r>
            <a:r>
              <a:rPr lang="en-US" altLang="en-US" sz="2400" baseline="-25000"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  6.02 X 10</a:t>
            </a:r>
            <a:r>
              <a:rPr lang="en-US" altLang="en-US" sz="2400" baseline="30000">
                <a:latin typeface="Arial" panose="020B0604020202020204" pitchFamily="34" charset="0"/>
              </a:rPr>
              <a:t>23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E8E816"/>
                </a:solidFill>
                <a:latin typeface="Arial" panose="020B0604020202020204" pitchFamily="34" charset="0"/>
              </a:rPr>
              <a:t>molecules</a:t>
            </a:r>
            <a:r>
              <a:rPr lang="en-US" altLang="en-US" sz="2400">
                <a:latin typeface="Arial" panose="020B0604020202020204" pitchFamily="34" charset="0"/>
              </a:rPr>
              <a:t> O</a:t>
            </a:r>
            <a:r>
              <a:rPr lang="en-US" altLang="en-US" sz="2400" baseline="-25000">
                <a:latin typeface="Arial" panose="020B0604020202020204" pitchFamily="34" charset="0"/>
              </a:rPr>
              <a:t>2  </a:t>
            </a:r>
            <a:r>
              <a:rPr lang="en-US" altLang="en-US" sz="2400">
                <a:latin typeface="Arial" panose="020B0604020202020204" pitchFamily="34" charset="0"/>
              </a:rPr>
              <a:t>2 atoms O</a:t>
            </a:r>
            <a:br>
              <a:rPr lang="en-US" altLang="en-US" sz="2400">
                <a:latin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</a:rPr>
              <a:t> 	       32.0 g O</a:t>
            </a:r>
            <a:r>
              <a:rPr lang="en-US" altLang="en-US" sz="2400" baseline="-25000"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     1 mol O</a:t>
            </a:r>
            <a:r>
              <a:rPr lang="en-US" altLang="en-US" sz="2400" baseline="-25000">
                <a:latin typeface="Arial" panose="020B0604020202020204" pitchFamily="34" charset="0"/>
              </a:rPr>
              <a:t>2                                   </a:t>
            </a:r>
            <a:r>
              <a:rPr lang="en-US" altLang="en-US" sz="2400">
                <a:latin typeface="Arial" panose="020B0604020202020204" pitchFamily="34" charset="0"/>
              </a:rPr>
              <a:t>1 molecule O</a:t>
            </a:r>
            <a:r>
              <a:rPr lang="en-US" altLang="en-US" sz="2400" baseline="-25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04800" y="3962400"/>
            <a:ext cx="883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8288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32766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0574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rgbClr val="E8E816"/>
                </a:solidFill>
                <a:latin typeface="Arial" panose="020B0604020202020204" pitchFamily="34" charset="0"/>
              </a:rPr>
              <a:t>=  2.94 X 10</a:t>
            </a:r>
            <a:r>
              <a:rPr lang="en-US" altLang="en-US" b="1" baseline="30000">
                <a:solidFill>
                  <a:srgbClr val="E8E816"/>
                </a:solidFill>
                <a:latin typeface="Arial" panose="020B0604020202020204" pitchFamily="34" charset="0"/>
              </a:rPr>
              <a:t>24 </a:t>
            </a:r>
            <a:r>
              <a:rPr lang="en-US" altLang="en-US" b="1">
                <a:solidFill>
                  <a:srgbClr val="E8E816"/>
                </a:solidFill>
                <a:latin typeface="Arial" panose="020B0604020202020204" pitchFamily="34" charset="0"/>
              </a:rPr>
              <a:t>atoms O</a:t>
            </a:r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V="1">
            <a:off x="1143000" y="3657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 flipV="1">
            <a:off x="2743200" y="39624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V="1">
            <a:off x="2286000" y="36576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 flipV="1">
            <a:off x="3962400" y="4038600"/>
            <a:ext cx="990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781800" y="3505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V="1">
            <a:off x="4953000" y="3657600"/>
            <a:ext cx="1752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 flipV="1">
            <a:off x="7162800" y="4114800"/>
            <a:ext cx="1676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0128" name="BRAI3531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865" fill="hold"/>
                                        <p:tgtEl>
                                          <p:spTgt spid="90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128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9248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latin typeface="Arial" panose="020B0604020202020204" pitchFamily="34" charset="0"/>
              </a:rPr>
              <a:t>What is the percent carbon in 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8</a:t>
            </a:r>
            <a:r>
              <a:rPr lang="en-US" altLang="en-US" sz="2800" b="1" smtClean="0">
                <a:latin typeface="Arial" panose="020B0604020202020204" pitchFamily="34" charset="0"/>
              </a:rPr>
              <a:t>NO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 (the glutamic acid used to make MSG monosodium glutamate), a compound used to flavor foods and tenderize meats?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  <a:t>	</a:t>
            </a:r>
            <a:b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</a:b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a)   8.22 %C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	b)   24.3 %C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	c)   41.1 %C</a:t>
            </a:r>
            <a:endParaRPr lang="en-US" altLang="en-US" sz="2400" b="1" smtClean="0">
              <a:solidFill>
                <a:schemeClr val="hlink"/>
              </a:solidFill>
            </a:endParaRP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5257800" y="3505200"/>
          <a:ext cx="2241550" cy="278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Clip" r:id="rId5" imgW="684886" imgH="852221" progId="MS_ClipArt_Gallery.2">
                  <p:embed/>
                </p:oleObj>
              </mc:Choice>
              <mc:Fallback>
                <p:oleObj name="Clip" r:id="rId5" imgW="684886" imgH="852221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05200"/>
                        <a:ext cx="2241550" cy="278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Percent Composition</a:t>
            </a:r>
          </a:p>
        </p:txBody>
      </p:sp>
      <p:pic>
        <p:nvPicPr>
          <p:cNvPr id="68613" name="Round1.wav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666" fill="hold"/>
                                        <p:tgtEl>
                                          <p:spTgt spid="686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613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Molar mass </a:t>
            </a:r>
            <a:r>
              <a:rPr lang="en-US" altLang="en-US" sz="2800" b="1" smtClean="0">
                <a:latin typeface="Arial" panose="020B0604020202020204" pitchFamily="34" charset="0"/>
              </a:rPr>
              <a:t>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8</a:t>
            </a:r>
            <a:r>
              <a:rPr lang="en-US" altLang="en-US" sz="2800" b="1" smtClean="0">
                <a:latin typeface="Arial" panose="020B0604020202020204" pitchFamily="34" charset="0"/>
              </a:rPr>
              <a:t>NO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3000" b="1" smtClean="0">
                <a:latin typeface="Arial" panose="020B0604020202020204" pitchFamily="34" charset="0"/>
              </a:rPr>
              <a:t> = 146.0 g/mole</a:t>
            </a:r>
          </a:p>
          <a:p>
            <a:pPr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% = </a:t>
            </a:r>
            <a:r>
              <a:rPr lang="en-US" altLang="en-US" sz="3000" b="1" u="sng" smtClean="0">
                <a:latin typeface="Arial" panose="020B0604020202020204" pitchFamily="34" charset="0"/>
              </a:rPr>
              <a:t>total g C                </a:t>
            </a:r>
            <a:r>
              <a:rPr lang="en-US" altLang="en-US" sz="3000" b="1" smtClean="0">
                <a:latin typeface="Arial" panose="020B0604020202020204" pitchFamily="34" charset="0"/>
              </a:rPr>
              <a:t>     x  100</a:t>
            </a: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    total g </a:t>
            </a:r>
            <a:r>
              <a:rPr lang="en-US" altLang="en-US" sz="2800" b="1" smtClean="0">
                <a:latin typeface="Arial" panose="020B0604020202020204" pitchFamily="34" charset="0"/>
              </a:rPr>
              <a:t>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8</a:t>
            </a:r>
            <a:r>
              <a:rPr lang="en-US" altLang="en-US" sz="2800" b="1" smtClean="0">
                <a:latin typeface="Arial" panose="020B0604020202020204" pitchFamily="34" charset="0"/>
              </a:rPr>
              <a:t>NO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 </a:t>
            </a: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 </a:t>
            </a:r>
            <a:r>
              <a:rPr lang="en-US" altLang="en-US" sz="3000" b="1" u="sng" smtClean="0">
                <a:latin typeface="Arial" panose="020B0604020202020204" pitchFamily="34" charset="0"/>
              </a:rPr>
              <a:t> 60.0 g C         </a:t>
            </a:r>
            <a:r>
              <a:rPr lang="en-US" altLang="en-US" sz="3000" b="1" smtClean="0">
                <a:latin typeface="Arial" panose="020B0604020202020204" pitchFamily="34" charset="0"/>
              </a:rPr>
              <a:t>  x 100  = 41.1% C</a:t>
            </a: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 	   146.0 g </a:t>
            </a:r>
            <a:r>
              <a:rPr lang="en-US" altLang="en-US" sz="2800" b="1" smtClean="0">
                <a:latin typeface="Arial" panose="020B0604020202020204" pitchFamily="34" charset="0"/>
              </a:rPr>
              <a:t>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8</a:t>
            </a:r>
            <a:r>
              <a:rPr lang="en-US" altLang="en-US" sz="2800" b="1" smtClean="0">
                <a:latin typeface="Arial" panose="020B0604020202020204" pitchFamily="34" charset="0"/>
              </a:rPr>
              <a:t>NO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 </a:t>
            </a: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Solution</a:t>
            </a:r>
          </a:p>
        </p:txBody>
      </p:sp>
      <p:pic>
        <p:nvPicPr>
          <p:cNvPr id="69636" name="Wron3531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2" fill="hold"/>
                                        <p:tgtEl>
                                          <p:spTgt spid="696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636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8153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36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Chemical Formulas of Compounds</a:t>
            </a:r>
            <a:br>
              <a:rPr lang="en-US" sz="36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1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(HONORS only)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19700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Formulas give the relative numbers of atoms or moles of each element in a formula unit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Always a whole number ratio (law of definite proportions)</a:t>
            </a:r>
          </a:p>
          <a:p>
            <a:pPr>
              <a:lnSpc>
                <a:spcPct val="90000"/>
              </a:lnSpc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	NO</a:t>
            </a:r>
            <a:r>
              <a:rPr lang="en-US" sz="2800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 atoms of O for every 1 atom of N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           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 moles of O atoms for every 1 mole of N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The relative number of moles of each element gives us enough information for a formula </a:t>
            </a:r>
            <a:endParaRPr lang="en-US" sz="36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Types of Formulas</a:t>
            </a:r>
            <a:br>
              <a:rPr lang="en-US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20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(HONORS only)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3500"/>
            <a:ext cx="7772400" cy="50673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Empirical Formula</a:t>
            </a:r>
          </a:p>
          <a:p>
            <a:pPr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	The formula of a compound that expresses the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smallest whole number ratio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of the atoms</a:t>
            </a:r>
          </a:p>
          <a:p>
            <a:pPr algn="just">
              <a:buFontTx/>
              <a:buNone/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Molecular Formula</a:t>
            </a:r>
          </a:p>
          <a:p>
            <a:pPr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	The formula that states the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actual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number of each kind of atom found in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one molecule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36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To obtain an </a:t>
            </a:r>
            <a:r>
              <a:rPr lang="en-US" sz="3600" b="1" i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Empirical Formula </a:t>
            </a:r>
            <a:r>
              <a:rPr lang="en-US" sz="1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(HONORS only)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43500"/>
          </a:xfrm>
        </p:spPr>
        <p:txBody>
          <a:bodyPr lIns="92075" tIns="46038" rIns="92075" bIns="46038"/>
          <a:lstStyle/>
          <a:p>
            <a:pPr marL="457200" indent="-457200">
              <a:spcBef>
                <a:spcPct val="50000"/>
              </a:spcBef>
              <a:buFontTx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1.	Determine the mass in grams of each element, if necessary. 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(Assume 100g)</a:t>
            </a:r>
          </a:p>
          <a:p>
            <a:pPr marL="457200" indent="-457200">
              <a:spcBef>
                <a:spcPct val="50000"/>
              </a:spcBef>
              <a:buFontTx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2.	Calculate the </a:t>
            </a:r>
            <a:r>
              <a:rPr lang="en-US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moles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of each element.</a:t>
            </a:r>
          </a:p>
          <a:p>
            <a:pPr marL="457200" indent="-457200">
              <a:spcBef>
                <a:spcPct val="50000"/>
              </a:spcBef>
              <a:buFontTx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3.	Divide each by the smallest number of moles to obtain the </a:t>
            </a:r>
            <a:r>
              <a:rPr lang="en-US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simplest whole number ratio.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AutoNum type="arabicPeriod" startAt="4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If whole numbers are not obtained</a:t>
            </a:r>
            <a:r>
              <a:rPr lang="en-US" sz="2800" b="1" baseline="30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in step 3),  multiply through by the smallest number that will give all whole numbers</a:t>
            </a:r>
          </a:p>
          <a:p>
            <a:pPr marL="457200" indent="-457200">
              <a:spcBef>
                <a:spcPct val="50000"/>
              </a:spcBef>
              <a:buFontTx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</a:t>
            </a:r>
            <a:r>
              <a:rPr lang="en-US" sz="2000" b="1" baseline="30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Be careful! Do not round off numbers prematurely</a:t>
            </a:r>
            <a:endParaRPr lang="en-US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/>
      <p:bldP spid="10957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56600" cy="5314950"/>
          </a:xfrm>
        </p:spPr>
        <p:txBody>
          <a:bodyPr lIns="92075" tIns="46038" rIns="92075" bIns="46038"/>
          <a:lstStyle/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 sample of a brown gas, a major air pollutant, is found to contain 2.34 g N and 5.34g O.  Determine a formula for this substance.</a:t>
            </a:r>
          </a:p>
          <a:p>
            <a:pPr marL="0" indent="0" algn="just">
              <a:buFontTx/>
              <a:buNone/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require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ratios  so convert grams to moles</a:t>
            </a:r>
          </a:p>
          <a:p>
            <a:pPr marL="0" indent="0" algn="just">
              <a:buFontTx/>
              <a:buNone/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moles of N  = </a:t>
            </a:r>
            <a:r>
              <a:rPr lang="en-US" sz="28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2.34g of N  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= 0.167 moles of N</a:t>
            </a: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          14.01 g/mole</a:t>
            </a: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moles of O  =  </a:t>
            </a:r>
            <a:r>
              <a:rPr lang="en-US" sz="28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5.34 g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= 0.334 moles of O</a:t>
            </a: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       16.00 g/mole</a:t>
            </a: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Formula:</a:t>
            </a:r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1447800" y="5886450"/>
          <a:ext cx="2590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3" imgW="1117600" imgH="279400" progId="Equation.3">
                  <p:embed/>
                </p:oleObj>
              </mc:Choice>
              <mc:Fallback>
                <p:oleObj name="Equation" r:id="rId3" imgW="11176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886450"/>
                        <a:ext cx="2590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4953000" y="5562600"/>
          <a:ext cx="40386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5" imgW="2260600" imgH="622300" progId="Equation.DSMT4">
                  <p:embed/>
                </p:oleObj>
              </mc:Choice>
              <mc:Fallback>
                <p:oleObj name="Equation" r:id="rId5" imgW="2260600" imgH="622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562600"/>
                        <a:ext cx="4038600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6497638"/>
            <a:ext cx="162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(HONORS only)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2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Calculation of the Molecular Formula</a:t>
            </a:r>
            <a:br>
              <a:rPr lang="en-US" sz="2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1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(HONORS only)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715000"/>
          </a:xfrm>
        </p:spPr>
        <p:txBody>
          <a:bodyPr lIns="92075" tIns="46038" rIns="92075" bIns="46038"/>
          <a:lstStyle/>
          <a:p>
            <a:pPr marL="0" indent="0">
              <a:buFontTx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 compound has an empirical formula of NO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  The </a:t>
            </a:r>
            <a:r>
              <a:rPr lang="en-US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colourless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liquid, used in rocket engines has a molar mass of 92.0 g/mole.  What is the </a:t>
            </a:r>
            <a:r>
              <a:rPr lang="en-US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molecular formula 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of this substance?</a:t>
            </a:r>
          </a:p>
          <a:p>
            <a:pPr marL="0" indent="0">
              <a:buFontTx/>
              <a:buNone/>
              <a:defRPr/>
            </a:pPr>
            <a:endParaRPr lang="en-US" sz="28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empirical formula mass:  14.01+2 (16.00) = 46.01 g/</a:t>
            </a:r>
            <a:r>
              <a:rPr lang="en-US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</a:t>
            </a:r>
            <a:endParaRPr lang="en-US" sz="28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0" indent="0" algn="ctr">
              <a:buFontTx/>
              <a:buNone/>
              <a:defRPr/>
            </a:pP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2(46.01)   = 92.0              N</a:t>
            </a:r>
            <a:r>
              <a:rPr lang="en-US" sz="28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</a:t>
            </a:r>
            <a:r>
              <a:rPr lang="en-US" sz="28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utoUpdateAnimBg="0"/>
      <p:bldP spid="11059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2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Empirical Formula from % Composition</a:t>
            </a:r>
            <a:br>
              <a:rPr lang="en-US" sz="2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2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1800" b="1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(HONORS only)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4191000"/>
          </a:xfrm>
          <a:noFill/>
        </p:spPr>
        <p:txBody>
          <a:bodyPr lIns="92075" tIns="46038" rIns="92075" bIns="46038"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A substance has the following composition by mass: 60.80 % Na ;  28.60 % B ;  10.60 % 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  	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What is the empirical formula of the substance?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	Consider a sample size of 100 grams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This will contain  28.60 grams of B and 		10.60 grams 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Determine the number of moles of each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Determine the simplest whole number ratio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Arial" panose="020B0604020202020204" pitchFamily="34" charset="0"/>
              </a:rPr>
              <a:t>If the molar mass is 38 g/mol, what is the molecular formula?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  <p:bldP spid="1064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Mole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52600"/>
            <a:ext cx="65532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A counting unit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Similar to a dozen, except instead of 12, it’s 602 billion trillion 602,000,000,000,000,000,000,000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6.02 </a:t>
            </a:r>
            <a:r>
              <a:rPr lang="en-US" sz="2800" b="1" smtClean="0">
                <a:latin typeface="Arial" charset="0"/>
                <a:cs typeface="Arial" charset="0"/>
              </a:rPr>
              <a:t>×</a:t>
            </a:r>
            <a:r>
              <a:rPr lang="en-US" sz="2800" b="1" smtClean="0">
                <a:latin typeface="Arial" charset="0"/>
              </a:rPr>
              <a:t> 10</a:t>
            </a:r>
            <a:r>
              <a:rPr lang="en-US" sz="2800" b="1" baseline="30000" smtClean="0">
                <a:latin typeface="Arial" charset="0"/>
              </a:rPr>
              <a:t>23 </a:t>
            </a:r>
            <a:r>
              <a:rPr lang="en-US" sz="2800" b="1" smtClean="0">
                <a:latin typeface="Arial" charset="0"/>
              </a:rPr>
              <a:t>(in scientific notation)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This number is named in honor of </a:t>
            </a:r>
            <a:r>
              <a:rPr lang="en-US" sz="2800" b="1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Amedeo Avogadro (1776 – 1856)</a:t>
            </a:r>
            <a:r>
              <a:rPr lang="en-US" sz="2800" b="1" smtClean="0">
                <a:latin typeface="Arial" charset="0"/>
              </a:rPr>
              <a:t>, who studied quantities of gases and discovered that no matter what the gas was, there were the same number of molecules present</a:t>
            </a:r>
          </a:p>
        </p:txBody>
      </p:sp>
      <p:pic>
        <p:nvPicPr>
          <p:cNvPr id="4100" name="Picture 4" descr="avogadr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4975" y="1981200"/>
            <a:ext cx="2359025" cy="297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443228"/>
            <a:ext cx="3968376" cy="404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9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03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4167"/>
          <a:stretch>
            <a:fillRect/>
          </a:stretch>
        </p:blipFill>
        <p:spPr bwMode="auto">
          <a:xfrm>
            <a:off x="304800" y="850900"/>
            <a:ext cx="8534400" cy="57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470275" y="141288"/>
            <a:ext cx="2222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One Mole of: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74938" y="103028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165850" y="9540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90800" y="583088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Cu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89650" y="5907088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Fe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479925" y="400208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Hg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Just How Big is a Mole?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1295400"/>
            <a:ext cx="5943600" cy="5257800"/>
          </a:xfrm>
        </p:spPr>
        <p:txBody>
          <a:bodyPr/>
          <a:lstStyle/>
          <a:p>
            <a:r>
              <a:rPr lang="en-US" altLang="en-US" sz="2400" b="1" smtClean="0">
                <a:latin typeface="Arial" panose="020B0604020202020204" pitchFamily="34" charset="0"/>
              </a:rPr>
              <a:t>Enough soft drink cans to cover the surface of the earth to a depth of over 200 miles. </a:t>
            </a:r>
          </a:p>
          <a:p>
            <a:r>
              <a:rPr lang="en-US" altLang="en-US" sz="2400" b="1" smtClean="0">
                <a:latin typeface="Arial" panose="020B0604020202020204" pitchFamily="34" charset="0"/>
              </a:rPr>
              <a:t>If you had Avogadro's number of unpopped popcorn kernels, and spread them across the United States of America, the country would be covered in popcorn to a depth of over 9 miles. </a:t>
            </a:r>
          </a:p>
          <a:p>
            <a:r>
              <a:rPr lang="en-US" altLang="en-US" sz="2400" b="1" smtClean="0">
                <a:latin typeface="Arial" panose="020B0604020202020204" pitchFamily="34" charset="0"/>
              </a:rPr>
              <a:t>If we were able to count atoms at the rate of 10 million per second, it would take about 2 billion years to count the atoms in one mole. </a:t>
            </a:r>
          </a:p>
        </p:txBody>
      </p:sp>
      <p:pic>
        <p:nvPicPr>
          <p:cNvPr id="9220" name="Picture 4" descr="cokeca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828800"/>
            <a:ext cx="2447925" cy="3829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Everybody Has Avogadro’s Number!</a:t>
            </a:r>
            <a:br>
              <a:rPr lang="en-US" sz="36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6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But Where Did it Come From?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3600"/>
            <a:ext cx="4038600" cy="4114800"/>
          </a:xfrm>
        </p:spPr>
        <p:txBody>
          <a:bodyPr/>
          <a:lstStyle/>
          <a:p>
            <a:r>
              <a:rPr lang="en-US" altLang="en-US" sz="2400" b="1" smtClean="0">
                <a:latin typeface="Arial" panose="020B0604020202020204" pitchFamily="34" charset="0"/>
              </a:rPr>
              <a:t>It was NOT just picked!  It was MEASURED.</a:t>
            </a:r>
          </a:p>
          <a:p>
            <a:r>
              <a:rPr lang="en-US" altLang="en-US" sz="2400" b="1" smtClean="0">
                <a:latin typeface="Arial" panose="020B0604020202020204" pitchFamily="34" charset="0"/>
              </a:rPr>
              <a:t>One of the better methods of measuring this number was the Millikan Oil Drop Experiment</a:t>
            </a:r>
          </a:p>
          <a:p>
            <a:r>
              <a:rPr lang="en-US" altLang="en-US" sz="2400" b="1" smtClean="0">
                <a:latin typeface="Arial" panose="020B0604020202020204" pitchFamily="34" charset="0"/>
              </a:rPr>
              <a:t>Since then we have found even better ways of measuring using x-ray technology</a:t>
            </a:r>
          </a:p>
        </p:txBody>
      </p:sp>
      <p:pic>
        <p:nvPicPr>
          <p:cNvPr id="80913" name="millikansoildropexperiment.avi">
            <a:hlinkClick r:id="" action="ppaction://media"/>
          </p:cNvPr>
          <p:cNvPicPr>
            <a:picLocks noGrp="1" noChangeAspect="1" noChangeArrowheads="1"/>
          </p:cNvPicPr>
          <p:nvPr>
            <p:ph sz="half" idx="2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2438400"/>
            <a:ext cx="4724400" cy="3543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9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09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0913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Mole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dozen cookies = 12 cookies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mole of cookies =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latin typeface="Arial" panose="020B0604020202020204" pitchFamily="34" charset="0"/>
              </a:rPr>
              <a:t>cookies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dozen cars = 12 cars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mole of cars =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latin typeface="Arial" panose="020B0604020202020204" pitchFamily="34" charset="0"/>
              </a:rPr>
              <a:t>cars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dozen Al atoms = 12 Al atoms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mole of Al atoms =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latin typeface="Arial" panose="020B0604020202020204" pitchFamily="34" charset="0"/>
              </a:rPr>
              <a:t>atoms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endParaRPr lang="en-US" altLang="en-US" sz="2800" b="1" baseline="3000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Note that the NUMBER is always the same, but the MASS is very different!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Mole is abbreviated mol (gee, that’s a lot quicker to write, huh?)</a:t>
            </a:r>
          </a:p>
          <a:p>
            <a:pPr>
              <a:lnSpc>
                <a:spcPct val="80000"/>
              </a:lnSpc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aseline="30000" smtClean="0"/>
          </a:p>
        </p:txBody>
      </p:sp>
      <p:pic>
        <p:nvPicPr>
          <p:cNvPr id="11268" name="Picture 5" descr="http://www.ridacritter.com/Images/gallery/moles/mo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09800"/>
            <a:ext cx="2265363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62200" y="1295400"/>
            <a:ext cx="6248400" cy="5334000"/>
          </a:xfrm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  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C atoms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 6.02 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latin typeface="Arial" panose="020B0604020202020204" pitchFamily="34" charset="0"/>
              </a:rPr>
              <a:t>H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3000" b="1" smtClean="0">
                <a:latin typeface="Arial" panose="020B0604020202020204" pitchFamily="34" charset="0"/>
              </a:rPr>
              <a:t>O molecules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  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latin typeface="Arial" panose="020B0604020202020204" pitchFamily="34" charset="0"/>
              </a:rPr>
              <a:t>NaCl “molecules”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1600" b="1" smtClean="0">
                <a:latin typeface="Arial" panose="020B0604020202020204" pitchFamily="34" charset="0"/>
              </a:rPr>
              <a:t>	</a:t>
            </a:r>
            <a:r>
              <a:rPr lang="en-US" altLang="en-US" sz="2000" b="1" smtClean="0">
                <a:latin typeface="Arial" panose="020B0604020202020204" pitchFamily="34" charset="0"/>
              </a:rPr>
              <a:t>(technically, ionics are compounds not molecules so they are called formula units)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		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Na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+</a:t>
            </a:r>
            <a:r>
              <a:rPr lang="en-US" altLang="en-US" sz="3000" b="1" smtClean="0">
                <a:latin typeface="Arial" panose="020B0604020202020204" pitchFamily="34" charset="0"/>
              </a:rPr>
              <a:t> ions and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latin typeface="Arial" panose="020B0604020202020204" pitchFamily="34" charset="0"/>
              </a:rPr>
              <a:t>Cl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–</a:t>
            </a:r>
            <a:r>
              <a:rPr lang="en-US" altLang="en-US" sz="3000" b="1" smtClean="0">
                <a:latin typeface="Arial" panose="020B0604020202020204" pitchFamily="34" charset="0"/>
              </a:rPr>
              <a:t> ions</a:t>
            </a:r>
            <a:endParaRPr lang="en-US" altLang="en-US" b="1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905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Mole of Particles</a:t>
            </a:r>
            <a:b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b="1" smtClean="0">
                <a:solidFill>
                  <a:srgbClr val="063DE8"/>
                </a:solidFill>
                <a:latin typeface="Arial" charset="0"/>
              </a:rPr>
              <a:t> </a:t>
            </a:r>
            <a:r>
              <a:rPr lang="en-US" sz="4000" b="1" smtClean="0">
                <a:solidFill>
                  <a:srgbClr val="990B2D"/>
                </a:solidFill>
                <a:latin typeface="Arial" charset="0"/>
              </a:rPr>
              <a:t>Contains 6.02 x 10</a:t>
            </a:r>
            <a:r>
              <a:rPr lang="en-US" sz="4000" b="1" baseline="30000" smtClean="0">
                <a:solidFill>
                  <a:srgbClr val="990B2D"/>
                </a:solidFill>
                <a:latin typeface="Arial" charset="0"/>
              </a:rPr>
              <a:t>23 </a:t>
            </a:r>
            <a:r>
              <a:rPr lang="en-US" sz="4000" b="1" smtClean="0">
                <a:solidFill>
                  <a:srgbClr val="990B2D"/>
                </a:solidFill>
                <a:latin typeface="Arial" charset="0"/>
              </a:rPr>
              <a:t>particles</a:t>
            </a:r>
            <a:r>
              <a:rPr lang="en-US" sz="4300" b="1" smtClean="0">
                <a:latin typeface="Arial" charset="0"/>
              </a:rPr>
              <a:t> 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04800" y="1981200"/>
            <a:ext cx="236378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1 mole C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2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1 mole H</a:t>
            </a:r>
            <a:r>
              <a:rPr lang="en-US" altLang="en-US" sz="3000" b="1" baseline="-25000">
                <a:latin typeface="Arial" panose="020B0604020202020204" pitchFamily="34" charset="0"/>
              </a:rPr>
              <a:t>2</a:t>
            </a:r>
            <a:r>
              <a:rPr lang="en-US" altLang="en-US" sz="3000" b="1">
                <a:latin typeface="Arial" panose="020B0604020202020204" pitchFamily="34" charset="0"/>
              </a:rPr>
              <a:t>O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2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3000" b="1">
                <a:latin typeface="Arial" panose="020B0604020202020204" pitchFamily="34" charset="0"/>
              </a:rPr>
              <a:t>1 mole NaCl</a:t>
            </a:r>
            <a:endParaRPr lang="en-US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autoUpdateAnimBg="0"/>
      <p:bldP spid="563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3434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800" b="1" smtClean="0"/>
              <a:t>			        	  </a:t>
            </a:r>
            <a:r>
              <a:rPr lang="en-US" altLang="en-US" sz="3000" b="1" smtClean="0"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particles      </a:t>
            </a:r>
          </a:p>
          <a:p>
            <a:pPr algn="ctr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         1  mole		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3000" b="1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solidFill>
                  <a:srgbClr val="990B2D"/>
                </a:solidFill>
                <a:latin typeface="Arial" panose="020B0604020202020204" pitchFamily="34" charset="0"/>
              </a:rPr>
              <a:t>or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 altLang="en-US" sz="3000" b="1" smtClean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 1 mole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6.02 x 10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particles</a:t>
            </a:r>
          </a:p>
          <a:p>
            <a:pPr algn="ctr">
              <a:lnSpc>
                <a:spcPct val="130000"/>
              </a:lnSpc>
              <a:buFontTx/>
              <a:buNone/>
            </a:pPr>
            <a:endParaRPr lang="en-US" altLang="en-US" sz="1600" b="1" smtClean="0">
              <a:latin typeface="Arial" panose="020B0604020202020204" pitchFamily="34" charset="0"/>
            </a:endParaRP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Note that a particle could be an atom OR a molecule!</a:t>
            </a:r>
          </a:p>
          <a:p>
            <a:pPr algn="ctr"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667000" y="4724400"/>
            <a:ext cx="3810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514600" y="2590800"/>
            <a:ext cx="419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Avogadro’s Number as Conversion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3096</TotalTime>
  <Pages>8</Pages>
  <Words>1699</Words>
  <Application>Microsoft Office PowerPoint</Application>
  <PresentationFormat>On-screen Show (4:3)</PresentationFormat>
  <Paragraphs>205</Paragraphs>
  <Slides>29</Slides>
  <Notes>2</Notes>
  <HiddenSlides>0</HiddenSlides>
  <MMClips>7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Comic Sans MS</vt:lpstr>
      <vt:lpstr>Impact</vt:lpstr>
      <vt:lpstr>Tahoma</vt:lpstr>
      <vt:lpstr>Times</vt:lpstr>
      <vt:lpstr>Wingdings</vt:lpstr>
      <vt:lpstr>Microsoft Office 98</vt:lpstr>
      <vt:lpstr>ClipArt</vt:lpstr>
      <vt:lpstr>Clip</vt:lpstr>
      <vt:lpstr>Equation</vt:lpstr>
      <vt:lpstr>The Mole </vt:lpstr>
      <vt:lpstr>STOICHIOMETRY</vt:lpstr>
      <vt:lpstr>The Mole</vt:lpstr>
      <vt:lpstr>PowerPoint Presentation</vt:lpstr>
      <vt:lpstr>Just How Big is a Mole?</vt:lpstr>
      <vt:lpstr>Everybody Has Avogadro’s Number! But Where Did it Come From?</vt:lpstr>
      <vt:lpstr>The Mole</vt:lpstr>
      <vt:lpstr>A Mole of Particles  Contains 6.02 x 1023 particles </vt:lpstr>
      <vt:lpstr>Avogadro’s Number as Conversion Factor</vt:lpstr>
      <vt:lpstr>Learning Check</vt:lpstr>
      <vt:lpstr>Solution</vt:lpstr>
      <vt:lpstr>Molar Mass</vt:lpstr>
      <vt:lpstr>Molar Mass of Molecules and Compounds</vt:lpstr>
      <vt:lpstr>Calculations with Molar Mass</vt:lpstr>
      <vt:lpstr>Learning Check!</vt:lpstr>
      <vt:lpstr>Solution</vt:lpstr>
      <vt:lpstr>Atoms/Molecules and Grams</vt:lpstr>
      <vt:lpstr>Calculations</vt:lpstr>
      <vt:lpstr>Atoms/Molecules and Grams</vt:lpstr>
      <vt:lpstr>Learning Check!</vt:lpstr>
      <vt:lpstr>Learning Check!</vt:lpstr>
      <vt:lpstr>Percent Composition</vt:lpstr>
      <vt:lpstr>Solution</vt:lpstr>
      <vt:lpstr>Chemical Formulas of Compounds (HONORS only)</vt:lpstr>
      <vt:lpstr>Types of Formulas (HONORS only)</vt:lpstr>
      <vt:lpstr>To obtain an Empirical Formula (HONORS only)</vt:lpstr>
      <vt:lpstr>PowerPoint Presentation</vt:lpstr>
      <vt:lpstr>Calculation of the Molecular Formula (HONORS only)</vt:lpstr>
      <vt:lpstr>Empirical Formula from % Composition  (HONORS only)</vt:lpstr>
    </vt:vector>
  </TitlesOfParts>
  <LinksUpToDate>false</LinksUpToDate>
  <SharedDoc>false</SharedDoc>
  <HyperlinkBase>chemistrygeek.com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subject>Chemistry I (High School)</dc:subject>
  <dc:creator>Neil Rapp</dc:creator>
  <cp:keywords>moles, avogadro's number, grams, mole</cp:keywords>
  <dc:description/>
  <cp:lastModifiedBy>Rapp, Delbert N</cp:lastModifiedBy>
  <cp:revision>85</cp:revision>
  <cp:lastPrinted>2002-08-08T15:40:28Z</cp:lastPrinted>
  <dcterms:created xsi:type="dcterms:W3CDTF">1997-09-21T16:33:21Z</dcterms:created>
  <dcterms:modified xsi:type="dcterms:W3CDTF">2021-03-11T13:20:12Z</dcterms:modified>
</cp:coreProperties>
</file>