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85" r:id="rId4"/>
    <p:sldId id="286" r:id="rId5"/>
    <p:sldId id="266" r:id="rId6"/>
    <p:sldId id="268" r:id="rId7"/>
    <p:sldId id="270" r:id="rId8"/>
    <p:sldId id="271" r:id="rId9"/>
    <p:sldId id="272" r:id="rId10"/>
    <p:sldId id="274" r:id="rId11"/>
    <p:sldId id="281" r:id="rId12"/>
    <p:sldId id="282" r:id="rId13"/>
    <p:sldId id="296" r:id="rId14"/>
    <p:sldId id="29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B2D"/>
    <a:srgbClr val="008000"/>
    <a:srgbClr val="FFFFFF"/>
    <a:srgbClr val="000000"/>
    <a:srgbClr val="FF9218"/>
    <a:srgbClr val="9234DB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6387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solidFill>
                  <a:srgbClr val="0000FF"/>
                </a:solidFill>
                <a:latin typeface="Tahoma" panose="020B0604030504040204" pitchFamily="34" charset="0"/>
              </a:rPr>
              <a:t>To play the movies and simulations included, view the presentation in Slide Show Mode.</a:t>
            </a:r>
          </a:p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4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9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225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6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9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5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72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66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E1C3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285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1152E3C-760B-4BAE-A497-ED5195E57978}" type="slidenum">
              <a:rPr lang="en-US" alt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pPr/>
              <a:t>‹#›</a:t>
            </a:fld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Mole</a:t>
            </a:r>
            <a:b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altLang="en-US" sz="3200" b="1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51" name="Picture 8" descr="ncwmole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2819400" cy="200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10" descr="moleday"/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990600"/>
            <a:ext cx="2886075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571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6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6.02 X 10</a:t>
            </a:r>
            <a:r>
              <a:rPr lang="en-US" sz="96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23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457200" y="304800"/>
            <a:ext cx="1981200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Chemistry I HD – Chapter 9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Chemistry I – Chapter 10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ICP - Handouts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 smtClean="0">
                <a:solidFill>
                  <a:srgbClr val="66FF33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Mass in grams of 1 mole equal numerically to the sum of the atomic masses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 CaCl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 	 =  111.1 g/mol 	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Ca</a:t>
            </a:r>
            <a:r>
              <a:rPr lang="en-US" altLang="en-US" sz="2800" b="1" smtClean="0">
                <a:latin typeface="Arial" panose="020B0604020202020204" pitchFamily="34" charset="0"/>
              </a:rPr>
              <a:t> x 40.1 g/mol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Cl</a:t>
            </a:r>
            <a:r>
              <a:rPr lang="en-US" altLang="en-US" sz="2800" b="1" smtClean="0">
                <a:latin typeface="Arial" panose="020B0604020202020204" pitchFamily="34" charset="0"/>
              </a:rPr>
              <a:t> x 35.5 g/mol    = 111.1 g/mol CaCl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N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	= 92.0 g/mol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N</a:t>
            </a:r>
            <a:r>
              <a:rPr lang="en-US" altLang="en-US" sz="2800" b="1" smtClean="0">
                <a:latin typeface="Arial" panose="020B0604020202020204" pitchFamily="34" charset="0"/>
              </a:rPr>
              <a:t> x 14.0 g/mol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4 moles O</a:t>
            </a:r>
            <a:r>
              <a:rPr lang="en-US" altLang="en-US" sz="2800" b="1" smtClean="0">
                <a:latin typeface="Arial" panose="020B0604020202020204" pitchFamily="34" charset="0"/>
              </a:rPr>
              <a:t> x 16.0 g/mol     = 92.0 g/mol N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			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 smtClean="0"/>
              <a:t>	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57200" y="4800600"/>
            <a:ext cx="7924800" cy="0"/>
          </a:xfrm>
          <a:prstGeom prst="line">
            <a:avLst/>
          </a:prstGeom>
          <a:noFill/>
          <a:ln w="57150" cmpd="thinThick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 of Molecules and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001000" cy="41910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How many grams of Al are in 3.00 moles of Al?</a:t>
            </a:r>
          </a:p>
          <a:p>
            <a:pPr>
              <a:buFontTx/>
              <a:buNone/>
            </a:pPr>
            <a:endParaRPr lang="en-US" altLang="en-US" sz="3000" b="1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3.00 moles Al           ? g Al 	</a:t>
            </a:r>
          </a:p>
          <a:p>
            <a:pPr>
              <a:buFontTx/>
              <a:buNone/>
            </a:pPr>
            <a:r>
              <a:rPr lang="en-US" altLang="en-US" sz="3000" b="1" i="1" smtClean="0"/>
              <a:t>	</a:t>
            </a:r>
            <a:endParaRPr lang="en-US" altLang="en-US" sz="3000" b="1" smtClean="0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0386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705600" y="4800600"/>
          <a:ext cx="2209800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lip" r:id="rId3" imgW="1076408" imgH="866757" progId="MS_ClipArt_Gallery.2">
                  <p:embed/>
                </p:oleObj>
              </mc:Choice>
              <mc:Fallback>
                <p:oleObj name="Clip" r:id="rId3" imgW="1076408" imgH="86675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00600"/>
                        <a:ext cx="2209800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Converting Moles and 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8" y="685800"/>
            <a:ext cx="9066212" cy="4724400"/>
          </a:xfrm>
          <a:noFill/>
        </p:spPr>
        <p:txBody>
          <a:bodyPr lIns="92075" tIns="46038" rIns="92075" bIns="46038"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1.  Molar mass of Al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	1 mole Al = 27.0 g Al</a:t>
            </a:r>
          </a:p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2. Conversion factors for Al</a:t>
            </a:r>
          </a:p>
          <a:p>
            <a:pPr marL="533400" indent="-533400">
              <a:buFontTx/>
              <a:buNone/>
            </a:pPr>
            <a:r>
              <a:rPr lang="en-US" altLang="en-US" sz="3000" b="1" i="1" smtClean="0"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  <a:r>
              <a:rPr lang="en-US" altLang="en-US" sz="3000" b="1" u="sng" smtClean="0">
                <a:latin typeface="Arial" panose="020B0604020202020204" pitchFamily="34" charset="0"/>
              </a:rPr>
              <a:t>27.0g Al</a:t>
            </a:r>
            <a:r>
              <a:rPr lang="en-US" altLang="en-US" sz="3000" b="1" smtClean="0">
                <a:latin typeface="Arial" panose="020B0604020202020204" pitchFamily="34" charset="0"/>
              </a:rPr>
              <a:t>         or     </a:t>
            </a:r>
            <a:r>
              <a:rPr lang="en-US" altLang="en-US" sz="3000" b="1" u="sng" smtClean="0">
                <a:latin typeface="Arial" panose="020B0604020202020204" pitchFamily="34" charset="0"/>
              </a:rPr>
              <a:t>  1 mol Al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   	1 mol Al                    27.0 g Al</a:t>
            </a:r>
            <a:endParaRPr lang="en-US" altLang="en-US" sz="3000" b="1" u="sng" smtClean="0">
              <a:latin typeface="Arial" panose="020B0604020202020204" pitchFamily="34" charset="0"/>
            </a:endParaRPr>
          </a:p>
          <a:p>
            <a:pPr marL="533400" indent="-533400">
              <a:lnSpc>
                <a:spcPct val="50000"/>
              </a:lnSpc>
              <a:buFontTx/>
              <a:buNone/>
            </a:pPr>
            <a:endParaRPr lang="en-US" altLang="en-US" sz="3000" b="1" u="sng" smtClean="0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3. Setup</a:t>
            </a:r>
            <a:r>
              <a:rPr lang="en-US" altLang="en-US" sz="3000" b="1" i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3.00 moles Al    x   	</a:t>
            </a:r>
            <a:r>
              <a:rPr lang="en-US" altLang="en-US" sz="3000" b="1" u="sng" smtClean="0">
                <a:latin typeface="Arial" panose="020B0604020202020204" pitchFamily="34" charset="0"/>
              </a:rPr>
              <a:t>27.0 g Al </a:t>
            </a: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					1 mole Al</a:t>
            </a: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</a:t>
            </a:r>
            <a:r>
              <a:rPr lang="en-US" altLang="en-US" sz="30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Answer        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=  </a:t>
            </a:r>
            <a:r>
              <a:rPr lang="en-US" altLang="en-US" sz="3000" b="1" smtClean="0">
                <a:solidFill>
                  <a:srgbClr val="E8E816"/>
                </a:solidFill>
                <a:latin typeface="Arial" panose="020B0604020202020204" pitchFamily="34" charset="0"/>
              </a:rPr>
              <a:t>81.0 g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 smtClean="0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r>
              <a:rPr lang="en-US" altLang="en-US" sz="2400" b="1" i="1" smtClean="0">
                <a:latin typeface="Arial" panose="020B0604020202020204" pitchFamily="34" charset="0"/>
              </a:rPr>
              <a:t>                   molar mass             Avogadro’s number</a:t>
            </a:r>
            <a:r>
              <a:rPr lang="en-US" altLang="en-US" sz="3000" b="1" i="1" smtClean="0">
                <a:latin typeface="Arial" panose="020B0604020202020204" pitchFamily="34" charset="0"/>
              </a:rPr>
              <a:t>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  <a:br>
              <a:rPr lang="en-US" altLang="en-US" sz="3000" b="1" smtClean="0">
                <a:latin typeface="Arial" panose="020B0604020202020204" pitchFamily="34" charset="0"/>
              </a:rPr>
            </a:br>
            <a:r>
              <a:rPr lang="en-US" altLang="en-US" sz="2400" b="1" smtClean="0">
                <a:latin typeface="Arial" panose="020B0604020202020204" pitchFamily="34" charset="0"/>
              </a:rPr>
              <a:t>Grams 		         </a:t>
            </a:r>
            <a:r>
              <a:rPr lang="en-US" altLang="en-US" sz="2400" b="1" smtClean="0">
                <a:solidFill>
                  <a:schemeClr val="hlink"/>
                </a:solidFill>
                <a:latin typeface="Arial" panose="020B0604020202020204" pitchFamily="34" charset="0"/>
              </a:rPr>
              <a:t>Moles</a:t>
            </a:r>
            <a:r>
              <a:rPr lang="en-US" altLang="en-US" sz="2400" b="1" smtClean="0">
                <a:latin typeface="Arial" panose="020B0604020202020204" pitchFamily="34" charset="0"/>
              </a:rPr>
              <a:t>                                  particles</a:t>
            </a:r>
            <a:endParaRPr lang="en-US" altLang="en-US" sz="2400" b="1" i="1" smtClean="0">
              <a:latin typeface="Arial" panose="020B0604020202020204" pitchFamily="34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</a:t>
            </a:r>
            <a:endParaRPr lang="en-US" altLang="en-US" sz="3000" b="1" smtClean="0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en-US" altLang="en-US" sz="4800" b="1" smtClean="0">
                <a:solidFill>
                  <a:schemeClr val="tx2"/>
                </a:solidFill>
                <a:latin typeface="Arial" panose="020B0604020202020204" pitchFamily="34" charset="0"/>
              </a:rPr>
              <a:t>Everything must go through Moles!!!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524000" y="2819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Calculations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495800" y="2819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Atoms/Molecules and Grams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34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How many atoms of Cu are present in 35.4 g of Cu?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35.4 g Cu        1 mol Cu       6.02 X 10</a:t>
            </a:r>
            <a:r>
              <a:rPr lang="en-US" altLang="en-US" sz="2800" baseline="30000">
                <a:latin typeface="Arial" panose="020B0604020202020204" pitchFamily="34" charset="0"/>
              </a:rPr>
              <a:t>23</a:t>
            </a:r>
            <a:r>
              <a:rPr lang="en-US" altLang="en-US" sz="2800">
                <a:latin typeface="Arial" panose="020B0604020202020204" pitchFamily="34" charset="0"/>
              </a:rPr>
              <a:t> atoms Cu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 		    63.5 g Cu	        1 mol Cu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04800" y="4038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3622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495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3.4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Cu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V="1">
            <a:off x="1371600" y="373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V="1">
            <a:off x="3352800" y="4114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3124200" y="3657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6096000" y="4114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73" name="Picture 13" descr="Copper%20Statue%20of%20Lib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0"/>
            <a:ext cx="1397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sz="660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STOICHIOMETRY</a:t>
            </a:r>
            <a:endParaRPr lang="en-US" altLang="en-US" sz="7200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3657600" cy="281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 the study of the quantitative aspects of chemical reactions.</a:t>
            </a:r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62100"/>
            <a:ext cx="45466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65532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A counting unit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Similar to a dozen, except instead of 12, it’s 602 billion trillion 602,000,000,000,000,000,000,000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6.02 X 10</a:t>
            </a:r>
            <a:r>
              <a:rPr lang="en-US" sz="2800" b="1" baseline="30000" smtClean="0">
                <a:latin typeface="Arial" charset="0"/>
              </a:rPr>
              <a:t>23 </a:t>
            </a:r>
            <a:r>
              <a:rPr lang="en-US" sz="2800" b="1" smtClean="0">
                <a:latin typeface="Arial" charset="0"/>
              </a:rPr>
              <a:t>(in scientific notation)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This number is named in honor of </a:t>
            </a:r>
            <a:r>
              <a:rPr lang="en-US" sz="28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Amedeo Avogadro (1776 – 1856)</a:t>
            </a:r>
            <a:r>
              <a:rPr lang="en-US" sz="2800" b="1" smtClean="0">
                <a:latin typeface="Arial" charset="0"/>
              </a:rPr>
              <a:t>, who studied quantities of gases and discovered that no matter what the gas was, there were the same number of molecules present</a:t>
            </a:r>
          </a:p>
        </p:txBody>
      </p:sp>
      <p:pic>
        <p:nvPicPr>
          <p:cNvPr id="4100" name="Picture 4" descr="avogadro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4975" y="1981200"/>
            <a:ext cx="2359025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cookies = 12 cookies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cookies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cookies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cars = 12 cars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cars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cars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Al atoms = 12 Al atoms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Al atoms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atoms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baseline="300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the NUMBER is always the same, but the MASS is very different!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Mole is abbreviated mol (gee, that’s a lot quicker to write, huh?)</a:t>
            </a:r>
          </a:p>
          <a:p>
            <a:pPr>
              <a:lnSpc>
                <a:spcPct val="80000"/>
              </a:lnSpc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6248400" cy="5334000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C atoms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 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latin typeface="Arial" panose="020B0604020202020204" pitchFamily="34" charset="0"/>
              </a:rPr>
              <a:t>O molecules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NaCl “molecules”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b="1" smtClean="0">
                <a:latin typeface="Arial" panose="020B0604020202020204" pitchFamily="34" charset="0"/>
              </a:rPr>
              <a:t>	</a:t>
            </a:r>
            <a:r>
              <a:rPr lang="en-US" altLang="en-US" sz="2000" b="1" smtClean="0">
                <a:latin typeface="Arial" panose="020B0604020202020204" pitchFamily="34" charset="0"/>
              </a:rPr>
              <a:t>(technically, ionics are compounds not molecules so they are called formula units)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		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Na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+</a:t>
            </a:r>
            <a:r>
              <a:rPr lang="en-US" altLang="en-US" sz="3000" b="1" smtClean="0">
                <a:latin typeface="Arial" panose="020B0604020202020204" pitchFamily="34" charset="0"/>
              </a:rPr>
              <a:t> ions and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Cl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–</a:t>
            </a:r>
            <a:r>
              <a:rPr lang="en-US" altLang="en-US" sz="3000" b="1" smtClean="0">
                <a:latin typeface="Arial" panose="020B0604020202020204" pitchFamily="34" charset="0"/>
              </a:rPr>
              <a:t> ions</a:t>
            </a:r>
            <a:endParaRPr lang="en-US" altLang="en-US" b="1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905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Mole of Particles</a:t>
            </a:r>
            <a:b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b="1" smtClean="0">
                <a:solidFill>
                  <a:srgbClr val="063DE8"/>
                </a:solidFill>
                <a:latin typeface="Arial" charset="0"/>
              </a:rPr>
              <a:t>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Contains 6.02 x 10</a:t>
            </a:r>
            <a:r>
              <a:rPr lang="en-US" sz="4000" b="1" baseline="30000" smtClean="0">
                <a:solidFill>
                  <a:srgbClr val="990B2D"/>
                </a:solidFill>
                <a:latin typeface="Arial" charset="0"/>
              </a:rPr>
              <a:t>23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particles</a:t>
            </a:r>
            <a:r>
              <a:rPr lang="en-US" sz="4300" b="1" smtClean="0">
                <a:latin typeface="Arial" charset="0"/>
              </a:rPr>
              <a:t>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4800" y="1981200"/>
            <a:ext cx="23637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3000" b="1">
                <a:latin typeface="Arial" panose="020B0604020202020204" pitchFamily="34" charset="0"/>
              </a:rPr>
              <a:t>1 mole C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H</a:t>
            </a:r>
            <a:r>
              <a:rPr lang="en-US" altLang="en-US" sz="3000" b="1" baseline="-25000">
                <a:latin typeface="Arial" panose="020B0604020202020204" pitchFamily="34" charset="0"/>
              </a:rPr>
              <a:t>2</a:t>
            </a:r>
            <a:r>
              <a:rPr lang="en-US" altLang="en-US" sz="3000" b="1">
                <a:latin typeface="Arial" panose="020B0604020202020204" pitchFamily="34" charset="0"/>
              </a:rPr>
              <a:t>O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NaCl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  <p:bldP spid="563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343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800" b="1" smtClean="0"/>
              <a:t>			        	  </a:t>
            </a:r>
            <a:r>
              <a:rPr lang="en-US" altLang="en-US" sz="3000" b="1" smtClean="0"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      </a:t>
            </a: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         1  mole		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or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en-US" sz="3000" b="1" smtClean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1 mole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</a:t>
            </a:r>
          </a:p>
          <a:p>
            <a:pPr algn="ctr">
              <a:lnSpc>
                <a:spcPct val="130000"/>
              </a:lnSpc>
              <a:buFontTx/>
              <a:buNone/>
            </a:pPr>
            <a:endParaRPr lang="en-US" altLang="en-US" sz="1600" b="1" smtClean="0">
              <a:latin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a particle could be an atom OR a molecule!</a:t>
            </a:r>
          </a:p>
          <a:p>
            <a:pPr algn="ctr"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667000" y="47244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514600" y="2590800"/>
            <a:ext cx="419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Avogadro’s Number as Conversion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mole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 500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b)   6.02 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3.01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Al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2.Number of moles of S in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a)   1.0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b)   3.0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1.1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48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mole S 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smtClean="0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  <p:pic>
        <p:nvPicPr>
          <p:cNvPr id="60420" name="Lets298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etsPlay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60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162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0.500 mol Al x   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2800" b="1" u="sng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	1 mol 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 Number of moles of S if a sample of S contains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</a:rPr>
              <a:t>1.8 x 10</a:t>
            </a:r>
            <a:r>
              <a:rPr lang="en-US" altLang="en-US" sz="2800" b="1" baseline="30000" smtClean="0">
                <a:solidFill>
                  <a:srgbClr val="0000FF"/>
                </a:solidFill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S atoms x          1 mol S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          6.02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727825" y="1935163"/>
            <a:ext cx="2246313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3.01 x 10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b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    Al atoms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c)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746750" y="5181600"/>
            <a:ext cx="33972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 mole S atoms</a:t>
            </a:r>
            <a:b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b)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4191000" y="4495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  <p:bldP spid="61444" grpId="0"/>
      <p:bldP spid="614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The Mass of 1 mole (in grams)</a:t>
            </a:r>
          </a:p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Equal to the numerical value of the average atomic mass (get from periodic table)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 C atoms		=  	12.0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Mg atoms 		=	24.3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Cu atoms 		=	63.5 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Pages>8</Pages>
  <Words>279</Words>
  <Application>Microsoft Office PowerPoint</Application>
  <PresentationFormat>On-screen Show (4:3)</PresentationFormat>
  <Paragraphs>109</Paragraphs>
  <Slides>14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</vt:lpstr>
      <vt:lpstr>Arial</vt:lpstr>
      <vt:lpstr>Comic Sans MS</vt:lpstr>
      <vt:lpstr>Impact</vt:lpstr>
      <vt:lpstr>Tahoma</vt:lpstr>
      <vt:lpstr>Microsoft Office 98</vt:lpstr>
      <vt:lpstr>Microsoft Clip Gallery</vt:lpstr>
      <vt:lpstr>The Mole </vt:lpstr>
      <vt:lpstr>STOICHIOMETRY</vt:lpstr>
      <vt:lpstr>The Mole</vt:lpstr>
      <vt:lpstr>The Mole</vt:lpstr>
      <vt:lpstr>A Mole of Particles  Contains 6.02 x 1023 particles </vt:lpstr>
      <vt:lpstr>Avogadro’s Number as Conversion Factor</vt:lpstr>
      <vt:lpstr>Learning Check</vt:lpstr>
      <vt:lpstr>Solution</vt:lpstr>
      <vt:lpstr>Molar Mass</vt:lpstr>
      <vt:lpstr>Molar Mass of Molecules and Compounds</vt:lpstr>
      <vt:lpstr>Converting Moles and Grams</vt:lpstr>
      <vt:lpstr>PowerPoint Presentation</vt:lpstr>
      <vt:lpstr>Calculations</vt:lpstr>
      <vt:lpstr>Atoms/Molecules and Grams</vt:lpstr>
    </vt:vector>
  </TitlesOfParts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subject>Chemistry I (High School)</dc:subject>
  <dc:creator>Neil Rapp</dc:creator>
  <cp:keywords>moles, avogadro's number, grams, mole</cp:keywords>
  <dc:description/>
  <cp:lastModifiedBy>Rapp, Delbert N</cp:lastModifiedBy>
  <cp:revision>68</cp:revision>
  <cp:lastPrinted>2002-08-08T15:40:28Z</cp:lastPrinted>
  <dcterms:created xsi:type="dcterms:W3CDTF">1997-09-21T16:33:21Z</dcterms:created>
  <dcterms:modified xsi:type="dcterms:W3CDTF">2019-09-24T12:03:06Z</dcterms:modified>
</cp:coreProperties>
</file>