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4" r:id="rId3"/>
    <p:sldId id="285" r:id="rId4"/>
    <p:sldId id="286" r:id="rId5"/>
    <p:sldId id="266" r:id="rId6"/>
    <p:sldId id="268" r:id="rId7"/>
    <p:sldId id="270" r:id="rId8"/>
    <p:sldId id="271" r:id="rId9"/>
    <p:sldId id="272" r:id="rId10"/>
    <p:sldId id="274" r:id="rId11"/>
    <p:sldId id="281" r:id="rId12"/>
    <p:sldId id="282" r:id="rId13"/>
    <p:sldId id="296" r:id="rId14"/>
    <p:sldId id="292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0B2D"/>
    <a:srgbClr val="008000"/>
    <a:srgbClr val="FFFFFF"/>
    <a:srgbClr val="000000"/>
    <a:srgbClr val="FF9218"/>
    <a:srgbClr val="9234DB"/>
    <a:srgbClr val="33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6387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b="1" smtClean="0">
                <a:solidFill>
                  <a:srgbClr val="0000FF"/>
                </a:solidFill>
                <a:latin typeface="Tahoma" panose="020B0604030504040204" pitchFamily="34" charset="0"/>
              </a:rPr>
              <a:t>To play the movies and simulations included, view the presentation in Slide Show Mode.</a:t>
            </a:r>
          </a:p>
          <a:p>
            <a:endParaRPr lang="en-US" altLang="en-US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 smtClean="0">
              <a:latin typeface="Times" panose="02020603050405020304" pitchFamily="18" charset="0"/>
            </a:endParaRPr>
          </a:p>
        </p:txBody>
      </p:sp>
      <p:sp>
        <p:nvSpPr>
          <p:cNvPr id="18435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noFill/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70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24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643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567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092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2251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41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066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993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051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1728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7667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3E1C3"/>
            </a:gs>
            <a:gs pos="100000">
              <a:srgbClr val="008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8670925" y="128588"/>
            <a:ext cx="450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31152E3C-760B-4BAE-A497-ED5195E57978}" type="slidenum">
              <a:rPr lang="en-US" altLang="en-US" sz="1800" b="1">
                <a:effectLst>
                  <a:outerShdw blurRad="38100" dist="38100" dir="2700000" algn="tl">
                    <a:srgbClr val="FFFFFF"/>
                  </a:outerShdw>
                </a:effectLst>
              </a:rPr>
              <a:pPr/>
              <a:t>‹#›</a:t>
            </a:fld>
            <a:endParaRPr lang="en-US" alt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48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The Mole</a:t>
            </a:r>
            <a:br>
              <a:rPr lang="en-US" altLang="en-US" sz="48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endParaRPr lang="en-US" altLang="en-US" sz="3200" b="1" smtClean="0">
              <a:solidFill>
                <a:srgbClr val="063DE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2051" name="Picture 8" descr="ncwmole"/>
          <p:cNvPicPr>
            <a:picLocks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1981200"/>
            <a:ext cx="2819400" cy="20097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2" name="Picture 10" descr="moleday"/>
          <p:cNvPicPr>
            <a:picLocks noChangeAspect="1" noChangeArrowheads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19800" y="990600"/>
            <a:ext cx="2886075" cy="5334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228600" y="4495800"/>
            <a:ext cx="57150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9600" b="1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6.02 X 10</a:t>
            </a:r>
            <a:r>
              <a:rPr lang="en-US" sz="9600" b="1" baseline="3000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23</a:t>
            </a:r>
          </a:p>
        </p:txBody>
      </p:sp>
      <p:sp>
        <p:nvSpPr>
          <p:cNvPr id="2054" name="Text Box 13"/>
          <p:cNvSpPr txBox="1">
            <a:spLocks noChangeArrowheads="1"/>
          </p:cNvSpPr>
          <p:nvPr/>
        </p:nvSpPr>
        <p:spPr bwMode="auto">
          <a:xfrm>
            <a:off x="457200" y="304800"/>
            <a:ext cx="1981200" cy="1571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/>
              <a:t>Chemistry I HD – Chapter 9</a:t>
            </a:r>
          </a:p>
          <a:p>
            <a:pPr>
              <a:spcBef>
                <a:spcPct val="50000"/>
              </a:spcBef>
            </a:pPr>
            <a:r>
              <a:rPr lang="en-US" altLang="en-US" sz="1600" b="1"/>
              <a:t>Chemistry I – Chapter 10</a:t>
            </a:r>
          </a:p>
          <a:p>
            <a:pPr>
              <a:spcBef>
                <a:spcPct val="50000"/>
              </a:spcBef>
            </a:pPr>
            <a:r>
              <a:rPr lang="en-US" altLang="en-US" sz="1600" b="1"/>
              <a:t>ICP - Handouts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5181600"/>
          </a:xfrm>
          <a:noFill/>
        </p:spPr>
        <p:txBody>
          <a:bodyPr lIns="92075" tIns="46038" rIns="92075" bIns="46038"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3000" b="1" smtClean="0">
                <a:solidFill>
                  <a:srgbClr val="66FF33"/>
                </a:solidFill>
                <a:latin typeface="Arial" panose="020B0604020202020204" pitchFamily="34" charset="0"/>
              </a:rPr>
              <a:t>	</a:t>
            </a:r>
            <a:r>
              <a:rPr lang="en-US" altLang="en-US" sz="3000" b="1" smtClean="0">
                <a:latin typeface="Arial" panose="020B0604020202020204" pitchFamily="34" charset="0"/>
              </a:rPr>
              <a:t>Mass in grams of 1 mole equal numerically to the sum of the atomic masses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1 mole of  CaCl</a:t>
            </a:r>
            <a:r>
              <a:rPr lang="en-US" altLang="en-US" sz="2800" b="1" baseline="-25000" smtClean="0">
                <a:solidFill>
                  <a:srgbClr val="063DE8"/>
                </a:solidFill>
                <a:latin typeface="Arial" panose="020B0604020202020204" pitchFamily="34" charset="0"/>
              </a:rPr>
              <a:t>2</a:t>
            </a:r>
            <a:r>
              <a:rPr lang="en-US" altLang="en-US" sz="2800" b="1" smtClean="0">
                <a:latin typeface="Arial" panose="020B0604020202020204" pitchFamily="34" charset="0"/>
              </a:rPr>
              <a:t> 	 =  111.1 g/mol 		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2800" b="1" smtClean="0">
                <a:solidFill>
                  <a:schemeClr val="accent1"/>
                </a:solidFill>
                <a:latin typeface="Arial" panose="020B0604020202020204" pitchFamily="34" charset="0"/>
              </a:rPr>
              <a:t>	   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1 mole Ca</a:t>
            </a:r>
            <a:r>
              <a:rPr lang="en-US" altLang="en-US" sz="2800" b="1" smtClean="0">
                <a:latin typeface="Arial" panose="020B0604020202020204" pitchFamily="34" charset="0"/>
              </a:rPr>
              <a:t> x 40.1 g/mol 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+ 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2 moles Cl</a:t>
            </a:r>
            <a:r>
              <a:rPr lang="en-US" altLang="en-US" sz="2800" b="1" smtClean="0">
                <a:latin typeface="Arial" panose="020B0604020202020204" pitchFamily="34" charset="0"/>
              </a:rPr>
              <a:t> x 35.5 g/mol    = 111.1 g/mol CaCl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2</a:t>
            </a:r>
            <a:endParaRPr lang="en-US" altLang="en-US" sz="2800" b="1" smtClean="0">
              <a:latin typeface="Arial" panose="020B0604020202020204" pitchFamily="34" charset="0"/>
            </a:endParaRPr>
          </a:p>
          <a:p>
            <a:pPr>
              <a:lnSpc>
                <a:spcPct val="200000"/>
              </a:lnSpc>
              <a:buFontTx/>
              <a:buNone/>
            </a:pPr>
            <a:r>
              <a:rPr lang="en-US" altLang="en-US" sz="2800" b="1" smtClean="0">
                <a:solidFill>
                  <a:schemeClr val="accent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1 mole of N</a:t>
            </a:r>
            <a:r>
              <a:rPr lang="en-US" altLang="en-US" sz="2800" b="1" baseline="-25000" smtClean="0">
                <a:solidFill>
                  <a:srgbClr val="063DE8"/>
                </a:solidFill>
                <a:latin typeface="Arial" panose="020B0604020202020204" pitchFamily="34" charset="0"/>
              </a:rPr>
              <a:t>2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O</a:t>
            </a:r>
            <a:r>
              <a:rPr lang="en-US" altLang="en-US" sz="2800" b="1" baseline="-25000" smtClean="0">
                <a:solidFill>
                  <a:srgbClr val="063DE8"/>
                </a:solidFill>
                <a:latin typeface="Arial" panose="020B0604020202020204" pitchFamily="34" charset="0"/>
              </a:rPr>
              <a:t>4</a:t>
            </a:r>
            <a:r>
              <a:rPr lang="en-US" altLang="en-US" sz="2800" b="1" smtClean="0">
                <a:latin typeface="Arial" panose="020B0604020202020204" pitchFamily="34" charset="0"/>
              </a:rPr>
              <a:t> 	= 92.0 g/mol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   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2 moles N</a:t>
            </a:r>
            <a:r>
              <a:rPr lang="en-US" altLang="en-US" sz="2800" b="1" smtClean="0">
                <a:latin typeface="Arial" panose="020B0604020202020204" pitchFamily="34" charset="0"/>
              </a:rPr>
              <a:t> x 14.0 g/mol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+ 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4 moles O</a:t>
            </a:r>
            <a:r>
              <a:rPr lang="en-US" altLang="en-US" sz="2800" b="1" smtClean="0">
                <a:latin typeface="Arial" panose="020B0604020202020204" pitchFamily="34" charset="0"/>
              </a:rPr>
              <a:t> x 16.0 g/mol     = 92.0 g/mol N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2</a:t>
            </a:r>
            <a:r>
              <a:rPr lang="en-US" altLang="en-US" sz="2800" b="1" smtClean="0">
                <a:latin typeface="Arial" panose="020B0604020202020204" pitchFamily="34" charset="0"/>
              </a:rPr>
              <a:t>O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4</a:t>
            </a:r>
            <a:r>
              <a:rPr lang="en-US" altLang="en-US" sz="2800" b="1" smtClean="0">
                <a:latin typeface="Arial" panose="020B0604020202020204" pitchFamily="34" charset="0"/>
              </a:rPr>
              <a:t>				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en-US" sz="2800" b="1" smtClean="0"/>
              <a:t>	</a:t>
            </a:r>
          </a:p>
        </p:txBody>
      </p:sp>
      <p:sp>
        <p:nvSpPr>
          <p:cNvPr id="11267" name="Line 3"/>
          <p:cNvSpPr>
            <a:spLocks noChangeShapeType="1"/>
          </p:cNvSpPr>
          <p:nvPr/>
        </p:nvSpPr>
        <p:spPr bwMode="auto">
          <a:xfrm>
            <a:off x="457200" y="4800600"/>
            <a:ext cx="7924800" cy="0"/>
          </a:xfrm>
          <a:prstGeom prst="line">
            <a:avLst/>
          </a:prstGeom>
          <a:noFill/>
          <a:ln w="57150" cmpd="thinThick">
            <a:solidFill>
              <a:schemeClr val="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Molar Mass of Molecules and Compounds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001000" cy="4191000"/>
          </a:xfrm>
          <a:noFill/>
        </p:spPr>
        <p:txBody>
          <a:bodyPr lIns="92075" tIns="46038" rIns="92075" bIns="46038"/>
          <a:lstStyle/>
          <a:p>
            <a:pPr>
              <a:buFontTx/>
              <a:buNone/>
            </a:pP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How many grams of Al are in 3.00 moles of Al?</a:t>
            </a:r>
          </a:p>
          <a:p>
            <a:pPr>
              <a:buFontTx/>
              <a:buNone/>
            </a:pPr>
            <a:endParaRPr lang="en-US" altLang="en-US" sz="3000" b="1" smtClean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US" altLang="en-US" sz="3000" b="1" smtClean="0">
              <a:latin typeface="Arial" panose="020B0604020202020204" pitchFamily="34" charset="0"/>
            </a:endParaRPr>
          </a:p>
          <a:p>
            <a:pPr>
              <a:lnSpc>
                <a:spcPct val="40000"/>
              </a:lnSpc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</a:t>
            </a:r>
          </a:p>
          <a:p>
            <a:pPr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	3.00 moles Al           ? g Al 	</a:t>
            </a:r>
          </a:p>
          <a:p>
            <a:pPr>
              <a:buFontTx/>
              <a:buNone/>
            </a:pPr>
            <a:r>
              <a:rPr lang="en-US" altLang="en-US" sz="3000" b="1" i="1" smtClean="0"/>
              <a:t>	</a:t>
            </a:r>
            <a:endParaRPr lang="en-US" altLang="en-US" sz="3000" b="1" smtClean="0"/>
          </a:p>
        </p:txBody>
      </p:sp>
      <p:sp>
        <p:nvSpPr>
          <p:cNvPr id="12291" name="Line 3"/>
          <p:cNvSpPr>
            <a:spLocks noChangeShapeType="1"/>
          </p:cNvSpPr>
          <p:nvPr/>
        </p:nvSpPr>
        <p:spPr bwMode="auto">
          <a:xfrm>
            <a:off x="4038600" y="4419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6705600" y="4800600"/>
          <a:ext cx="2209800" cy="178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Clip" r:id="rId3" imgW="1076408" imgH="866757" progId="MS_ClipArt_Gallery.2">
                  <p:embed/>
                </p:oleObj>
              </mc:Choice>
              <mc:Fallback>
                <p:oleObj name="Clip" r:id="rId3" imgW="1076408" imgH="866757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4800600"/>
                        <a:ext cx="2209800" cy="178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Converting Moles and 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8" y="685800"/>
            <a:ext cx="9066212" cy="4724400"/>
          </a:xfrm>
          <a:noFill/>
        </p:spPr>
        <p:txBody>
          <a:bodyPr lIns="92075" tIns="46038" rIns="92075" bIns="46038"/>
          <a:lstStyle/>
          <a:p>
            <a:pPr marL="533400" indent="-533400">
              <a:lnSpc>
                <a:spcPct val="150000"/>
              </a:lnSpc>
              <a:buFontTx/>
              <a:buNone/>
            </a:pPr>
            <a:r>
              <a:rPr lang="en-US" altLang="en-US" sz="3000" b="1" i="1" smtClean="0">
                <a:solidFill>
                  <a:srgbClr val="990B2D"/>
                </a:solidFill>
                <a:latin typeface="Arial" panose="020B0604020202020204" pitchFamily="34" charset="0"/>
              </a:rPr>
              <a:t>1.  Molar mass of Al</a:t>
            </a:r>
            <a:r>
              <a:rPr lang="en-US" altLang="en-US" sz="3000" b="1" smtClean="0">
                <a:solidFill>
                  <a:srgbClr val="990B2D"/>
                </a:solidFill>
                <a:latin typeface="Arial" panose="020B0604020202020204" pitchFamily="34" charset="0"/>
              </a:rPr>
              <a:t>	</a:t>
            </a:r>
            <a:r>
              <a:rPr lang="en-US" altLang="en-US" sz="3000" b="1" smtClean="0">
                <a:latin typeface="Arial" panose="020B0604020202020204" pitchFamily="34" charset="0"/>
              </a:rPr>
              <a:t>	1 mole Al = 27.0 g Al</a:t>
            </a:r>
          </a:p>
          <a:p>
            <a:pPr marL="533400" indent="-533400">
              <a:lnSpc>
                <a:spcPct val="150000"/>
              </a:lnSpc>
              <a:buFontTx/>
              <a:buNone/>
            </a:pPr>
            <a:r>
              <a:rPr lang="en-US" altLang="en-US" sz="3000" b="1" i="1" smtClean="0">
                <a:solidFill>
                  <a:srgbClr val="990B2D"/>
                </a:solidFill>
                <a:latin typeface="Arial" panose="020B0604020202020204" pitchFamily="34" charset="0"/>
              </a:rPr>
              <a:t>2. Conversion factors for Al</a:t>
            </a:r>
          </a:p>
          <a:p>
            <a:pPr marL="533400" indent="-533400">
              <a:buFontTx/>
              <a:buNone/>
            </a:pPr>
            <a:r>
              <a:rPr lang="en-US" altLang="en-US" sz="3000" b="1" i="1" smtClean="0">
                <a:latin typeface="Arial" panose="020B0604020202020204" pitchFamily="34" charset="0"/>
              </a:rPr>
              <a:t>	</a:t>
            </a:r>
            <a:r>
              <a:rPr lang="en-US" altLang="en-US" sz="3000" b="1" smtClean="0">
                <a:latin typeface="Arial" panose="020B0604020202020204" pitchFamily="34" charset="0"/>
              </a:rPr>
              <a:t> </a:t>
            </a:r>
            <a:r>
              <a:rPr lang="en-US" altLang="en-US" sz="3000" b="1" u="sng" smtClean="0">
                <a:latin typeface="Arial" panose="020B0604020202020204" pitchFamily="34" charset="0"/>
              </a:rPr>
              <a:t>27.0g Al</a:t>
            </a:r>
            <a:r>
              <a:rPr lang="en-US" altLang="en-US" sz="3000" b="1" smtClean="0">
                <a:latin typeface="Arial" panose="020B0604020202020204" pitchFamily="34" charset="0"/>
              </a:rPr>
              <a:t>         or     </a:t>
            </a:r>
            <a:r>
              <a:rPr lang="en-US" altLang="en-US" sz="3000" b="1" u="sng" smtClean="0">
                <a:latin typeface="Arial" panose="020B0604020202020204" pitchFamily="34" charset="0"/>
              </a:rPr>
              <a:t>  1 mol Al</a:t>
            </a:r>
            <a:endParaRPr lang="en-US" altLang="en-US" sz="3000" b="1" smtClean="0">
              <a:latin typeface="Arial" panose="020B0604020202020204" pitchFamily="34" charset="0"/>
            </a:endParaRPr>
          </a:p>
          <a:p>
            <a:pPr marL="533400" indent="-533400"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    	1 mol Al                    27.0 g Al</a:t>
            </a:r>
            <a:endParaRPr lang="en-US" altLang="en-US" sz="3000" b="1" u="sng" smtClean="0">
              <a:latin typeface="Arial" panose="020B0604020202020204" pitchFamily="34" charset="0"/>
            </a:endParaRPr>
          </a:p>
          <a:p>
            <a:pPr marL="533400" indent="-533400">
              <a:lnSpc>
                <a:spcPct val="50000"/>
              </a:lnSpc>
              <a:buFontTx/>
              <a:buNone/>
            </a:pPr>
            <a:endParaRPr lang="en-US" altLang="en-US" sz="3000" b="1" u="sng" smtClean="0">
              <a:latin typeface="Arial" panose="020B0604020202020204" pitchFamily="34" charset="0"/>
            </a:endParaRPr>
          </a:p>
          <a:p>
            <a:pPr marL="533400" indent="-533400">
              <a:buFontTx/>
              <a:buNone/>
            </a:pPr>
            <a:r>
              <a:rPr lang="en-US" altLang="en-US" sz="3000" b="1" i="1" smtClean="0">
                <a:solidFill>
                  <a:srgbClr val="990B2D"/>
                </a:solidFill>
                <a:latin typeface="Arial" panose="020B0604020202020204" pitchFamily="34" charset="0"/>
              </a:rPr>
              <a:t>3. Setup</a:t>
            </a:r>
            <a:r>
              <a:rPr lang="en-US" altLang="en-US" sz="3000" b="1" i="1" smtClean="0">
                <a:solidFill>
                  <a:schemeClr val="accent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3000" b="1" smtClean="0">
                <a:latin typeface="Arial" panose="020B0604020202020204" pitchFamily="34" charset="0"/>
              </a:rPr>
              <a:t>3.00 moles Al    x   	</a:t>
            </a:r>
            <a:r>
              <a:rPr lang="en-US" altLang="en-US" sz="3000" b="1" u="sng" smtClean="0">
                <a:latin typeface="Arial" panose="020B0604020202020204" pitchFamily="34" charset="0"/>
              </a:rPr>
              <a:t>27.0 g Al </a:t>
            </a:r>
          </a:p>
          <a:p>
            <a:pPr marL="533400" indent="-533400"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						1 mole Al</a:t>
            </a:r>
          </a:p>
          <a:p>
            <a:pPr marL="533400" indent="-533400"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	</a:t>
            </a:r>
            <a:r>
              <a:rPr lang="en-US" altLang="en-US" sz="3000" b="1" smtClean="0">
                <a:solidFill>
                  <a:schemeClr val="accent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3000" b="1" i="1" smtClean="0">
                <a:solidFill>
                  <a:srgbClr val="990B2D"/>
                </a:solidFill>
                <a:latin typeface="Arial" panose="020B0604020202020204" pitchFamily="34" charset="0"/>
              </a:rPr>
              <a:t>Answer        </a:t>
            </a:r>
            <a:r>
              <a:rPr lang="en-US" altLang="en-US" sz="3000" b="1" smtClean="0">
                <a:solidFill>
                  <a:srgbClr val="990B2D"/>
                </a:solidFill>
                <a:latin typeface="Arial" panose="020B0604020202020204" pitchFamily="34" charset="0"/>
              </a:rPr>
              <a:t>=  </a:t>
            </a:r>
            <a:r>
              <a:rPr lang="en-US" altLang="en-US" sz="3000" b="1" smtClean="0">
                <a:solidFill>
                  <a:srgbClr val="E8E816"/>
                </a:solidFill>
                <a:latin typeface="Arial" panose="020B0604020202020204" pitchFamily="34" charset="0"/>
              </a:rPr>
              <a:t>81.0 g 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05400"/>
          </a:xfrm>
          <a:noFill/>
        </p:spPr>
        <p:txBody>
          <a:bodyPr lIns="92075" tIns="46038" rIns="92075" bIns="46038"/>
          <a:lstStyle/>
          <a:p>
            <a:pPr>
              <a:buFontTx/>
              <a:buNone/>
            </a:pPr>
            <a:r>
              <a:rPr lang="en-US" altLang="en-US" sz="2400" i="1" smtClean="0">
                <a:solidFill>
                  <a:schemeClr val="tx2"/>
                </a:solidFill>
              </a:rPr>
              <a:t> 					</a:t>
            </a:r>
          </a:p>
          <a:p>
            <a:pPr>
              <a:buFontTx/>
              <a:buNone/>
            </a:pPr>
            <a:r>
              <a:rPr lang="en-US" altLang="en-US" sz="2400" b="1" i="1" smtClean="0">
                <a:latin typeface="Arial" panose="020B0604020202020204" pitchFamily="34" charset="0"/>
              </a:rPr>
              <a:t>                   molar mass             Avogadro’s number</a:t>
            </a:r>
            <a:r>
              <a:rPr lang="en-US" altLang="en-US" sz="3000" b="1" i="1" smtClean="0">
                <a:latin typeface="Arial" panose="020B0604020202020204" pitchFamily="34" charset="0"/>
              </a:rPr>
              <a:t>          </a:t>
            </a:r>
            <a:r>
              <a:rPr lang="en-US" altLang="en-US" sz="3000" b="1" smtClean="0">
                <a:latin typeface="Arial" panose="020B0604020202020204" pitchFamily="34" charset="0"/>
              </a:rPr>
              <a:t> </a:t>
            </a:r>
            <a:br>
              <a:rPr lang="en-US" altLang="en-US" sz="3000" b="1" smtClean="0">
                <a:latin typeface="Arial" panose="020B0604020202020204" pitchFamily="34" charset="0"/>
              </a:rPr>
            </a:br>
            <a:r>
              <a:rPr lang="en-US" altLang="en-US" sz="2400" b="1" smtClean="0">
                <a:latin typeface="Arial" panose="020B0604020202020204" pitchFamily="34" charset="0"/>
              </a:rPr>
              <a:t>Grams 		         </a:t>
            </a:r>
            <a:r>
              <a:rPr lang="en-US" altLang="en-US" sz="2400" b="1" smtClean="0">
                <a:solidFill>
                  <a:schemeClr val="hlink"/>
                </a:solidFill>
                <a:latin typeface="Arial" panose="020B0604020202020204" pitchFamily="34" charset="0"/>
              </a:rPr>
              <a:t>Moles</a:t>
            </a:r>
            <a:r>
              <a:rPr lang="en-US" altLang="en-US" sz="2400" b="1" smtClean="0">
                <a:latin typeface="Arial" panose="020B0604020202020204" pitchFamily="34" charset="0"/>
              </a:rPr>
              <a:t>                                  particles</a:t>
            </a:r>
            <a:endParaRPr lang="en-US" altLang="en-US" sz="2400" b="1" i="1" smtClean="0">
              <a:latin typeface="Arial" panose="020B0604020202020204" pitchFamily="34" charset="0"/>
            </a:endParaRPr>
          </a:p>
          <a:p>
            <a:pPr>
              <a:lnSpc>
                <a:spcPct val="0"/>
              </a:lnSpc>
              <a:buFontTx/>
              <a:buNone/>
            </a:pPr>
            <a:endParaRPr lang="en-US" altLang="en-US" sz="3000" smtClean="0">
              <a:solidFill>
                <a:schemeClr val="accent1"/>
              </a:solidFill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2400" b="1" smtClean="0">
                <a:solidFill>
                  <a:schemeClr val="accent1"/>
                </a:solidFill>
              </a:rPr>
              <a:t>	</a:t>
            </a:r>
            <a:endParaRPr lang="en-US" altLang="en-US" sz="3000" b="1" smtClean="0">
              <a:solidFill>
                <a:schemeClr val="accent1"/>
              </a:solidFill>
            </a:endParaRPr>
          </a:p>
          <a:p>
            <a:pPr algn="ctr">
              <a:buFontTx/>
              <a:buNone/>
            </a:pPr>
            <a:r>
              <a:rPr lang="en-US" altLang="en-US" sz="4800" b="1" smtClean="0">
                <a:solidFill>
                  <a:schemeClr val="tx2"/>
                </a:solidFill>
                <a:latin typeface="Arial" panose="020B0604020202020204" pitchFamily="34" charset="0"/>
              </a:rPr>
              <a:t>Everything must go through Moles!!!</a:t>
            </a:r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>
            <a:off x="1524000" y="28194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Calculations</a:t>
            </a:r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4495800" y="28194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2000" fill="hold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7467600" cy="11430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Atoms/Molecules and Grams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6934200" cy="1066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smtClean="0">
                <a:latin typeface="Arial" panose="020B0604020202020204" pitchFamily="34" charset="0"/>
              </a:rPr>
              <a:t>How many atoms of Cu are present in 35.4 g of Cu?</a:t>
            </a: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381000" y="3505200"/>
            <a:ext cx="8229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latin typeface="Arial" panose="020B0604020202020204" pitchFamily="34" charset="0"/>
              </a:rPr>
              <a:t>35.4 g Cu        1 mol Cu       6.02 X 10</a:t>
            </a:r>
            <a:r>
              <a:rPr lang="en-US" altLang="en-US" sz="2800" baseline="30000">
                <a:latin typeface="Arial" panose="020B0604020202020204" pitchFamily="34" charset="0"/>
              </a:rPr>
              <a:t>23</a:t>
            </a:r>
            <a:r>
              <a:rPr lang="en-US" altLang="en-US" sz="2800">
                <a:latin typeface="Arial" panose="020B0604020202020204" pitchFamily="34" charset="0"/>
              </a:rPr>
              <a:t> atoms Cu</a:t>
            </a:r>
            <a:br>
              <a:rPr lang="en-US" altLang="en-US" sz="2800">
                <a:latin typeface="Arial" panose="020B0604020202020204" pitchFamily="34" charset="0"/>
              </a:rPr>
            </a:br>
            <a:r>
              <a:rPr lang="en-US" altLang="en-US" sz="2800">
                <a:latin typeface="Arial" panose="020B0604020202020204" pitchFamily="34" charset="0"/>
              </a:rPr>
              <a:t> 		    63.5 g Cu	        1 mol Cu</a:t>
            </a: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304800" y="4038600"/>
            <a:ext cx="815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2362200" y="3581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4495800" y="3581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4" name="Text Box 8"/>
          <p:cNvSpPr txBox="1">
            <a:spLocks noChangeArrowheads="1"/>
          </p:cNvSpPr>
          <p:nvPr/>
        </p:nvSpPr>
        <p:spPr bwMode="auto">
          <a:xfrm>
            <a:off x="2057400" y="5181600"/>
            <a:ext cx="464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E8E816"/>
                </a:solidFill>
                <a:latin typeface="Arial" panose="020B0604020202020204" pitchFamily="34" charset="0"/>
              </a:rPr>
              <a:t>= 3.4 X 10</a:t>
            </a:r>
            <a:r>
              <a:rPr lang="en-US" altLang="en-US" sz="3200" b="1" baseline="30000">
                <a:solidFill>
                  <a:srgbClr val="E8E816"/>
                </a:solidFill>
                <a:latin typeface="Arial" panose="020B0604020202020204" pitchFamily="34" charset="0"/>
              </a:rPr>
              <a:t>23 </a:t>
            </a:r>
            <a:r>
              <a:rPr lang="en-US" altLang="en-US" sz="3200" b="1">
                <a:solidFill>
                  <a:srgbClr val="E8E816"/>
                </a:solidFill>
                <a:latin typeface="Arial" panose="020B0604020202020204" pitchFamily="34" charset="0"/>
              </a:rPr>
              <a:t>atoms Cu</a:t>
            </a:r>
          </a:p>
        </p:txBody>
      </p:sp>
      <p:sp>
        <p:nvSpPr>
          <p:cNvPr id="86025" name="Line 9"/>
          <p:cNvSpPr>
            <a:spLocks noChangeShapeType="1"/>
          </p:cNvSpPr>
          <p:nvPr/>
        </p:nvSpPr>
        <p:spPr bwMode="auto">
          <a:xfrm flipV="1">
            <a:off x="1371600" y="373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6" name="Line 10"/>
          <p:cNvSpPr>
            <a:spLocks noChangeShapeType="1"/>
          </p:cNvSpPr>
          <p:nvPr/>
        </p:nvSpPr>
        <p:spPr bwMode="auto">
          <a:xfrm flipV="1">
            <a:off x="3352800" y="41148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7" name="Line 11"/>
          <p:cNvSpPr>
            <a:spLocks noChangeShapeType="1"/>
          </p:cNvSpPr>
          <p:nvPr/>
        </p:nvSpPr>
        <p:spPr bwMode="auto">
          <a:xfrm flipV="1">
            <a:off x="3124200" y="3657600"/>
            <a:ext cx="1066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8" name="Line 12"/>
          <p:cNvSpPr>
            <a:spLocks noChangeShapeType="1"/>
          </p:cNvSpPr>
          <p:nvPr/>
        </p:nvSpPr>
        <p:spPr bwMode="auto">
          <a:xfrm flipV="1">
            <a:off x="6096000" y="4114800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373" name="Picture 13" descr="Copper%20Statue%20of%20Liber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000" y="0"/>
            <a:ext cx="13970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sz="6600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STOICHIOMETRY</a:t>
            </a:r>
            <a:endParaRPr lang="en-US" altLang="en-US" sz="7200" smtClean="0">
              <a:solidFill>
                <a:srgbClr val="063DE8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86000"/>
            <a:ext cx="3657600" cy="2819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en-US" sz="360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- the study of the quantitative aspects of chemical reactions.</a:t>
            </a:r>
          </a:p>
        </p:txBody>
      </p:sp>
      <p:pic>
        <p:nvPicPr>
          <p:cNvPr id="3076" name="Picture 4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562100"/>
            <a:ext cx="4546600" cy="492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Mole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752600"/>
            <a:ext cx="6553200" cy="48006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b="1" smtClean="0">
                <a:latin typeface="Arial" charset="0"/>
              </a:rPr>
              <a:t>A counting unit</a:t>
            </a:r>
          </a:p>
          <a:p>
            <a:pPr>
              <a:lnSpc>
                <a:spcPct val="90000"/>
              </a:lnSpc>
              <a:defRPr/>
            </a:pPr>
            <a:r>
              <a:rPr lang="en-US" sz="2800" b="1" smtClean="0">
                <a:latin typeface="Arial" charset="0"/>
              </a:rPr>
              <a:t>Similar to a dozen, except instead of 12, it’s 602 billion trillion 602,000,000,000,000,000,000,000</a:t>
            </a:r>
          </a:p>
          <a:p>
            <a:pPr>
              <a:lnSpc>
                <a:spcPct val="90000"/>
              </a:lnSpc>
              <a:defRPr/>
            </a:pPr>
            <a:r>
              <a:rPr lang="en-US" sz="2800" b="1" smtClean="0">
                <a:latin typeface="Arial" charset="0"/>
              </a:rPr>
              <a:t>6.02 X 10</a:t>
            </a:r>
            <a:r>
              <a:rPr lang="en-US" sz="2800" b="1" baseline="30000" smtClean="0">
                <a:latin typeface="Arial" charset="0"/>
              </a:rPr>
              <a:t>23 </a:t>
            </a:r>
            <a:r>
              <a:rPr lang="en-US" sz="2800" b="1" smtClean="0">
                <a:latin typeface="Arial" charset="0"/>
              </a:rPr>
              <a:t>(in scientific notation)</a:t>
            </a:r>
          </a:p>
          <a:p>
            <a:pPr>
              <a:lnSpc>
                <a:spcPct val="90000"/>
              </a:lnSpc>
              <a:defRPr/>
            </a:pPr>
            <a:r>
              <a:rPr lang="en-US" sz="2800" b="1" smtClean="0">
                <a:latin typeface="Arial" charset="0"/>
              </a:rPr>
              <a:t>This number is named in honor of </a:t>
            </a:r>
            <a:r>
              <a:rPr lang="en-US" sz="2800" b="1" smtClean="0">
                <a:solidFill>
                  <a:srgbClr val="FF921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Amedeo Avogadro (1776 – 1856)</a:t>
            </a:r>
            <a:r>
              <a:rPr lang="en-US" sz="2800" b="1" smtClean="0">
                <a:latin typeface="Arial" charset="0"/>
              </a:rPr>
              <a:t>, who studied quantities of gases and discovered that no matter what the gas was, there were the same number of molecules present</a:t>
            </a:r>
          </a:p>
        </p:txBody>
      </p:sp>
      <p:pic>
        <p:nvPicPr>
          <p:cNvPr id="4100" name="Picture 4" descr="avogadro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84975" y="1981200"/>
            <a:ext cx="2359025" cy="2971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Mole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1 dozen cookies = 12 cookies</a:t>
            </a:r>
          </a:p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1 mole of cookies = 6.02 X 10</a:t>
            </a:r>
            <a:r>
              <a:rPr lang="en-US" altLang="en-US" sz="2800" b="1" baseline="30000" smtClean="0">
                <a:latin typeface="Arial" panose="020B0604020202020204" pitchFamily="34" charset="0"/>
              </a:rPr>
              <a:t>23 </a:t>
            </a:r>
            <a:r>
              <a:rPr lang="en-US" altLang="en-US" sz="2800" b="1" smtClean="0">
                <a:latin typeface="Arial" panose="020B0604020202020204" pitchFamily="34" charset="0"/>
              </a:rPr>
              <a:t>cookies</a:t>
            </a:r>
            <a:br>
              <a:rPr lang="en-US" altLang="en-US" sz="2800" b="1" smtClean="0">
                <a:latin typeface="Arial" panose="020B0604020202020204" pitchFamily="34" charset="0"/>
              </a:rPr>
            </a:br>
            <a:endParaRPr lang="en-US" altLang="en-US" sz="2800" b="1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1 dozen cars = 12 cars</a:t>
            </a:r>
          </a:p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1 mole of cars = 6.02 X 10</a:t>
            </a:r>
            <a:r>
              <a:rPr lang="en-US" altLang="en-US" sz="2800" b="1" baseline="30000" smtClean="0">
                <a:latin typeface="Arial" panose="020B0604020202020204" pitchFamily="34" charset="0"/>
              </a:rPr>
              <a:t>23 </a:t>
            </a:r>
            <a:r>
              <a:rPr lang="en-US" altLang="en-US" sz="2800" b="1" smtClean="0">
                <a:latin typeface="Arial" panose="020B0604020202020204" pitchFamily="34" charset="0"/>
              </a:rPr>
              <a:t>cars</a:t>
            </a:r>
            <a:br>
              <a:rPr lang="en-US" altLang="en-US" sz="2800" b="1" smtClean="0">
                <a:latin typeface="Arial" panose="020B0604020202020204" pitchFamily="34" charset="0"/>
              </a:rPr>
            </a:br>
            <a:endParaRPr lang="en-US" altLang="en-US" sz="2800" b="1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1 dozen Al atoms = 12 Al atoms</a:t>
            </a:r>
          </a:p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1 mole of Al atoms = 6.02 X 10</a:t>
            </a:r>
            <a:r>
              <a:rPr lang="en-US" altLang="en-US" sz="2800" b="1" baseline="30000" smtClean="0">
                <a:latin typeface="Arial" panose="020B0604020202020204" pitchFamily="34" charset="0"/>
              </a:rPr>
              <a:t>23 </a:t>
            </a:r>
            <a:r>
              <a:rPr lang="en-US" altLang="en-US" sz="2800" b="1" smtClean="0">
                <a:latin typeface="Arial" panose="020B0604020202020204" pitchFamily="34" charset="0"/>
              </a:rPr>
              <a:t>atoms</a:t>
            </a:r>
            <a:br>
              <a:rPr lang="en-US" altLang="en-US" sz="2800" b="1" smtClean="0">
                <a:latin typeface="Arial" panose="020B0604020202020204" pitchFamily="34" charset="0"/>
              </a:rPr>
            </a:br>
            <a:endParaRPr lang="en-US" altLang="en-US" sz="2800" b="1" baseline="3000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Note that the NUMBER is always the same, but the MASS is very different!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Mole is abbreviated mol (gee, that’s a lot quicker to write, huh?)</a:t>
            </a:r>
          </a:p>
          <a:p>
            <a:pPr>
              <a:lnSpc>
                <a:spcPct val="80000"/>
              </a:lnSpc>
            </a:pPr>
            <a:endParaRPr lang="en-US" altLang="en-US" sz="2800" b="1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 baseline="30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362200" y="1295400"/>
            <a:ext cx="6248400" cy="5334000"/>
          </a:xfrm>
        </p:spPr>
        <p:txBody>
          <a:bodyPr/>
          <a:lstStyle/>
          <a:p>
            <a:pPr algn="ctr">
              <a:lnSpc>
                <a:spcPct val="120000"/>
              </a:lnSpc>
              <a:buFontTx/>
              <a:buNone/>
            </a:pPr>
            <a:endParaRPr lang="en-US" altLang="en-US" sz="3000" b="1" smtClean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=  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6.02 x 10</a:t>
            </a:r>
            <a:r>
              <a:rPr lang="en-US" altLang="en-US" sz="3000" b="1" baseline="30000" smtClean="0">
                <a:solidFill>
                  <a:schemeClr val="tx2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3000" b="1" smtClean="0">
                <a:latin typeface="Arial" panose="020B0604020202020204" pitchFamily="34" charset="0"/>
              </a:rPr>
              <a:t> C atoms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=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  6.02 x 10</a:t>
            </a:r>
            <a:r>
              <a:rPr lang="en-US" altLang="en-US" sz="3000" b="1" baseline="30000" smtClean="0">
                <a:solidFill>
                  <a:schemeClr val="tx2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000" b="1" smtClean="0">
                <a:latin typeface="Arial" panose="020B0604020202020204" pitchFamily="34" charset="0"/>
              </a:rPr>
              <a:t>H</a:t>
            </a:r>
            <a:r>
              <a:rPr lang="en-US" altLang="en-US" sz="3000" b="1" baseline="-25000" smtClean="0">
                <a:latin typeface="Arial" panose="020B0604020202020204" pitchFamily="34" charset="0"/>
              </a:rPr>
              <a:t>2</a:t>
            </a:r>
            <a:r>
              <a:rPr lang="en-US" altLang="en-US" sz="3000" b="1" smtClean="0">
                <a:latin typeface="Arial" panose="020B0604020202020204" pitchFamily="34" charset="0"/>
              </a:rPr>
              <a:t>O molecules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=  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6.02 x 10</a:t>
            </a:r>
            <a:r>
              <a:rPr lang="en-US" altLang="en-US" sz="3000" b="1" baseline="30000" smtClean="0">
                <a:solidFill>
                  <a:schemeClr val="tx2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000" b="1" smtClean="0">
                <a:latin typeface="Arial" panose="020B0604020202020204" pitchFamily="34" charset="0"/>
              </a:rPr>
              <a:t>NaCl “molecules”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1600" b="1" smtClean="0">
                <a:latin typeface="Arial" panose="020B0604020202020204" pitchFamily="34" charset="0"/>
              </a:rPr>
              <a:t>	</a:t>
            </a:r>
            <a:r>
              <a:rPr lang="en-US" altLang="en-US" sz="2000" b="1" smtClean="0">
                <a:latin typeface="Arial" panose="020B0604020202020204" pitchFamily="34" charset="0"/>
              </a:rPr>
              <a:t>(technically, ionics are compounds not molecules so they are called formula units)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		6.02 x 10</a:t>
            </a:r>
            <a:r>
              <a:rPr lang="en-US" altLang="en-US" sz="3000" b="1" baseline="30000" smtClean="0">
                <a:solidFill>
                  <a:schemeClr val="tx2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3000" b="1" smtClean="0">
                <a:latin typeface="Arial" panose="020B0604020202020204" pitchFamily="34" charset="0"/>
              </a:rPr>
              <a:t> Na</a:t>
            </a:r>
            <a:r>
              <a:rPr lang="en-US" altLang="en-US" sz="3000" b="1" baseline="30000" smtClean="0">
                <a:latin typeface="Arial" panose="020B0604020202020204" pitchFamily="34" charset="0"/>
              </a:rPr>
              <a:t>+</a:t>
            </a:r>
            <a:r>
              <a:rPr lang="en-US" altLang="en-US" sz="3000" b="1" smtClean="0">
                <a:latin typeface="Arial" panose="020B0604020202020204" pitchFamily="34" charset="0"/>
              </a:rPr>
              <a:t> ions and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	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6.02 x 10</a:t>
            </a:r>
            <a:r>
              <a:rPr lang="en-US" altLang="en-US" sz="3000" b="1" baseline="30000" smtClean="0">
                <a:solidFill>
                  <a:schemeClr val="tx2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000" b="1" smtClean="0">
                <a:latin typeface="Arial" panose="020B0604020202020204" pitchFamily="34" charset="0"/>
              </a:rPr>
              <a:t>Cl</a:t>
            </a:r>
            <a:r>
              <a:rPr lang="en-US" altLang="en-US" sz="3000" b="1" baseline="30000" smtClean="0">
                <a:latin typeface="Arial" panose="020B0604020202020204" pitchFamily="34" charset="0"/>
              </a:rPr>
              <a:t>–</a:t>
            </a:r>
            <a:r>
              <a:rPr lang="en-US" altLang="en-US" sz="3000" b="1" smtClean="0">
                <a:latin typeface="Arial" panose="020B0604020202020204" pitchFamily="34" charset="0"/>
              </a:rPr>
              <a:t> ions</a:t>
            </a:r>
            <a:endParaRPr lang="en-US" altLang="en-US" b="1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9050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 Mole of Particles</a:t>
            </a:r>
            <a:b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4000" b="1" smtClean="0">
                <a:solidFill>
                  <a:srgbClr val="063DE8"/>
                </a:solidFill>
                <a:latin typeface="Arial" charset="0"/>
              </a:rPr>
              <a:t> </a:t>
            </a:r>
            <a:r>
              <a:rPr lang="en-US" sz="4000" b="1" smtClean="0">
                <a:solidFill>
                  <a:srgbClr val="990B2D"/>
                </a:solidFill>
                <a:latin typeface="Arial" charset="0"/>
              </a:rPr>
              <a:t>Contains 6.02 x 10</a:t>
            </a:r>
            <a:r>
              <a:rPr lang="en-US" sz="4000" b="1" baseline="30000" smtClean="0">
                <a:solidFill>
                  <a:srgbClr val="990B2D"/>
                </a:solidFill>
                <a:latin typeface="Arial" charset="0"/>
              </a:rPr>
              <a:t>23 </a:t>
            </a:r>
            <a:r>
              <a:rPr lang="en-US" sz="4000" b="1" smtClean="0">
                <a:solidFill>
                  <a:srgbClr val="990B2D"/>
                </a:solidFill>
                <a:latin typeface="Arial" charset="0"/>
              </a:rPr>
              <a:t>particles</a:t>
            </a:r>
            <a:r>
              <a:rPr lang="en-US" sz="4300" b="1" smtClean="0">
                <a:latin typeface="Arial" charset="0"/>
              </a:rPr>
              <a:t> </a:t>
            </a: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304800" y="1981200"/>
            <a:ext cx="2363788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3000" b="1">
                <a:latin typeface="Arial" panose="020B0604020202020204" pitchFamily="34" charset="0"/>
              </a:rPr>
              <a:t>1 mole C</a:t>
            </a:r>
          </a:p>
          <a:p>
            <a:endParaRPr lang="en-US" altLang="en-US" sz="1200" b="1">
              <a:latin typeface="Arial" panose="020B0604020202020204" pitchFamily="34" charset="0"/>
            </a:endParaRPr>
          </a:p>
          <a:p>
            <a:r>
              <a:rPr lang="en-US" altLang="en-US" sz="3000" b="1">
                <a:latin typeface="Arial" panose="020B0604020202020204" pitchFamily="34" charset="0"/>
              </a:rPr>
              <a:t>1 mole H</a:t>
            </a:r>
            <a:r>
              <a:rPr lang="en-US" altLang="en-US" sz="3000" b="1" baseline="-25000">
                <a:latin typeface="Arial" panose="020B0604020202020204" pitchFamily="34" charset="0"/>
              </a:rPr>
              <a:t>2</a:t>
            </a:r>
            <a:r>
              <a:rPr lang="en-US" altLang="en-US" sz="3000" b="1">
                <a:latin typeface="Arial" panose="020B0604020202020204" pitchFamily="34" charset="0"/>
              </a:rPr>
              <a:t>O</a:t>
            </a:r>
          </a:p>
          <a:p>
            <a:endParaRPr lang="en-US" altLang="en-US" sz="1200" b="1">
              <a:latin typeface="Arial" panose="020B0604020202020204" pitchFamily="34" charset="0"/>
            </a:endParaRPr>
          </a:p>
          <a:p>
            <a:r>
              <a:rPr lang="en-US" altLang="en-US" sz="3000" b="1">
                <a:latin typeface="Arial" panose="020B0604020202020204" pitchFamily="34" charset="0"/>
              </a:rPr>
              <a:t>1 mole NaCl</a:t>
            </a:r>
            <a:endParaRPr lang="en-US" alt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6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6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6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build="p" autoUpdateAnimBg="0"/>
      <p:bldP spid="563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343400"/>
          </a:xfrm>
          <a:noFill/>
        </p:spPr>
        <p:txBody>
          <a:bodyPr lIns="92075" tIns="46038" rIns="92075" bIns="46038"/>
          <a:lstStyle/>
          <a:p>
            <a:pPr>
              <a:buFontTx/>
              <a:buNone/>
            </a:pPr>
            <a:r>
              <a:rPr lang="en-US" altLang="en-US" sz="2800" b="1" smtClean="0"/>
              <a:t>			        	  </a:t>
            </a:r>
            <a:r>
              <a:rPr lang="en-US" altLang="en-US" sz="3000" b="1" smtClean="0">
                <a:latin typeface="Arial" panose="020B0604020202020204" pitchFamily="34" charset="0"/>
              </a:rPr>
              <a:t>6.02 x 10</a:t>
            </a:r>
            <a:r>
              <a:rPr lang="en-US" altLang="en-US" sz="3000" b="1" baseline="30000" smtClean="0">
                <a:latin typeface="Arial" panose="020B0604020202020204" pitchFamily="34" charset="0"/>
              </a:rPr>
              <a:t>23</a:t>
            </a:r>
            <a:r>
              <a:rPr lang="en-US" altLang="en-US" sz="3000" b="1" smtClean="0">
                <a:latin typeface="Arial" panose="020B0604020202020204" pitchFamily="34" charset="0"/>
              </a:rPr>
              <a:t> particles      </a:t>
            </a:r>
          </a:p>
          <a:p>
            <a:pPr algn="ctr"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	         1  mole		</a:t>
            </a:r>
          </a:p>
          <a:p>
            <a:pPr algn="ctr">
              <a:lnSpc>
                <a:spcPct val="130000"/>
              </a:lnSpc>
              <a:buFontTx/>
              <a:buNone/>
            </a:pPr>
            <a:r>
              <a:rPr lang="en-US" altLang="en-US" sz="3000" b="1" smtClean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000" b="1" smtClean="0">
                <a:solidFill>
                  <a:srgbClr val="990B2D"/>
                </a:solidFill>
                <a:latin typeface="Arial" panose="020B0604020202020204" pitchFamily="34" charset="0"/>
              </a:rPr>
              <a:t>or</a:t>
            </a:r>
          </a:p>
          <a:p>
            <a:pPr>
              <a:lnSpc>
                <a:spcPct val="60000"/>
              </a:lnSpc>
              <a:buFontTx/>
              <a:buNone/>
            </a:pPr>
            <a:endParaRPr lang="en-US" altLang="en-US" sz="3000" b="1" smtClean="0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algn="ctr"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 1 mole</a:t>
            </a:r>
          </a:p>
          <a:p>
            <a:pPr algn="ctr">
              <a:lnSpc>
                <a:spcPct val="130000"/>
              </a:lnSpc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6.02 x 10</a:t>
            </a:r>
            <a:r>
              <a:rPr lang="en-US" altLang="en-US" sz="3000" b="1" baseline="30000" smtClean="0">
                <a:latin typeface="Arial" panose="020B0604020202020204" pitchFamily="34" charset="0"/>
              </a:rPr>
              <a:t>23</a:t>
            </a:r>
            <a:r>
              <a:rPr lang="en-US" altLang="en-US" sz="3000" b="1" smtClean="0">
                <a:latin typeface="Arial" panose="020B0604020202020204" pitchFamily="34" charset="0"/>
              </a:rPr>
              <a:t> particles</a:t>
            </a:r>
          </a:p>
          <a:p>
            <a:pPr algn="ctr">
              <a:lnSpc>
                <a:spcPct val="130000"/>
              </a:lnSpc>
              <a:buFontTx/>
              <a:buNone/>
            </a:pPr>
            <a:endParaRPr lang="en-US" altLang="en-US" sz="1600" b="1" smtClean="0">
              <a:latin typeface="Arial" panose="020B0604020202020204" pitchFamily="34" charset="0"/>
            </a:endParaRPr>
          </a:p>
          <a:p>
            <a:pPr algn="ctr">
              <a:lnSpc>
                <a:spcPct val="13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Note that a particle could be an atom OR a molecule!</a:t>
            </a:r>
          </a:p>
          <a:p>
            <a:pPr algn="ctr">
              <a:buFontTx/>
              <a:buNone/>
            </a:pPr>
            <a:endParaRPr lang="en-US" altLang="en-US" sz="2800" b="1" smtClean="0">
              <a:latin typeface="Arial" panose="020B0604020202020204" pitchFamily="34" charset="0"/>
            </a:endParaRPr>
          </a:p>
        </p:txBody>
      </p:sp>
      <p:sp>
        <p:nvSpPr>
          <p:cNvPr id="7171" name="Line 3"/>
          <p:cNvSpPr>
            <a:spLocks noChangeShapeType="1"/>
          </p:cNvSpPr>
          <p:nvPr/>
        </p:nvSpPr>
        <p:spPr bwMode="auto">
          <a:xfrm>
            <a:off x="2667000" y="4724400"/>
            <a:ext cx="3810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2514600" y="2590800"/>
            <a:ext cx="4191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Avogadro’s Number as Conversion Factor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82000" cy="4724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US" altLang="en-US" sz="2800" b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1. Number of atoms in 0.500 mole of Al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	a)   500 Al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   b)   6.02  x 10</a:t>
            </a:r>
            <a:r>
              <a:rPr lang="en-US" altLang="en-US" sz="2800" b="1" baseline="30000" smtClean="0">
                <a:solidFill>
                  <a:srgbClr val="063DE8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 Al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	c)   3.01 x 10</a:t>
            </a:r>
            <a:r>
              <a:rPr lang="en-US" altLang="en-US" sz="2800" b="1" baseline="30000" smtClean="0">
                <a:solidFill>
                  <a:srgbClr val="063DE8"/>
                </a:solidFill>
                <a:latin typeface="Arial" panose="020B0604020202020204" pitchFamily="34" charset="0"/>
              </a:rPr>
              <a:t>23 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Al</a:t>
            </a:r>
            <a:r>
              <a:rPr lang="en-US" altLang="en-US" sz="2800" b="1" baseline="30000" smtClean="0">
                <a:solidFill>
                  <a:srgbClr val="063DE8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atoms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b="1" smtClean="0">
              <a:solidFill>
                <a:srgbClr val="063DE8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2.Number of moles of S in 1.8 x 10</a:t>
            </a:r>
            <a:r>
              <a:rPr lang="en-US" altLang="en-US" sz="2800" b="1" baseline="30000" smtClean="0">
                <a:latin typeface="Arial" panose="020B0604020202020204" pitchFamily="34" charset="0"/>
              </a:rPr>
              <a:t>24</a:t>
            </a:r>
            <a:r>
              <a:rPr lang="en-US" altLang="en-US" sz="2800" b="1" smtClean="0">
                <a:latin typeface="Arial" panose="020B0604020202020204" pitchFamily="34" charset="0"/>
              </a:rPr>
              <a:t> S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chemeClr val="accent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a)   1.0 mole S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	b)   3.0 mole S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	c)   1.1 x 10</a:t>
            </a:r>
            <a:r>
              <a:rPr lang="en-US" altLang="en-US" sz="2800" b="1" baseline="30000" smtClean="0">
                <a:solidFill>
                  <a:srgbClr val="063DE8"/>
                </a:solidFill>
                <a:latin typeface="Arial" panose="020B0604020202020204" pitchFamily="34" charset="0"/>
              </a:rPr>
              <a:t>48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 mole S atoms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b="1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b="1" smtClean="0"/>
              <a:t>	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Learning Check</a:t>
            </a:r>
          </a:p>
        </p:txBody>
      </p:sp>
      <p:pic>
        <p:nvPicPr>
          <p:cNvPr id="60420" name="Lets2982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LetsPlay.wav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232" fill="hold"/>
                                        <p:tgtEl>
                                          <p:spTgt spid="604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0420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162800" cy="4724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1. Number of atoms in 0.500 mol of Al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0.500 mol Al x   </a:t>
            </a:r>
            <a:r>
              <a:rPr lang="en-US" altLang="en-US" sz="2800" b="1" u="sng" smtClean="0">
                <a:solidFill>
                  <a:srgbClr val="063DE8"/>
                </a:solidFill>
                <a:latin typeface="Arial" panose="020B0604020202020204" pitchFamily="34" charset="0"/>
              </a:rPr>
              <a:t>6.02 x 10</a:t>
            </a:r>
            <a:r>
              <a:rPr lang="en-US" altLang="en-US" sz="2800" b="1" u="sng" baseline="30000" smtClean="0">
                <a:solidFill>
                  <a:srgbClr val="063DE8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2800" b="1" u="sng" smtClean="0">
                <a:solidFill>
                  <a:srgbClr val="063DE8"/>
                </a:solidFill>
                <a:latin typeface="Arial" panose="020B0604020202020204" pitchFamily="34" charset="0"/>
              </a:rPr>
              <a:t> Al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					1 mol Al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b="1" smtClean="0">
              <a:solidFill>
                <a:srgbClr val="063DE8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2. Number of moles of S if a sample of S contains 1.8 x 10</a:t>
            </a:r>
            <a:r>
              <a:rPr lang="en-US" altLang="en-US" sz="2800" b="1" baseline="30000" smtClean="0">
                <a:latin typeface="Arial" panose="020B0604020202020204" pitchFamily="34" charset="0"/>
              </a:rPr>
              <a:t>24</a:t>
            </a:r>
            <a:r>
              <a:rPr lang="en-US" altLang="en-US" sz="2800" b="1" smtClean="0">
                <a:latin typeface="Arial" panose="020B0604020202020204" pitchFamily="34" charset="0"/>
              </a:rPr>
              <a:t> S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000FF"/>
                </a:solidFill>
                <a:latin typeface="Arial" panose="020B0604020202020204" pitchFamily="34" charset="0"/>
              </a:rPr>
              <a:t>1.8 x 10</a:t>
            </a:r>
            <a:r>
              <a:rPr lang="en-US" altLang="en-US" sz="2800" b="1" baseline="30000" smtClean="0">
                <a:solidFill>
                  <a:srgbClr val="0000FF"/>
                </a:solidFill>
                <a:latin typeface="Arial" panose="020B0604020202020204" pitchFamily="34" charset="0"/>
              </a:rPr>
              <a:t>24</a:t>
            </a:r>
            <a:r>
              <a:rPr lang="en-US" altLang="en-US" sz="2800" b="1" smtClean="0">
                <a:latin typeface="Arial" panose="020B0604020202020204" pitchFamily="34" charset="0"/>
              </a:rPr>
              <a:t> 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S atoms x          1 mol S</a:t>
            </a:r>
            <a:r>
              <a:rPr lang="en-US" altLang="en-US" sz="2800" b="1" u="sng" smtClean="0">
                <a:solidFill>
                  <a:srgbClr val="063DE8"/>
                </a:solidFill>
                <a:latin typeface="Arial" panose="020B0604020202020204" pitchFamily="34" charset="0"/>
              </a:rPr>
              <a:t>                           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     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				          6.02 x 10</a:t>
            </a:r>
            <a:r>
              <a:rPr lang="en-US" altLang="en-US" sz="2800" b="1" baseline="30000" smtClean="0">
                <a:solidFill>
                  <a:srgbClr val="063DE8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 S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chemeClr val="accent1"/>
                </a:solidFill>
              </a:rPr>
              <a:t>	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Solution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6727825" y="1935163"/>
            <a:ext cx="2246313" cy="133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SzPct val="100000"/>
            </a:pP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= 3.01 x 10</a:t>
            </a:r>
            <a:r>
              <a:rPr lang="en-US" altLang="en-US" sz="2800" b="1" baseline="30000">
                <a:solidFill>
                  <a:srgbClr val="063DE8"/>
                </a:solidFill>
                <a:latin typeface="Arial" panose="020B0604020202020204" pitchFamily="34" charset="0"/>
              </a:rPr>
              <a:t>23</a:t>
            </a:r>
            <a:br>
              <a:rPr lang="en-US" altLang="en-US" sz="2800" b="1" baseline="30000">
                <a:solidFill>
                  <a:srgbClr val="063DE8"/>
                </a:solidFill>
                <a:latin typeface="Arial" panose="020B0604020202020204" pitchFamily="34" charset="0"/>
              </a:rPr>
            </a:b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     Al atoms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</a:pP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(answer c)</a:t>
            </a: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5746750" y="5181600"/>
            <a:ext cx="3397250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SzPct val="100000"/>
            </a:pP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= 3.0 mole S atoms</a:t>
            </a:r>
            <a:b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</a:b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(answer b)</a:t>
            </a:r>
          </a:p>
        </p:txBody>
      </p:sp>
      <p:sp>
        <p:nvSpPr>
          <p:cNvPr id="61446" name="Line 6"/>
          <p:cNvSpPr>
            <a:spLocks noChangeShapeType="1"/>
          </p:cNvSpPr>
          <p:nvPr/>
        </p:nvSpPr>
        <p:spPr bwMode="auto">
          <a:xfrm>
            <a:off x="4191000" y="4495800"/>
            <a:ext cx="3352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 build="p" autoUpdateAnimBg="0"/>
      <p:bldP spid="61444" grpId="0"/>
      <p:bldP spid="614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458200" cy="5334000"/>
          </a:xfrm>
          <a:noFill/>
        </p:spPr>
        <p:txBody>
          <a:bodyPr lIns="92075" tIns="46038" rIns="92075" bIns="46038"/>
          <a:lstStyle/>
          <a:p>
            <a:pPr>
              <a:lnSpc>
                <a:spcPct val="12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The Mass of 1 mole (in grams)</a:t>
            </a:r>
          </a:p>
          <a:p>
            <a:pPr>
              <a:lnSpc>
                <a:spcPct val="12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Equal to the numerical value of the average atomic mass (get from periodic table)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 	</a:t>
            </a:r>
            <a:r>
              <a:rPr lang="en-US" altLang="en-US" sz="2800" b="1" smtClean="0">
                <a:solidFill>
                  <a:schemeClr val="accent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1 mole</a:t>
            </a:r>
            <a:r>
              <a:rPr lang="en-US" altLang="en-US" sz="2800" b="1" smtClean="0">
                <a:latin typeface="Arial" panose="020B0604020202020204" pitchFamily="34" charset="0"/>
              </a:rPr>
              <a:t> of  C atoms		=  	12.0 g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chemeClr val="accent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1 mole</a:t>
            </a:r>
            <a:r>
              <a:rPr lang="en-US" altLang="en-US" sz="2800" b="1" smtClean="0">
                <a:latin typeface="Arial" panose="020B0604020202020204" pitchFamily="34" charset="0"/>
              </a:rPr>
              <a:t> of Mg atoms 		=	24.3 g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chemeClr val="accent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1 mole</a:t>
            </a:r>
            <a:r>
              <a:rPr lang="en-US" altLang="en-US" sz="2800" b="1" smtClean="0">
                <a:latin typeface="Arial" panose="020B0604020202020204" pitchFamily="34" charset="0"/>
              </a:rPr>
              <a:t> of Cu atoms 		=	63.5 g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Molar Mass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 build="p" autoUpdateAnimBg="0"/>
    </p:bldLst>
  </p:timing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A2C1FE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CEDDFE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Microsoft Office 98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19191"/>
    </a:lt2>
    <a:accent1>
      <a:srgbClr val="618FFD"/>
    </a:accent1>
    <a:accent2>
      <a:srgbClr val="00AE00"/>
    </a:accent2>
    <a:accent3>
      <a:srgbClr val="FFFFFF"/>
    </a:accent3>
    <a:accent4>
      <a:srgbClr val="000000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19191"/>
    </a:lt2>
    <a:accent1>
      <a:srgbClr val="618FFD"/>
    </a:accent1>
    <a:accent2>
      <a:srgbClr val="00AE00"/>
    </a:accent2>
    <a:accent3>
      <a:srgbClr val="FFFFFF"/>
    </a:accent3>
    <a:accent4>
      <a:srgbClr val="000000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1107</TotalTime>
  <Pages>8</Pages>
  <Words>279</Words>
  <Application>Microsoft Office PowerPoint</Application>
  <PresentationFormat>On-screen Show (4:3)</PresentationFormat>
  <Paragraphs>109</Paragraphs>
  <Slides>14</Slides>
  <Notes>2</Notes>
  <HiddenSlides>0</HiddenSlides>
  <MMClips>1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Times</vt:lpstr>
      <vt:lpstr>Arial</vt:lpstr>
      <vt:lpstr>Comic Sans MS</vt:lpstr>
      <vt:lpstr>Impact</vt:lpstr>
      <vt:lpstr>Tahoma</vt:lpstr>
      <vt:lpstr>Microsoft Office 98</vt:lpstr>
      <vt:lpstr>Microsoft Clip Gallery</vt:lpstr>
      <vt:lpstr>The Mole </vt:lpstr>
      <vt:lpstr>STOICHIOMETRY</vt:lpstr>
      <vt:lpstr>The Mole</vt:lpstr>
      <vt:lpstr>The Mole</vt:lpstr>
      <vt:lpstr>A Mole of Particles  Contains 6.02 x 1023 particles </vt:lpstr>
      <vt:lpstr>Avogadro’s Number as Conversion Factor</vt:lpstr>
      <vt:lpstr>Learning Check</vt:lpstr>
      <vt:lpstr>Solution</vt:lpstr>
      <vt:lpstr>Molar Mass</vt:lpstr>
      <vt:lpstr>Molar Mass of Molecules and Compounds</vt:lpstr>
      <vt:lpstr>Converting Moles and Grams</vt:lpstr>
      <vt:lpstr>PowerPoint Presentation</vt:lpstr>
      <vt:lpstr>Calculations</vt:lpstr>
      <vt:lpstr>Atoms/Molecules and Grams</vt:lpstr>
    </vt:vector>
  </TitlesOfParts>
  <LinksUpToDate>false</LinksUpToDate>
  <SharedDoc>false</SharedDoc>
  <HyperlinkBase>chemistrygeek.com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Mole</dc:title>
  <dc:subject>Chemistry I (High School)</dc:subject>
  <dc:creator>Neil Rapp</dc:creator>
  <cp:keywords>moles, avogadro's number, grams, mole</cp:keywords>
  <dc:description/>
  <cp:lastModifiedBy>Rapp, Delbert N</cp:lastModifiedBy>
  <cp:revision>68</cp:revision>
  <cp:lastPrinted>2002-08-08T15:40:28Z</cp:lastPrinted>
  <dcterms:created xsi:type="dcterms:W3CDTF">1997-09-21T16:33:21Z</dcterms:created>
  <dcterms:modified xsi:type="dcterms:W3CDTF">2019-09-24T12:03:06Z</dcterms:modified>
</cp:coreProperties>
</file>