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73" r:id="rId4"/>
    <p:sldId id="258" r:id="rId5"/>
    <p:sldId id="261" r:id="rId6"/>
    <p:sldId id="259" r:id="rId7"/>
    <p:sldId id="260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9" r:id="rId20"/>
    <p:sldId id="280" r:id="rId21"/>
    <p:sldId id="277" r:id="rId22"/>
    <p:sldId id="278" r:id="rId23"/>
    <p:sldId id="281" r:id="rId24"/>
    <p:sldId id="285" r:id="rId25"/>
    <p:sldId id="286" r:id="rId26"/>
    <p:sldId id="283" r:id="rId27"/>
    <p:sldId id="282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069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069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E8FA07-B871-4913-AE6F-82E59FF25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15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9B3AC-98B0-4F47-930D-A6D74BCC17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95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A55-6337-4A5C-81EC-A5F5FD979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84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2ED7-8051-40F8-A81D-B2CD12E5D4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8492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BAF8-81FA-4A52-B415-4FBEA123B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59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5659-72A6-4FE6-A3E6-ECE30BDA20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94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0EAA2-181D-407B-9546-45FEF1B94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74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AE36B-E23C-408D-BDB7-D27DC557C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75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14040-F045-4168-93E0-E7776239F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694AF-64D2-4B40-8358-221C582C0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9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6E03D-68B1-4D76-A116-9203AC672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81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B988D-B531-4159-B32F-B3970736F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4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5B7A2-4EF8-40B6-B1E0-E234B7F8A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5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6963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3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3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3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3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4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5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66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966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967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7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7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7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 smtClean="0"/>
            </a:lvl1pPr>
          </a:lstStyle>
          <a:p>
            <a:pPr>
              <a:defRPr/>
            </a:pPr>
            <a:fld id="{2CD77986-CC52-4B0E-9333-0D62AB126D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6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effectLst/>
              </a:rPr>
              <a:t>Chemical Reactions</a:t>
            </a:r>
            <a:r>
              <a:rPr lang="en-US" smtClean="0"/>
              <a:t> </a:t>
            </a:r>
          </a:p>
        </p:txBody>
      </p:sp>
      <p:pic>
        <p:nvPicPr>
          <p:cNvPr id="3075" name="Picture 5" descr="bakingsodavolc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43434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macgy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938588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667000" y="1143000"/>
            <a:ext cx="40386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baseline="0">
                <a:latin typeface="Times" panose="02020603050405020304" pitchFamily="18" charset="0"/>
              </a:rPr>
              <a:t>Chemistry I – Chapter 11b</a:t>
            </a:r>
            <a:br>
              <a:rPr lang="en-US" altLang="en-US" sz="1800" b="1" baseline="0">
                <a:latin typeface="Times" panose="02020603050405020304" pitchFamily="18" charset="0"/>
              </a:rPr>
            </a:br>
            <a:r>
              <a:rPr lang="en-US" altLang="en-US" sz="1800" b="1" baseline="0">
                <a:latin typeface="Times" panose="02020603050405020304" pitchFamily="18" charset="0"/>
              </a:rPr>
              <a:t>Chemistry I Honors – Chapter 7</a:t>
            </a:r>
            <a:br>
              <a:rPr lang="en-US" altLang="en-US" sz="1800" b="1" baseline="0">
                <a:latin typeface="Times" panose="02020603050405020304" pitchFamily="18" charset="0"/>
              </a:rPr>
            </a:br>
            <a:r>
              <a:rPr lang="en-US" altLang="en-US" sz="1800" b="1" baseline="0">
                <a:latin typeface="Times" panose="02020603050405020304" pitchFamily="18" charset="0"/>
              </a:rPr>
              <a:t>ICP – Chapter 21b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Practice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Predict the products.  Then, write and balance the following decomposition reaction equations: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Solid Lead (IV) oxide decomposes</a:t>
            </a:r>
            <a:br>
              <a:rPr lang="en-US" altLang="en-US" smtClean="0">
                <a:effectLst/>
              </a:rPr>
            </a:br>
            <a:r>
              <a:rPr lang="en-US" altLang="en-US" smtClean="0">
                <a:effectLst/>
              </a:rPr>
              <a:t>             PbO</a:t>
            </a:r>
            <a:r>
              <a:rPr lang="en-US" altLang="en-US" baseline="-25000" smtClean="0">
                <a:effectLst/>
              </a:rPr>
              <a:t>2(s)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Aluminum nitride decomposes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               AlN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(s)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</a:t>
            </a:r>
            <a:endParaRPr lang="en-US" altLang="en-US" smtClean="0">
              <a:effectLst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1981200" y="48006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267200" y="37338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aseline="0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343400" y="36576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Pb</a:t>
            </a:r>
            <a:r>
              <a:rPr lang="en-US" altLang="en-US"/>
              <a:t>(s) </a:t>
            </a:r>
            <a:r>
              <a:rPr lang="en-US" altLang="en-US" baseline="0"/>
              <a:t>+ O</a:t>
            </a:r>
            <a:r>
              <a:rPr lang="en-US" altLang="en-US"/>
              <a:t>2(g)</a:t>
            </a:r>
            <a:r>
              <a:rPr lang="en-US" altLang="en-US" baseline="0"/>
              <a:t> 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191000" y="48006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Al</a:t>
            </a:r>
            <a:r>
              <a:rPr lang="en-US" altLang="en-US"/>
              <a:t>(s) </a:t>
            </a:r>
            <a:r>
              <a:rPr lang="en-US" altLang="en-US" baseline="0"/>
              <a:t>+ N</a:t>
            </a:r>
            <a:r>
              <a:rPr lang="en-US" altLang="en-US"/>
              <a:t>2(g)</a:t>
            </a:r>
            <a:endParaRPr lang="en-US" altLang="en-US" baseline="0"/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886200" y="4800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7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3. Single Replacement Reactions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991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smtClean="0">
                <a:effectLst/>
              </a:rPr>
              <a:t>Single Replacement Reactions </a:t>
            </a:r>
            <a:r>
              <a:rPr lang="en-US" altLang="en-US" smtClean="0">
                <a:effectLst/>
              </a:rPr>
              <a:t>occur when one element replaces another in a compound.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</a:rPr>
              <a:t>A metal can replace a metal (+) </a:t>
            </a:r>
            <a:r>
              <a:rPr lang="en-US" altLang="en-US" b="1" u="sng" smtClean="0">
                <a:solidFill>
                  <a:srgbClr val="FFFF00"/>
                </a:solidFill>
                <a:effectLst/>
                <a:sym typeface="Wingdings" panose="05000000000000000000" pitchFamily="2" charset="2"/>
              </a:rPr>
              <a:t>OR</a:t>
            </a:r>
            <a:br>
              <a:rPr lang="en-US" altLang="en-US" b="1" u="sng" smtClean="0">
                <a:solidFill>
                  <a:srgbClr val="FFFF00"/>
                </a:solidFill>
                <a:effectLst/>
                <a:sym typeface="Wingdings" panose="05000000000000000000" pitchFamily="2" charset="2"/>
              </a:rPr>
            </a:br>
            <a:r>
              <a:rPr lang="en-US" altLang="en-US" smtClean="0">
                <a:effectLst/>
              </a:rPr>
              <a:t> a nonmetal can replace a nonmetal (-).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b="1" smtClean="0">
                <a:effectLst/>
              </a:rPr>
              <a:t>element + compound</a:t>
            </a:r>
            <a:r>
              <a:rPr lang="en-US" altLang="en-US" sz="2800" b="1" smtClean="0">
                <a:effectLst/>
                <a:sym typeface="Wingdings" panose="05000000000000000000" pitchFamily="2" charset="2"/>
              </a:rPr>
              <a:t> element + compound</a:t>
            </a:r>
            <a:endParaRPr lang="en-US" altLang="en-US" b="1" smtClean="0">
              <a:effectLst/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A + BC  AC + B   </a:t>
            </a:r>
            <a:r>
              <a:rPr lang="en-US" altLang="en-US" smtClean="0">
                <a:effectLst/>
                <a:latin typeface="Arial Narrow" panose="020B0606020202030204" pitchFamily="34" charset="0"/>
                <a:sym typeface="Wingdings" panose="05000000000000000000" pitchFamily="2" charset="2"/>
              </a:rPr>
              <a:t>(if A is a metal)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 </a:t>
            </a:r>
            <a:r>
              <a:rPr lang="en-US" altLang="en-US" b="1" u="sng" smtClean="0">
                <a:solidFill>
                  <a:srgbClr val="FFFF00"/>
                </a:solidFill>
                <a:effectLst/>
                <a:sym typeface="Wingdings" panose="05000000000000000000" pitchFamily="2" charset="2"/>
              </a:rPr>
              <a:t>OR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A + BC  BA + C   </a:t>
            </a:r>
            <a:r>
              <a:rPr lang="en-US" altLang="en-US" smtClean="0">
                <a:effectLst/>
                <a:latin typeface="Arial Narrow" panose="020B0606020202030204" pitchFamily="34" charset="0"/>
                <a:sym typeface="Wingdings" panose="05000000000000000000" pitchFamily="2" charset="2"/>
              </a:rPr>
              <a:t>(if A is a nonmetal)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smtClean="0">
                <a:effectLst/>
                <a:sym typeface="Wingdings" panose="05000000000000000000" pitchFamily="2" charset="2"/>
              </a:rPr>
              <a:t>	(remember the cation always goes first!)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smtClean="0">
              <a:effectLst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When H</a:t>
            </a:r>
            <a:r>
              <a:rPr lang="en-US" altLang="en-US" sz="2400" b="1" baseline="-25000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2</a:t>
            </a:r>
            <a:r>
              <a:rPr lang="en-US" altLang="en-US" sz="2400" b="1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O splits into ions, it splits into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H</a:t>
            </a:r>
            <a:r>
              <a:rPr lang="en-US" altLang="en-US" sz="2400" b="1" baseline="30000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+</a:t>
            </a:r>
            <a:r>
              <a:rPr lang="en-US" altLang="en-US" sz="2400" b="1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 and OH</a:t>
            </a:r>
            <a:r>
              <a:rPr lang="en-US" altLang="en-US" sz="2400" b="1" baseline="30000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-</a:t>
            </a:r>
            <a:r>
              <a:rPr lang="en-US" altLang="en-US" sz="2400" b="1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   (not H+ and O</a:t>
            </a:r>
            <a:r>
              <a:rPr lang="en-US" altLang="en-US" sz="2400" b="1" baseline="30000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-2</a:t>
            </a:r>
            <a:r>
              <a:rPr lang="en-US" altLang="en-US" sz="2400" b="1" smtClean="0">
                <a:solidFill>
                  <a:schemeClr val="hlink"/>
                </a:solidFill>
                <a:effectLst/>
                <a:sym typeface="Wingdings" panose="05000000000000000000" pitchFamily="2" charset="2"/>
              </a:rPr>
              <a:t> !!)</a:t>
            </a:r>
          </a:p>
        </p:txBody>
      </p:sp>
      <p:pic>
        <p:nvPicPr>
          <p:cNvPr id="80901" name="Picture 5" descr="1RE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46588"/>
            <a:ext cx="304800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Single Replacement Reactions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Another view:</a:t>
            </a:r>
          </a:p>
        </p:txBody>
      </p:sp>
      <p:pic>
        <p:nvPicPr>
          <p:cNvPr id="14340" name="Picture 4" descr="lithiumwatersinglereplac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Single Replacement Reactions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Write and balance the following single replacement reaction equation: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Zinc metal reacts with aqueous hydrochloric acid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</a:rPr>
              <a:t>              Zn</a:t>
            </a:r>
            <a:r>
              <a:rPr lang="en-US" altLang="en-US" baseline="-25000" smtClean="0">
                <a:effectLst/>
              </a:rPr>
              <a:t>(s)   </a:t>
            </a:r>
            <a:r>
              <a:rPr lang="en-US" altLang="en-US" smtClean="0">
                <a:effectLst/>
              </a:rPr>
              <a:t>+   HCl</a:t>
            </a:r>
            <a:r>
              <a:rPr lang="en-US" altLang="en-US" baseline="-25000" smtClean="0">
                <a:effectLst/>
              </a:rPr>
              <a:t>(aq)</a:t>
            </a:r>
            <a:r>
              <a:rPr lang="en-US" altLang="en-US" smtClean="0">
                <a:effectLst/>
              </a:rPr>
              <a:t>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   ZnCl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+ H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2(g)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3505200" y="3810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Single Replacement Reactions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763000" cy="3429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Sodium chloride solid reacts with fluorine gas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</a:rPr>
              <a:t>                NaCl</a:t>
            </a:r>
            <a:r>
              <a:rPr lang="en-US" altLang="en-US" baseline="-25000" smtClean="0">
                <a:effectLst/>
              </a:rPr>
              <a:t>(s) </a:t>
            </a:r>
            <a:r>
              <a:rPr lang="en-US" altLang="en-US" smtClean="0">
                <a:effectLst/>
              </a:rPr>
              <a:t>+ F</a:t>
            </a:r>
            <a:r>
              <a:rPr lang="en-US" altLang="en-US" baseline="-25000" smtClean="0">
                <a:effectLst/>
              </a:rPr>
              <a:t>2(g)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  NaF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(s)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 Cl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2(g)</a:t>
            </a:r>
          </a:p>
          <a:p>
            <a:pPr lvl="2" eaLnBrk="1" hangingPunct="1">
              <a:buFontTx/>
              <a:buNone/>
            </a:pPr>
            <a:r>
              <a:rPr lang="en-US" altLang="en-US" sz="1800" smtClean="0">
                <a:effectLst/>
                <a:sym typeface="Wingdings" panose="05000000000000000000" pitchFamily="2" charset="2"/>
              </a:rPr>
              <a:t>		</a:t>
            </a:r>
            <a:r>
              <a:rPr lang="en-US" altLang="en-US" sz="2000" smtClean="0">
                <a:effectLst/>
                <a:sym typeface="Wingdings" panose="05000000000000000000" pitchFamily="2" charset="2"/>
              </a:rPr>
              <a:t>Note that fluorine replaces chlorine in the compound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Aluminum metal reacts with aqueous copper (II) nitrate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      Al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(s)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  Cu(NO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)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2(aq)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  Cu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(s)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  Al(NO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)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3(aq)</a:t>
            </a:r>
            <a:endParaRPr lang="en-US" altLang="en-US" smtClean="0">
              <a:effectLst/>
              <a:sym typeface="Wingdings" panose="05000000000000000000" pitchFamily="2" charset="2"/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905000" y="1905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029200" y="1905000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609600" y="3886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905000" y="38862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3 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876800" y="3886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3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6400800" y="38862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3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4. Double Replacement Reactions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307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effectLst/>
              </a:rPr>
              <a:t>Double Replacement Reactions </a:t>
            </a:r>
            <a:r>
              <a:rPr lang="en-US" altLang="en-US" smtClean="0">
                <a:effectLst/>
              </a:rPr>
              <a:t>occur when a metal replaces a metal in a compound and a nonmetal replaces a nonmetal in a compound</a:t>
            </a:r>
          </a:p>
          <a:p>
            <a:pPr eaLnBrk="1" hangingPunct="1">
              <a:buFontTx/>
              <a:buChar char="•"/>
            </a:pPr>
            <a:r>
              <a:rPr lang="en-US" altLang="en-US" b="1" smtClean="0">
                <a:effectLst/>
              </a:rPr>
              <a:t>Compound + compound </a:t>
            </a:r>
            <a:r>
              <a:rPr lang="en-US" altLang="en-US" b="1" smtClean="0">
                <a:effectLst/>
                <a:sym typeface="Wingdings" panose="05000000000000000000" pitchFamily="2" charset="2"/>
              </a:rPr>
              <a:t> compound + compound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AB + CD  AD + CB</a:t>
            </a:r>
          </a:p>
        </p:txBody>
      </p:sp>
      <p:pic>
        <p:nvPicPr>
          <p:cNvPr id="84996" name="Picture 4" descr="DBLR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5800"/>
            <a:ext cx="44196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Double Replacement Reactions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029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Think about it like “foil”ing in algebra, first and last ions go together + inside ions go together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Example: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</a:rPr>
              <a:t>       AgNO</a:t>
            </a:r>
            <a:r>
              <a:rPr lang="en-US" altLang="en-US" baseline="-25000" smtClean="0">
                <a:effectLst/>
              </a:rPr>
              <a:t>3(aq) </a:t>
            </a:r>
            <a:r>
              <a:rPr lang="en-US" altLang="en-US" smtClean="0">
                <a:effectLst/>
              </a:rPr>
              <a:t>+ NaCl</a:t>
            </a:r>
            <a:r>
              <a:rPr lang="en-US" altLang="en-US" baseline="-25000" smtClean="0">
                <a:effectLst/>
              </a:rPr>
              <a:t>(s)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 AgCl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(s)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NaNO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3(aq)</a:t>
            </a:r>
          </a:p>
          <a:p>
            <a:pPr eaLnBrk="1" hangingPunct="1">
              <a:buFontTx/>
              <a:buNone/>
            </a:pPr>
            <a:endParaRPr lang="en-US" altLang="en-US" smtClean="0">
              <a:effectLst/>
              <a:sym typeface="Wingdings" panose="05000000000000000000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Another example: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	K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SO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4(aq)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Ba(NO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)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2(aq)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  KNO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3(aq)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+ BaSO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4(s)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1219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1219200" y="4114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38100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7" name="Freeform 7"/>
          <p:cNvSpPr>
            <a:spLocks/>
          </p:cNvSpPr>
          <p:nvPr/>
        </p:nvSpPr>
        <p:spPr bwMode="auto">
          <a:xfrm>
            <a:off x="1752600" y="2806700"/>
            <a:ext cx="1524000" cy="698500"/>
          </a:xfrm>
          <a:custGeom>
            <a:avLst/>
            <a:gdLst>
              <a:gd name="T0" fmla="*/ 2147483646 w 1056"/>
              <a:gd name="T1" fmla="*/ 2147483646 h 344"/>
              <a:gd name="T2" fmla="*/ 2147483646 w 1056"/>
              <a:gd name="T3" fmla="*/ 2147483646 h 344"/>
              <a:gd name="T4" fmla="*/ 0 w 1056"/>
              <a:gd name="T5" fmla="*/ 2147483646 h 3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6" h="344">
                <a:moveTo>
                  <a:pt x="1056" y="296"/>
                </a:moveTo>
                <a:cubicBezTo>
                  <a:pt x="904" y="148"/>
                  <a:pt x="752" y="0"/>
                  <a:pt x="576" y="8"/>
                </a:cubicBezTo>
                <a:cubicBezTo>
                  <a:pt x="400" y="16"/>
                  <a:pt x="200" y="180"/>
                  <a:pt x="0" y="3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096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609600" y="5867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 flipV="1">
            <a:off x="33528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 flipV="1">
            <a:off x="1371600" y="4953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2057400" y="49530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105400" y="5029200"/>
            <a:ext cx="30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Practice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</a:pPr>
            <a:r>
              <a:rPr lang="en-US" altLang="en-US" smtClean="0">
                <a:effectLst/>
              </a:rPr>
              <a:t>Predict the products. Balance the equation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ffectLst/>
              </a:rPr>
              <a:t>HCl</a:t>
            </a:r>
            <a:r>
              <a:rPr lang="en-US" altLang="en-US" sz="2800" baseline="-25000" smtClean="0">
                <a:effectLst/>
              </a:rPr>
              <a:t>(aq)</a:t>
            </a:r>
            <a:r>
              <a:rPr lang="en-US" altLang="en-US" sz="2800" smtClean="0">
                <a:effectLst/>
              </a:rPr>
              <a:t> + AgNO</a:t>
            </a:r>
            <a:r>
              <a:rPr lang="en-US" altLang="en-US" sz="2800" baseline="-25000" smtClean="0">
                <a:effectLst/>
              </a:rPr>
              <a:t>3(aq)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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ffectLst/>
                <a:sym typeface="Wingdings" panose="05000000000000000000" pitchFamily="2" charset="2"/>
              </a:rPr>
              <a:t>CaCl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2(aq)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+  Na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PO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4(aq)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ffectLst/>
                <a:sym typeface="Wingdings" panose="05000000000000000000" pitchFamily="2" charset="2"/>
              </a:rPr>
              <a:t>Pb(NO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)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2(aq)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+ BaCl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2(aq)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ffectLst/>
                <a:sym typeface="Wingdings" panose="05000000000000000000" pitchFamily="2" charset="2"/>
              </a:rPr>
              <a:t>FeCl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3(aq)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+   NaOH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(aq)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ffectLst/>
                <a:sym typeface="Wingdings" panose="05000000000000000000" pitchFamily="2" charset="2"/>
              </a:rPr>
              <a:t>H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SO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4(aq)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 +  NaOH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(aq)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 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800" smtClean="0">
                <a:effectLst/>
                <a:sym typeface="Wingdings" panose="05000000000000000000" pitchFamily="2" charset="2"/>
              </a:rPr>
              <a:t>KOH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(aq)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 + CuSO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4(aq)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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</a:t>
            </a:r>
            <a:endParaRPr lang="en-US" altLang="en-US" baseline="-25000" smtClean="0">
              <a:effectLst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53000" y="22098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aseline="0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724400" y="2163763"/>
            <a:ext cx="3886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HNO</a:t>
            </a:r>
            <a:r>
              <a:rPr lang="en-US" altLang="en-US" sz="2800"/>
              <a:t>3(aq)</a:t>
            </a:r>
            <a:r>
              <a:rPr lang="en-US" altLang="en-US" sz="2800" baseline="0"/>
              <a:t> + AgCl</a:t>
            </a:r>
            <a:r>
              <a:rPr lang="en-US" altLang="en-US" sz="2800"/>
              <a:t>(s)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57800" y="2819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aseline="0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724400" y="2667000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Ca</a:t>
            </a:r>
            <a:r>
              <a:rPr lang="en-US" altLang="en-US" sz="2800"/>
              <a:t>3</a:t>
            </a:r>
            <a:r>
              <a:rPr lang="en-US" altLang="en-US" sz="2800" baseline="0"/>
              <a:t>(PO</a:t>
            </a:r>
            <a:r>
              <a:rPr lang="en-US" altLang="en-US" sz="2800"/>
              <a:t>4</a:t>
            </a:r>
            <a:r>
              <a:rPr lang="en-US" altLang="en-US" sz="2800" baseline="0"/>
              <a:t>)</a:t>
            </a:r>
            <a:r>
              <a:rPr lang="en-US" altLang="en-US" sz="2800"/>
              <a:t>2(s) </a:t>
            </a:r>
            <a:r>
              <a:rPr lang="en-US" altLang="en-US" sz="2800" baseline="0"/>
              <a:t>+   NaCl</a:t>
            </a:r>
            <a:r>
              <a:rPr lang="en-US" altLang="en-US" sz="2800"/>
              <a:t>(aq)</a:t>
            </a:r>
            <a:endParaRPr lang="en-US" altLang="en-US" sz="2800" baseline="0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81000" y="2667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3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2209800" y="2667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2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6934200" y="26670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6</a:t>
            </a: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4953000" y="32004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PbCl</a:t>
            </a:r>
            <a:r>
              <a:rPr lang="en-US" altLang="en-US" sz="2800"/>
              <a:t>2(s) </a:t>
            </a:r>
            <a:r>
              <a:rPr lang="en-US" altLang="en-US" sz="2800" baseline="0"/>
              <a:t>+ Ba(NO</a:t>
            </a:r>
            <a:r>
              <a:rPr lang="en-US" altLang="en-US" sz="2800"/>
              <a:t>3</a:t>
            </a:r>
            <a:r>
              <a:rPr lang="en-US" altLang="en-US" sz="2800" baseline="0"/>
              <a:t>)</a:t>
            </a:r>
            <a:r>
              <a:rPr lang="en-US" altLang="en-US" sz="2800"/>
              <a:t>2(aq) </a:t>
            </a:r>
            <a:endParaRPr lang="en-US" altLang="en-US" sz="2800" baseline="0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4343400" y="36576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  Fe(OH)</a:t>
            </a:r>
            <a:r>
              <a:rPr lang="en-US" altLang="en-US"/>
              <a:t>3(s)</a:t>
            </a:r>
            <a:r>
              <a:rPr lang="en-US" altLang="en-US" baseline="0"/>
              <a:t> +  NaCl</a:t>
            </a:r>
            <a:r>
              <a:rPr lang="en-US" altLang="en-US"/>
              <a:t>(aq)</a:t>
            </a:r>
            <a:endParaRPr lang="en-US" altLang="en-US" baseline="0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2286000" y="37338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3</a:t>
            </a:r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6781800" y="3733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3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4572000" y="4191000"/>
            <a:ext cx="335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 H</a:t>
            </a:r>
            <a:r>
              <a:rPr lang="en-US" altLang="en-US" sz="2800"/>
              <a:t>2</a:t>
            </a:r>
            <a:r>
              <a:rPr lang="en-US" altLang="en-US" sz="2800" baseline="0"/>
              <a:t>O</a:t>
            </a:r>
            <a:r>
              <a:rPr lang="en-US" altLang="en-US" sz="2800"/>
              <a:t>(l)</a:t>
            </a:r>
            <a:r>
              <a:rPr lang="en-US" altLang="en-US" sz="2800" baseline="0"/>
              <a:t> + Na</a:t>
            </a:r>
            <a:r>
              <a:rPr lang="en-US" altLang="en-US" sz="2800"/>
              <a:t>2</a:t>
            </a:r>
            <a:r>
              <a:rPr lang="en-US" altLang="en-US" sz="2800" baseline="0"/>
              <a:t>SO</a:t>
            </a:r>
            <a:r>
              <a:rPr lang="en-US" altLang="en-US" sz="2800"/>
              <a:t>4(aq)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2362200" y="41910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2</a:t>
            </a:r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4419600" y="4191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2</a:t>
            </a:r>
          </a:p>
        </p:txBody>
      </p:sp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4572000" y="48006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K</a:t>
            </a:r>
            <a:r>
              <a:rPr lang="en-US" altLang="en-US" sz="2800"/>
              <a:t>2</a:t>
            </a:r>
            <a:r>
              <a:rPr lang="en-US" altLang="en-US" sz="2800" baseline="0"/>
              <a:t>SO</a:t>
            </a:r>
            <a:r>
              <a:rPr lang="en-US" altLang="en-US" sz="2800"/>
              <a:t>4(aq) </a:t>
            </a:r>
            <a:r>
              <a:rPr lang="en-US" altLang="en-US" sz="2800" baseline="0"/>
              <a:t>+ Cu(OH)</a:t>
            </a:r>
            <a:r>
              <a:rPr lang="en-US" altLang="en-US" sz="2800"/>
              <a:t>2(s)</a:t>
            </a:r>
            <a:endParaRPr lang="en-US" altLang="en-US" sz="2800" baseline="0"/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381000" y="48006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3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3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3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3" grpId="0"/>
      <p:bldP spid="93194" grpId="0"/>
      <p:bldP spid="93197" grpId="0"/>
      <p:bldP spid="93198" grpId="0"/>
      <p:bldP spid="93200" grpId="0"/>
      <p:bldP spid="932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5. Combustion Reactions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b="1" smtClean="0">
                <a:effectLst/>
              </a:rPr>
              <a:t>Combustion reactions </a:t>
            </a:r>
            <a:r>
              <a:rPr lang="en-US" altLang="en-US" sz="2800" smtClean="0">
                <a:effectLst/>
              </a:rPr>
              <a:t>occur when a hydrocarbon reacts with oxygen gas.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z="2800" smtClean="0">
                <a:effectLst/>
              </a:rPr>
              <a:t>This is also called burning!!! In order to burn something you need the 3 things in the “fire triangle”:</a:t>
            </a:r>
            <a:br>
              <a:rPr lang="en-US" altLang="en-US" sz="2800" smtClean="0">
                <a:effectLst/>
              </a:rPr>
            </a:br>
            <a:r>
              <a:rPr lang="en-US" altLang="en-US" sz="2800" smtClean="0">
                <a:effectLst/>
              </a:rPr>
              <a:t>1) A Fuel (hydrocarbon)</a:t>
            </a:r>
            <a:br>
              <a:rPr lang="en-US" altLang="en-US" sz="2800" smtClean="0">
                <a:effectLst/>
              </a:rPr>
            </a:br>
            <a:r>
              <a:rPr lang="en-US" altLang="en-US" sz="2800" smtClean="0">
                <a:effectLst/>
              </a:rPr>
              <a:t>2) Oxygen to burn it with</a:t>
            </a:r>
            <a:br>
              <a:rPr lang="en-US" altLang="en-US" sz="2800" smtClean="0">
                <a:effectLst/>
              </a:rPr>
            </a:br>
            <a:r>
              <a:rPr lang="en-US" altLang="en-US" sz="2800" smtClean="0">
                <a:effectLst/>
              </a:rPr>
              <a:t>3) Something to ignite the reaction (spark)</a:t>
            </a:r>
          </a:p>
        </p:txBody>
      </p:sp>
      <p:pic>
        <p:nvPicPr>
          <p:cNvPr id="20484" name="Picture 4" descr="firetr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447800"/>
            <a:ext cx="3533775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5" name="Picture 6" descr="bur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3733800"/>
            <a:ext cx="2557463" cy="2916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Combustion Reactions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638800" cy="5257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2800" smtClean="0">
                <a:effectLst/>
              </a:rPr>
              <a:t>In general: </a:t>
            </a:r>
            <a:br>
              <a:rPr lang="en-US" altLang="en-US" sz="2800" smtClean="0">
                <a:effectLst/>
              </a:rPr>
            </a:br>
            <a:r>
              <a:rPr lang="en-US" altLang="en-US" sz="2800" smtClean="0">
                <a:effectLst/>
              </a:rPr>
              <a:t>C</a:t>
            </a:r>
            <a:r>
              <a:rPr lang="en-US" altLang="en-US" sz="2800" baseline="-25000" smtClean="0">
                <a:effectLst/>
              </a:rPr>
              <a:t>x</a:t>
            </a:r>
            <a:r>
              <a:rPr lang="en-US" altLang="en-US" sz="2800" smtClean="0">
                <a:effectLst/>
              </a:rPr>
              <a:t>H</a:t>
            </a:r>
            <a:r>
              <a:rPr lang="en-US" altLang="en-US" sz="2800" baseline="-25000" smtClean="0">
                <a:effectLst/>
              </a:rPr>
              <a:t>y </a:t>
            </a:r>
            <a:r>
              <a:rPr lang="en-US" altLang="en-US" sz="2800" smtClean="0">
                <a:effectLst/>
              </a:rPr>
              <a:t>+ O</a:t>
            </a:r>
            <a:r>
              <a:rPr lang="en-US" altLang="en-US" sz="2800" baseline="-25000" smtClean="0">
                <a:effectLst/>
              </a:rPr>
              <a:t>2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 CO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2 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+ H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O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effectLst/>
                <a:sym typeface="Wingdings" panose="05000000000000000000" pitchFamily="2" charset="2"/>
              </a:rPr>
              <a:t>Products in combustion are ALWAYS carbon dioxide and water. (although incomplete burning does cause some by-products like carbon monoxide)</a:t>
            </a:r>
          </a:p>
          <a:p>
            <a:pPr eaLnBrk="1" hangingPunct="1">
              <a:buFontTx/>
              <a:buChar char="•"/>
            </a:pPr>
            <a:r>
              <a:rPr lang="en-US" altLang="en-US" sz="2800" smtClean="0">
                <a:effectLst/>
                <a:sym typeface="Wingdings" panose="05000000000000000000" pitchFamily="2" charset="2"/>
              </a:rPr>
              <a:t>Used to heat homes and run automobiles (octane, as in gasoline, is C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8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H</a:t>
            </a:r>
            <a:r>
              <a:rPr lang="en-US" altLang="en-US" sz="2800" baseline="-25000" smtClean="0">
                <a:effectLst/>
                <a:sym typeface="Wingdings" panose="05000000000000000000" pitchFamily="2" charset="2"/>
              </a:rPr>
              <a:t>18</a:t>
            </a:r>
            <a:r>
              <a:rPr lang="en-US" altLang="en-US" sz="2800" smtClean="0">
                <a:effectLst/>
                <a:sym typeface="Wingdings" panose="05000000000000000000" pitchFamily="2" charset="2"/>
              </a:rPr>
              <a:t>) </a:t>
            </a:r>
            <a:endParaRPr lang="en-US" altLang="en-US" sz="2800" b="1" smtClean="0">
              <a:effectLst/>
            </a:endParaRPr>
          </a:p>
        </p:txBody>
      </p:sp>
      <p:pic>
        <p:nvPicPr>
          <p:cNvPr id="21508" name="Picture 4" descr="flammabl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457200"/>
            <a:ext cx="914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6" descr="codetec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524000"/>
            <a:ext cx="18097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8" descr="cars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362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flamm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Types of Reactions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</a:pPr>
            <a:r>
              <a:rPr lang="en-US" altLang="en-US" smtClean="0">
                <a:effectLst/>
              </a:rPr>
              <a:t>There are five types of chemical reactions we will talk about: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Synthesis reactions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Decomposition reactions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Single displacement reactions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Double displacement reactions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Combustion reactions</a:t>
            </a:r>
          </a:p>
          <a:p>
            <a:pPr marL="609600" indent="-609600" eaLnBrk="1" hangingPunct="1">
              <a:buFontTx/>
              <a:buChar char="•"/>
            </a:pPr>
            <a:r>
              <a:rPr lang="en-US" altLang="en-US" smtClean="0">
                <a:effectLst/>
              </a:rPr>
              <a:t>You need to be able to identify the type of reaction and predict the product(s)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5029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Combustion Reactions</a:t>
            </a:r>
          </a:p>
        </p:txBody>
      </p:sp>
      <p:pic>
        <p:nvPicPr>
          <p:cNvPr id="22531" name="Picture 4" descr="flamm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600200"/>
            <a:ext cx="914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12" descr="carbonmonoxid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41813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4800600" y="2667000"/>
            <a:ext cx="4038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Edgar Allen Poe’s drooping eyes and mouth are potential signs of CO poisoning.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Combustion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Example</a:t>
            </a:r>
          </a:p>
          <a:p>
            <a:pPr lvl="1" eaLnBrk="1" hangingPunct="1">
              <a:buFontTx/>
              <a:buChar char="•"/>
            </a:pPr>
            <a:r>
              <a:rPr lang="en-US" altLang="en-US" smtClean="0">
                <a:effectLst/>
              </a:rPr>
              <a:t>     C</a:t>
            </a:r>
            <a:r>
              <a:rPr lang="en-US" altLang="en-US" baseline="-25000" smtClean="0">
                <a:effectLst/>
              </a:rPr>
              <a:t>5</a:t>
            </a:r>
            <a:r>
              <a:rPr lang="en-US" altLang="en-US" smtClean="0">
                <a:effectLst/>
              </a:rPr>
              <a:t>H</a:t>
            </a:r>
            <a:r>
              <a:rPr lang="en-US" altLang="en-US" baseline="-25000" smtClean="0">
                <a:effectLst/>
              </a:rPr>
              <a:t>12</a:t>
            </a:r>
            <a:r>
              <a:rPr lang="en-US" altLang="en-US" smtClean="0">
                <a:effectLst/>
              </a:rPr>
              <a:t> +   O</a:t>
            </a:r>
            <a:r>
              <a:rPr lang="en-US" altLang="en-US" baseline="-25000" smtClean="0">
                <a:effectLst/>
              </a:rPr>
              <a:t>2</a:t>
            </a:r>
            <a:r>
              <a:rPr lang="en-US" altLang="en-US" smtClean="0">
                <a:effectLst/>
              </a:rPr>
              <a:t>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  CO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  H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O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Write the products and balance the following combustion reaction:</a:t>
            </a:r>
          </a:p>
          <a:p>
            <a:pPr lvl="1"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  C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10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H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22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  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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1" eaLnBrk="1" hangingPunct="1">
              <a:buFontTx/>
              <a:buChar char="•"/>
            </a:pPr>
            <a:endParaRPr lang="en-US" altLang="en-US" smtClean="0">
              <a:effectLst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267200" y="21478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5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5486400" y="22098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6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048000" y="21478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8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4191000" y="3748088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  CO</a:t>
            </a:r>
            <a:r>
              <a:rPr lang="en-US" altLang="en-US" sz="2800"/>
              <a:t>2 </a:t>
            </a:r>
            <a:r>
              <a:rPr lang="en-US" altLang="en-US" sz="2800" baseline="0"/>
              <a:t>+    H</a:t>
            </a:r>
            <a:r>
              <a:rPr lang="en-US" altLang="en-US" sz="2800"/>
              <a:t>2</a:t>
            </a:r>
            <a:r>
              <a:rPr lang="en-US" altLang="en-US" sz="2800" baseline="0"/>
              <a:t>O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3962400" y="3748088"/>
            <a:ext cx="68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10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3340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11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219200" y="37480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2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6670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31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39624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20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53340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aseline="0"/>
              <a:t>22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  <p:bldP spid="95240" grpId="1"/>
      <p:bldP spid="95241" grpId="0"/>
      <p:bldP spid="95241" grpId="1"/>
      <p:bldP spid="95242" grpId="0"/>
      <p:bldP spid="95243" grpId="0"/>
      <p:bldP spid="95244" grpId="0"/>
      <p:bldP spid="952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Mixed Practice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Char char="•"/>
            </a:pPr>
            <a:r>
              <a:rPr lang="en-US" altLang="en-US" smtClean="0">
                <a:effectLst/>
              </a:rPr>
              <a:t>State the type, predict the products, and balance the following reactions: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BaCl</a:t>
            </a:r>
            <a:r>
              <a:rPr lang="en-US" altLang="en-US" baseline="-25000" smtClean="0">
                <a:effectLst/>
              </a:rPr>
              <a:t>2 </a:t>
            </a:r>
            <a:r>
              <a:rPr lang="en-US" altLang="en-US" smtClean="0">
                <a:effectLst/>
              </a:rPr>
              <a:t>+ H</a:t>
            </a:r>
            <a:r>
              <a:rPr lang="en-US" altLang="en-US" baseline="-25000" smtClean="0">
                <a:effectLst/>
              </a:rPr>
              <a:t>2</a:t>
            </a:r>
            <a:r>
              <a:rPr lang="en-US" altLang="en-US" smtClean="0">
                <a:effectLst/>
              </a:rPr>
              <a:t>SO</a:t>
            </a:r>
            <a:r>
              <a:rPr lang="en-US" altLang="en-US" baseline="-25000" smtClean="0">
                <a:effectLst/>
              </a:rPr>
              <a:t>4</a:t>
            </a:r>
            <a:r>
              <a:rPr lang="en-US" altLang="en-US" smtClean="0">
                <a:effectLst/>
              </a:rPr>
              <a:t>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C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6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H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12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+  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Zn + CuSO</a:t>
            </a:r>
            <a:r>
              <a:rPr lang="en-US" altLang="en-US" baseline="-25000" smtClean="0">
                <a:effectLst/>
              </a:rPr>
              <a:t>4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Cs + Br</a:t>
            </a:r>
            <a:r>
              <a:rPr lang="en-US" altLang="en-US" baseline="-25000" smtClean="0">
                <a:effectLst/>
              </a:rPr>
              <a:t>2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FeCO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</a:t>
            </a:r>
            <a:endParaRPr lang="en-US" altLang="en-US" smtClean="0">
              <a:effectLst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67200" y="26670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aseline="0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4572000" y="2620963"/>
            <a:ext cx="3657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BaSO</a:t>
            </a:r>
            <a:r>
              <a:rPr lang="en-US" altLang="en-US"/>
              <a:t>4 </a:t>
            </a:r>
            <a:r>
              <a:rPr lang="en-US" altLang="en-US" baseline="0"/>
              <a:t>+  HCl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6096000" y="2620963"/>
            <a:ext cx="40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962400" y="3230563"/>
            <a:ext cx="411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CO</a:t>
            </a:r>
            <a:r>
              <a:rPr lang="en-US" altLang="en-US"/>
              <a:t>2  </a:t>
            </a:r>
            <a:r>
              <a:rPr lang="en-US" altLang="en-US" baseline="0"/>
              <a:t>+  H</a:t>
            </a:r>
            <a:r>
              <a:rPr lang="en-US" altLang="en-US"/>
              <a:t>2</a:t>
            </a:r>
            <a:r>
              <a:rPr lang="en-US" altLang="en-US" baseline="0"/>
              <a:t>O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657600" y="32004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6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105400" y="3200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6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438400" y="3276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9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3962400" y="3886200"/>
            <a:ext cx="289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baseline="0"/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4038600" y="38100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ZnSO</a:t>
            </a:r>
            <a:r>
              <a:rPr lang="en-US" altLang="en-US"/>
              <a:t>4 </a:t>
            </a:r>
            <a:r>
              <a:rPr lang="en-US" altLang="en-US" baseline="0"/>
              <a:t>+ Cu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657600" y="44196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CsBr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352800" y="4419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762000" y="4419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048000" y="50292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FeO + CO</a:t>
            </a:r>
            <a:r>
              <a:rPr lang="en-US" altLang="en-US"/>
              <a:t>2</a:t>
            </a:r>
            <a:endParaRPr lang="en-US" altLang="en-US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6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6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6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/>
      <p:bldP spid="96265" grpId="0"/>
      <p:bldP spid="96266" grpId="0"/>
      <p:bldP spid="96270" grpId="0"/>
      <p:bldP spid="962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Total Ionic Equations</a:t>
            </a:r>
            <a:br>
              <a:rPr lang="en-US" sz="4000" dirty="0" smtClean="0"/>
            </a:br>
            <a:endParaRPr lang="en-US" sz="2400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Once you write the molecular equation (synthesis, decomposition, etc.), check for reactants and products that are soluble or insoluble.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Assume the reaction is in water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Use a solubility table to tell what compounds dissolve in water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If the compound is soluble (does dissolve in water), then split the compound into its component 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If the compound is insoluble (does NOT dissolve in water), then it remains as a compound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6" name="Rectangle 184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Solubility Table</a:t>
            </a:r>
          </a:p>
        </p:txBody>
      </p:sp>
      <p:pic>
        <p:nvPicPr>
          <p:cNvPr id="26627" name="Picture 1864" descr="solubi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Solubilities Not on the Table!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Gases only slightly dissolve in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Strong acids and bases dissolve in water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Hydrochloric, </a:t>
            </a:r>
            <a:r>
              <a:rPr lang="en-US" sz="2400" dirty="0" err="1" smtClean="0"/>
              <a:t>Hydrobromic</a:t>
            </a:r>
            <a:r>
              <a:rPr lang="en-US" sz="2400" dirty="0" smtClean="0"/>
              <a:t>, </a:t>
            </a:r>
            <a:r>
              <a:rPr lang="en-US" sz="2400" dirty="0" err="1" smtClean="0"/>
              <a:t>Hydroiodic</a:t>
            </a:r>
            <a:r>
              <a:rPr lang="en-US" sz="2400" dirty="0" smtClean="0"/>
              <a:t>, Nitric, Sulfuric, </a:t>
            </a:r>
            <a:r>
              <a:rPr lang="en-US" sz="2400" dirty="0" err="1" smtClean="0"/>
              <a:t>Perchloric</a:t>
            </a:r>
            <a:r>
              <a:rPr lang="en-US" sz="2400" dirty="0" smtClean="0"/>
              <a:t> Acids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Group I hydroxides (should be on your chart anyway)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Water slightly dissolves in water! (H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OH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There are other tables and rules that cover more compounds than your table!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Total Ionic Equations	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Molecular Equation: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/>
              <a:t>K</a:t>
            </a:r>
            <a:r>
              <a:rPr lang="en-US" baseline="-25000" smtClean="0"/>
              <a:t>2</a:t>
            </a:r>
            <a:r>
              <a:rPr lang="en-US" smtClean="0"/>
              <a:t>CrO</a:t>
            </a:r>
            <a:r>
              <a:rPr lang="en-US" baseline="-25000" smtClean="0"/>
              <a:t>4</a:t>
            </a:r>
            <a:r>
              <a:rPr lang="en-US" smtClean="0"/>
              <a:t> +  Pb(NO</a:t>
            </a:r>
            <a:r>
              <a:rPr lang="en-US" baseline="-25000" smtClean="0"/>
              <a:t>3</a:t>
            </a:r>
            <a:r>
              <a:rPr lang="en-US" smtClean="0"/>
              <a:t>)</a:t>
            </a:r>
            <a:r>
              <a:rPr lang="en-US" baseline="-25000" smtClean="0"/>
              <a:t>2</a:t>
            </a:r>
            <a:r>
              <a:rPr lang="en-US" smtClean="0"/>
              <a:t> </a:t>
            </a:r>
            <a:r>
              <a:rPr lang="en-US" smtClean="0">
                <a:sym typeface="Wingdings" pitchFamily="2" charset="2"/>
              </a:rPr>
              <a:t> 	PbCrO</a:t>
            </a:r>
            <a:r>
              <a:rPr lang="en-US" baseline="-25000" smtClean="0">
                <a:sym typeface="Wingdings" pitchFamily="2" charset="2"/>
              </a:rPr>
              <a:t>4</a:t>
            </a:r>
            <a:r>
              <a:rPr lang="en-US" smtClean="0">
                <a:sym typeface="Wingdings" pitchFamily="2" charset="2"/>
              </a:rPr>
              <a:t>  +  2 KNO</a:t>
            </a:r>
            <a:r>
              <a:rPr lang="en-US" baseline="-25000" smtClean="0">
                <a:sym typeface="Wingdings" pitchFamily="2" charset="2"/>
              </a:rPr>
              <a:t>3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aseline="-25000" smtClean="0">
                <a:sym typeface="Wingdings" pitchFamily="2" charset="2"/>
              </a:rPr>
              <a:t>Soluble		Soluble			Insoluble  	      Soluble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aseline="-25000" smtClean="0">
              <a:sym typeface="Wingdings" pitchFamily="2" charset="2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>Total Ionic Equation: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>2 K</a:t>
            </a:r>
            <a:r>
              <a:rPr lang="en-US" baseline="30000" smtClean="0">
                <a:sym typeface="Wingdings" pitchFamily="2" charset="2"/>
              </a:rPr>
              <a:t>+</a:t>
            </a:r>
            <a:r>
              <a:rPr lang="en-US" smtClean="0">
                <a:sym typeface="Wingdings" pitchFamily="2" charset="2"/>
              </a:rPr>
              <a:t> + CrO</a:t>
            </a:r>
            <a:r>
              <a:rPr lang="en-US" baseline="-25000" smtClean="0">
                <a:sym typeface="Wingdings" pitchFamily="2" charset="2"/>
              </a:rPr>
              <a:t>4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baseline="30000" smtClean="0">
                <a:sym typeface="Wingdings" pitchFamily="2" charset="2"/>
              </a:rPr>
              <a:t>-2</a:t>
            </a:r>
            <a:r>
              <a:rPr lang="en-US" smtClean="0">
                <a:sym typeface="Wingdings" pitchFamily="2" charset="2"/>
              </a:rPr>
              <a:t> + Pb</a:t>
            </a:r>
            <a:r>
              <a:rPr lang="en-US" baseline="30000" smtClean="0">
                <a:sym typeface="Wingdings" pitchFamily="2" charset="2"/>
              </a:rPr>
              <a:t>+2</a:t>
            </a:r>
            <a:r>
              <a:rPr lang="en-US" smtClean="0">
                <a:sym typeface="Wingdings" pitchFamily="2" charset="2"/>
              </a:rPr>
              <a:t> + 2 NO</a:t>
            </a:r>
            <a:r>
              <a:rPr lang="en-US" baseline="-25000" smtClean="0">
                <a:sym typeface="Wingdings" pitchFamily="2" charset="2"/>
              </a:rPr>
              <a:t>3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smtClean="0">
                <a:sym typeface="Wingdings" pitchFamily="2" charset="2"/>
              </a:rPr>
              <a:t> 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>				PbCrO</a:t>
            </a:r>
            <a:r>
              <a:rPr lang="en-US" baseline="-25000" smtClean="0">
                <a:sym typeface="Wingdings" pitchFamily="2" charset="2"/>
              </a:rPr>
              <a:t>4</a:t>
            </a:r>
            <a:r>
              <a:rPr lang="en-US" smtClean="0">
                <a:sym typeface="Wingdings" pitchFamily="2" charset="2"/>
              </a:rPr>
              <a:t> (s) + 2 K</a:t>
            </a:r>
            <a:r>
              <a:rPr lang="en-US" baseline="30000" smtClean="0">
                <a:sym typeface="Wingdings" pitchFamily="2" charset="2"/>
              </a:rPr>
              <a:t>+</a:t>
            </a:r>
            <a:r>
              <a:rPr lang="en-US" smtClean="0">
                <a:sym typeface="Wingdings" pitchFamily="2" charset="2"/>
              </a:rPr>
              <a:t> + 2 NO</a:t>
            </a:r>
            <a:r>
              <a:rPr lang="en-US" baseline="-25000" smtClean="0">
                <a:sym typeface="Wingdings" pitchFamily="2" charset="2"/>
              </a:rPr>
              <a:t>3</a:t>
            </a:r>
            <a:r>
              <a:rPr lang="en-US" baseline="30000" smtClean="0">
                <a:sym typeface="Wingdings" pitchFamily="2" charset="2"/>
              </a:rPr>
              <a:t>-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baseline="-250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 Ionic Equations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These are the same as total ionic equations, but you should cancel out ions that appear on BOTH sides of the equation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>Total Ionic Equation: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>2 K</a:t>
            </a:r>
            <a:r>
              <a:rPr lang="en-US" baseline="30000" smtClean="0">
                <a:sym typeface="Wingdings" pitchFamily="2" charset="2"/>
              </a:rPr>
              <a:t>+</a:t>
            </a:r>
            <a:r>
              <a:rPr lang="en-US" smtClean="0">
                <a:sym typeface="Wingdings" pitchFamily="2" charset="2"/>
              </a:rPr>
              <a:t> + CrO</a:t>
            </a:r>
            <a:r>
              <a:rPr lang="en-US" baseline="-25000" smtClean="0">
                <a:sym typeface="Wingdings" pitchFamily="2" charset="2"/>
              </a:rPr>
              <a:t>4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baseline="30000" smtClean="0">
                <a:sym typeface="Wingdings" pitchFamily="2" charset="2"/>
              </a:rPr>
              <a:t>-2</a:t>
            </a:r>
            <a:r>
              <a:rPr lang="en-US" smtClean="0">
                <a:sym typeface="Wingdings" pitchFamily="2" charset="2"/>
              </a:rPr>
              <a:t> + Pb</a:t>
            </a:r>
            <a:r>
              <a:rPr lang="en-US" baseline="30000" smtClean="0">
                <a:sym typeface="Wingdings" pitchFamily="2" charset="2"/>
              </a:rPr>
              <a:t>+2</a:t>
            </a:r>
            <a:r>
              <a:rPr lang="en-US" smtClean="0">
                <a:sym typeface="Wingdings" pitchFamily="2" charset="2"/>
              </a:rPr>
              <a:t> + 2 NO</a:t>
            </a:r>
            <a:r>
              <a:rPr lang="en-US" baseline="-25000" smtClean="0">
                <a:sym typeface="Wingdings" pitchFamily="2" charset="2"/>
              </a:rPr>
              <a:t>3</a:t>
            </a:r>
            <a:r>
              <a:rPr lang="en-US" baseline="30000" smtClean="0">
                <a:sym typeface="Wingdings" pitchFamily="2" charset="2"/>
              </a:rPr>
              <a:t>-</a:t>
            </a:r>
            <a:r>
              <a:rPr lang="en-US" smtClean="0">
                <a:sym typeface="Wingdings" pitchFamily="2" charset="2"/>
              </a:rPr>
              <a:t> 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>				PbCrO</a:t>
            </a:r>
            <a:r>
              <a:rPr lang="en-US" baseline="-25000" smtClean="0">
                <a:sym typeface="Wingdings" pitchFamily="2" charset="2"/>
              </a:rPr>
              <a:t>4</a:t>
            </a:r>
            <a:r>
              <a:rPr lang="en-US" smtClean="0">
                <a:sym typeface="Wingdings" pitchFamily="2" charset="2"/>
              </a:rPr>
              <a:t> (s) + 2 K</a:t>
            </a:r>
            <a:r>
              <a:rPr lang="en-US" baseline="30000" smtClean="0">
                <a:sym typeface="Wingdings" pitchFamily="2" charset="2"/>
              </a:rPr>
              <a:t>+</a:t>
            </a:r>
            <a:r>
              <a:rPr lang="en-US" smtClean="0">
                <a:sym typeface="Wingdings" pitchFamily="2" charset="2"/>
              </a:rPr>
              <a:t> + 2 NO</a:t>
            </a:r>
            <a:r>
              <a:rPr lang="en-US" baseline="-25000" smtClean="0">
                <a:sym typeface="Wingdings" pitchFamily="2" charset="2"/>
              </a:rPr>
              <a:t>3</a:t>
            </a:r>
            <a:r>
              <a:rPr lang="en-US" baseline="30000" smtClean="0">
                <a:sym typeface="Wingdings" pitchFamily="2" charset="2"/>
              </a:rPr>
              <a:t>-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mtClean="0"/>
              <a:t>Net Ionic Equation: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mtClean="0">
                <a:sym typeface="Wingdings" pitchFamily="2" charset="2"/>
              </a:rPr>
              <a:t>CrO</a:t>
            </a:r>
            <a:r>
              <a:rPr lang="en-US" baseline="-25000" smtClean="0">
                <a:sym typeface="Wingdings" pitchFamily="2" charset="2"/>
              </a:rPr>
              <a:t>4</a:t>
            </a:r>
            <a:r>
              <a:rPr lang="en-US" smtClean="0">
                <a:sym typeface="Wingdings" pitchFamily="2" charset="2"/>
              </a:rPr>
              <a:t> </a:t>
            </a:r>
            <a:r>
              <a:rPr lang="en-US" baseline="30000" smtClean="0">
                <a:sym typeface="Wingdings" pitchFamily="2" charset="2"/>
              </a:rPr>
              <a:t>-2</a:t>
            </a:r>
            <a:r>
              <a:rPr lang="en-US" smtClean="0">
                <a:sym typeface="Wingdings" pitchFamily="2" charset="2"/>
              </a:rPr>
              <a:t> + Pb</a:t>
            </a:r>
            <a:r>
              <a:rPr lang="en-US" baseline="30000" smtClean="0">
                <a:sym typeface="Wingdings" pitchFamily="2" charset="2"/>
              </a:rPr>
              <a:t>+2</a:t>
            </a:r>
            <a:r>
              <a:rPr lang="en-US" smtClean="0">
                <a:sym typeface="Wingdings" pitchFamily="2" charset="2"/>
              </a:rPr>
              <a:t>    PbCrO</a:t>
            </a:r>
            <a:r>
              <a:rPr lang="en-US" baseline="-25000" smtClean="0">
                <a:sym typeface="Wingdings" pitchFamily="2" charset="2"/>
              </a:rPr>
              <a:t>4</a:t>
            </a:r>
            <a:r>
              <a:rPr lang="en-US" smtClean="0">
                <a:sym typeface="Wingdings" pitchFamily="2" charset="2"/>
              </a:rPr>
              <a:t> (s)</a:t>
            </a:r>
          </a:p>
        </p:txBody>
      </p:sp>
      <p:sp>
        <p:nvSpPr>
          <p:cNvPr id="106500" name="Line 4"/>
          <p:cNvSpPr>
            <a:spLocks noChangeShapeType="1"/>
          </p:cNvSpPr>
          <p:nvPr/>
        </p:nvSpPr>
        <p:spPr bwMode="auto">
          <a:xfrm flipV="1">
            <a:off x="457200" y="4038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 flipV="1">
            <a:off x="5638800" y="45720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4876800" y="41148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 flipV="1">
            <a:off x="7010400" y="4648200"/>
            <a:ext cx="1295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Net Ionic Equations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Try this one!  Write the molecular, total ionic, and net ionic equations for this reaction: Silver nitrate reacts with Lead (II) Chloride </a:t>
            </a:r>
            <a:r>
              <a:rPr lang="en-US" sz="2800" dirty="0" smtClean="0">
                <a:solidFill>
                  <a:srgbClr val="FFFF00"/>
                </a:solidFill>
              </a:rPr>
              <a:t>in hot water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(Lead (II) chloride WILL dissolve in </a:t>
            </a:r>
            <a:r>
              <a:rPr lang="en-US" sz="2000" dirty="0" smtClean="0">
                <a:solidFill>
                  <a:srgbClr val="FFFF00"/>
                </a:solidFill>
              </a:rPr>
              <a:t>hot</a:t>
            </a:r>
            <a:r>
              <a:rPr lang="en-US" sz="2000" dirty="0" smtClean="0">
                <a:solidFill>
                  <a:srgbClr val="FF5050"/>
                </a:solidFill>
              </a:rPr>
              <a:t> </a:t>
            </a:r>
            <a:r>
              <a:rPr lang="en-US" sz="2000" dirty="0" smtClean="0"/>
              <a:t>water, but not in cold!).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			AgNO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PbCl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Molecular: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	2 </a:t>
            </a:r>
            <a:r>
              <a:rPr lang="en-US" sz="2400" dirty="0" smtClean="0"/>
              <a:t>AgNO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PbCl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 2 </a:t>
            </a:r>
            <a:r>
              <a:rPr lang="en-US" sz="2400" dirty="0" err="1" smtClean="0">
                <a:sym typeface="Wingdings" pitchFamily="2" charset="2"/>
              </a:rPr>
              <a:t>AgCl</a:t>
            </a:r>
            <a:r>
              <a:rPr lang="en-US" sz="2400" dirty="0" smtClean="0">
                <a:sym typeface="Wingdings" pitchFamily="2" charset="2"/>
              </a:rPr>
              <a:t> + </a:t>
            </a:r>
            <a:r>
              <a:rPr lang="en-US" sz="2400" dirty="0" err="1" smtClean="0">
                <a:sym typeface="Wingdings" pitchFamily="2" charset="2"/>
              </a:rPr>
              <a:t>Pb</a:t>
            </a:r>
            <a:r>
              <a:rPr lang="en-US" sz="2400" dirty="0" smtClean="0">
                <a:sym typeface="Wingdings" pitchFamily="2" charset="2"/>
              </a:rPr>
              <a:t>(NO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)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Total Ionic: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	2 Ag</a:t>
            </a:r>
            <a:r>
              <a:rPr lang="en-US" sz="2400" baseline="30000" dirty="0" smtClean="0">
                <a:sym typeface="Wingdings" pitchFamily="2" charset="2"/>
              </a:rPr>
              <a:t>+</a:t>
            </a:r>
            <a:r>
              <a:rPr lang="en-US" sz="2400" dirty="0" smtClean="0">
                <a:sym typeface="Wingdings" pitchFamily="2" charset="2"/>
              </a:rPr>
              <a:t> + 2 NO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 + Pb</a:t>
            </a:r>
            <a:r>
              <a:rPr lang="en-US" sz="2400" baseline="30000" dirty="0" smtClean="0">
                <a:sym typeface="Wingdings" pitchFamily="2" charset="2"/>
              </a:rPr>
              <a:t>+2</a:t>
            </a:r>
            <a:r>
              <a:rPr lang="en-US" sz="2400" dirty="0" smtClean="0">
                <a:sym typeface="Wingdings" pitchFamily="2" charset="2"/>
              </a:rPr>
              <a:t> + 2 </a:t>
            </a:r>
            <a:r>
              <a:rPr lang="en-US" sz="2400" dirty="0" err="1" smtClean="0">
                <a:sym typeface="Wingdings" pitchFamily="2" charset="2"/>
              </a:rPr>
              <a:t>Cl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  2 </a:t>
            </a:r>
            <a:r>
              <a:rPr lang="en-US" sz="2400" dirty="0" err="1" smtClean="0">
                <a:sym typeface="Wingdings" pitchFamily="2" charset="2"/>
              </a:rPr>
              <a:t>AgCl</a:t>
            </a:r>
            <a:r>
              <a:rPr lang="en-US" sz="2400" dirty="0" smtClean="0">
                <a:sym typeface="Wingdings" pitchFamily="2" charset="2"/>
              </a:rPr>
              <a:t> (s) + Pb</a:t>
            </a:r>
            <a:r>
              <a:rPr lang="en-US" sz="2400" baseline="30000" dirty="0" smtClean="0">
                <a:sym typeface="Wingdings" pitchFamily="2" charset="2"/>
              </a:rPr>
              <a:t>+2</a:t>
            </a:r>
            <a:r>
              <a:rPr lang="en-US" sz="2400" dirty="0" smtClean="0">
                <a:sym typeface="Wingdings" pitchFamily="2" charset="2"/>
              </a:rPr>
              <a:t> + 2 NO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Net Ionic: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ym typeface="Wingdings" pitchFamily="2" charset="2"/>
              </a:rPr>
              <a:t>  Ag</a:t>
            </a:r>
            <a:r>
              <a:rPr lang="en-US" sz="2400" baseline="30000" dirty="0" smtClean="0">
                <a:sym typeface="Wingdings" pitchFamily="2" charset="2"/>
              </a:rPr>
              <a:t>+</a:t>
            </a:r>
            <a:r>
              <a:rPr lang="en-US" sz="2400" dirty="0" smtClean="0">
                <a:sym typeface="Wingdings" pitchFamily="2" charset="2"/>
              </a:rPr>
              <a:t> + </a:t>
            </a:r>
            <a:r>
              <a:rPr lang="en-US" sz="2400" dirty="0" err="1" smtClean="0">
                <a:sym typeface="Wingdings" pitchFamily="2" charset="2"/>
              </a:rPr>
              <a:t>Cl</a:t>
            </a:r>
            <a:r>
              <a:rPr lang="en-US" sz="2400" baseline="30000" dirty="0" smtClean="0">
                <a:sym typeface="Wingdings" pitchFamily="2" charset="2"/>
              </a:rPr>
              <a:t>-</a:t>
            </a:r>
            <a:r>
              <a:rPr lang="en-US" sz="2400" dirty="0" smtClean="0">
                <a:sym typeface="Wingdings" pitchFamily="2" charset="2"/>
              </a:rPr>
              <a:t>  </a:t>
            </a:r>
            <a:r>
              <a:rPr lang="en-US" sz="2400" dirty="0" err="1" smtClean="0">
                <a:sym typeface="Wingdings" pitchFamily="2" charset="2"/>
              </a:rPr>
              <a:t>AgCl</a:t>
            </a:r>
            <a:r>
              <a:rPr lang="en-US" sz="2400" dirty="0" smtClean="0">
                <a:sym typeface="Wingdings" pitchFamily="2" charset="2"/>
              </a:rPr>
              <a:t> (s)</a:t>
            </a:r>
            <a:endParaRPr lang="en-US" sz="2400" baseline="30000" dirty="0" smtClean="0">
              <a:sym typeface="Wingdings" pitchFamily="2" charset="2"/>
            </a:endParaRP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 flipV="1">
            <a:off x="1981200" y="4800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 flipV="1">
            <a:off x="8001000" y="47244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0" name="Line 6"/>
          <p:cNvSpPr>
            <a:spLocks noChangeShapeType="1"/>
          </p:cNvSpPr>
          <p:nvPr/>
        </p:nvSpPr>
        <p:spPr bwMode="auto">
          <a:xfrm flipV="1">
            <a:off x="7010400" y="4800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 flipV="1">
            <a:off x="3200400" y="48006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Steps to Writing Reactions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638800"/>
          </a:xfrm>
        </p:spPr>
        <p:txBody>
          <a:bodyPr/>
          <a:lstStyle/>
          <a:p>
            <a:pPr marL="609600" indent="-609600" eaLnBrk="1" hangingPunct="1">
              <a:buFontTx/>
              <a:buChar char="•"/>
            </a:pPr>
            <a:r>
              <a:rPr lang="en-US" altLang="en-US" smtClean="0">
                <a:effectLst/>
              </a:rPr>
              <a:t>Some steps for doing reactions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Identify the type of reaction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Predict the product(s) using the type of reaction as a model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mtClean="0">
                <a:effectLst/>
              </a:rPr>
              <a:t>Balance it</a:t>
            </a:r>
          </a:p>
          <a:p>
            <a:pPr marL="990600" lvl="1" indent="-533400" eaLnBrk="1" hangingPunct="1">
              <a:buFontTx/>
              <a:buNone/>
            </a:pPr>
            <a:endParaRPr lang="en-US" altLang="en-US" smtClean="0">
              <a:effectLst/>
            </a:endParaRP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effectLst/>
              </a:rPr>
              <a:t>Don’t forget about the diatomic elements! (BrINClHOF) For example, Oxygen is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 </a:t>
            </a:r>
            <a:r>
              <a:rPr lang="en-US" altLang="en-US" u="sng" smtClean="0">
                <a:effectLst/>
                <a:sym typeface="Wingdings" panose="05000000000000000000" pitchFamily="2" charset="2"/>
              </a:rPr>
              <a:t>as an</a:t>
            </a:r>
            <a:r>
              <a:rPr lang="en-US" altLang="en-US" u="sng" baseline="-25000" smtClean="0">
                <a:effectLst/>
                <a:sym typeface="Wingdings" panose="05000000000000000000" pitchFamily="2" charset="2"/>
              </a:rPr>
              <a:t> </a:t>
            </a:r>
            <a:r>
              <a:rPr lang="en-US" altLang="en-US" u="sng" smtClean="0">
                <a:effectLst/>
                <a:sym typeface="Wingdings" panose="05000000000000000000" pitchFamily="2" charset="2"/>
              </a:rPr>
              <a:t>element.</a:t>
            </a:r>
            <a:r>
              <a:rPr lang="en-US" altLang="en-US" u="sng" baseline="-25000" smtClean="0">
                <a:effectLst/>
                <a:sym typeface="Wingdings" panose="05000000000000000000" pitchFamily="2" charset="2"/>
              </a:rPr>
              <a:t> 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In a compound, it can’t be a diatomic element because it’s not a free element anymore, it’s part of a compound!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1. Synthesis reactions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b="1" smtClean="0">
                <a:effectLst/>
              </a:rPr>
              <a:t>Synthesis reactions</a:t>
            </a:r>
            <a:r>
              <a:rPr lang="en-US" altLang="en-US" smtClean="0">
                <a:effectLst/>
              </a:rPr>
              <a:t> occur when two substances (generally</a:t>
            </a:r>
            <a:r>
              <a:rPr lang="en-US" altLang="en-US" b="1" smtClean="0">
                <a:effectLst/>
              </a:rPr>
              <a:t> </a:t>
            </a:r>
            <a:r>
              <a:rPr lang="en-US" altLang="en-US" b="1" u="sng" smtClean="0">
                <a:effectLst/>
              </a:rPr>
              <a:t>elements</a:t>
            </a:r>
            <a:r>
              <a:rPr lang="en-US" altLang="en-US" smtClean="0">
                <a:effectLst/>
              </a:rPr>
              <a:t>) combine and form a compound.  (Sometimes these are called combination or addition reactions.)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>
                <a:effectLst/>
              </a:rPr>
              <a:t>		reactant + reactant </a:t>
            </a:r>
            <a:r>
              <a:rPr lang="en-US" altLang="en-US" b="1" smtClean="0">
                <a:effectLst/>
                <a:sym typeface="Wingdings" panose="05000000000000000000" pitchFamily="2" charset="2"/>
              </a:rPr>
              <a:t> 1 product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Basically: A + B  AB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Example: 2H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2H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Example: C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CO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endParaRPr lang="en-US" altLang="en-US" smtClean="0">
              <a:effectLst/>
              <a:sym typeface="Wingdings" panose="05000000000000000000" pitchFamily="2" charset="2"/>
            </a:endParaRPr>
          </a:p>
        </p:txBody>
      </p:sp>
      <p:pic>
        <p:nvPicPr>
          <p:cNvPr id="72708" name="Picture 4" descr="SYNT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426720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Synthesis Reactions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Here is another example of a synthesis reaction</a:t>
            </a:r>
          </a:p>
        </p:txBody>
      </p:sp>
      <p:pic>
        <p:nvPicPr>
          <p:cNvPr id="75780" name="Picture 4" descr="potassiumchloridere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Practice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Predict the products.  Write and balance the following synthesis reaction equations.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Sodium metal reacts with chlorine gas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</a:rPr>
              <a:t>         Na</a:t>
            </a:r>
            <a:r>
              <a:rPr lang="en-US" altLang="en-US" baseline="-25000" smtClean="0">
                <a:effectLst/>
              </a:rPr>
              <a:t>(s) </a:t>
            </a:r>
            <a:r>
              <a:rPr lang="en-US" altLang="en-US" smtClean="0">
                <a:effectLst/>
              </a:rPr>
              <a:t>+ Cl</a:t>
            </a:r>
            <a:r>
              <a:rPr lang="en-US" altLang="en-US" baseline="-25000" smtClean="0">
                <a:effectLst/>
              </a:rPr>
              <a:t>2(g) </a:t>
            </a:r>
            <a:r>
              <a:rPr lang="en-US" altLang="en-US" smtClean="0">
                <a:effectLst/>
              </a:rPr>
              <a:t>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</a:t>
            </a:r>
            <a:endParaRPr lang="en-US" altLang="en-US" baseline="-25000" smtClean="0">
              <a:effectLst/>
              <a:sym typeface="Wingdings" panose="05000000000000000000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Solid Magnesium reacts with fluorine gas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         Mg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(s)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F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2(g)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Aluminum metal reacts with fluorine gas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         Al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(s)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+   F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2(g)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38100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aseline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85800" y="48006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aseline="0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295400" y="3276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762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baseline="0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648200" y="32766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953000" y="3276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NaCl</a:t>
            </a:r>
            <a:r>
              <a:rPr lang="en-US" altLang="en-US"/>
              <a:t>(s)</a:t>
            </a:r>
            <a:endParaRPr lang="en-US" altLang="en-US" baseline="0"/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4267200" y="44196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>
                <a:sym typeface="Wingdings" panose="05000000000000000000" pitchFamily="2" charset="2"/>
              </a:rPr>
              <a:t>MgF</a:t>
            </a:r>
            <a:r>
              <a:rPr lang="en-US" altLang="en-US">
                <a:sym typeface="Wingdings" panose="05000000000000000000" pitchFamily="2" charset="2"/>
              </a:rPr>
              <a:t>2(s)</a:t>
            </a:r>
            <a:endParaRPr lang="en-US" altLang="en-US" baseline="0">
              <a:sym typeface="Wingdings" panose="05000000000000000000" pitchFamily="2" charset="2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800600" y="5562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AlF</a:t>
            </a:r>
            <a:r>
              <a:rPr lang="en-US" altLang="en-US"/>
              <a:t>3(s)</a:t>
            </a:r>
            <a:endParaRPr lang="en-US" altLang="en-US" baseline="0"/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1143000" y="5592763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2743200" y="5562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3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4495800" y="5562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aseline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2. Decomposition Reactions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smtClean="0">
                <a:effectLst/>
              </a:rPr>
              <a:t>Decomposition reactions</a:t>
            </a:r>
            <a:r>
              <a:rPr lang="en-US" altLang="en-US" smtClean="0">
                <a:effectLst/>
              </a:rPr>
              <a:t> occur when a compound breaks up into the elements or in a few to simpler compounds</a:t>
            </a:r>
          </a:p>
          <a:p>
            <a:pPr eaLnBrk="1" hangingPunct="1">
              <a:buFontTx/>
              <a:buChar char="•"/>
            </a:pPr>
            <a:r>
              <a:rPr lang="en-US" altLang="en-US" b="1" smtClean="0">
                <a:effectLst/>
              </a:rPr>
              <a:t>1 Reactant </a:t>
            </a:r>
            <a:r>
              <a:rPr lang="en-US" altLang="en-US" b="1" smtClean="0">
                <a:effectLst/>
                <a:sym typeface="Wingdings" panose="05000000000000000000" pitchFamily="2" charset="2"/>
              </a:rPr>
              <a:t> Product + Product 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In general: AB  A + B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Example: 2 H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O  2H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+ 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endParaRPr lang="en-US" altLang="en-US" smtClean="0">
              <a:effectLst/>
              <a:sym typeface="Wingdings" panose="05000000000000000000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Example: 2 HgO  2Hg + 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</a:rPr>
              <a:t>  </a:t>
            </a:r>
          </a:p>
        </p:txBody>
      </p:sp>
      <p:pic>
        <p:nvPicPr>
          <p:cNvPr id="74757" name="Picture 5" descr="decomp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81600"/>
            <a:ext cx="5334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Decomposition Reactions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mtClean="0">
                <a:effectLst/>
              </a:rPr>
              <a:t>Another view of a decomposition reaction:</a:t>
            </a:r>
          </a:p>
        </p:txBody>
      </p:sp>
      <p:pic>
        <p:nvPicPr>
          <p:cNvPr id="76804" name="Picture 4" descr="mercuryIIoxidede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Decomposition Exceptions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</a:rPr>
              <a:t>Carbonates and chlorates are special case decomposition reactions that do not go to the elements.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</a:rPr>
              <a:t>Carbonates (CO</a:t>
            </a:r>
            <a:r>
              <a:rPr lang="en-US" altLang="en-US" baseline="-25000" smtClean="0">
                <a:effectLst/>
              </a:rPr>
              <a:t>3</a:t>
            </a:r>
            <a:r>
              <a:rPr lang="en-US" altLang="en-US" baseline="30000" smtClean="0">
                <a:effectLst/>
              </a:rPr>
              <a:t>2-</a:t>
            </a:r>
            <a:r>
              <a:rPr lang="en-US" altLang="en-US" smtClean="0">
                <a:effectLst/>
              </a:rPr>
              <a:t>) decompose to carbon dioxide and a metal oxide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</a:rPr>
              <a:t>Example: CaCO</a:t>
            </a:r>
            <a:r>
              <a:rPr lang="en-US" altLang="en-US" baseline="-25000" smtClean="0">
                <a:effectLst/>
              </a:rPr>
              <a:t>3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CO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+ CaO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Chlorates (ClO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baseline="30000" smtClean="0">
                <a:effectLst/>
                <a:sym typeface="Wingdings" panose="05000000000000000000" pitchFamily="2" charset="2"/>
              </a:rPr>
              <a:t>-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) decompose to oxygen gas and a metal chloride</a:t>
            </a:r>
          </a:p>
          <a:p>
            <a:pPr lvl="2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  <a:sym typeface="Wingdings" panose="05000000000000000000" pitchFamily="2" charset="2"/>
              </a:rPr>
              <a:t>Example: 2 Al(ClO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)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 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 2 AlCl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3</a:t>
            </a:r>
            <a:r>
              <a:rPr lang="en-US" altLang="en-US" smtClean="0">
                <a:effectLst/>
                <a:sym typeface="Wingdings" panose="05000000000000000000" pitchFamily="2" charset="2"/>
              </a:rPr>
              <a:t> + 9 O</a:t>
            </a:r>
            <a:r>
              <a:rPr lang="en-US" altLang="en-US" baseline="-25000" smtClean="0">
                <a:effectLst/>
                <a:sym typeface="Wingdings" panose="05000000000000000000" pitchFamily="2" charset="2"/>
              </a:rPr>
              <a:t>2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en-US" smtClean="0">
                <a:effectLst/>
              </a:rPr>
              <a:t>There are other special cases, but we will not explore those in Chemistry 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1440</Words>
  <Application>Microsoft Office PowerPoint</Application>
  <PresentationFormat>On-screen Show (4:3)</PresentationFormat>
  <Paragraphs>209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Tahoma</vt:lpstr>
      <vt:lpstr>Times</vt:lpstr>
      <vt:lpstr>Wingdings</vt:lpstr>
      <vt:lpstr>Balance</vt:lpstr>
      <vt:lpstr>Chemical Reactions </vt:lpstr>
      <vt:lpstr>Types of Reactions</vt:lpstr>
      <vt:lpstr>Steps to Writing Reactions</vt:lpstr>
      <vt:lpstr>1. Synthesis reactions</vt:lpstr>
      <vt:lpstr>Synthesis Reactions</vt:lpstr>
      <vt:lpstr>Practice</vt:lpstr>
      <vt:lpstr>2. Decomposition Reactions</vt:lpstr>
      <vt:lpstr>Decomposition Reactions</vt:lpstr>
      <vt:lpstr>Decomposition Exceptions</vt:lpstr>
      <vt:lpstr>Practice</vt:lpstr>
      <vt:lpstr>3. Single Replacement Reactions</vt:lpstr>
      <vt:lpstr>Single Replacement Reactions</vt:lpstr>
      <vt:lpstr>Single Replacement Reactions</vt:lpstr>
      <vt:lpstr>Single Replacement Reactions</vt:lpstr>
      <vt:lpstr>4. Double Replacement Reactions</vt:lpstr>
      <vt:lpstr>Double Replacement Reactions</vt:lpstr>
      <vt:lpstr>Practice</vt:lpstr>
      <vt:lpstr>5. Combustion Reactions</vt:lpstr>
      <vt:lpstr>Combustion Reactions</vt:lpstr>
      <vt:lpstr>Combustion Reactions</vt:lpstr>
      <vt:lpstr>Combustion</vt:lpstr>
      <vt:lpstr>Mixed Practice</vt:lpstr>
      <vt:lpstr>Total Ionic Equations </vt:lpstr>
      <vt:lpstr>Solubility Table</vt:lpstr>
      <vt:lpstr>Solubilities Not on the Table!</vt:lpstr>
      <vt:lpstr>Total Ionic Equations </vt:lpstr>
      <vt:lpstr>Net Ionic Equations</vt:lpstr>
      <vt:lpstr>Net Ionic Equations</vt:lpstr>
    </vt:vector>
  </TitlesOfParts>
  <Company/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subject>Chemistry I (High School)</dc:subject>
  <dc:creator>Neil Rapp</dc:creator>
  <cp:keywords>chemical reactions, synthesis, combination, addition, decomposition, single replacement, double replacement, metathesis, combustion</cp:keywords>
  <cp:lastModifiedBy>Rapp, Delbert N</cp:lastModifiedBy>
  <cp:revision>57</cp:revision>
  <dcterms:created xsi:type="dcterms:W3CDTF">2004-11-26T22:07:18Z</dcterms:created>
  <dcterms:modified xsi:type="dcterms:W3CDTF">2021-03-08T16:50:28Z</dcterms:modified>
</cp:coreProperties>
</file>