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5" r:id="rId4"/>
    <p:sldId id="261" r:id="rId5"/>
    <p:sldId id="273" r:id="rId6"/>
    <p:sldId id="262" r:id="rId7"/>
    <p:sldId id="277" r:id="rId8"/>
    <p:sldId id="258" r:id="rId9"/>
    <p:sldId id="269" r:id="rId10"/>
    <p:sldId id="270" r:id="rId11"/>
    <p:sldId id="279" r:id="rId12"/>
    <p:sldId id="274" r:id="rId13"/>
    <p:sldId id="280" r:id="rId14"/>
    <p:sldId id="263" r:id="rId15"/>
    <p:sldId id="281" r:id="rId16"/>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C7A2C"/>
    <a:srgbClr val="0000FF"/>
    <a:srgbClr val="FFFFFF"/>
    <a:srgbClr val="000000"/>
    <a:srgbClr val="FF9218"/>
    <a:srgbClr val="9234DB"/>
    <a:srgbClr val="6E0043"/>
    <a:srgbClr val="063D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575" autoAdjust="0"/>
  </p:normalViewPr>
  <p:slideViewPr>
    <p:cSldViewPr>
      <p:cViewPr varScale="1">
        <p:scale>
          <a:sx n="86" d="100"/>
          <a:sy n="86" d="100"/>
        </p:scale>
        <p:origin x="152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7" tIns="44450" rIns="90487" bIns="4445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1" name="Rectangle 3"/>
          <p:cNvSpPr>
            <a:spLocks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267230148"/>
      </p:ext>
    </p:extLst>
  </p:cSld>
  <p:clrMapOvr>
    <a:masterClrMapping/>
  </p:clrMapOvr>
  <p:transition>
    <p:pull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78297247"/>
      </p:ext>
    </p:extLst>
  </p:cSld>
  <p:clrMapOvr>
    <a:masterClrMapping/>
  </p:clrMapOvr>
  <p:transition>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9717186"/>
      </p:ext>
    </p:extLst>
  </p:cSld>
  <p:clrMapOvr>
    <a:masterClrMapping/>
  </p:clrMapOvr>
  <p:transition>
    <p:pull dir="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Media Placeholder 3"/>
          <p:cNvSpPr>
            <a:spLocks noGrp="1"/>
          </p:cNvSpPr>
          <p:nvPr>
            <p:ph type="media" sz="half" idx="2"/>
          </p:nvPr>
        </p:nvSpPr>
        <p:spPr>
          <a:xfrm>
            <a:off x="4648200" y="1981200"/>
            <a:ext cx="3810000" cy="4114800"/>
          </a:xfrm>
        </p:spPr>
        <p:txBody>
          <a:bodyPr/>
          <a:lstStyle/>
          <a:p>
            <a:endParaRPr lang="en-US"/>
          </a:p>
        </p:txBody>
      </p:sp>
    </p:spTree>
    <p:extLst>
      <p:ext uri="{BB962C8B-B14F-4D97-AF65-F5344CB8AC3E}">
        <p14:creationId xmlns:p14="http://schemas.microsoft.com/office/powerpoint/2010/main" val="1072529294"/>
      </p:ext>
    </p:extLst>
  </p:cSld>
  <p:clrMapOvr>
    <a:masterClrMapping/>
  </p:clrMapOvr>
  <p:transition>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8669976"/>
      </p:ext>
    </p:extLst>
  </p:cSld>
  <p:clrMapOvr>
    <a:masterClrMapping/>
  </p:clrMapOvr>
  <p:transition>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Tree>
    <p:extLst>
      <p:ext uri="{BB962C8B-B14F-4D97-AF65-F5344CB8AC3E}">
        <p14:creationId xmlns:p14="http://schemas.microsoft.com/office/powerpoint/2010/main" val="656324460"/>
      </p:ext>
    </p:extLst>
  </p:cSld>
  <p:clrMapOvr>
    <a:masterClrMapping/>
  </p:clrMapOvr>
  <p:transition>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18510634"/>
      </p:ext>
    </p:extLst>
  </p:cSld>
  <p:clrMapOvr>
    <a:masterClrMapping/>
  </p:clrMapOvr>
  <p:transition>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49975503"/>
      </p:ext>
    </p:extLst>
  </p:cSld>
  <p:clrMapOvr>
    <a:masterClrMapping/>
  </p:clrMapOvr>
  <p:transition>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66395643"/>
      </p:ext>
    </p:extLst>
  </p:cSld>
  <p:clrMapOvr>
    <a:masterClrMapping/>
  </p:clrMapOvr>
  <p:transition>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240243"/>
      </p:ext>
    </p:extLst>
  </p:cSld>
  <p:clrMapOvr>
    <a:masterClrMapping/>
  </p:clrMapOvr>
  <p:transition>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2041264519"/>
      </p:ext>
    </p:extLst>
  </p:cSld>
  <p:clrMapOvr>
    <a:masterClrMapping/>
  </p:clrMapOvr>
  <p:transition>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701098766"/>
      </p:ext>
    </p:extLst>
  </p:cSld>
  <p:clrMapOvr>
    <a:masterClrMapping/>
  </p:clrMapOvr>
  <p:transition>
    <p:pull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7" tIns="44450" rIns="90487" bIns="4445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7" tIns="44450" rIns="90487" bIns="4445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Text Box 4"/>
          <p:cNvSpPr txBox="1">
            <a:spLocks noChangeArrowheads="1"/>
          </p:cNvSpPr>
          <p:nvPr/>
        </p:nvSpPr>
        <p:spPr bwMode="auto">
          <a:xfrm>
            <a:off x="8670925" y="128588"/>
            <a:ext cx="450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fld id="{EBF65C43-E340-4431-8F9B-F2FEC7072CF3}" type="slidenum">
              <a:rPr lang="en-US" altLang="en-US" sz="1800" b="1">
                <a:effectLst>
                  <a:outerShdw blurRad="38100" dist="38100" dir="2700000" algn="tl">
                    <a:srgbClr val="FFFFFF"/>
                  </a:outerShdw>
                </a:effectLst>
              </a:rPr>
              <a:pPr/>
              <a:t>‹#›</a:t>
            </a:fld>
            <a:endParaRPr lang="en-US" altLang="en-US" sz="18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pull dir="rd"/>
  </p:transition>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panose="02020603050405020304" pitchFamily="18" charset="0"/>
        </a:defRPr>
      </a:lvl2pPr>
      <a:lvl3pPr algn="ctr" rtl="0" eaLnBrk="0" fontAlgn="base" hangingPunct="0">
        <a:spcBef>
          <a:spcPct val="0"/>
        </a:spcBef>
        <a:spcAft>
          <a:spcPct val="0"/>
        </a:spcAft>
        <a:defRPr sz="4400">
          <a:solidFill>
            <a:schemeClr val="tx2"/>
          </a:solidFill>
          <a:latin typeface="Times" panose="02020603050405020304" pitchFamily="18" charset="0"/>
        </a:defRPr>
      </a:lvl3pPr>
      <a:lvl4pPr algn="ctr" rtl="0" eaLnBrk="0" fontAlgn="base" hangingPunct="0">
        <a:spcBef>
          <a:spcPct val="0"/>
        </a:spcBef>
        <a:spcAft>
          <a:spcPct val="0"/>
        </a:spcAft>
        <a:defRPr sz="4400">
          <a:solidFill>
            <a:schemeClr val="tx2"/>
          </a:solidFill>
          <a:latin typeface="Times" panose="02020603050405020304" pitchFamily="18" charset="0"/>
        </a:defRPr>
      </a:lvl4pPr>
      <a:lvl5pPr algn="ctr" rtl="0" eaLnBrk="0" fontAlgn="base" hangingPunct="0">
        <a:spcBef>
          <a:spcPct val="0"/>
        </a:spcBef>
        <a:spcAft>
          <a:spcPct val="0"/>
        </a:spcAft>
        <a:defRPr sz="4400">
          <a:solidFill>
            <a:schemeClr val="tx2"/>
          </a:solidFill>
          <a:latin typeface="Times" panose="02020603050405020304" pitchFamily="18" charset="0"/>
        </a:defRPr>
      </a:lvl5pPr>
      <a:lvl6pPr marL="457200" algn="ctr" rtl="0" eaLnBrk="0" fontAlgn="base" hangingPunct="0">
        <a:spcBef>
          <a:spcPct val="0"/>
        </a:spcBef>
        <a:spcAft>
          <a:spcPct val="0"/>
        </a:spcAft>
        <a:defRPr sz="4400">
          <a:solidFill>
            <a:schemeClr val="tx2"/>
          </a:solidFill>
          <a:latin typeface="Times" panose="02020603050405020304" pitchFamily="18" charset="0"/>
        </a:defRPr>
      </a:lvl6pPr>
      <a:lvl7pPr marL="914400" algn="ctr" rtl="0" eaLnBrk="0" fontAlgn="base" hangingPunct="0">
        <a:spcBef>
          <a:spcPct val="0"/>
        </a:spcBef>
        <a:spcAft>
          <a:spcPct val="0"/>
        </a:spcAft>
        <a:defRPr sz="4400">
          <a:solidFill>
            <a:schemeClr val="tx2"/>
          </a:solidFill>
          <a:latin typeface="Times" panose="02020603050405020304" pitchFamily="18" charset="0"/>
        </a:defRPr>
      </a:lvl7pPr>
      <a:lvl8pPr marL="1371600" algn="ctr" rtl="0" eaLnBrk="0" fontAlgn="base" hangingPunct="0">
        <a:spcBef>
          <a:spcPct val="0"/>
        </a:spcBef>
        <a:spcAft>
          <a:spcPct val="0"/>
        </a:spcAft>
        <a:defRPr sz="4400">
          <a:solidFill>
            <a:schemeClr val="tx2"/>
          </a:solidFill>
          <a:latin typeface="Times" panose="02020603050405020304" pitchFamily="18" charset="0"/>
        </a:defRPr>
      </a:lvl8pPr>
      <a:lvl9pPr marL="1828800" algn="ctr" rtl="0" eaLnBrk="0" fontAlgn="base" hangingPunct="0">
        <a:spcBef>
          <a:spcPct val="0"/>
        </a:spcBef>
        <a:spcAft>
          <a:spcPct val="0"/>
        </a:spcAft>
        <a:defRPr sz="4400">
          <a:solidFill>
            <a:schemeClr val="tx2"/>
          </a:solidFill>
          <a:latin typeface="Times" panose="02020603050405020304" pitchFamily="18" charset="0"/>
        </a:defRPr>
      </a:lvl9pPr>
    </p:titleStyle>
    <p:bodyStyle>
      <a:lvl1pPr marL="342900" indent="-342900" algn="l" rtl="0" eaLnBrk="0" fontAlgn="base" hangingPunct="0">
        <a:spcBef>
          <a:spcPct val="20000"/>
        </a:spcBef>
        <a:spcAft>
          <a:spcPct val="0"/>
        </a:spcAft>
        <a:buSzPct val="10000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SzPct val="10000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SzPct val="10000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SzPct val="100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slideLayout" Target="../slideLayouts/slideLayout12.xml"/><Relationship Id="rId1" Type="http://schemas.openxmlformats.org/officeDocument/2006/relationships/video" Target="file:///C:\Temp\Chemistry%201%20Power%20Point\04M02VD1.avi" TargetMode="Externa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video" Target="file:///C:\Temp\Chemistry%201%20Power%20Point\04M04AN1.avi"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3400" y="152400"/>
            <a:ext cx="8153400" cy="1143000"/>
          </a:xfrm>
          <a:noFill/>
          <a:ln/>
        </p:spPr>
        <p:txBody>
          <a:bodyPr/>
          <a:lstStyle/>
          <a:p>
            <a:r>
              <a:rPr lang="en-US" altLang="en-US" sz="4800" b="1">
                <a:solidFill>
                  <a:srgbClr val="6E0043"/>
                </a:solidFill>
                <a:effectLst>
                  <a:outerShdw blurRad="38100" dist="38100" dir="2700000" algn="tl">
                    <a:srgbClr val="000000"/>
                  </a:outerShdw>
                </a:effectLst>
                <a:latin typeface="Comic Sans MS" panose="030F0702030302020204" pitchFamily="66" charset="0"/>
              </a:rPr>
              <a:t>CHEMICAL REACTIONS</a:t>
            </a:r>
            <a:endParaRPr lang="en-US" altLang="en-US" sz="3200" b="1">
              <a:solidFill>
                <a:srgbClr val="6E0043"/>
              </a:solidFill>
              <a:effectLst>
                <a:outerShdw blurRad="38100" dist="38100" dir="2700000" algn="tl">
                  <a:srgbClr val="000000"/>
                </a:outerShdw>
              </a:effectLst>
              <a:latin typeface="Arial" panose="020B0604020202020204" pitchFamily="34" charset="0"/>
            </a:endParaRPr>
          </a:p>
        </p:txBody>
      </p:sp>
      <p:pic>
        <p:nvPicPr>
          <p:cNvPr id="4099" name="Picture 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6938" y="2085975"/>
            <a:ext cx="3970337" cy="372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250" y="2085975"/>
            <a:ext cx="3746500" cy="372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01" name="Rectangle 5"/>
          <p:cNvSpPr>
            <a:spLocks noChangeArrowheads="1"/>
          </p:cNvSpPr>
          <p:nvPr/>
        </p:nvSpPr>
        <p:spPr bwMode="auto">
          <a:xfrm>
            <a:off x="969963" y="5846763"/>
            <a:ext cx="27400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b="1">
                <a:effectLst>
                  <a:outerShdw blurRad="38100" dist="38100" dir="2700000" algn="tl">
                    <a:srgbClr val="FFFFFF"/>
                  </a:outerShdw>
                </a:effectLst>
                <a:latin typeface="Arial" panose="020B0604020202020204" pitchFamily="34" charset="0"/>
              </a:rPr>
              <a:t>Reactants: Zn + I</a:t>
            </a:r>
            <a:r>
              <a:rPr lang="en-US" altLang="en-US" b="1" baseline="-25000">
                <a:effectLst>
                  <a:outerShdw blurRad="38100" dist="38100" dir="2700000" algn="tl">
                    <a:srgbClr val="FFFFFF"/>
                  </a:outerShdw>
                </a:effectLst>
                <a:latin typeface="Arial" panose="020B0604020202020204" pitchFamily="34" charset="0"/>
              </a:rPr>
              <a:t>2</a:t>
            </a:r>
          </a:p>
        </p:txBody>
      </p:sp>
      <p:sp>
        <p:nvSpPr>
          <p:cNvPr id="4102" name="Rectangle 6"/>
          <p:cNvSpPr>
            <a:spLocks noChangeArrowheads="1"/>
          </p:cNvSpPr>
          <p:nvPr/>
        </p:nvSpPr>
        <p:spPr bwMode="auto">
          <a:xfrm>
            <a:off x="5465763" y="5846763"/>
            <a:ext cx="2170112"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b="1">
                <a:effectLst>
                  <a:outerShdw blurRad="38100" dist="38100" dir="2700000" algn="tl">
                    <a:srgbClr val="FFFFFF"/>
                  </a:outerShdw>
                </a:effectLst>
                <a:latin typeface="Arial" panose="020B0604020202020204" pitchFamily="34" charset="0"/>
              </a:rPr>
              <a:t>Product: Zn I</a:t>
            </a:r>
            <a:r>
              <a:rPr lang="en-US" altLang="en-US" b="1" baseline="-25000">
                <a:effectLst>
                  <a:outerShdw blurRad="38100" dist="38100" dir="2700000" algn="tl">
                    <a:srgbClr val="FFFFFF"/>
                  </a:outerShdw>
                </a:effectLst>
                <a:latin typeface="Arial" panose="020B0604020202020204" pitchFamily="34" charset="0"/>
              </a:rPr>
              <a:t>2</a:t>
            </a:r>
          </a:p>
        </p:txBody>
      </p:sp>
      <p:sp>
        <p:nvSpPr>
          <p:cNvPr id="4103" name="Line 7"/>
          <p:cNvSpPr>
            <a:spLocks noChangeShapeType="1"/>
          </p:cNvSpPr>
          <p:nvPr/>
        </p:nvSpPr>
        <p:spPr bwMode="auto">
          <a:xfrm>
            <a:off x="3911600" y="6096000"/>
            <a:ext cx="1397000"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4" name="Text Box 8"/>
          <p:cNvSpPr txBox="1">
            <a:spLocks noChangeArrowheads="1"/>
          </p:cNvSpPr>
          <p:nvPr/>
        </p:nvSpPr>
        <p:spPr bwMode="auto">
          <a:xfrm>
            <a:off x="2590800" y="1143000"/>
            <a:ext cx="3581400" cy="92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800" b="1"/>
              <a:t>Chemistry I – Chapter 11a</a:t>
            </a:r>
            <a:br>
              <a:rPr lang="en-US" altLang="en-US" sz="1800" b="1"/>
            </a:br>
            <a:r>
              <a:rPr lang="en-US" altLang="en-US" sz="1800" b="1"/>
              <a:t>Chemistry I Honors – Chapter 7</a:t>
            </a:r>
            <a:br>
              <a:rPr lang="en-US" altLang="en-US" sz="1800" b="1"/>
            </a:br>
            <a:r>
              <a:rPr lang="en-US" altLang="en-US" sz="1800" b="1"/>
              <a:t>ICP – Chapter 21a</a:t>
            </a:r>
          </a:p>
        </p:txBody>
      </p:sp>
    </p:spTree>
  </p:cSld>
  <p:clrMapOvr>
    <a:overrideClrMapping bg1="lt1" tx1="dk1" bg2="lt2" tx2="dk2" accent1="accent1" accent2="accent2" accent3="accent3" accent4="accent4" accent5="accent5" accent6="accent6" hlink="hlink" folHlink="folHlink"/>
  </p:clrMapOvr>
  <p:transition>
    <p:pull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304800" y="762000"/>
            <a:ext cx="9448800" cy="5715000"/>
          </a:xfrm>
        </p:spPr>
        <p:txBody>
          <a:bodyPr/>
          <a:lstStyle/>
          <a:p>
            <a:pPr marL="838200" lvl="1" indent="-381000">
              <a:lnSpc>
                <a:spcPct val="80000"/>
              </a:lnSpc>
              <a:buFontTx/>
              <a:buNone/>
            </a:pPr>
            <a:r>
              <a:rPr lang="en-US" altLang="en-US" sz="2400" b="1">
                <a:solidFill>
                  <a:srgbClr val="0000FF"/>
                </a:solidFill>
                <a:latin typeface="Arial" panose="020B0604020202020204" pitchFamily="34" charset="0"/>
              </a:rPr>
              <a:t>There are four basic steps to balancing a chemical equation.</a:t>
            </a:r>
          </a:p>
          <a:p>
            <a:pPr marL="1257300" lvl="2" indent="-342900">
              <a:lnSpc>
                <a:spcPct val="80000"/>
              </a:lnSpc>
              <a:buFontTx/>
              <a:buAutoNum type="arabicPeriod"/>
            </a:pPr>
            <a:r>
              <a:rPr lang="en-US" altLang="en-US" b="1">
                <a:solidFill>
                  <a:srgbClr val="0000FF"/>
                </a:solidFill>
                <a:latin typeface="Arial" panose="020B0604020202020204" pitchFamily="34" charset="0"/>
              </a:rPr>
              <a:t>Write the correct formula for the reactants and the products. DO NOT TRY TO BALANCE IT YET!  You must write the correct formulas first.  And most importantly, DO NOT CHANGE THE FORMULAS!</a:t>
            </a:r>
          </a:p>
          <a:p>
            <a:pPr marL="1257300" lvl="2" indent="-342900">
              <a:lnSpc>
                <a:spcPct val="80000"/>
              </a:lnSpc>
              <a:buFontTx/>
              <a:buAutoNum type="arabicPeriod"/>
            </a:pPr>
            <a:r>
              <a:rPr lang="en-US" altLang="en-US" b="1">
                <a:solidFill>
                  <a:srgbClr val="0000FF"/>
                </a:solidFill>
                <a:latin typeface="Arial" panose="020B0604020202020204" pitchFamily="34" charset="0"/>
              </a:rPr>
              <a:t>Find the number of atoms for each element on the left side.  Compare those against the number of the atoms of the same element on the right side.</a:t>
            </a:r>
          </a:p>
          <a:p>
            <a:pPr marL="1257300" lvl="2" indent="-342900">
              <a:lnSpc>
                <a:spcPct val="80000"/>
              </a:lnSpc>
              <a:buFontTx/>
              <a:buAutoNum type="arabicPeriod"/>
            </a:pPr>
            <a:r>
              <a:rPr lang="en-US" altLang="en-US" b="1">
                <a:solidFill>
                  <a:srgbClr val="0000FF"/>
                </a:solidFill>
                <a:latin typeface="Arial" panose="020B0604020202020204" pitchFamily="34" charset="0"/>
              </a:rPr>
              <a:t>Determine where to place coefficients in front of formulas so that the left side has the same number of atoms as the right side for EACH element in order to balance the equation.</a:t>
            </a:r>
          </a:p>
          <a:p>
            <a:pPr marL="1257300" lvl="2" indent="-342900">
              <a:lnSpc>
                <a:spcPct val="80000"/>
              </a:lnSpc>
              <a:buFontTx/>
              <a:buAutoNum type="arabicPeriod"/>
            </a:pPr>
            <a:r>
              <a:rPr lang="en-US" altLang="en-US" b="1">
                <a:solidFill>
                  <a:srgbClr val="0000FF"/>
                </a:solidFill>
                <a:latin typeface="Arial" panose="020B0604020202020204" pitchFamily="34" charset="0"/>
              </a:rPr>
              <a:t>Check your answer to see if:</a:t>
            </a:r>
          </a:p>
          <a:p>
            <a:pPr marL="1676400" lvl="3" indent="-304800">
              <a:lnSpc>
                <a:spcPct val="80000"/>
              </a:lnSpc>
            </a:pPr>
            <a:r>
              <a:rPr lang="en-US" altLang="en-US" sz="2400" b="1">
                <a:solidFill>
                  <a:srgbClr val="0000FF"/>
                </a:solidFill>
                <a:latin typeface="Arial" panose="020B0604020202020204" pitchFamily="34" charset="0"/>
              </a:rPr>
              <a:t>The numbers of atoms on both sides of the equation are now balanced.</a:t>
            </a:r>
          </a:p>
          <a:p>
            <a:pPr marL="1676400" lvl="3" indent="-304800">
              <a:lnSpc>
                <a:spcPct val="80000"/>
              </a:lnSpc>
            </a:pPr>
            <a:r>
              <a:rPr lang="en-US" altLang="en-US" sz="2400" b="1">
                <a:solidFill>
                  <a:srgbClr val="0000FF"/>
                </a:solidFill>
                <a:latin typeface="Arial" panose="020B0604020202020204" pitchFamily="34" charset="0"/>
              </a:rPr>
              <a:t>The coefficients are in the lowest possible whole number ratios. (reduced)</a:t>
            </a:r>
          </a:p>
        </p:txBody>
      </p:sp>
      <p:sp>
        <p:nvSpPr>
          <p:cNvPr id="19460" name="Rectangle 4"/>
          <p:cNvSpPr>
            <a:spLocks noGrp="1" noChangeArrowheads="1"/>
          </p:cNvSpPr>
          <p:nvPr>
            <p:ph type="title"/>
          </p:nvPr>
        </p:nvSpPr>
        <p:spPr>
          <a:xfrm>
            <a:off x="685800" y="0"/>
            <a:ext cx="7772400" cy="685800"/>
          </a:xfrm>
        </p:spPr>
        <p:txBody>
          <a:bodyPr/>
          <a:lstStyle/>
          <a:p>
            <a:r>
              <a:rPr lang="en-US" altLang="en-US" sz="4000" b="1">
                <a:solidFill>
                  <a:schemeClr val="hlink"/>
                </a:solidFill>
                <a:effectLst>
                  <a:outerShdw blurRad="38100" dist="38100" dir="2700000" algn="tl">
                    <a:srgbClr val="000000"/>
                  </a:outerShdw>
                </a:effectLst>
                <a:latin typeface="Comic Sans MS" panose="030F0702030302020204" pitchFamily="66" charset="0"/>
              </a:rPr>
              <a:t>Steps to Balancing Equations</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anim calcmode="lin" valueType="num">
                                      <p:cBhvr additive="base">
                                        <p:cTn id="7" dur="500" fill="hold"/>
                                        <p:tgtEl>
                                          <p:spTgt spid="19458">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45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458">
                                            <p:txEl>
                                              <p:pRg st="1" end="1"/>
                                            </p:txEl>
                                          </p:spTgt>
                                        </p:tgtEl>
                                        <p:attrNameLst>
                                          <p:attrName>style.visibility</p:attrName>
                                        </p:attrNameLst>
                                      </p:cBhvr>
                                      <p:to>
                                        <p:strVal val="visible"/>
                                      </p:to>
                                    </p:set>
                                    <p:anim calcmode="lin" valueType="num">
                                      <p:cBhvr additive="base">
                                        <p:cTn id="13" dur="500" fill="hold"/>
                                        <p:tgtEl>
                                          <p:spTgt spid="19458">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45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458">
                                            <p:txEl>
                                              <p:pRg st="2" end="2"/>
                                            </p:txEl>
                                          </p:spTgt>
                                        </p:tgtEl>
                                        <p:attrNameLst>
                                          <p:attrName>style.visibility</p:attrName>
                                        </p:attrNameLst>
                                      </p:cBhvr>
                                      <p:to>
                                        <p:strVal val="visible"/>
                                      </p:to>
                                    </p:set>
                                    <p:anim calcmode="lin" valueType="num">
                                      <p:cBhvr additive="base">
                                        <p:cTn id="19" dur="500" fill="hold"/>
                                        <p:tgtEl>
                                          <p:spTgt spid="19458">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45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9458">
                                            <p:txEl>
                                              <p:pRg st="3" end="3"/>
                                            </p:txEl>
                                          </p:spTgt>
                                        </p:tgtEl>
                                        <p:attrNameLst>
                                          <p:attrName>style.visibility</p:attrName>
                                        </p:attrNameLst>
                                      </p:cBhvr>
                                      <p:to>
                                        <p:strVal val="visible"/>
                                      </p:to>
                                    </p:set>
                                    <p:anim calcmode="lin" valueType="num">
                                      <p:cBhvr additive="base">
                                        <p:cTn id="25" dur="500" fill="hold"/>
                                        <p:tgtEl>
                                          <p:spTgt spid="19458">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945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9458">
                                            <p:txEl>
                                              <p:pRg st="4" end="4"/>
                                            </p:txEl>
                                          </p:spTgt>
                                        </p:tgtEl>
                                        <p:attrNameLst>
                                          <p:attrName>style.visibility</p:attrName>
                                        </p:attrNameLst>
                                      </p:cBhvr>
                                      <p:to>
                                        <p:strVal val="visible"/>
                                      </p:to>
                                    </p:set>
                                    <p:anim calcmode="lin" valueType="num">
                                      <p:cBhvr additive="base">
                                        <p:cTn id="31" dur="500" fill="hold"/>
                                        <p:tgtEl>
                                          <p:spTgt spid="19458">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945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9458">
                                            <p:txEl>
                                              <p:pRg st="5" end="5"/>
                                            </p:txEl>
                                          </p:spTgt>
                                        </p:tgtEl>
                                        <p:attrNameLst>
                                          <p:attrName>style.visibility</p:attrName>
                                        </p:attrNameLst>
                                      </p:cBhvr>
                                      <p:to>
                                        <p:strVal val="visible"/>
                                      </p:to>
                                    </p:set>
                                    <p:anim calcmode="lin" valueType="num">
                                      <p:cBhvr additive="base">
                                        <p:cTn id="37" dur="500" fill="hold"/>
                                        <p:tgtEl>
                                          <p:spTgt spid="19458">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945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9458">
                                            <p:txEl>
                                              <p:pRg st="6" end="6"/>
                                            </p:txEl>
                                          </p:spTgt>
                                        </p:tgtEl>
                                        <p:attrNameLst>
                                          <p:attrName>style.visibility</p:attrName>
                                        </p:attrNameLst>
                                      </p:cBhvr>
                                      <p:to>
                                        <p:strVal val="visible"/>
                                      </p:to>
                                    </p:set>
                                    <p:anim calcmode="lin" valueType="num">
                                      <p:cBhvr additive="base">
                                        <p:cTn id="43" dur="500" fill="hold"/>
                                        <p:tgtEl>
                                          <p:spTgt spid="19458">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9458">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bldLvl="5"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09600" y="0"/>
            <a:ext cx="7772400" cy="990600"/>
          </a:xfrm>
        </p:spPr>
        <p:txBody>
          <a:bodyPr/>
          <a:lstStyle/>
          <a:p>
            <a:r>
              <a:rPr lang="en-US" altLang="en-US" sz="4000" b="1">
                <a:solidFill>
                  <a:schemeClr val="hlink"/>
                </a:solidFill>
                <a:effectLst>
                  <a:outerShdw blurRad="38100" dist="38100" dir="2700000" algn="tl">
                    <a:srgbClr val="000000"/>
                  </a:outerShdw>
                </a:effectLst>
                <a:latin typeface="Comic Sans MS" panose="030F0702030302020204" pitchFamily="66" charset="0"/>
              </a:rPr>
              <a:t>Some Suggestions to Help You</a:t>
            </a:r>
          </a:p>
        </p:txBody>
      </p:sp>
      <p:sp>
        <p:nvSpPr>
          <p:cNvPr id="28675" name="Rectangle 3"/>
          <p:cNvSpPr>
            <a:spLocks noGrp="1" noChangeArrowheads="1"/>
          </p:cNvSpPr>
          <p:nvPr>
            <p:ph type="body" idx="1"/>
          </p:nvPr>
        </p:nvSpPr>
        <p:spPr>
          <a:xfrm>
            <a:off x="0" y="914400"/>
            <a:ext cx="8839200" cy="5181600"/>
          </a:xfrm>
        </p:spPr>
        <p:txBody>
          <a:bodyPr/>
          <a:lstStyle/>
          <a:p>
            <a:pPr lvl="1">
              <a:buFontTx/>
              <a:buNone/>
            </a:pPr>
            <a:r>
              <a:rPr lang="en-US" altLang="en-US" b="1">
                <a:solidFill>
                  <a:srgbClr val="0000FF"/>
                </a:solidFill>
                <a:latin typeface="Arial" panose="020B0604020202020204" pitchFamily="34" charset="0"/>
              </a:rPr>
              <a:t>Some of Mr. Rapp’s Helpful Hints for balancing equations:</a:t>
            </a:r>
          </a:p>
          <a:p>
            <a:pPr lvl="2"/>
            <a:r>
              <a:rPr lang="en-US" altLang="en-US" sz="2800" b="1">
                <a:solidFill>
                  <a:srgbClr val="0000FF"/>
                </a:solidFill>
                <a:latin typeface="Arial" panose="020B0604020202020204" pitchFamily="34" charset="0"/>
              </a:rPr>
              <a:t>Take one element at a time, working left to right except for H and O.  Save H for next to last, and O until last.</a:t>
            </a:r>
          </a:p>
          <a:p>
            <a:pPr lvl="2"/>
            <a:r>
              <a:rPr lang="en-US" altLang="en-US" sz="2800" b="1">
                <a:solidFill>
                  <a:srgbClr val="0000FF"/>
                </a:solidFill>
                <a:latin typeface="Arial" panose="020B0604020202020204" pitchFamily="34" charset="0"/>
              </a:rPr>
              <a:t>IF everything balances except for O, and there is no way to balance O with a whole number, double all the coefficients and try again. (Because O is diatomic as an element)</a:t>
            </a:r>
          </a:p>
          <a:p>
            <a:pPr lvl="2"/>
            <a:r>
              <a:rPr lang="en-US" altLang="en-US" sz="2800" b="1">
                <a:solidFill>
                  <a:srgbClr val="0000FF"/>
                </a:solidFill>
                <a:latin typeface="Arial" panose="020B0604020202020204" pitchFamily="34" charset="0"/>
              </a:rPr>
              <a:t>(Shortcut) Polyatomic ions that appear on both sides of the equation should be balanced as independent units</a:t>
            </a:r>
          </a:p>
        </p:txBody>
      </p:sp>
    </p:spTree>
  </p:cSld>
  <p:clrMapOvr>
    <a:masterClrMapping/>
  </p:clrMapOvr>
  <p:transition>
    <p:pull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endParaRPr lang="en-US" altLang="en-US"/>
          </a:p>
        </p:txBody>
      </p:sp>
      <p:pic>
        <p:nvPicPr>
          <p:cNvPr id="23556" name="Picture 4" descr="tillery+f12-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838200"/>
            <a:ext cx="8661400" cy="5048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28600" y="304800"/>
            <a:ext cx="7772400" cy="1143000"/>
          </a:xfrm>
          <a:noFill/>
          <a:ln/>
          <a:effectLst>
            <a:outerShdw dist="71842" dir="2700000" algn="ctr" rotWithShape="0">
              <a:schemeClr val="tx1"/>
            </a:outerShdw>
          </a:effectLst>
        </p:spPr>
        <p:txBody>
          <a:bodyPr/>
          <a:lstStyle/>
          <a:p>
            <a:pPr algn="l"/>
            <a:r>
              <a:rPr lang="en-US" altLang="en-US" b="1">
                <a:solidFill>
                  <a:srgbClr val="FF9218"/>
                </a:solidFill>
                <a:effectLst>
                  <a:outerShdw blurRad="38100" dist="38100" dir="2700000" algn="tl">
                    <a:srgbClr val="000000"/>
                  </a:outerShdw>
                </a:effectLst>
                <a:latin typeface="Comic Sans MS" panose="030F0702030302020204" pitchFamily="66" charset="0"/>
              </a:rPr>
              <a:t>Balancing </a:t>
            </a:r>
            <a:br>
              <a:rPr lang="en-US" altLang="en-US" b="1">
                <a:solidFill>
                  <a:srgbClr val="FF9218"/>
                </a:solidFill>
                <a:effectLst>
                  <a:outerShdw blurRad="38100" dist="38100" dir="2700000" algn="tl">
                    <a:srgbClr val="000000"/>
                  </a:outerShdw>
                </a:effectLst>
                <a:latin typeface="Comic Sans MS" panose="030F0702030302020204" pitchFamily="66" charset="0"/>
              </a:rPr>
            </a:br>
            <a:r>
              <a:rPr lang="en-US" altLang="en-US" b="1">
                <a:solidFill>
                  <a:srgbClr val="FF9218"/>
                </a:solidFill>
                <a:effectLst>
                  <a:outerShdw blurRad="38100" dist="38100" dir="2700000" algn="tl">
                    <a:srgbClr val="000000"/>
                  </a:outerShdw>
                </a:effectLst>
                <a:latin typeface="Comic Sans MS" panose="030F0702030302020204" pitchFamily="66" charset="0"/>
              </a:rPr>
              <a:t> Equations</a:t>
            </a:r>
          </a:p>
        </p:txBody>
      </p:sp>
      <p:sp>
        <p:nvSpPr>
          <p:cNvPr id="31747" name="Rectangle 3"/>
          <p:cNvSpPr>
            <a:spLocks noGrp="1" noChangeArrowheads="1"/>
          </p:cNvSpPr>
          <p:nvPr>
            <p:ph type="body" sz="half" idx="1"/>
          </p:nvPr>
        </p:nvSpPr>
        <p:spPr>
          <a:xfrm>
            <a:off x="685800" y="2895600"/>
            <a:ext cx="5867400" cy="3200400"/>
          </a:xfrm>
          <a:noFill/>
          <a:ln/>
        </p:spPr>
        <p:txBody>
          <a:bodyPr/>
          <a:lstStyle/>
          <a:p>
            <a:pPr>
              <a:buFontTx/>
              <a:buNone/>
            </a:pPr>
            <a:r>
              <a:rPr lang="en-US" altLang="en-US" sz="2400" b="1">
                <a:effectLst>
                  <a:outerShdw blurRad="38100" dist="38100" dir="2700000" algn="tl">
                    <a:srgbClr val="FFFFFF"/>
                  </a:outerShdw>
                </a:effectLst>
                <a:latin typeface="Arial" panose="020B0604020202020204" pitchFamily="34" charset="0"/>
              </a:rPr>
              <a:t>___ Al(s)  +  ___ Br</a:t>
            </a:r>
            <a:r>
              <a:rPr lang="en-US" altLang="en-US" sz="2400" b="1" baseline="-25000">
                <a:effectLst>
                  <a:outerShdw blurRad="38100" dist="38100" dir="2700000" algn="tl">
                    <a:srgbClr val="FFFFFF"/>
                  </a:outerShdw>
                </a:effectLst>
                <a:latin typeface="Arial" panose="020B0604020202020204" pitchFamily="34" charset="0"/>
              </a:rPr>
              <a:t>2</a:t>
            </a:r>
            <a:r>
              <a:rPr lang="en-US" altLang="en-US" sz="2400" b="1">
                <a:effectLst>
                  <a:outerShdw blurRad="38100" dist="38100" dir="2700000" algn="tl">
                    <a:srgbClr val="FFFFFF"/>
                  </a:outerShdw>
                </a:effectLst>
                <a:latin typeface="Arial" panose="020B0604020202020204" pitchFamily="34" charset="0"/>
              </a:rPr>
              <a:t>(l) ---&gt; ___ Al</a:t>
            </a:r>
            <a:r>
              <a:rPr lang="en-US" altLang="en-US" sz="2400" b="1" baseline="-25000">
                <a:effectLst>
                  <a:outerShdw blurRad="38100" dist="38100" dir="2700000" algn="tl">
                    <a:srgbClr val="FFFFFF"/>
                  </a:outerShdw>
                </a:effectLst>
                <a:latin typeface="Arial" panose="020B0604020202020204" pitchFamily="34" charset="0"/>
              </a:rPr>
              <a:t>2</a:t>
            </a:r>
            <a:r>
              <a:rPr lang="en-US" altLang="en-US" sz="2400" b="1">
                <a:effectLst>
                  <a:outerShdw blurRad="38100" dist="38100" dir="2700000" algn="tl">
                    <a:srgbClr val="FFFFFF"/>
                  </a:outerShdw>
                </a:effectLst>
                <a:latin typeface="Arial" panose="020B0604020202020204" pitchFamily="34" charset="0"/>
              </a:rPr>
              <a:t>Br</a:t>
            </a:r>
            <a:r>
              <a:rPr lang="en-US" altLang="en-US" sz="2400" b="1" baseline="-25000">
                <a:effectLst>
                  <a:outerShdw blurRad="38100" dist="38100" dir="2700000" algn="tl">
                    <a:srgbClr val="FFFFFF"/>
                  </a:outerShdw>
                </a:effectLst>
                <a:latin typeface="Arial" panose="020B0604020202020204" pitchFamily="34" charset="0"/>
              </a:rPr>
              <a:t>6</a:t>
            </a:r>
            <a:r>
              <a:rPr lang="en-US" altLang="en-US" sz="2400" b="1">
                <a:effectLst>
                  <a:outerShdw blurRad="38100" dist="38100" dir="2700000" algn="tl">
                    <a:srgbClr val="FFFFFF"/>
                  </a:outerShdw>
                </a:effectLst>
                <a:latin typeface="Arial" panose="020B0604020202020204" pitchFamily="34" charset="0"/>
              </a:rPr>
              <a:t>(s)</a:t>
            </a:r>
          </a:p>
        </p:txBody>
      </p:sp>
      <p:pic>
        <p:nvPicPr>
          <p:cNvPr id="31748"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 y="3633788"/>
            <a:ext cx="7658100" cy="290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750" name="Text Box 6"/>
          <p:cNvSpPr txBox="1">
            <a:spLocks noChangeArrowheads="1"/>
          </p:cNvSpPr>
          <p:nvPr/>
        </p:nvSpPr>
        <p:spPr bwMode="auto">
          <a:xfrm>
            <a:off x="762000" y="27432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2</a:t>
            </a:r>
          </a:p>
        </p:txBody>
      </p:sp>
      <p:sp>
        <p:nvSpPr>
          <p:cNvPr id="31751" name="Text Box 7"/>
          <p:cNvSpPr txBox="1">
            <a:spLocks noChangeArrowheads="1"/>
          </p:cNvSpPr>
          <p:nvPr/>
        </p:nvSpPr>
        <p:spPr bwMode="auto">
          <a:xfrm>
            <a:off x="2590800" y="27432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3</a:t>
            </a:r>
          </a:p>
        </p:txBody>
      </p:sp>
      <p:pic>
        <p:nvPicPr>
          <p:cNvPr id="31752" name="04M02VD1.avi">
            <a:hlinkClick r:id="" action="ppaction://media"/>
          </p:cNvPr>
          <p:cNvPicPr>
            <a:picLocks noRot="1" noChangeAspect="1" noChangeArrowheads="1"/>
          </p:cNvPicPr>
          <p:nvPr>
            <p:ph sz="half" idx="2"/>
            <a:videoFile r:link="rId1"/>
          </p:nvPr>
        </p:nvPicPr>
        <p:blipFill>
          <a:blip r:embed="rId4">
            <a:extLst>
              <a:ext uri="{28A0092B-C50C-407E-A947-70E740481C1C}">
                <a14:useLocalDpi xmlns:a14="http://schemas.microsoft.com/office/drawing/2010/main" val="0"/>
              </a:ext>
            </a:extLst>
          </a:blip>
          <a:srcRect/>
          <a:stretch>
            <a:fillRect/>
          </a:stretch>
        </p:blipFill>
        <p:spPr>
          <a:xfrm>
            <a:off x="5791200" y="457200"/>
            <a:ext cx="3048000" cy="228600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31748"/>
                                        </p:tgtEl>
                                        <p:attrNameLst>
                                          <p:attrName>style.visibility</p:attrName>
                                        </p:attrNameLst>
                                      </p:cBhvr>
                                      <p:to>
                                        <p:strVal val="visible"/>
                                      </p:to>
                                    </p:set>
                                    <p:animEffect transition="in" filter="dissolve">
                                      <p:cBhvr>
                                        <p:cTn id="7" dur="500"/>
                                        <p:tgtEl>
                                          <p:spTgt spid="317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1750"/>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17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6" restart="whenNotActive" fill="hold" evtFilter="cancelBubble" nodeType="interactiveSeq">
                <p:stCondLst>
                  <p:cond evt="onClick" delay="0">
                    <p:tgtEl>
                      <p:spTgt spid="31752"/>
                    </p:tgtEl>
                  </p:cond>
                </p:stCondLst>
                <p:endSync evt="end" delay="0">
                  <p:rtn val="all"/>
                </p:endSync>
                <p:childTnLst>
                  <p:par>
                    <p:cTn id="17" fill="hold" nodeType="clickPar">
                      <p:stCondLst>
                        <p:cond delay="0"/>
                      </p:stCondLst>
                      <p:childTnLst>
                        <p:par>
                          <p:cTn id="18" fill="hold" nodeType="withGroup">
                            <p:stCondLst>
                              <p:cond delay="0"/>
                            </p:stCondLst>
                            <p:childTnLst>
                              <p:par>
                                <p:cTn id="19" presetID="2" presetClass="mediacall" presetSubtype="0" fill="hold" nodeType="clickEffect">
                                  <p:stCondLst>
                                    <p:cond delay="0"/>
                                  </p:stCondLst>
                                  <p:childTnLst>
                                    <p:cmd type="call" cmd="togglePause">
                                      <p:cBhvr>
                                        <p:cTn id="20" dur="1" fill="hold"/>
                                        <p:tgtEl>
                                          <p:spTgt spid="31752"/>
                                        </p:tgtEl>
                                      </p:cBhvr>
                                    </p:cmd>
                                  </p:childTnLst>
                                </p:cTn>
                              </p:par>
                            </p:childTnLst>
                          </p:cTn>
                        </p:par>
                      </p:childTnLst>
                    </p:cTn>
                  </p:par>
                </p:childTnLst>
              </p:cTn>
              <p:nextCondLst>
                <p:cond evt="onClick" delay="0">
                  <p:tgtEl>
                    <p:spTgt spid="31752"/>
                  </p:tgtEl>
                </p:cond>
              </p:nextCondLst>
            </p:seq>
            <p:video>
              <p:cMediaNode>
                <p:cTn id="21" fill="hold" display="0">
                  <p:stCondLst>
                    <p:cond delay="indefinite"/>
                  </p:stCondLst>
                  <p:endCondLst>
                    <p:cond evt="onNext" delay="0">
                      <p:tgtEl>
                        <p:sldTgt/>
                      </p:tgtEl>
                    </p:cond>
                    <p:cond evt="onPrev" delay="0">
                      <p:tgtEl>
                        <p:sldTgt/>
                      </p:tgtEl>
                    </p:cond>
                  </p:endCondLst>
                </p:cTn>
                <p:tgtEl>
                  <p:spTgt spid="31752"/>
                </p:tgtEl>
              </p:cMediaNode>
            </p:video>
          </p:childTnLst>
        </p:cTn>
      </p:par>
    </p:tnLst>
    <p:bldLst>
      <p:bldP spid="31750" grpId="0"/>
      <p:bldP spid="31751"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724400" y="762000"/>
            <a:ext cx="3733800" cy="1143000"/>
          </a:xfrm>
          <a:noFill/>
          <a:ln/>
          <a:effectLst>
            <a:outerShdw dist="53882" dir="2700000" algn="ctr" rotWithShape="0">
              <a:schemeClr val="tx1"/>
            </a:outerShdw>
          </a:effectLst>
        </p:spPr>
        <p:txBody>
          <a:bodyPr/>
          <a:lstStyle/>
          <a:p>
            <a:r>
              <a:rPr lang="en-US" altLang="en-US" sz="4800" b="1">
                <a:solidFill>
                  <a:schemeClr val="hlink"/>
                </a:solidFill>
                <a:effectLst>
                  <a:outerShdw blurRad="38100" dist="38100" dir="2700000" algn="tl">
                    <a:srgbClr val="000000"/>
                  </a:outerShdw>
                </a:effectLst>
                <a:latin typeface="Comic Sans MS" panose="030F0702030302020204" pitchFamily="66" charset="0"/>
              </a:rPr>
              <a:t>Balancing Equations</a:t>
            </a:r>
            <a:endParaRPr lang="en-US" altLang="en-US" sz="4800" b="1">
              <a:solidFill>
                <a:schemeClr val="hlink"/>
              </a:solidFill>
              <a:effectLst>
                <a:outerShdw blurRad="38100" dist="38100" dir="2700000" algn="tl">
                  <a:srgbClr val="000000"/>
                </a:outerShdw>
              </a:effectLst>
              <a:latin typeface="Arial" panose="020B0604020202020204" pitchFamily="34" charset="0"/>
            </a:endParaRPr>
          </a:p>
        </p:txBody>
      </p:sp>
      <p:sp>
        <p:nvSpPr>
          <p:cNvPr id="11267" name="Rectangle 3"/>
          <p:cNvSpPr>
            <a:spLocks noGrp="1" noChangeArrowheads="1"/>
          </p:cNvSpPr>
          <p:nvPr>
            <p:ph type="body" idx="1"/>
          </p:nvPr>
        </p:nvSpPr>
        <p:spPr>
          <a:xfrm>
            <a:off x="457200" y="2667000"/>
            <a:ext cx="7086600" cy="1676400"/>
          </a:xfrm>
          <a:noFill/>
          <a:ln/>
        </p:spPr>
        <p:txBody>
          <a:bodyPr/>
          <a:lstStyle/>
          <a:p>
            <a:pPr>
              <a:buFontTx/>
              <a:buNone/>
            </a:pPr>
            <a:r>
              <a:rPr lang="en-US" altLang="en-US" b="1">
                <a:effectLst>
                  <a:outerShdw blurRad="38100" dist="38100" dir="2700000" algn="tl">
                    <a:srgbClr val="FFFFFF"/>
                  </a:outerShdw>
                </a:effectLst>
                <a:latin typeface="Arial" panose="020B0604020202020204" pitchFamily="34" charset="0"/>
              </a:rPr>
              <a:t>____C</a:t>
            </a:r>
            <a:r>
              <a:rPr lang="en-US" altLang="en-US" b="1" baseline="-25000">
                <a:effectLst>
                  <a:outerShdw blurRad="38100" dist="38100" dir="2700000" algn="tl">
                    <a:srgbClr val="FFFFFF"/>
                  </a:outerShdw>
                </a:effectLst>
                <a:latin typeface="Arial" panose="020B0604020202020204" pitchFamily="34" charset="0"/>
              </a:rPr>
              <a:t>3</a:t>
            </a:r>
            <a:r>
              <a:rPr lang="en-US" altLang="en-US" b="1">
                <a:effectLst>
                  <a:outerShdw blurRad="38100" dist="38100" dir="2700000" algn="tl">
                    <a:srgbClr val="FFFFFF"/>
                  </a:outerShdw>
                </a:effectLst>
                <a:latin typeface="Arial" panose="020B0604020202020204" pitchFamily="34" charset="0"/>
              </a:rPr>
              <a:t>H</a:t>
            </a:r>
            <a:r>
              <a:rPr lang="en-US" altLang="en-US" b="1" baseline="-25000">
                <a:effectLst>
                  <a:outerShdw blurRad="38100" dist="38100" dir="2700000" algn="tl">
                    <a:srgbClr val="FFFFFF"/>
                  </a:outerShdw>
                </a:effectLst>
                <a:latin typeface="Arial" panose="020B0604020202020204" pitchFamily="34" charset="0"/>
              </a:rPr>
              <a:t>8</a:t>
            </a:r>
            <a:r>
              <a:rPr lang="en-US" altLang="en-US" b="1">
                <a:effectLst>
                  <a:outerShdw blurRad="38100" dist="38100" dir="2700000" algn="tl">
                    <a:srgbClr val="FFFFFF"/>
                  </a:outerShdw>
                </a:effectLst>
                <a:latin typeface="Arial" panose="020B0604020202020204" pitchFamily="34" charset="0"/>
              </a:rPr>
              <a:t>(g)   +   _____  O</a:t>
            </a:r>
            <a:r>
              <a:rPr lang="en-US" altLang="en-US" b="1" baseline="-25000">
                <a:effectLst>
                  <a:outerShdw blurRad="38100" dist="38100" dir="2700000" algn="tl">
                    <a:srgbClr val="FFFFFF"/>
                  </a:outerShdw>
                </a:effectLst>
                <a:latin typeface="Arial" panose="020B0604020202020204" pitchFamily="34" charset="0"/>
              </a:rPr>
              <a:t>2</a:t>
            </a:r>
            <a:r>
              <a:rPr lang="en-US" altLang="en-US" b="1">
                <a:effectLst>
                  <a:outerShdw blurRad="38100" dist="38100" dir="2700000" algn="tl">
                    <a:srgbClr val="FFFFFF"/>
                  </a:outerShdw>
                </a:effectLst>
                <a:latin typeface="Arial" panose="020B0604020202020204" pitchFamily="34" charset="0"/>
              </a:rPr>
              <a:t>(g)   ----&gt;								_____CO</a:t>
            </a:r>
            <a:r>
              <a:rPr lang="en-US" altLang="en-US" b="1" baseline="-25000">
                <a:effectLst>
                  <a:outerShdw blurRad="38100" dist="38100" dir="2700000" algn="tl">
                    <a:srgbClr val="FFFFFF"/>
                  </a:outerShdw>
                </a:effectLst>
                <a:latin typeface="Arial" panose="020B0604020202020204" pitchFamily="34" charset="0"/>
              </a:rPr>
              <a:t>2</a:t>
            </a:r>
            <a:r>
              <a:rPr lang="en-US" altLang="en-US" b="1">
                <a:effectLst>
                  <a:outerShdw blurRad="38100" dist="38100" dir="2700000" algn="tl">
                    <a:srgbClr val="FFFFFF"/>
                  </a:outerShdw>
                </a:effectLst>
                <a:latin typeface="Arial" panose="020B0604020202020204" pitchFamily="34" charset="0"/>
              </a:rPr>
              <a:t>(g)   +   _____ H</a:t>
            </a:r>
            <a:r>
              <a:rPr lang="en-US" altLang="en-US" b="1" baseline="-25000">
                <a:effectLst>
                  <a:outerShdw blurRad="38100" dist="38100" dir="2700000" algn="tl">
                    <a:srgbClr val="FFFFFF"/>
                  </a:outerShdw>
                </a:effectLst>
                <a:latin typeface="Arial" panose="020B0604020202020204" pitchFamily="34" charset="0"/>
              </a:rPr>
              <a:t>2</a:t>
            </a:r>
            <a:r>
              <a:rPr lang="en-US" altLang="en-US" b="1">
                <a:effectLst>
                  <a:outerShdw blurRad="38100" dist="38100" dir="2700000" algn="tl">
                    <a:srgbClr val="FFFFFF"/>
                  </a:outerShdw>
                </a:effectLst>
                <a:latin typeface="Arial" panose="020B0604020202020204" pitchFamily="34" charset="0"/>
              </a:rPr>
              <a:t>O(g)</a:t>
            </a:r>
          </a:p>
        </p:txBody>
      </p:sp>
      <p:sp>
        <p:nvSpPr>
          <p:cNvPr id="11270" name="Text Box 6"/>
          <p:cNvSpPr txBox="1">
            <a:spLocks noChangeArrowheads="1"/>
          </p:cNvSpPr>
          <p:nvPr/>
        </p:nvSpPr>
        <p:spPr bwMode="auto">
          <a:xfrm>
            <a:off x="609600" y="4584700"/>
            <a:ext cx="79248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150000"/>
              </a:spcBef>
            </a:pPr>
            <a:r>
              <a:rPr lang="en-US" altLang="en-US" sz="3600" b="1">
                <a:solidFill>
                  <a:srgbClr val="063DE8"/>
                </a:solidFill>
                <a:effectLst>
                  <a:outerShdw blurRad="38100" dist="38100" dir="2700000" algn="tl">
                    <a:srgbClr val="000000"/>
                  </a:outerShdw>
                </a:effectLst>
                <a:latin typeface="Arial" panose="020B0604020202020204" pitchFamily="34" charset="0"/>
              </a:rPr>
              <a:t>____B</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4</a:t>
            </a:r>
            <a:r>
              <a:rPr lang="en-US" altLang="en-US" sz="3600" b="1">
                <a:solidFill>
                  <a:srgbClr val="063DE8"/>
                </a:solidFill>
                <a:effectLst>
                  <a:outerShdw blurRad="38100" dist="38100" dir="2700000" algn="tl">
                    <a:srgbClr val="000000"/>
                  </a:outerShdw>
                </a:effectLst>
                <a:latin typeface="Arial" panose="020B0604020202020204" pitchFamily="34" charset="0"/>
              </a:rPr>
              <a:t>H</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10</a:t>
            </a:r>
            <a:r>
              <a:rPr lang="en-US" altLang="en-US" sz="3600" b="1">
                <a:solidFill>
                  <a:srgbClr val="063DE8"/>
                </a:solidFill>
                <a:effectLst>
                  <a:outerShdw blurRad="38100" dist="38100" dir="2700000" algn="tl">
                    <a:srgbClr val="000000"/>
                  </a:outerShdw>
                </a:effectLst>
                <a:latin typeface="Arial" panose="020B0604020202020204" pitchFamily="34" charset="0"/>
              </a:rPr>
              <a:t>(g)   +   _____  O</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2</a:t>
            </a:r>
            <a:r>
              <a:rPr lang="en-US" altLang="en-US" sz="3600" b="1">
                <a:solidFill>
                  <a:srgbClr val="063DE8"/>
                </a:solidFill>
                <a:effectLst>
                  <a:outerShdw blurRad="38100" dist="38100" dir="2700000" algn="tl">
                    <a:srgbClr val="000000"/>
                  </a:outerShdw>
                </a:effectLst>
                <a:latin typeface="Arial" panose="020B0604020202020204" pitchFamily="34" charset="0"/>
              </a:rPr>
              <a:t>(g)   ----&gt;									___  B</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2</a:t>
            </a:r>
            <a:r>
              <a:rPr lang="en-US" altLang="en-US" sz="3600" b="1">
                <a:solidFill>
                  <a:srgbClr val="063DE8"/>
                </a:solidFill>
                <a:effectLst>
                  <a:outerShdw blurRad="38100" dist="38100" dir="2700000" algn="tl">
                    <a:srgbClr val="000000"/>
                  </a:outerShdw>
                </a:effectLst>
                <a:latin typeface="Arial" panose="020B0604020202020204" pitchFamily="34" charset="0"/>
              </a:rPr>
              <a:t>O</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3</a:t>
            </a:r>
            <a:r>
              <a:rPr lang="en-US" altLang="en-US" sz="3600" b="1">
                <a:solidFill>
                  <a:srgbClr val="063DE8"/>
                </a:solidFill>
                <a:effectLst>
                  <a:outerShdw blurRad="38100" dist="38100" dir="2700000" algn="tl">
                    <a:srgbClr val="000000"/>
                  </a:outerShdw>
                </a:effectLst>
                <a:latin typeface="Arial" panose="020B0604020202020204" pitchFamily="34" charset="0"/>
              </a:rPr>
              <a:t>(g)   +   _____ H</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2</a:t>
            </a:r>
            <a:r>
              <a:rPr lang="en-US" altLang="en-US" sz="3600" b="1">
                <a:solidFill>
                  <a:srgbClr val="063DE8"/>
                </a:solidFill>
                <a:effectLst>
                  <a:outerShdw blurRad="38100" dist="38100" dir="2700000" algn="tl">
                    <a:srgbClr val="000000"/>
                  </a:outerShdw>
                </a:effectLst>
                <a:latin typeface="Arial" panose="020B0604020202020204" pitchFamily="34" charset="0"/>
              </a:rPr>
              <a:t>O(g)</a:t>
            </a:r>
            <a:endParaRPr lang="en-US" altLang="en-US" sz="3600">
              <a:solidFill>
                <a:srgbClr val="063DE8"/>
              </a:solidFill>
            </a:endParaRPr>
          </a:p>
        </p:txBody>
      </p:sp>
      <p:sp>
        <p:nvSpPr>
          <p:cNvPr id="11274" name="Text Box 10"/>
          <p:cNvSpPr txBox="1">
            <a:spLocks noChangeArrowheads="1"/>
          </p:cNvSpPr>
          <p:nvPr/>
        </p:nvSpPr>
        <p:spPr bwMode="auto">
          <a:xfrm>
            <a:off x="4114800" y="25908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5</a:t>
            </a:r>
          </a:p>
        </p:txBody>
      </p:sp>
      <p:sp>
        <p:nvSpPr>
          <p:cNvPr id="11275" name="Text Box 11"/>
          <p:cNvSpPr txBox="1">
            <a:spLocks noChangeArrowheads="1"/>
          </p:cNvSpPr>
          <p:nvPr/>
        </p:nvSpPr>
        <p:spPr bwMode="auto">
          <a:xfrm>
            <a:off x="1828800" y="35052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3</a:t>
            </a:r>
          </a:p>
        </p:txBody>
      </p:sp>
      <p:sp>
        <p:nvSpPr>
          <p:cNvPr id="11276" name="Text Box 12"/>
          <p:cNvSpPr txBox="1">
            <a:spLocks noChangeArrowheads="1"/>
          </p:cNvSpPr>
          <p:nvPr/>
        </p:nvSpPr>
        <p:spPr bwMode="auto">
          <a:xfrm>
            <a:off x="5105400" y="35052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4</a:t>
            </a:r>
          </a:p>
        </p:txBody>
      </p:sp>
      <p:sp>
        <p:nvSpPr>
          <p:cNvPr id="11278" name="Text Box 14"/>
          <p:cNvSpPr txBox="1">
            <a:spLocks noChangeArrowheads="1"/>
          </p:cNvSpPr>
          <p:nvPr/>
        </p:nvSpPr>
        <p:spPr bwMode="auto">
          <a:xfrm>
            <a:off x="4876800" y="4495800"/>
            <a:ext cx="914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11</a:t>
            </a:r>
          </a:p>
        </p:txBody>
      </p:sp>
      <p:sp>
        <p:nvSpPr>
          <p:cNvPr id="11279" name="Text Box 15"/>
          <p:cNvSpPr txBox="1">
            <a:spLocks noChangeArrowheads="1"/>
          </p:cNvSpPr>
          <p:nvPr/>
        </p:nvSpPr>
        <p:spPr bwMode="auto">
          <a:xfrm>
            <a:off x="1752600" y="55626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4</a:t>
            </a:r>
          </a:p>
        </p:txBody>
      </p:sp>
      <p:sp>
        <p:nvSpPr>
          <p:cNvPr id="11280" name="Text Box 16"/>
          <p:cNvSpPr txBox="1">
            <a:spLocks noChangeArrowheads="1"/>
          </p:cNvSpPr>
          <p:nvPr/>
        </p:nvSpPr>
        <p:spPr bwMode="auto">
          <a:xfrm>
            <a:off x="5638800" y="5562600"/>
            <a:ext cx="762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10</a:t>
            </a:r>
          </a:p>
        </p:txBody>
      </p:sp>
      <p:sp>
        <p:nvSpPr>
          <p:cNvPr id="11281" name="Text Box 17"/>
          <p:cNvSpPr txBox="1">
            <a:spLocks noChangeArrowheads="1"/>
          </p:cNvSpPr>
          <p:nvPr/>
        </p:nvSpPr>
        <p:spPr bwMode="auto">
          <a:xfrm>
            <a:off x="914400" y="44196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2</a:t>
            </a:r>
          </a:p>
        </p:txBody>
      </p:sp>
      <p:sp>
        <p:nvSpPr>
          <p:cNvPr id="11282" name="Text Box 18"/>
          <p:cNvSpPr txBox="1">
            <a:spLocks noChangeArrowheads="1"/>
          </p:cNvSpPr>
          <p:nvPr/>
        </p:nvSpPr>
        <p:spPr bwMode="auto">
          <a:xfrm>
            <a:off x="1752600" y="55626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2</a:t>
            </a:r>
          </a:p>
        </p:txBody>
      </p:sp>
      <p:sp>
        <p:nvSpPr>
          <p:cNvPr id="11283" name="Text Box 19"/>
          <p:cNvSpPr txBox="1">
            <a:spLocks noChangeArrowheads="1"/>
          </p:cNvSpPr>
          <p:nvPr/>
        </p:nvSpPr>
        <p:spPr bwMode="auto">
          <a:xfrm>
            <a:off x="5791200" y="55626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5</a:t>
            </a:r>
          </a:p>
        </p:txBody>
      </p:sp>
      <p:pic>
        <p:nvPicPr>
          <p:cNvPr id="11284" name="04M04AN1.avi">
            <a:hlinkClick r:id="" action="ppaction://media"/>
          </p:cNvPr>
          <p:cNvPicPr>
            <a:picLocks noRot="1" noChangeAspect="1" noChangeArrowheads="1"/>
          </p:cNvPicPr>
          <p:nvPr>
            <a:videoFile r:link="rId1"/>
          </p:nvPr>
        </p:nvPicPr>
        <p:blipFill>
          <a:blip r:embed="rId3">
            <a:extLst>
              <a:ext uri="{28A0092B-C50C-407E-A947-70E740481C1C}">
                <a14:useLocalDpi xmlns:a14="http://schemas.microsoft.com/office/drawing/2010/main" val="0"/>
              </a:ext>
            </a:extLst>
          </a:blip>
          <a:srcRect/>
          <a:stretch>
            <a:fillRect/>
          </a:stretch>
        </p:blipFill>
        <p:spPr bwMode="auto">
          <a:xfrm>
            <a:off x="381000" y="228600"/>
            <a:ext cx="4419600" cy="21796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7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7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7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11270"/>
                                        </p:tgtEl>
                                        <p:attrNameLst>
                                          <p:attrName>style.visibility</p:attrName>
                                        </p:attrNameLst>
                                      </p:cBhvr>
                                      <p:to>
                                        <p:strVal val="visible"/>
                                      </p:to>
                                    </p:set>
                                    <p:animEffect transition="in" filter="dissolve">
                                      <p:cBhvr>
                                        <p:cTn id="19" dur="500"/>
                                        <p:tgtEl>
                                          <p:spTgt spid="1127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1282"/>
                                        </p:tgtEl>
                                        <p:attrNameLst>
                                          <p:attrName>style.visibility</p:attrName>
                                        </p:attrNameLst>
                                      </p:cBhvr>
                                      <p:to>
                                        <p:strVal val="visible"/>
                                      </p:to>
                                    </p:set>
                                  </p:childTnLst>
                                  <p:subTnLst>
                                    <p:set>
                                      <p:cBhvr override="childStyle">
                                        <p:cTn dur="1" fill="hold" display="0" masterRel="nextClick" afterEffect="1"/>
                                        <p:tgtEl>
                                          <p:spTgt spid="11282"/>
                                        </p:tgtEl>
                                        <p:attrNameLst>
                                          <p:attrName>style.visibility</p:attrName>
                                        </p:attrNameLst>
                                      </p:cBhvr>
                                      <p:to>
                                        <p:strVal val="hidden"/>
                                      </p:to>
                                    </p:set>
                                  </p:subTnLst>
                                </p:cTn>
                              </p:par>
                              <p:par>
                                <p:cTn id="24" presetID="1" presetClass="entr" presetSubtype="0" fill="hold" grpId="0" nodeType="withEffect">
                                  <p:stCondLst>
                                    <p:cond delay="0"/>
                                  </p:stCondLst>
                                  <p:childTnLst>
                                    <p:set>
                                      <p:cBhvr>
                                        <p:cTn id="25" dur="1" fill="hold">
                                          <p:stCondLst>
                                            <p:cond delay="0"/>
                                          </p:stCondLst>
                                        </p:cTn>
                                        <p:tgtEl>
                                          <p:spTgt spid="11283"/>
                                        </p:tgtEl>
                                        <p:attrNameLst>
                                          <p:attrName>style.visibility</p:attrName>
                                        </p:attrNameLst>
                                      </p:cBhvr>
                                      <p:to>
                                        <p:strVal val="visible"/>
                                      </p:to>
                                    </p:set>
                                  </p:childTnLst>
                                  <p:subTnLst>
                                    <p:set>
                                      <p:cBhvr override="childStyle">
                                        <p:cTn dur="1" fill="hold" display="0" masterRel="nextClick" afterEffect="1"/>
                                        <p:tgtEl>
                                          <p:spTgt spid="11283"/>
                                        </p:tgtEl>
                                        <p:attrNameLst>
                                          <p:attrName>style.visibility</p:attrName>
                                        </p:attrNameLst>
                                      </p:cBhvr>
                                      <p:to>
                                        <p:strVal val="hidden"/>
                                      </p:to>
                                    </p:set>
                                  </p:sub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1279"/>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1280"/>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1281"/>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12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8" restart="whenNotActive" fill="hold" evtFilter="cancelBubble" nodeType="interactiveSeq">
                <p:stCondLst>
                  <p:cond evt="onClick" delay="0">
                    <p:tgtEl>
                      <p:spTgt spid="11284"/>
                    </p:tgtEl>
                  </p:cond>
                </p:stCondLst>
                <p:endSync evt="end" delay="0">
                  <p:rtn val="all"/>
                </p:endSync>
                <p:childTnLst>
                  <p:par>
                    <p:cTn id="39" fill="hold" nodeType="clickPar">
                      <p:stCondLst>
                        <p:cond delay="0"/>
                      </p:stCondLst>
                      <p:childTnLst>
                        <p:par>
                          <p:cTn id="40" fill="hold" nodeType="withGroup">
                            <p:stCondLst>
                              <p:cond delay="0"/>
                            </p:stCondLst>
                            <p:childTnLst>
                              <p:par>
                                <p:cTn id="41" presetID="2" presetClass="mediacall" presetSubtype="0" fill="hold" nodeType="clickEffect">
                                  <p:stCondLst>
                                    <p:cond delay="0"/>
                                  </p:stCondLst>
                                  <p:childTnLst>
                                    <p:cmd type="call" cmd="togglePause">
                                      <p:cBhvr>
                                        <p:cTn id="42" dur="1" fill="hold"/>
                                        <p:tgtEl>
                                          <p:spTgt spid="11284"/>
                                        </p:tgtEl>
                                      </p:cBhvr>
                                    </p:cmd>
                                  </p:childTnLst>
                                </p:cTn>
                              </p:par>
                            </p:childTnLst>
                          </p:cTn>
                        </p:par>
                      </p:childTnLst>
                    </p:cTn>
                  </p:par>
                </p:childTnLst>
              </p:cTn>
              <p:nextCondLst>
                <p:cond evt="onClick" delay="0">
                  <p:tgtEl>
                    <p:spTgt spid="11284"/>
                  </p:tgtEl>
                </p:cond>
              </p:nextCondLst>
            </p:seq>
            <p:video>
              <p:cMediaNode>
                <p:cTn id="43" fill="hold" display="0">
                  <p:stCondLst>
                    <p:cond delay="indefinite"/>
                  </p:stCondLst>
                  <p:endCondLst>
                    <p:cond evt="onNext" delay="0">
                      <p:tgtEl>
                        <p:sldTgt/>
                      </p:tgtEl>
                    </p:cond>
                    <p:cond evt="onPrev" delay="0">
                      <p:tgtEl>
                        <p:sldTgt/>
                      </p:tgtEl>
                    </p:cond>
                  </p:endCondLst>
                </p:cTn>
                <p:tgtEl>
                  <p:spTgt spid="11284"/>
                </p:tgtEl>
              </p:cMediaNode>
            </p:video>
          </p:childTnLst>
        </p:cTn>
      </p:par>
    </p:tnLst>
    <p:bldLst>
      <p:bldP spid="11270" grpId="0" autoUpdateAnimBg="0"/>
      <p:bldP spid="11274" grpId="0"/>
      <p:bldP spid="11275" grpId="0"/>
      <p:bldP spid="11276" grpId="0"/>
      <p:bldP spid="11278" grpId="0"/>
      <p:bldP spid="11279" grpId="0"/>
      <p:bldP spid="11280" grpId="0"/>
      <p:bldP spid="11281" grpId="0"/>
      <p:bldP spid="11282" grpId="0"/>
      <p:bldP spid="11283"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914400" y="0"/>
            <a:ext cx="7391400" cy="1143000"/>
          </a:xfrm>
          <a:noFill/>
          <a:ln/>
          <a:effectLst>
            <a:outerShdw dist="53882" dir="2700000" algn="ctr" rotWithShape="0">
              <a:schemeClr val="tx1"/>
            </a:outerShdw>
          </a:effectLst>
        </p:spPr>
        <p:txBody>
          <a:bodyPr/>
          <a:lstStyle/>
          <a:p>
            <a:r>
              <a:rPr lang="en-US" altLang="en-US" sz="4800" b="1">
                <a:solidFill>
                  <a:schemeClr val="hlink"/>
                </a:solidFill>
                <a:effectLst>
                  <a:outerShdw blurRad="38100" dist="38100" dir="2700000" algn="tl">
                    <a:srgbClr val="000000"/>
                  </a:outerShdw>
                </a:effectLst>
                <a:latin typeface="Comic Sans MS" panose="030F0702030302020204" pitchFamily="66" charset="0"/>
              </a:rPr>
              <a:t>Balancing Equations</a:t>
            </a:r>
            <a:endParaRPr lang="en-US" altLang="en-US" sz="4800" b="1">
              <a:solidFill>
                <a:schemeClr val="hlink"/>
              </a:solidFill>
              <a:effectLst>
                <a:outerShdw blurRad="38100" dist="38100" dir="2700000" algn="tl">
                  <a:srgbClr val="000000"/>
                </a:outerShdw>
              </a:effectLst>
              <a:latin typeface="Arial" panose="020B0604020202020204" pitchFamily="34" charset="0"/>
            </a:endParaRPr>
          </a:p>
        </p:txBody>
      </p:sp>
      <p:sp>
        <p:nvSpPr>
          <p:cNvPr id="32771" name="Rectangle 3"/>
          <p:cNvSpPr>
            <a:spLocks noGrp="1" noChangeArrowheads="1"/>
          </p:cNvSpPr>
          <p:nvPr>
            <p:ph type="body" idx="1"/>
          </p:nvPr>
        </p:nvSpPr>
        <p:spPr>
          <a:xfrm>
            <a:off x="381000" y="1143000"/>
            <a:ext cx="7924800" cy="1219200"/>
          </a:xfrm>
          <a:noFill/>
          <a:ln/>
        </p:spPr>
        <p:txBody>
          <a:bodyPr/>
          <a:lstStyle/>
          <a:p>
            <a:pPr>
              <a:buFontTx/>
              <a:buNone/>
            </a:pPr>
            <a:r>
              <a:rPr lang="en-US" altLang="en-US" b="1">
                <a:effectLst>
                  <a:outerShdw blurRad="38100" dist="38100" dir="2700000" algn="tl">
                    <a:srgbClr val="FFFFFF"/>
                  </a:outerShdw>
                </a:effectLst>
                <a:latin typeface="Arial" panose="020B0604020202020204" pitchFamily="34" charset="0"/>
              </a:rPr>
              <a:t>Sodium phosphate + iron (III) oxide </a:t>
            </a:r>
            <a:r>
              <a:rPr lang="en-US" altLang="en-US" b="1">
                <a:effectLst>
                  <a:outerShdw blurRad="38100" dist="38100" dir="2700000" algn="tl">
                    <a:srgbClr val="FFFFFF"/>
                  </a:outerShdw>
                </a:effectLst>
                <a:latin typeface="Arial" panose="020B0604020202020204" pitchFamily="34" charset="0"/>
                <a:sym typeface="Wingdings" panose="05000000000000000000" pitchFamily="2" charset="2"/>
              </a:rPr>
              <a:t> sodium oxide + iron (III) phosphate</a:t>
            </a:r>
            <a:endParaRPr lang="en-US" altLang="en-US" b="1">
              <a:effectLst>
                <a:outerShdw blurRad="38100" dist="38100" dir="2700000" algn="tl">
                  <a:srgbClr val="FFFFFF"/>
                </a:outerShdw>
              </a:effectLst>
              <a:latin typeface="Arial" panose="020B0604020202020204" pitchFamily="34" charset="0"/>
            </a:endParaRPr>
          </a:p>
        </p:txBody>
      </p:sp>
      <p:sp>
        <p:nvSpPr>
          <p:cNvPr id="32772" name="Text Box 4"/>
          <p:cNvSpPr txBox="1">
            <a:spLocks noChangeArrowheads="1"/>
          </p:cNvSpPr>
          <p:nvPr/>
        </p:nvSpPr>
        <p:spPr bwMode="auto">
          <a:xfrm>
            <a:off x="533400" y="2819400"/>
            <a:ext cx="79248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150000"/>
              </a:spcBef>
            </a:pPr>
            <a:r>
              <a:rPr lang="en-US" altLang="en-US" sz="3600" b="1">
                <a:solidFill>
                  <a:srgbClr val="063DE8"/>
                </a:solidFill>
                <a:effectLst>
                  <a:outerShdw blurRad="38100" dist="38100" dir="2700000" algn="tl">
                    <a:srgbClr val="000000"/>
                  </a:outerShdw>
                </a:effectLst>
                <a:latin typeface="Arial" panose="020B0604020202020204" pitchFamily="34" charset="0"/>
              </a:rPr>
              <a:t>        Na</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3</a:t>
            </a:r>
            <a:r>
              <a:rPr lang="en-US" altLang="en-US" sz="3600" b="1">
                <a:solidFill>
                  <a:srgbClr val="063DE8"/>
                </a:solidFill>
                <a:effectLst>
                  <a:outerShdw blurRad="38100" dist="38100" dir="2700000" algn="tl">
                    <a:srgbClr val="000000"/>
                  </a:outerShdw>
                </a:effectLst>
                <a:latin typeface="Arial" panose="020B0604020202020204" pitchFamily="34" charset="0"/>
              </a:rPr>
              <a:t>PO</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4</a:t>
            </a:r>
            <a:r>
              <a:rPr lang="en-US" altLang="en-US" sz="3600" b="1">
                <a:solidFill>
                  <a:srgbClr val="063DE8"/>
                </a:solidFill>
                <a:effectLst>
                  <a:outerShdw blurRad="38100" dist="38100" dir="2700000" algn="tl">
                    <a:srgbClr val="000000"/>
                  </a:outerShdw>
                </a:effectLst>
                <a:latin typeface="Arial" panose="020B0604020202020204" pitchFamily="34" charset="0"/>
              </a:rPr>
              <a:t>  +           Fe</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2</a:t>
            </a:r>
            <a:r>
              <a:rPr lang="en-US" altLang="en-US" sz="3600" b="1">
                <a:solidFill>
                  <a:srgbClr val="063DE8"/>
                </a:solidFill>
                <a:effectLst>
                  <a:outerShdw blurRad="38100" dist="38100" dir="2700000" algn="tl">
                    <a:srgbClr val="000000"/>
                  </a:outerShdw>
                </a:effectLst>
                <a:latin typeface="Arial" panose="020B0604020202020204" pitchFamily="34" charset="0"/>
              </a:rPr>
              <a:t>O</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3</a:t>
            </a:r>
            <a:r>
              <a:rPr lang="en-US" altLang="en-US" sz="3600" b="1">
                <a:solidFill>
                  <a:srgbClr val="063DE8"/>
                </a:solidFill>
                <a:effectLst>
                  <a:outerShdw blurRad="38100" dist="38100" dir="2700000" algn="tl">
                    <a:srgbClr val="000000"/>
                  </a:outerShdw>
                </a:effectLst>
                <a:latin typeface="Arial" panose="020B0604020202020204" pitchFamily="34" charset="0"/>
              </a:rPr>
              <a:t>  ----&gt;									       		Na</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2</a:t>
            </a:r>
            <a:r>
              <a:rPr lang="en-US" altLang="en-US" sz="3600" b="1">
                <a:solidFill>
                  <a:srgbClr val="063DE8"/>
                </a:solidFill>
                <a:effectLst>
                  <a:outerShdw blurRad="38100" dist="38100" dir="2700000" algn="tl">
                    <a:srgbClr val="000000"/>
                  </a:outerShdw>
                </a:effectLst>
                <a:latin typeface="Arial" panose="020B0604020202020204" pitchFamily="34" charset="0"/>
              </a:rPr>
              <a:t>O   +            FePO</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4</a:t>
            </a:r>
            <a:r>
              <a:rPr lang="en-US" altLang="en-US" sz="3600" b="1">
                <a:solidFill>
                  <a:srgbClr val="063DE8"/>
                </a:solidFill>
                <a:effectLst>
                  <a:outerShdw blurRad="38100" dist="38100" dir="2700000" algn="tl">
                    <a:srgbClr val="000000"/>
                  </a:outerShdw>
                </a:effectLst>
                <a:latin typeface="Arial" panose="020B0604020202020204" pitchFamily="34" charset="0"/>
              </a:rPr>
              <a:t> </a:t>
            </a:r>
          </a:p>
        </p:txBody>
      </p:sp>
      <p:sp>
        <p:nvSpPr>
          <p:cNvPr id="32778" name="Text Box 10"/>
          <p:cNvSpPr txBox="1">
            <a:spLocks noChangeArrowheads="1"/>
          </p:cNvSpPr>
          <p:nvPr/>
        </p:nvSpPr>
        <p:spPr bwMode="auto">
          <a:xfrm>
            <a:off x="1981200" y="3886200"/>
            <a:ext cx="457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600" b="1">
                <a:solidFill>
                  <a:schemeClr val="hlink"/>
                </a:solidFill>
                <a:latin typeface="Arial" panose="020B0604020202020204" pitchFamily="34" charset="0"/>
              </a:rPr>
              <a:t>3</a:t>
            </a:r>
          </a:p>
        </p:txBody>
      </p:sp>
      <p:sp>
        <p:nvSpPr>
          <p:cNvPr id="32779" name="Text Box 11"/>
          <p:cNvSpPr txBox="1">
            <a:spLocks noChangeArrowheads="1"/>
          </p:cNvSpPr>
          <p:nvPr/>
        </p:nvSpPr>
        <p:spPr bwMode="auto">
          <a:xfrm>
            <a:off x="5181600" y="3886200"/>
            <a:ext cx="457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600" b="1">
                <a:solidFill>
                  <a:schemeClr val="hlink"/>
                </a:solidFill>
                <a:latin typeface="Arial" panose="020B0604020202020204" pitchFamily="34" charset="0"/>
              </a:rPr>
              <a:t>2</a:t>
            </a:r>
          </a:p>
        </p:txBody>
      </p:sp>
      <p:sp>
        <p:nvSpPr>
          <p:cNvPr id="32780" name="Text Box 12"/>
          <p:cNvSpPr txBox="1">
            <a:spLocks noChangeArrowheads="1"/>
          </p:cNvSpPr>
          <p:nvPr/>
        </p:nvSpPr>
        <p:spPr bwMode="auto">
          <a:xfrm>
            <a:off x="1143000" y="2819400"/>
            <a:ext cx="457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600" b="1">
                <a:solidFill>
                  <a:schemeClr val="hlink"/>
                </a:solidFill>
                <a:latin typeface="Arial" panose="020B0604020202020204" pitchFamily="34" charset="0"/>
              </a:rPr>
              <a:t>2</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772"/>
                                        </p:tgtEl>
                                        <p:attrNameLst>
                                          <p:attrName>style.visibility</p:attrName>
                                        </p:attrNameLst>
                                      </p:cBhvr>
                                      <p:to>
                                        <p:strVal val="visible"/>
                                      </p:to>
                                    </p:set>
                                    <p:animEffect transition="in" filter="dissolve">
                                      <p:cBhvr>
                                        <p:cTn id="7" dur="500"/>
                                        <p:tgtEl>
                                          <p:spTgt spid="327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2778"/>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2780"/>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27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autoUpdateAnimBg="0"/>
      <p:bldP spid="32778" grpId="0"/>
      <p:bldP spid="32779" grpId="0"/>
      <p:bldP spid="32780"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219200" y="533400"/>
            <a:ext cx="6477000" cy="838200"/>
          </a:xfrm>
          <a:noFill/>
          <a:ln/>
        </p:spPr>
        <p:txBody>
          <a:bodyPr/>
          <a:lstStyle/>
          <a:p>
            <a:r>
              <a:rPr lang="en-US" altLang="en-US" sz="4800" b="1">
                <a:solidFill>
                  <a:srgbClr val="00279F"/>
                </a:solidFill>
                <a:effectLst>
                  <a:outerShdw blurRad="38100" dist="38100" dir="2700000" algn="tl">
                    <a:srgbClr val="000000"/>
                  </a:outerShdw>
                </a:effectLst>
                <a:latin typeface="Comic Sans MS" panose="030F0702030302020204" pitchFamily="66" charset="0"/>
              </a:rPr>
              <a:t>Chemical Equations</a:t>
            </a:r>
            <a:endParaRPr lang="en-US" altLang="en-US" sz="4800" b="1">
              <a:solidFill>
                <a:srgbClr val="00279F"/>
              </a:solidFill>
              <a:effectLst>
                <a:outerShdw blurRad="38100" dist="38100" dir="2700000" algn="tl">
                  <a:srgbClr val="000000"/>
                </a:outerShdw>
              </a:effectLst>
              <a:latin typeface="Arial" panose="020B0604020202020204" pitchFamily="34" charset="0"/>
            </a:endParaRPr>
          </a:p>
        </p:txBody>
      </p:sp>
      <p:sp>
        <p:nvSpPr>
          <p:cNvPr id="5123" name="Rectangle 3"/>
          <p:cNvSpPr>
            <a:spLocks noGrp="1" noChangeArrowheads="1"/>
          </p:cNvSpPr>
          <p:nvPr>
            <p:ph type="body" idx="1"/>
          </p:nvPr>
        </p:nvSpPr>
        <p:spPr>
          <a:xfrm>
            <a:off x="381000" y="1447800"/>
            <a:ext cx="8305800" cy="4876800"/>
          </a:xfrm>
          <a:noFill/>
          <a:ln/>
        </p:spPr>
        <p:txBody>
          <a:bodyPr/>
          <a:lstStyle/>
          <a:p>
            <a:pPr>
              <a:buFontTx/>
              <a:buNone/>
            </a:pPr>
            <a:r>
              <a:rPr lang="en-US" altLang="en-US" sz="3600" b="1">
                <a:effectLst>
                  <a:outerShdw blurRad="38100" dist="38100" dir="2700000" algn="tl">
                    <a:srgbClr val="FFFFFF"/>
                  </a:outerShdw>
                </a:effectLst>
                <a:latin typeface="Arial" panose="020B0604020202020204" pitchFamily="34" charset="0"/>
              </a:rPr>
              <a:t>Their Job: Depict the kind of </a:t>
            </a:r>
            <a:r>
              <a:rPr lang="en-US" altLang="en-US" sz="3600" b="1">
                <a:solidFill>
                  <a:schemeClr val="hlink"/>
                </a:solidFill>
                <a:effectLst>
                  <a:outerShdw blurRad="38100" dist="38100" dir="2700000" algn="tl">
                    <a:srgbClr val="000000"/>
                  </a:outerShdw>
                </a:effectLst>
                <a:latin typeface="Comic Sans MS" panose="030F0702030302020204" pitchFamily="66" charset="0"/>
              </a:rPr>
              <a:t>reactants</a:t>
            </a:r>
            <a:r>
              <a:rPr lang="en-US" altLang="en-US" sz="3600" b="1">
                <a:effectLst>
                  <a:outerShdw blurRad="38100" dist="38100" dir="2700000" algn="tl">
                    <a:srgbClr val="FFFFFF"/>
                  </a:outerShdw>
                </a:effectLst>
                <a:latin typeface="Arial" panose="020B0604020202020204" pitchFamily="34" charset="0"/>
              </a:rPr>
              <a:t> and </a:t>
            </a:r>
            <a:r>
              <a:rPr lang="en-US" altLang="en-US" sz="3600" b="1">
                <a:solidFill>
                  <a:srgbClr val="FF9218"/>
                </a:solidFill>
                <a:effectLst>
                  <a:outerShdw blurRad="38100" dist="38100" dir="2700000" algn="tl">
                    <a:srgbClr val="000000"/>
                  </a:outerShdw>
                </a:effectLst>
                <a:latin typeface="Comic Sans MS" panose="030F0702030302020204" pitchFamily="66" charset="0"/>
              </a:rPr>
              <a:t>products</a:t>
            </a:r>
            <a:r>
              <a:rPr lang="en-US" altLang="en-US" sz="3600" b="1">
                <a:effectLst>
                  <a:outerShdw blurRad="38100" dist="38100" dir="2700000" algn="tl">
                    <a:srgbClr val="FFFFFF"/>
                  </a:outerShdw>
                </a:effectLst>
                <a:latin typeface="Arial" panose="020B0604020202020204" pitchFamily="34" charset="0"/>
              </a:rPr>
              <a:t> and their relative amounts in a reaction.</a:t>
            </a:r>
          </a:p>
          <a:p>
            <a:pPr>
              <a:buFontTx/>
              <a:buNone/>
            </a:pPr>
            <a:r>
              <a:rPr lang="en-US" altLang="en-US" sz="3600" b="1">
                <a:solidFill>
                  <a:srgbClr val="1C7A2C"/>
                </a:solidFill>
                <a:effectLst>
                  <a:outerShdw blurRad="38100" dist="38100" dir="2700000" algn="tl">
                    <a:srgbClr val="000000"/>
                  </a:outerShdw>
                </a:effectLst>
                <a:latin typeface="Arial" panose="020B0604020202020204" pitchFamily="34" charset="0"/>
              </a:rPr>
              <a:t>4</a:t>
            </a:r>
            <a:r>
              <a:rPr lang="en-US" altLang="en-US" sz="3600" b="1">
                <a:effectLst>
                  <a:outerShdw blurRad="38100" dist="38100" dir="2700000" algn="tl">
                    <a:srgbClr val="FFFFFF"/>
                  </a:outerShdw>
                </a:effectLst>
                <a:latin typeface="Arial" panose="020B0604020202020204" pitchFamily="34" charset="0"/>
              </a:rPr>
              <a:t> </a:t>
            </a:r>
            <a:r>
              <a:rPr lang="en-US" altLang="en-US" sz="3600" b="1">
                <a:solidFill>
                  <a:schemeClr val="hlink"/>
                </a:solidFill>
                <a:effectLst>
                  <a:outerShdw blurRad="38100" dist="38100" dir="2700000" algn="tl">
                    <a:srgbClr val="000000"/>
                  </a:outerShdw>
                </a:effectLst>
                <a:latin typeface="Arial" panose="020B0604020202020204" pitchFamily="34" charset="0"/>
              </a:rPr>
              <a:t>Al </a:t>
            </a:r>
            <a:r>
              <a:rPr lang="en-US" altLang="en-US" sz="3600" b="1" baseline="-25000">
                <a:solidFill>
                  <a:schemeClr val="hlink"/>
                </a:solidFill>
                <a:effectLst>
                  <a:outerShdw blurRad="38100" dist="38100" dir="2700000" algn="tl">
                    <a:srgbClr val="000000"/>
                  </a:outerShdw>
                </a:effectLst>
                <a:latin typeface="Arial" panose="020B0604020202020204" pitchFamily="34" charset="0"/>
              </a:rPr>
              <a:t>(s)</a:t>
            </a:r>
            <a:r>
              <a:rPr lang="en-US" altLang="en-US" sz="3600" b="1">
                <a:effectLst>
                  <a:outerShdw blurRad="38100" dist="38100" dir="2700000" algn="tl">
                    <a:srgbClr val="FFFFFF"/>
                  </a:outerShdw>
                </a:effectLst>
                <a:latin typeface="Arial" panose="020B0604020202020204" pitchFamily="34" charset="0"/>
              </a:rPr>
              <a:t>  +  </a:t>
            </a:r>
            <a:r>
              <a:rPr lang="en-US" altLang="en-US" sz="3600" b="1">
                <a:solidFill>
                  <a:srgbClr val="1C7A2C"/>
                </a:solidFill>
                <a:effectLst>
                  <a:outerShdw blurRad="38100" dist="38100" dir="2700000" algn="tl">
                    <a:srgbClr val="000000"/>
                  </a:outerShdw>
                </a:effectLst>
                <a:latin typeface="Arial" panose="020B0604020202020204" pitchFamily="34" charset="0"/>
              </a:rPr>
              <a:t>3</a:t>
            </a:r>
            <a:r>
              <a:rPr lang="en-US" altLang="en-US" sz="3600" b="1">
                <a:effectLst>
                  <a:outerShdw blurRad="38100" dist="38100" dir="2700000" algn="tl">
                    <a:srgbClr val="FFFFFF"/>
                  </a:outerShdw>
                </a:effectLst>
                <a:latin typeface="Arial" panose="020B0604020202020204" pitchFamily="34" charset="0"/>
              </a:rPr>
              <a:t> </a:t>
            </a:r>
            <a:r>
              <a:rPr lang="en-US" altLang="en-US" sz="3600" b="1">
                <a:solidFill>
                  <a:schemeClr val="hlink"/>
                </a:solidFill>
                <a:effectLst>
                  <a:outerShdw blurRad="38100" dist="38100" dir="2700000" algn="tl">
                    <a:srgbClr val="000000"/>
                  </a:outerShdw>
                </a:effectLst>
                <a:latin typeface="Arial" panose="020B0604020202020204" pitchFamily="34" charset="0"/>
              </a:rPr>
              <a:t>O</a:t>
            </a:r>
            <a:r>
              <a:rPr lang="en-US" altLang="en-US" sz="3600" b="1" baseline="-25000">
                <a:solidFill>
                  <a:schemeClr val="hlink"/>
                </a:solidFill>
                <a:effectLst>
                  <a:outerShdw blurRad="38100" dist="38100" dir="2700000" algn="tl">
                    <a:srgbClr val="000000"/>
                  </a:outerShdw>
                </a:effectLst>
                <a:latin typeface="Arial" panose="020B0604020202020204" pitchFamily="34" charset="0"/>
              </a:rPr>
              <a:t>2 (g)</a:t>
            </a:r>
            <a:r>
              <a:rPr lang="en-US" altLang="en-US" sz="3600" b="1">
                <a:effectLst>
                  <a:outerShdw blurRad="38100" dist="38100" dir="2700000" algn="tl">
                    <a:srgbClr val="FFFFFF"/>
                  </a:outerShdw>
                </a:effectLst>
                <a:latin typeface="Arial" panose="020B0604020202020204" pitchFamily="34" charset="0"/>
              </a:rPr>
              <a:t>  ---&gt;  </a:t>
            </a:r>
            <a:r>
              <a:rPr lang="en-US" altLang="en-US" sz="3600" b="1">
                <a:solidFill>
                  <a:srgbClr val="1C7A2C"/>
                </a:solidFill>
                <a:effectLst>
                  <a:outerShdw blurRad="38100" dist="38100" dir="2700000" algn="tl">
                    <a:srgbClr val="000000"/>
                  </a:outerShdw>
                </a:effectLst>
                <a:latin typeface="Arial" panose="020B0604020202020204" pitchFamily="34" charset="0"/>
              </a:rPr>
              <a:t>2</a:t>
            </a:r>
            <a:r>
              <a:rPr lang="en-US" altLang="en-US" sz="3600" b="1">
                <a:effectLst>
                  <a:outerShdw blurRad="38100" dist="38100" dir="2700000" algn="tl">
                    <a:srgbClr val="FFFFFF"/>
                  </a:outerShdw>
                </a:effectLst>
                <a:latin typeface="Arial" panose="020B0604020202020204" pitchFamily="34" charset="0"/>
              </a:rPr>
              <a:t> </a:t>
            </a:r>
            <a:r>
              <a:rPr lang="en-US" altLang="en-US" sz="3600" b="1">
                <a:solidFill>
                  <a:srgbClr val="FF9218"/>
                </a:solidFill>
                <a:effectLst>
                  <a:outerShdw blurRad="38100" dist="38100" dir="2700000" algn="tl">
                    <a:srgbClr val="000000"/>
                  </a:outerShdw>
                </a:effectLst>
                <a:latin typeface="Arial" panose="020B0604020202020204" pitchFamily="34" charset="0"/>
              </a:rPr>
              <a:t>Al</a:t>
            </a:r>
            <a:r>
              <a:rPr lang="en-US" altLang="en-US" sz="3600" b="1" baseline="-25000">
                <a:solidFill>
                  <a:srgbClr val="FF9218"/>
                </a:solidFill>
                <a:effectLst>
                  <a:outerShdw blurRad="38100" dist="38100" dir="2700000" algn="tl">
                    <a:srgbClr val="000000"/>
                  </a:outerShdw>
                </a:effectLst>
                <a:latin typeface="Arial" panose="020B0604020202020204" pitchFamily="34" charset="0"/>
              </a:rPr>
              <a:t>2</a:t>
            </a:r>
            <a:r>
              <a:rPr lang="en-US" altLang="en-US" sz="3600" b="1">
                <a:solidFill>
                  <a:srgbClr val="FF9218"/>
                </a:solidFill>
                <a:effectLst>
                  <a:outerShdw blurRad="38100" dist="38100" dir="2700000" algn="tl">
                    <a:srgbClr val="000000"/>
                  </a:outerShdw>
                </a:effectLst>
                <a:latin typeface="Arial" panose="020B0604020202020204" pitchFamily="34" charset="0"/>
              </a:rPr>
              <a:t>O</a:t>
            </a:r>
            <a:r>
              <a:rPr lang="en-US" altLang="en-US" sz="3600" b="1" baseline="-25000">
                <a:solidFill>
                  <a:srgbClr val="FF9218"/>
                </a:solidFill>
                <a:effectLst>
                  <a:outerShdw blurRad="38100" dist="38100" dir="2700000" algn="tl">
                    <a:srgbClr val="000000"/>
                  </a:outerShdw>
                </a:effectLst>
                <a:latin typeface="Arial" panose="020B0604020202020204" pitchFamily="34" charset="0"/>
              </a:rPr>
              <a:t>3 (s)</a:t>
            </a:r>
          </a:p>
          <a:p>
            <a:pPr>
              <a:buFontTx/>
              <a:buNone/>
            </a:pPr>
            <a:r>
              <a:rPr lang="en-US" altLang="en-US" sz="3600" b="1">
                <a:effectLst>
                  <a:outerShdw blurRad="38100" dist="38100" dir="2700000" algn="tl">
                    <a:srgbClr val="FFFFFF"/>
                  </a:outerShdw>
                </a:effectLst>
                <a:latin typeface="Arial" panose="020B0604020202020204" pitchFamily="34" charset="0"/>
              </a:rPr>
              <a:t>The </a:t>
            </a:r>
            <a:r>
              <a:rPr lang="en-US" altLang="en-US" sz="3600" b="1">
                <a:solidFill>
                  <a:srgbClr val="1C7A2C"/>
                </a:solidFill>
                <a:effectLst>
                  <a:outerShdw blurRad="38100" dist="38100" dir="2700000" algn="tl">
                    <a:srgbClr val="000000"/>
                  </a:outerShdw>
                </a:effectLst>
                <a:latin typeface="Arial" panose="020B0604020202020204" pitchFamily="34" charset="0"/>
              </a:rPr>
              <a:t>numbers in the front</a:t>
            </a:r>
            <a:r>
              <a:rPr lang="en-US" altLang="en-US" sz="3600" b="1">
                <a:effectLst>
                  <a:outerShdw blurRad="38100" dist="38100" dir="2700000" algn="tl">
                    <a:srgbClr val="FFFFFF"/>
                  </a:outerShdw>
                </a:effectLst>
                <a:latin typeface="Arial" panose="020B0604020202020204" pitchFamily="34" charset="0"/>
              </a:rPr>
              <a:t> are called</a:t>
            </a:r>
          </a:p>
          <a:p>
            <a:pPr>
              <a:buFontTx/>
              <a:buNone/>
            </a:pPr>
            <a:r>
              <a:rPr lang="en-US" altLang="en-US" sz="3600" b="1">
                <a:solidFill>
                  <a:srgbClr val="1C7A2C"/>
                </a:solidFill>
                <a:effectLst>
                  <a:outerShdw blurRad="38100" dist="38100" dir="2700000" algn="tl">
                    <a:srgbClr val="000000"/>
                  </a:outerShdw>
                </a:effectLst>
                <a:latin typeface="Comic Sans MS" panose="030F0702030302020204" pitchFamily="66" charset="0"/>
              </a:rPr>
              <a:t>stoichiometric coefficients</a:t>
            </a:r>
          </a:p>
          <a:p>
            <a:pPr>
              <a:buFontTx/>
              <a:buNone/>
            </a:pPr>
            <a:r>
              <a:rPr lang="en-US" altLang="en-US" sz="3600" b="1">
                <a:solidFill>
                  <a:schemeClr val="tx2"/>
                </a:solidFill>
                <a:effectLst>
                  <a:outerShdw blurRad="38100" dist="38100" dir="2700000" algn="tl">
                    <a:srgbClr val="FFFFFF"/>
                  </a:outerShdw>
                </a:effectLst>
                <a:latin typeface="Arial" panose="020B0604020202020204" pitchFamily="34" charset="0"/>
              </a:rPr>
              <a:t>The letters (s), (g), and (l) are the physical states.</a:t>
            </a:r>
          </a:p>
        </p:txBody>
      </p:sp>
      <p:sp>
        <p:nvSpPr>
          <p:cNvPr id="5124" name="Line 4"/>
          <p:cNvSpPr>
            <a:spLocks noChangeShapeType="1"/>
          </p:cNvSpPr>
          <p:nvPr/>
        </p:nvSpPr>
        <p:spPr bwMode="auto">
          <a:xfrm>
            <a:off x="1016000" y="1371600"/>
            <a:ext cx="6731000" cy="0"/>
          </a:xfrm>
          <a:prstGeom prst="line">
            <a:avLst/>
          </a:prstGeom>
          <a:noFill/>
          <a:ln w="50800">
            <a:solidFill>
              <a:srgbClr val="063DE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body" idx="1"/>
          </p:nvPr>
        </p:nvSpPr>
        <p:spPr>
          <a:xfrm>
            <a:off x="0" y="1447800"/>
            <a:ext cx="9144000" cy="5105400"/>
          </a:xfrm>
        </p:spPr>
        <p:txBody>
          <a:bodyPr/>
          <a:lstStyle/>
          <a:p>
            <a:pPr lvl="1"/>
            <a:r>
              <a:rPr lang="en-US" altLang="en-US" b="1">
                <a:solidFill>
                  <a:srgbClr val="0000FF"/>
                </a:solidFill>
                <a:latin typeface="Arial" panose="020B0604020202020204" pitchFamily="34" charset="0"/>
              </a:rPr>
              <a:t>Chemical equations show the conversion of </a:t>
            </a:r>
            <a:r>
              <a:rPr lang="en-US" altLang="en-US" b="1">
                <a:solidFill>
                  <a:schemeClr val="hlink"/>
                </a:solidFill>
                <a:effectLst>
                  <a:outerShdw blurRad="38100" dist="38100" dir="2700000" algn="tl">
                    <a:srgbClr val="000000"/>
                  </a:outerShdw>
                </a:effectLst>
                <a:latin typeface="Arial" panose="020B0604020202020204" pitchFamily="34" charset="0"/>
              </a:rPr>
              <a:t>reactants</a:t>
            </a:r>
            <a:r>
              <a:rPr lang="en-US" altLang="en-US" b="1">
                <a:solidFill>
                  <a:srgbClr val="0000FF"/>
                </a:solidFill>
                <a:latin typeface="Arial" panose="020B0604020202020204" pitchFamily="34" charset="0"/>
              </a:rPr>
              <a:t> (on the </a:t>
            </a:r>
            <a:r>
              <a:rPr lang="en-US" altLang="en-US" b="1">
                <a:solidFill>
                  <a:schemeClr val="hlink"/>
                </a:solidFill>
                <a:latin typeface="Arial" panose="020B0604020202020204" pitchFamily="34" charset="0"/>
              </a:rPr>
              <a:t>left</a:t>
            </a:r>
            <a:r>
              <a:rPr lang="en-US" altLang="en-US" b="1">
                <a:solidFill>
                  <a:srgbClr val="0000FF"/>
                </a:solidFill>
                <a:latin typeface="Arial" panose="020B0604020202020204" pitchFamily="34" charset="0"/>
              </a:rPr>
              <a:t>) into </a:t>
            </a:r>
            <a:r>
              <a:rPr lang="en-US" altLang="en-US" b="1">
                <a:solidFill>
                  <a:schemeClr val="hlink"/>
                </a:solidFill>
                <a:effectLst>
                  <a:outerShdw blurRad="38100" dist="38100" dir="2700000" algn="tl">
                    <a:srgbClr val="000000"/>
                  </a:outerShdw>
                </a:effectLst>
                <a:latin typeface="Arial" panose="020B0604020202020204" pitchFamily="34" charset="0"/>
              </a:rPr>
              <a:t>products</a:t>
            </a:r>
            <a:r>
              <a:rPr lang="en-US" altLang="en-US" b="1">
                <a:solidFill>
                  <a:srgbClr val="0000FF"/>
                </a:solidFill>
                <a:latin typeface="Arial" panose="020B0604020202020204" pitchFamily="34" charset="0"/>
              </a:rPr>
              <a:t> (on the </a:t>
            </a:r>
            <a:r>
              <a:rPr lang="en-US" altLang="en-US" b="1">
                <a:solidFill>
                  <a:schemeClr val="hlink"/>
                </a:solidFill>
                <a:latin typeface="Arial" panose="020B0604020202020204" pitchFamily="34" charset="0"/>
              </a:rPr>
              <a:t>right</a:t>
            </a:r>
            <a:r>
              <a:rPr lang="en-US" altLang="en-US" b="1">
                <a:solidFill>
                  <a:srgbClr val="0000FF"/>
                </a:solidFill>
                <a:latin typeface="Arial" panose="020B0604020202020204" pitchFamily="34" charset="0"/>
              </a:rPr>
              <a:t>).</a:t>
            </a:r>
          </a:p>
          <a:p>
            <a:pPr lvl="2"/>
            <a:r>
              <a:rPr lang="en-US" altLang="en-US" sz="2800" b="1">
                <a:solidFill>
                  <a:srgbClr val="0000FF"/>
                </a:solidFill>
                <a:latin typeface="Arial" panose="020B0604020202020204" pitchFamily="34" charset="0"/>
              </a:rPr>
              <a:t>+ sign separates molecules on the same side</a:t>
            </a:r>
          </a:p>
          <a:p>
            <a:pPr lvl="2"/>
            <a:r>
              <a:rPr lang="en-US" altLang="en-US" sz="2800" b="1">
                <a:solidFill>
                  <a:srgbClr val="0000FF"/>
                </a:solidFill>
                <a:latin typeface="Arial" panose="020B0604020202020204" pitchFamily="34" charset="0"/>
              </a:rPr>
              <a:t>The arrow is read as “yields”</a:t>
            </a:r>
          </a:p>
          <a:p>
            <a:pPr lvl="2"/>
            <a:r>
              <a:rPr lang="en-US" altLang="en-US" sz="2800" b="1">
                <a:solidFill>
                  <a:srgbClr val="0000FF"/>
                </a:solidFill>
                <a:latin typeface="Arial" panose="020B0604020202020204" pitchFamily="34" charset="0"/>
              </a:rPr>
              <a:t>Example</a:t>
            </a:r>
          </a:p>
          <a:p>
            <a:pPr lvl="3">
              <a:buFontTx/>
              <a:buNone/>
            </a:pPr>
            <a:r>
              <a:rPr lang="en-US" altLang="en-US" sz="2800" b="1">
                <a:solidFill>
                  <a:srgbClr val="0000FF"/>
                </a:solidFill>
                <a:latin typeface="Arial" panose="020B0604020202020204" pitchFamily="34" charset="0"/>
              </a:rPr>
              <a:t>C + O</a:t>
            </a:r>
            <a:r>
              <a:rPr lang="en-US" altLang="en-US" sz="2800" b="1" baseline="-25000">
                <a:solidFill>
                  <a:srgbClr val="0000FF"/>
                </a:solidFill>
                <a:latin typeface="Arial" panose="020B0604020202020204" pitchFamily="34" charset="0"/>
              </a:rPr>
              <a:t>2</a:t>
            </a:r>
            <a:r>
              <a:rPr lang="en-US" altLang="en-US" sz="2800" b="1">
                <a:solidFill>
                  <a:srgbClr val="0000FF"/>
                </a:solidFill>
                <a:latin typeface="Arial" panose="020B0604020202020204" pitchFamily="34" charset="0"/>
              </a:rPr>
              <a:t> </a:t>
            </a:r>
            <a:r>
              <a:rPr lang="en-US" altLang="en-US" sz="2800" b="1">
                <a:solidFill>
                  <a:srgbClr val="0000FF"/>
                </a:solidFill>
                <a:latin typeface="Arial" panose="020B0604020202020204" pitchFamily="34" charset="0"/>
                <a:sym typeface="Wingdings" panose="05000000000000000000" pitchFamily="2" charset="2"/>
              </a:rPr>
              <a:t></a:t>
            </a:r>
            <a:r>
              <a:rPr lang="en-US" altLang="en-US" sz="2800" b="1">
                <a:solidFill>
                  <a:srgbClr val="0000FF"/>
                </a:solidFill>
                <a:latin typeface="Arial" panose="020B0604020202020204" pitchFamily="34" charset="0"/>
              </a:rPr>
              <a:t> CO</a:t>
            </a:r>
            <a:r>
              <a:rPr lang="en-US" altLang="en-US" sz="2800" b="1" baseline="-25000">
                <a:solidFill>
                  <a:srgbClr val="0000FF"/>
                </a:solidFill>
                <a:latin typeface="Arial" panose="020B0604020202020204" pitchFamily="34" charset="0"/>
              </a:rPr>
              <a:t>2</a:t>
            </a:r>
          </a:p>
          <a:p>
            <a:pPr lvl="2"/>
            <a:r>
              <a:rPr lang="en-US" altLang="en-US" sz="2800" b="1">
                <a:solidFill>
                  <a:srgbClr val="0000FF"/>
                </a:solidFill>
                <a:latin typeface="Arial" panose="020B0604020202020204" pitchFamily="34" charset="0"/>
              </a:rPr>
              <a:t>This reads “carbon plus oxygen yields carbon dioxide”</a:t>
            </a:r>
          </a:p>
        </p:txBody>
      </p:sp>
      <p:sp>
        <p:nvSpPr>
          <p:cNvPr id="14340" name="Rectangle 4"/>
          <p:cNvSpPr>
            <a:spLocks noGrp="1" noChangeArrowheads="1"/>
          </p:cNvSpPr>
          <p:nvPr>
            <p:ph type="title"/>
          </p:nvPr>
        </p:nvSpPr>
        <p:spPr>
          <a:xfrm>
            <a:off x="685800" y="228600"/>
            <a:ext cx="7772400" cy="1143000"/>
          </a:xfrm>
        </p:spPr>
        <p:txBody>
          <a:bodyPr/>
          <a:lstStyle/>
          <a:p>
            <a:r>
              <a:rPr lang="en-US" altLang="en-US" sz="4000" b="1">
                <a:solidFill>
                  <a:schemeClr val="hlink"/>
                </a:solidFill>
                <a:effectLst>
                  <a:outerShdw blurRad="38100" dist="38100" dir="2700000" algn="tl">
                    <a:srgbClr val="000000"/>
                  </a:outerShdw>
                </a:effectLst>
                <a:latin typeface="Comic Sans MS" panose="030F0702030302020204" pitchFamily="66" charset="0"/>
              </a:rPr>
              <a:t>Parts of a Reaction Equation</a:t>
            </a:r>
          </a:p>
        </p:txBody>
      </p:sp>
    </p:spTree>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609600" y="1905000"/>
            <a:ext cx="7162800" cy="4114800"/>
          </a:xfrm>
          <a:noFill/>
          <a:ln/>
        </p:spPr>
        <p:txBody>
          <a:bodyPr/>
          <a:lstStyle/>
          <a:p>
            <a:pPr>
              <a:buFontTx/>
              <a:buNone/>
            </a:pPr>
            <a:r>
              <a:rPr lang="en-US" altLang="en-US" sz="2800" b="1">
                <a:effectLst>
                  <a:outerShdw blurRad="38100" dist="38100" dir="2700000" algn="tl">
                    <a:srgbClr val="FFFFFF"/>
                  </a:outerShdw>
                </a:effectLst>
                <a:latin typeface="Arial" panose="020B0604020202020204" pitchFamily="34" charset="0"/>
              </a:rPr>
              <a:t>Because of the principle of the </a:t>
            </a:r>
            <a:r>
              <a:rPr lang="en-US" altLang="en-US" b="1">
                <a:solidFill>
                  <a:schemeClr val="hlink"/>
                </a:solidFill>
                <a:effectLst>
                  <a:outerShdw blurRad="38100" dist="38100" dir="2700000" algn="tl">
                    <a:srgbClr val="000000"/>
                  </a:outerShdw>
                </a:effectLst>
                <a:latin typeface="Comic Sans MS" panose="030F0702030302020204" pitchFamily="66" charset="0"/>
              </a:rPr>
              <a:t>conservation of matter</a:t>
            </a:r>
            <a:r>
              <a:rPr lang="en-US" altLang="en-US" sz="2800" b="1">
                <a:effectLst>
                  <a:outerShdw blurRad="38100" dist="38100" dir="2700000" algn="tl">
                    <a:srgbClr val="FFFFFF"/>
                  </a:outerShdw>
                </a:effectLst>
                <a:latin typeface="Arial" panose="020B0604020202020204" pitchFamily="34" charset="0"/>
              </a:rPr>
              <a:t>, </a:t>
            </a:r>
          </a:p>
          <a:p>
            <a:pPr>
              <a:buFontTx/>
              <a:buNone/>
            </a:pPr>
            <a:r>
              <a:rPr lang="en-US" altLang="en-US" sz="2800" b="1">
                <a:effectLst>
                  <a:outerShdw blurRad="38100" dist="38100" dir="2700000" algn="tl">
                    <a:srgbClr val="FFFFFF"/>
                  </a:outerShdw>
                </a:effectLst>
                <a:latin typeface="Arial" panose="020B0604020202020204" pitchFamily="34" charset="0"/>
              </a:rPr>
              <a:t>an </a:t>
            </a:r>
            <a:r>
              <a:rPr lang="en-US" altLang="en-US" sz="3600" b="1">
                <a:solidFill>
                  <a:schemeClr val="hlink"/>
                </a:solidFill>
                <a:effectLst>
                  <a:outerShdw blurRad="38100" dist="38100" dir="2700000" algn="tl">
                    <a:srgbClr val="000000"/>
                  </a:outerShdw>
                </a:effectLst>
                <a:latin typeface="Comic Sans MS" panose="030F0702030302020204" pitchFamily="66" charset="0"/>
              </a:rPr>
              <a:t>equation must be 			balanced</a:t>
            </a:r>
            <a:r>
              <a:rPr lang="en-US" altLang="en-US" sz="3600" b="1">
                <a:solidFill>
                  <a:schemeClr val="hlink"/>
                </a:solidFill>
                <a:effectLst>
                  <a:outerShdw blurRad="38100" dist="38100" dir="2700000" algn="tl">
                    <a:srgbClr val="000000"/>
                  </a:outerShdw>
                </a:effectLst>
                <a:latin typeface="Arial" panose="020B0604020202020204" pitchFamily="34" charset="0"/>
              </a:rPr>
              <a:t>.</a:t>
            </a:r>
          </a:p>
          <a:p>
            <a:pPr>
              <a:buFontTx/>
              <a:buNone/>
            </a:pPr>
            <a:r>
              <a:rPr lang="en-US" altLang="en-US" sz="2800" b="1">
                <a:effectLst>
                  <a:outerShdw blurRad="38100" dist="38100" dir="2700000" algn="tl">
                    <a:srgbClr val="FFFFFF"/>
                  </a:outerShdw>
                </a:effectLst>
                <a:latin typeface="Arial" panose="020B0604020202020204" pitchFamily="34" charset="0"/>
              </a:rPr>
              <a:t>It must have the same 			number of atoms of the 			same kind on both sides.</a:t>
            </a:r>
            <a:r>
              <a:rPr lang="en-US" altLang="en-US" b="1">
                <a:solidFill>
                  <a:schemeClr val="hlink"/>
                </a:solidFill>
                <a:effectLst>
                  <a:outerShdw blurRad="38100" dist="38100" dir="2700000" algn="tl">
                    <a:srgbClr val="000000"/>
                  </a:outerShdw>
                </a:effectLst>
                <a:latin typeface="Arial" panose="020B0604020202020204" pitchFamily="34" charset="0"/>
              </a:rPr>
              <a:t>  </a:t>
            </a:r>
          </a:p>
        </p:txBody>
      </p:sp>
      <p:grpSp>
        <p:nvGrpSpPr>
          <p:cNvPr id="9222" name="Group 6"/>
          <p:cNvGrpSpPr>
            <a:grpSpLocks/>
          </p:cNvGrpSpPr>
          <p:nvPr/>
        </p:nvGrpSpPr>
        <p:grpSpPr bwMode="auto">
          <a:xfrm>
            <a:off x="6032500" y="1714500"/>
            <a:ext cx="2705100" cy="4281488"/>
            <a:chOff x="3800" y="1080"/>
            <a:chExt cx="1704" cy="2697"/>
          </a:xfrm>
        </p:grpSpPr>
        <p:sp>
          <p:nvSpPr>
            <p:cNvPr id="9220" name="Rectangle 4"/>
            <p:cNvSpPr>
              <a:spLocks noChangeArrowheads="1"/>
            </p:cNvSpPr>
            <p:nvPr/>
          </p:nvSpPr>
          <p:spPr bwMode="auto">
            <a:xfrm>
              <a:off x="3923" y="3491"/>
              <a:ext cx="149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b="1">
                  <a:effectLst>
                    <a:outerShdw blurRad="38100" dist="38100" dir="2700000" algn="tl">
                      <a:srgbClr val="FFFFFF"/>
                    </a:outerShdw>
                  </a:effectLst>
                  <a:latin typeface="Arial" panose="020B0604020202020204" pitchFamily="34" charset="0"/>
                </a:rPr>
                <a:t>Lavoisier, 1788</a:t>
              </a:r>
            </a:p>
          </p:txBody>
        </p:sp>
        <p:pic>
          <p:nvPicPr>
            <p:cNvPr id="9221" name="Picture 5"/>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0" y="1080"/>
              <a:ext cx="1704" cy="227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grpSp>
      <p:sp>
        <p:nvSpPr>
          <p:cNvPr id="9223" name="Line 7"/>
          <p:cNvSpPr>
            <a:spLocks noChangeShapeType="1"/>
          </p:cNvSpPr>
          <p:nvPr/>
        </p:nvSpPr>
        <p:spPr bwMode="auto">
          <a:xfrm>
            <a:off x="990600" y="914400"/>
            <a:ext cx="6731000" cy="0"/>
          </a:xfrm>
          <a:prstGeom prst="line">
            <a:avLst/>
          </a:prstGeom>
          <a:noFill/>
          <a:ln w="50800">
            <a:solidFill>
              <a:srgbClr val="063DE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4" name="Rectangle 8"/>
          <p:cNvSpPr>
            <a:spLocks noGrp="1" noChangeArrowheads="1"/>
          </p:cNvSpPr>
          <p:nvPr>
            <p:ph type="title"/>
          </p:nvPr>
        </p:nvSpPr>
        <p:spPr>
          <a:xfrm>
            <a:off x="685800" y="0"/>
            <a:ext cx="7772400" cy="1143000"/>
          </a:xfrm>
        </p:spPr>
        <p:txBody>
          <a:bodyPr/>
          <a:lstStyle/>
          <a:p>
            <a:r>
              <a:rPr lang="en-US" altLang="en-US" b="1">
                <a:solidFill>
                  <a:schemeClr val="hlink"/>
                </a:solidFill>
                <a:effectLst>
                  <a:outerShdw blurRad="38100" dist="38100" dir="2700000" algn="tl">
                    <a:srgbClr val="000000"/>
                  </a:outerShdw>
                </a:effectLst>
                <a:latin typeface="Comic Sans MS" panose="030F0702030302020204" pitchFamily="66" charset="0"/>
              </a:rPr>
              <a:t>Chemical Equations</a:t>
            </a:r>
          </a:p>
        </p:txBody>
      </p:sp>
    </p:spTree>
  </p:cSld>
  <p:clrMapOvr>
    <a:masterClrMapping/>
  </p:clrMapOvr>
  <p:transition>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0" y="1524000"/>
            <a:ext cx="9144000" cy="5105400"/>
          </a:xfrm>
        </p:spPr>
        <p:txBody>
          <a:bodyPr/>
          <a:lstStyle/>
          <a:p>
            <a:pPr lvl="2"/>
            <a:r>
              <a:rPr lang="en-US" altLang="en-US" sz="3200" b="1">
                <a:solidFill>
                  <a:srgbClr val="0000FF"/>
                </a:solidFill>
                <a:latin typeface="Arial" panose="020B0604020202020204" pitchFamily="34" charset="0"/>
              </a:rPr>
              <a:t>Solid (s)</a:t>
            </a:r>
          </a:p>
          <a:p>
            <a:pPr lvl="2"/>
            <a:r>
              <a:rPr lang="en-US" altLang="en-US" sz="3200" b="1">
                <a:solidFill>
                  <a:srgbClr val="0000FF"/>
                </a:solidFill>
                <a:latin typeface="Arial" panose="020B0604020202020204" pitchFamily="34" charset="0"/>
              </a:rPr>
              <a:t>Liquid (l)</a:t>
            </a:r>
          </a:p>
          <a:p>
            <a:pPr lvl="2"/>
            <a:r>
              <a:rPr lang="en-US" altLang="en-US" sz="3200" b="1">
                <a:solidFill>
                  <a:srgbClr val="0000FF"/>
                </a:solidFill>
                <a:latin typeface="Arial" panose="020B0604020202020204" pitchFamily="34" charset="0"/>
              </a:rPr>
              <a:t>Gas (g)</a:t>
            </a:r>
          </a:p>
          <a:p>
            <a:pPr lvl="2"/>
            <a:r>
              <a:rPr lang="en-US" altLang="en-US" sz="3200" b="1">
                <a:solidFill>
                  <a:srgbClr val="0000FF"/>
                </a:solidFill>
                <a:latin typeface="Arial" panose="020B0604020202020204" pitchFamily="34" charset="0"/>
              </a:rPr>
              <a:t>Aqueous solution (aq)</a:t>
            </a:r>
          </a:p>
          <a:p>
            <a:pPr lvl="2"/>
            <a:r>
              <a:rPr lang="en-US" altLang="en-US" sz="3200" b="1">
                <a:solidFill>
                  <a:srgbClr val="0000FF"/>
                </a:solidFill>
                <a:latin typeface="Arial" panose="020B0604020202020204" pitchFamily="34" charset="0"/>
              </a:rPr>
              <a:t>Catalyst   </a:t>
            </a:r>
            <a:r>
              <a:rPr lang="en-US" altLang="en-US" sz="3200" b="1" baseline="50000">
                <a:solidFill>
                  <a:srgbClr val="0000FF"/>
                </a:solidFill>
                <a:latin typeface="Arial" panose="020B0604020202020204" pitchFamily="34" charset="0"/>
              </a:rPr>
              <a:t>H</a:t>
            </a:r>
            <a:r>
              <a:rPr lang="en-US" altLang="en-US" sz="3200" b="1" baseline="30000">
                <a:solidFill>
                  <a:srgbClr val="0000FF"/>
                </a:solidFill>
                <a:latin typeface="Arial" panose="020B0604020202020204" pitchFamily="34" charset="0"/>
              </a:rPr>
              <a:t>2</a:t>
            </a:r>
            <a:r>
              <a:rPr lang="en-US" altLang="en-US" sz="3200" b="1" baseline="50000">
                <a:solidFill>
                  <a:srgbClr val="0000FF"/>
                </a:solidFill>
                <a:latin typeface="Arial" panose="020B0604020202020204" pitchFamily="34" charset="0"/>
              </a:rPr>
              <a:t>SO</a:t>
            </a:r>
            <a:r>
              <a:rPr lang="en-US" altLang="en-US" sz="3200" b="1" baseline="30000">
                <a:solidFill>
                  <a:srgbClr val="0000FF"/>
                </a:solidFill>
                <a:latin typeface="Arial" panose="020B0604020202020204" pitchFamily="34" charset="0"/>
              </a:rPr>
              <a:t>4</a:t>
            </a:r>
          </a:p>
          <a:p>
            <a:pPr lvl="2"/>
            <a:r>
              <a:rPr lang="en-US" altLang="en-US" sz="3200" b="1">
                <a:solidFill>
                  <a:srgbClr val="0000FF"/>
                </a:solidFill>
                <a:latin typeface="Arial" panose="020B0604020202020204" pitchFamily="34" charset="0"/>
              </a:rPr>
              <a:t>Escaping gas (</a:t>
            </a:r>
            <a:r>
              <a:rPr lang="en-US" altLang="en-US" sz="3200" b="1">
                <a:solidFill>
                  <a:srgbClr val="0000FF"/>
                </a:solidFill>
                <a:latin typeface="Arial" panose="020B0604020202020204" pitchFamily="34" charset="0"/>
                <a:sym typeface="Symbol" panose="05050102010706020507" pitchFamily="18" charset="2"/>
              </a:rPr>
              <a:t></a:t>
            </a:r>
            <a:r>
              <a:rPr lang="en-US" altLang="en-US" sz="3200" b="1">
                <a:solidFill>
                  <a:srgbClr val="0000FF"/>
                </a:solidFill>
                <a:latin typeface="Arial" panose="020B0604020202020204" pitchFamily="34" charset="0"/>
              </a:rPr>
              <a:t>)</a:t>
            </a:r>
          </a:p>
          <a:p>
            <a:pPr lvl="2"/>
            <a:r>
              <a:rPr lang="en-US" altLang="en-US" sz="3200" b="1">
                <a:solidFill>
                  <a:srgbClr val="0000FF"/>
                </a:solidFill>
                <a:latin typeface="Arial" panose="020B0604020202020204" pitchFamily="34" charset="0"/>
              </a:rPr>
              <a:t>Change of temperature (</a:t>
            </a:r>
            <a:r>
              <a:rPr lang="en-US" altLang="en-US" sz="3200" b="1">
                <a:solidFill>
                  <a:srgbClr val="0000FF"/>
                </a:solidFill>
                <a:latin typeface="Arial" panose="020B0604020202020204" pitchFamily="34" charset="0"/>
                <a:sym typeface="Symbol" panose="05050102010706020507" pitchFamily="18" charset="2"/>
              </a:rPr>
              <a:t></a:t>
            </a:r>
            <a:r>
              <a:rPr lang="en-US" altLang="en-US" sz="3200" b="1">
                <a:solidFill>
                  <a:srgbClr val="0000FF"/>
                </a:solidFill>
                <a:latin typeface="Arial" panose="020B0604020202020204" pitchFamily="34" charset="0"/>
              </a:rPr>
              <a:t>)</a:t>
            </a:r>
          </a:p>
        </p:txBody>
      </p:sp>
      <p:sp>
        <p:nvSpPr>
          <p:cNvPr id="22532" name="Line 4"/>
          <p:cNvSpPr>
            <a:spLocks noChangeShapeType="1"/>
          </p:cNvSpPr>
          <p:nvPr/>
        </p:nvSpPr>
        <p:spPr bwMode="auto">
          <a:xfrm>
            <a:off x="3124200" y="4267200"/>
            <a:ext cx="1143000" cy="0"/>
          </a:xfrm>
          <a:prstGeom prst="line">
            <a:avLst/>
          </a:prstGeom>
          <a:noFill/>
          <a:ln w="635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4" name="Rectangle 6"/>
          <p:cNvSpPr>
            <a:spLocks noGrp="1" noChangeArrowheads="1"/>
          </p:cNvSpPr>
          <p:nvPr>
            <p:ph type="title"/>
          </p:nvPr>
        </p:nvSpPr>
        <p:spPr>
          <a:xfrm>
            <a:off x="685800" y="304800"/>
            <a:ext cx="7772400" cy="1143000"/>
          </a:xfrm>
        </p:spPr>
        <p:txBody>
          <a:bodyPr/>
          <a:lstStyle/>
          <a:p>
            <a:r>
              <a:rPr lang="en-US" altLang="en-US" b="1">
                <a:solidFill>
                  <a:schemeClr val="hlink"/>
                </a:solidFill>
                <a:effectLst>
                  <a:outerShdw blurRad="38100" dist="38100" dir="2700000" algn="tl">
                    <a:srgbClr val="000000"/>
                  </a:outerShdw>
                </a:effectLst>
                <a:latin typeface="Comic Sans MS" panose="030F0702030302020204" pitchFamily="66" charset="0"/>
              </a:rPr>
              <a:t>Symbols Used in Equations</a:t>
            </a:r>
          </a:p>
        </p:txBody>
      </p:sp>
    </p:spTree>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676400" y="0"/>
            <a:ext cx="6324600" cy="914400"/>
          </a:xfrm>
          <a:noFill/>
          <a:ln/>
          <a:effectLst>
            <a:outerShdw dist="71842" dir="2700000" algn="ctr" rotWithShape="0">
              <a:schemeClr val="tx1"/>
            </a:outerShdw>
          </a:effectLst>
        </p:spPr>
        <p:txBody>
          <a:bodyPr/>
          <a:lstStyle/>
          <a:p>
            <a:pPr algn="l"/>
            <a:r>
              <a:rPr lang="en-US" altLang="en-US" sz="4800" b="1">
                <a:solidFill>
                  <a:srgbClr val="FF9218"/>
                </a:solidFill>
                <a:effectLst>
                  <a:outerShdw blurRad="38100" dist="38100" dir="2700000" algn="tl">
                    <a:srgbClr val="000000"/>
                  </a:outerShdw>
                </a:effectLst>
                <a:latin typeface="Comic Sans MS" panose="030F0702030302020204" pitchFamily="66" charset="0"/>
              </a:rPr>
              <a:t>Balancing Equations</a:t>
            </a:r>
          </a:p>
        </p:txBody>
      </p:sp>
      <p:sp>
        <p:nvSpPr>
          <p:cNvPr id="10243" name="Rectangle 3"/>
          <p:cNvSpPr>
            <a:spLocks noGrp="1" noChangeArrowheads="1"/>
          </p:cNvSpPr>
          <p:nvPr>
            <p:ph type="body" idx="1"/>
          </p:nvPr>
        </p:nvSpPr>
        <p:spPr>
          <a:xfrm>
            <a:off x="838200" y="1371600"/>
            <a:ext cx="7696200" cy="685800"/>
          </a:xfrm>
          <a:noFill/>
          <a:ln/>
        </p:spPr>
        <p:txBody>
          <a:bodyPr/>
          <a:lstStyle/>
          <a:p>
            <a:pPr>
              <a:buFontTx/>
              <a:buNone/>
            </a:pPr>
            <a:r>
              <a:rPr lang="en-US" altLang="en-US" sz="2800" b="1">
                <a:effectLst>
                  <a:outerShdw blurRad="38100" dist="38100" dir="2700000" algn="tl">
                    <a:srgbClr val="FFFFFF"/>
                  </a:outerShdw>
                </a:effectLst>
                <a:latin typeface="Arial" panose="020B0604020202020204" pitchFamily="34" charset="0"/>
              </a:rPr>
              <a:t>___ H</a:t>
            </a:r>
            <a:r>
              <a:rPr lang="en-US" altLang="en-US" sz="2800" b="1" baseline="-25000">
                <a:effectLst>
                  <a:outerShdw blurRad="38100" dist="38100" dir="2700000" algn="tl">
                    <a:srgbClr val="FFFFFF"/>
                  </a:outerShdw>
                </a:effectLst>
                <a:latin typeface="Arial" panose="020B0604020202020204" pitchFamily="34" charset="0"/>
              </a:rPr>
              <a:t>2</a:t>
            </a:r>
            <a:r>
              <a:rPr lang="en-US" altLang="en-US" sz="2800" b="1">
                <a:effectLst>
                  <a:outerShdw blurRad="38100" dist="38100" dir="2700000" algn="tl">
                    <a:srgbClr val="FFFFFF"/>
                  </a:outerShdw>
                </a:effectLst>
                <a:latin typeface="Arial" panose="020B0604020202020204" pitchFamily="34" charset="0"/>
              </a:rPr>
              <a:t>(g)  +  ___ O</a:t>
            </a:r>
            <a:r>
              <a:rPr lang="en-US" altLang="en-US" sz="2800" b="1" baseline="-25000">
                <a:effectLst>
                  <a:outerShdw blurRad="38100" dist="38100" dir="2700000" algn="tl">
                    <a:srgbClr val="FFFFFF"/>
                  </a:outerShdw>
                </a:effectLst>
                <a:latin typeface="Arial" panose="020B0604020202020204" pitchFamily="34" charset="0"/>
              </a:rPr>
              <a:t>2</a:t>
            </a:r>
            <a:r>
              <a:rPr lang="en-US" altLang="en-US" sz="2800" b="1">
                <a:effectLst>
                  <a:outerShdw blurRad="38100" dist="38100" dir="2700000" algn="tl">
                    <a:srgbClr val="FFFFFF"/>
                  </a:outerShdw>
                </a:effectLst>
                <a:latin typeface="Arial" panose="020B0604020202020204" pitchFamily="34" charset="0"/>
              </a:rPr>
              <a:t>(g) ---&gt; ___ H</a:t>
            </a:r>
            <a:r>
              <a:rPr lang="en-US" altLang="en-US" sz="2800" b="1" baseline="-25000">
                <a:effectLst>
                  <a:outerShdw blurRad="38100" dist="38100" dir="2700000" algn="tl">
                    <a:srgbClr val="FFFFFF"/>
                  </a:outerShdw>
                </a:effectLst>
                <a:latin typeface="Arial" panose="020B0604020202020204" pitchFamily="34" charset="0"/>
              </a:rPr>
              <a:t>2</a:t>
            </a:r>
            <a:r>
              <a:rPr lang="en-US" altLang="en-US" sz="2800" b="1">
                <a:effectLst>
                  <a:outerShdw blurRad="38100" dist="38100" dir="2700000" algn="tl">
                    <a:srgbClr val="FFFFFF"/>
                  </a:outerShdw>
                </a:effectLst>
                <a:latin typeface="Arial" panose="020B0604020202020204" pitchFamily="34" charset="0"/>
              </a:rPr>
              <a:t>O(l)</a:t>
            </a:r>
          </a:p>
        </p:txBody>
      </p:sp>
      <p:sp>
        <p:nvSpPr>
          <p:cNvPr id="10249" name="Text Box 9"/>
          <p:cNvSpPr txBox="1">
            <a:spLocks noChangeArrowheads="1"/>
          </p:cNvSpPr>
          <p:nvPr/>
        </p:nvSpPr>
        <p:spPr bwMode="auto">
          <a:xfrm>
            <a:off x="990600" y="12192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2</a:t>
            </a:r>
          </a:p>
        </p:txBody>
      </p:sp>
      <p:sp>
        <p:nvSpPr>
          <p:cNvPr id="10250" name="Text Box 10"/>
          <p:cNvSpPr txBox="1">
            <a:spLocks noChangeArrowheads="1"/>
          </p:cNvSpPr>
          <p:nvPr/>
        </p:nvSpPr>
        <p:spPr bwMode="auto">
          <a:xfrm>
            <a:off x="5486400" y="12192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2</a:t>
            </a:r>
          </a:p>
        </p:txBody>
      </p:sp>
      <p:sp>
        <p:nvSpPr>
          <p:cNvPr id="10252" name="Text Box 12"/>
          <p:cNvSpPr txBox="1">
            <a:spLocks noChangeArrowheads="1"/>
          </p:cNvSpPr>
          <p:nvPr/>
        </p:nvSpPr>
        <p:spPr bwMode="auto">
          <a:xfrm>
            <a:off x="304800" y="2057400"/>
            <a:ext cx="5486400" cy="3656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latin typeface="Arial" panose="020B0604020202020204" pitchFamily="34" charset="0"/>
              </a:rPr>
              <a:t>What Happened to the Other Oxygen Atom?????</a:t>
            </a:r>
          </a:p>
          <a:p>
            <a:pPr>
              <a:spcBef>
                <a:spcPct val="50000"/>
              </a:spcBef>
            </a:pPr>
            <a:r>
              <a:rPr lang="en-US" altLang="en-US" b="1">
                <a:latin typeface="Arial" panose="020B0604020202020204" pitchFamily="34" charset="0"/>
              </a:rPr>
              <a:t>This equation is not balanced!</a:t>
            </a:r>
          </a:p>
          <a:p>
            <a:pPr>
              <a:spcBef>
                <a:spcPct val="50000"/>
              </a:spcBef>
            </a:pPr>
            <a:r>
              <a:rPr lang="en-US" altLang="en-US" sz="2000" b="1">
                <a:latin typeface="Arial" panose="020B0604020202020204" pitchFamily="34" charset="0"/>
              </a:rPr>
              <a:t>Two hydrogen atoms from a hydrogen molecule (H</a:t>
            </a:r>
            <a:r>
              <a:rPr lang="en-US" altLang="en-US" sz="2000" b="1" baseline="-25000">
                <a:latin typeface="Arial" panose="020B0604020202020204" pitchFamily="34" charset="0"/>
              </a:rPr>
              <a:t>2</a:t>
            </a:r>
            <a:r>
              <a:rPr lang="en-US" altLang="en-US" sz="2000" b="1">
                <a:latin typeface="Arial" panose="020B0604020202020204" pitchFamily="34" charset="0"/>
              </a:rPr>
              <a:t>) combines with one of the oxygen atoms from an oxygen molecule (O</a:t>
            </a:r>
            <a:r>
              <a:rPr lang="en-US" altLang="en-US" sz="2000" b="1" baseline="-25000">
                <a:latin typeface="Arial" panose="020B0604020202020204" pitchFamily="34" charset="0"/>
              </a:rPr>
              <a:t>2</a:t>
            </a:r>
            <a:r>
              <a:rPr lang="en-US" altLang="en-US" sz="2000" b="1">
                <a:latin typeface="Arial" panose="020B0604020202020204" pitchFamily="34" charset="0"/>
              </a:rPr>
              <a:t>) to form H</a:t>
            </a:r>
            <a:r>
              <a:rPr lang="en-US" altLang="en-US" sz="2000" b="1" baseline="-25000">
                <a:latin typeface="Arial" panose="020B0604020202020204" pitchFamily="34" charset="0"/>
              </a:rPr>
              <a:t>2</a:t>
            </a:r>
            <a:r>
              <a:rPr lang="en-US" altLang="en-US" sz="2000" b="1">
                <a:latin typeface="Arial" panose="020B0604020202020204" pitchFamily="34" charset="0"/>
              </a:rPr>
              <a:t>O.  Then, the remaining oxygen atom combines with two more hydrogen atoms (from another H</a:t>
            </a:r>
            <a:r>
              <a:rPr lang="en-US" altLang="en-US" sz="2000" b="1" baseline="-25000">
                <a:latin typeface="Arial" panose="020B0604020202020204" pitchFamily="34" charset="0"/>
              </a:rPr>
              <a:t>2</a:t>
            </a:r>
            <a:r>
              <a:rPr lang="en-US" altLang="en-US" sz="2000" b="1">
                <a:latin typeface="Arial" panose="020B0604020202020204" pitchFamily="34" charset="0"/>
              </a:rPr>
              <a:t> molecule) to make a </a:t>
            </a:r>
            <a:r>
              <a:rPr lang="en-US" altLang="en-US" sz="2000" b="1">
                <a:solidFill>
                  <a:schemeClr val="hlink"/>
                </a:solidFill>
                <a:latin typeface="Arial" panose="020B0604020202020204" pitchFamily="34" charset="0"/>
              </a:rPr>
              <a:t>second</a:t>
            </a:r>
            <a:r>
              <a:rPr lang="en-US" altLang="en-US" sz="2000" b="1">
                <a:latin typeface="Arial" panose="020B0604020202020204" pitchFamily="34" charset="0"/>
              </a:rPr>
              <a:t> H</a:t>
            </a:r>
            <a:r>
              <a:rPr lang="en-US" altLang="en-US" sz="2000" b="1" baseline="-25000">
                <a:latin typeface="Arial" panose="020B0604020202020204" pitchFamily="34" charset="0"/>
              </a:rPr>
              <a:t>2</a:t>
            </a:r>
            <a:r>
              <a:rPr lang="en-US" altLang="en-US" sz="2000" b="1">
                <a:latin typeface="Arial" panose="020B0604020202020204" pitchFamily="34" charset="0"/>
              </a:rPr>
              <a:t>O molecule.</a:t>
            </a:r>
          </a:p>
        </p:txBody>
      </p:sp>
      <p:pic>
        <p:nvPicPr>
          <p:cNvPr id="10253" name="Picture 1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981200"/>
            <a:ext cx="2895600" cy="21971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54" name="Picture 1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4419600"/>
            <a:ext cx="2882900" cy="2260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55" name="Line 15"/>
          <p:cNvSpPr>
            <a:spLocks noChangeShapeType="1"/>
          </p:cNvSpPr>
          <p:nvPr/>
        </p:nvSpPr>
        <p:spPr bwMode="auto">
          <a:xfrm>
            <a:off x="7543800" y="4114800"/>
            <a:ext cx="0" cy="93980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252">
                                            <p:txEl>
                                              <p:pRg st="0" end="0"/>
                                            </p:txEl>
                                          </p:spTgt>
                                        </p:tgtEl>
                                        <p:attrNameLst>
                                          <p:attrName>style.visibility</p:attrName>
                                        </p:attrNameLst>
                                      </p:cBhvr>
                                      <p:to>
                                        <p:strVal val="visible"/>
                                      </p:to>
                                    </p:set>
                                    <p:animEffect transition="in" filter="fade">
                                      <p:cBhvr>
                                        <p:cTn id="7" dur="2000"/>
                                        <p:tgtEl>
                                          <p:spTgt spid="1025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0252">
                                            <p:txEl>
                                              <p:pRg st="1" end="1"/>
                                            </p:txEl>
                                          </p:spTgt>
                                        </p:tgtEl>
                                        <p:attrNameLst>
                                          <p:attrName>style.visibility</p:attrName>
                                        </p:attrNameLst>
                                      </p:cBhvr>
                                      <p:to>
                                        <p:strVal val="visible"/>
                                      </p:to>
                                    </p:set>
                                    <p:animEffect transition="in" filter="fade">
                                      <p:cBhvr>
                                        <p:cTn id="12" dur="2000"/>
                                        <p:tgtEl>
                                          <p:spTgt spid="1025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249"/>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250"/>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nodeType="clickEffect">
                                  <p:stCondLst>
                                    <p:cond delay="0"/>
                                  </p:stCondLst>
                                  <p:childTnLst>
                                    <p:set>
                                      <p:cBhvr>
                                        <p:cTn id="24" dur="1" fill="hold">
                                          <p:stCondLst>
                                            <p:cond delay="0"/>
                                          </p:stCondLst>
                                        </p:cTn>
                                        <p:tgtEl>
                                          <p:spTgt spid="10252">
                                            <p:txEl>
                                              <p:pRg st="2" end="2"/>
                                            </p:txEl>
                                          </p:spTgt>
                                        </p:tgtEl>
                                        <p:attrNameLst>
                                          <p:attrName>style.visibility</p:attrName>
                                        </p:attrNameLst>
                                      </p:cBhvr>
                                      <p:to>
                                        <p:strVal val="visible"/>
                                      </p:to>
                                    </p:set>
                                    <p:animEffect transition="in" filter="fade">
                                      <p:cBhvr>
                                        <p:cTn id="25" dur="2000"/>
                                        <p:tgtEl>
                                          <p:spTgt spid="1025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9" grpId="0"/>
      <p:bldP spid="1025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228600" y="1371600"/>
            <a:ext cx="9144000" cy="5486400"/>
          </a:xfrm>
        </p:spPr>
        <p:txBody>
          <a:bodyPr/>
          <a:lstStyle/>
          <a:p>
            <a:pPr lvl="1"/>
            <a:r>
              <a:rPr lang="en-US" altLang="en-US" sz="3200" b="1">
                <a:solidFill>
                  <a:srgbClr val="0000FF"/>
                </a:solidFill>
                <a:latin typeface="Arial" panose="020B0604020202020204" pitchFamily="34" charset="0"/>
              </a:rPr>
              <a:t>When balancing, you may add coefficients in front of the compounds to balance the reaction, but you may </a:t>
            </a:r>
            <a:r>
              <a:rPr lang="en-US" altLang="en-US" sz="8800" b="1" u="sng">
                <a:solidFill>
                  <a:srgbClr val="0000FF"/>
                </a:solidFill>
                <a:effectLst>
                  <a:outerShdw blurRad="38100" dist="38100" dir="2700000" algn="tl">
                    <a:srgbClr val="000000"/>
                  </a:outerShdw>
                </a:effectLst>
                <a:latin typeface="Arial" panose="020B0604020202020204" pitchFamily="34" charset="0"/>
              </a:rPr>
              <a:t>not</a:t>
            </a:r>
            <a:r>
              <a:rPr lang="en-US" altLang="en-US" sz="3200" b="1">
                <a:solidFill>
                  <a:srgbClr val="0000FF"/>
                </a:solidFill>
                <a:latin typeface="Arial" panose="020B0604020202020204" pitchFamily="34" charset="0"/>
              </a:rPr>
              <a:t> change the subscripts.</a:t>
            </a:r>
          </a:p>
          <a:p>
            <a:pPr lvl="1"/>
            <a:r>
              <a:rPr lang="en-US" altLang="en-US" b="1">
                <a:solidFill>
                  <a:srgbClr val="0000FF"/>
                </a:solidFill>
                <a:latin typeface="Arial" panose="020B0604020202020204" pitchFamily="34" charset="0"/>
              </a:rPr>
              <a:t>Changing the subscripts changes the compound. Subscripts are determined by the valence electrons (charges for ionic or sharing for covalent)</a:t>
            </a:r>
          </a:p>
        </p:txBody>
      </p:sp>
      <p:sp>
        <p:nvSpPr>
          <p:cNvPr id="26629" name="Rectangle 5"/>
          <p:cNvSpPr>
            <a:spLocks noGrp="1" noChangeArrowheads="1"/>
          </p:cNvSpPr>
          <p:nvPr>
            <p:ph type="title"/>
          </p:nvPr>
        </p:nvSpPr>
        <p:spPr>
          <a:xfrm>
            <a:off x="685800" y="0"/>
            <a:ext cx="7772400" cy="1143000"/>
          </a:xfrm>
        </p:spPr>
        <p:txBody>
          <a:bodyPr/>
          <a:lstStyle/>
          <a:p>
            <a:r>
              <a:rPr lang="en-US" altLang="en-US" b="1">
                <a:solidFill>
                  <a:schemeClr val="hlink"/>
                </a:solidFill>
                <a:effectLst>
                  <a:outerShdw blurRad="38100" dist="38100" dir="2700000" algn="tl">
                    <a:srgbClr val="000000"/>
                  </a:outerShdw>
                </a:effectLst>
                <a:latin typeface="Comic Sans MS" panose="030F0702030302020204" pitchFamily="66" charset="0"/>
              </a:rPr>
              <a:t>Balancing Equations</a:t>
            </a:r>
          </a:p>
        </p:txBody>
      </p:sp>
    </p:spTree>
  </p:cSld>
  <p:clrMapOvr>
    <a:masterClrMapping/>
  </p:clrMapOvr>
  <p:transition>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066800" y="228600"/>
            <a:ext cx="7162800" cy="838200"/>
          </a:xfrm>
          <a:noFill/>
          <a:ln/>
          <a:effectLst>
            <a:outerShdw dist="71842" dir="2700000" algn="ctr" rotWithShape="0">
              <a:schemeClr val="tx1"/>
            </a:outerShdw>
          </a:effectLst>
        </p:spPr>
        <p:txBody>
          <a:bodyPr/>
          <a:lstStyle/>
          <a:p>
            <a:r>
              <a:rPr lang="en-US" altLang="en-US" sz="4800" b="1">
                <a:solidFill>
                  <a:srgbClr val="FF9218"/>
                </a:solidFill>
                <a:effectLst>
                  <a:outerShdw blurRad="38100" dist="38100" dir="2700000" algn="tl">
                    <a:srgbClr val="000000"/>
                  </a:outerShdw>
                </a:effectLst>
                <a:latin typeface="Comic Sans MS" panose="030F0702030302020204" pitchFamily="66" charset="0"/>
              </a:rPr>
              <a:t>Chemical Equations</a:t>
            </a:r>
          </a:p>
        </p:txBody>
      </p:sp>
      <p:sp>
        <p:nvSpPr>
          <p:cNvPr id="6147" name="Rectangle 3"/>
          <p:cNvSpPr>
            <a:spLocks noGrp="1" noChangeArrowheads="1"/>
          </p:cNvSpPr>
          <p:nvPr>
            <p:ph type="body" idx="1"/>
          </p:nvPr>
        </p:nvSpPr>
        <p:spPr>
          <a:xfrm>
            <a:off x="304800" y="1143000"/>
            <a:ext cx="5181600" cy="5715000"/>
          </a:xfrm>
          <a:noFill/>
          <a:ln/>
        </p:spPr>
        <p:txBody>
          <a:bodyPr/>
          <a:lstStyle/>
          <a:p>
            <a:pPr>
              <a:buFontTx/>
              <a:buNone/>
            </a:pPr>
            <a:r>
              <a:rPr lang="en-US" altLang="en-US" sz="2800" b="1">
                <a:effectLst>
                  <a:outerShdw blurRad="38100" dist="38100" dir="2700000" algn="tl">
                    <a:srgbClr val="FFFFFF"/>
                  </a:outerShdw>
                </a:effectLst>
                <a:latin typeface="Arial" panose="020B0604020202020204" pitchFamily="34" charset="0"/>
              </a:rPr>
              <a:t>4 Al(s)  +  3 O</a:t>
            </a:r>
            <a:r>
              <a:rPr lang="en-US" altLang="en-US" sz="2800" b="1" baseline="-25000">
                <a:effectLst>
                  <a:outerShdw blurRad="38100" dist="38100" dir="2700000" algn="tl">
                    <a:srgbClr val="FFFFFF"/>
                  </a:outerShdw>
                </a:effectLst>
                <a:latin typeface="Arial" panose="020B0604020202020204" pitchFamily="34" charset="0"/>
              </a:rPr>
              <a:t>2</a:t>
            </a:r>
            <a:r>
              <a:rPr lang="en-US" altLang="en-US" sz="2800" b="1">
                <a:effectLst>
                  <a:outerShdw blurRad="38100" dist="38100" dir="2700000" algn="tl">
                    <a:srgbClr val="FFFFFF"/>
                  </a:outerShdw>
                </a:effectLst>
                <a:latin typeface="Arial" panose="020B0604020202020204" pitchFamily="34" charset="0"/>
              </a:rPr>
              <a:t>(g)  				---&gt;  2 Al</a:t>
            </a:r>
            <a:r>
              <a:rPr lang="en-US" altLang="en-US" sz="2800" b="1" baseline="-25000">
                <a:effectLst>
                  <a:outerShdw blurRad="38100" dist="38100" dir="2700000" algn="tl">
                    <a:srgbClr val="FFFFFF"/>
                  </a:outerShdw>
                </a:effectLst>
                <a:latin typeface="Arial" panose="020B0604020202020204" pitchFamily="34" charset="0"/>
              </a:rPr>
              <a:t>2</a:t>
            </a:r>
            <a:r>
              <a:rPr lang="en-US" altLang="en-US" sz="2800" b="1">
                <a:effectLst>
                  <a:outerShdw blurRad="38100" dist="38100" dir="2700000" algn="tl">
                    <a:srgbClr val="FFFFFF"/>
                  </a:outerShdw>
                </a:effectLst>
                <a:latin typeface="Arial" panose="020B0604020202020204" pitchFamily="34" charset="0"/>
              </a:rPr>
              <a:t>O</a:t>
            </a:r>
            <a:r>
              <a:rPr lang="en-US" altLang="en-US" sz="2800" b="1" baseline="-25000">
                <a:effectLst>
                  <a:outerShdw blurRad="38100" dist="38100" dir="2700000" algn="tl">
                    <a:srgbClr val="FFFFFF"/>
                  </a:outerShdw>
                </a:effectLst>
                <a:latin typeface="Arial" panose="020B0604020202020204" pitchFamily="34" charset="0"/>
              </a:rPr>
              <a:t>3</a:t>
            </a:r>
            <a:r>
              <a:rPr lang="en-US" altLang="en-US" sz="2800" b="1">
                <a:effectLst>
                  <a:outerShdw blurRad="38100" dist="38100" dir="2700000" algn="tl">
                    <a:srgbClr val="FFFFFF"/>
                  </a:outerShdw>
                </a:effectLst>
                <a:latin typeface="Arial" panose="020B0604020202020204" pitchFamily="34" charset="0"/>
              </a:rPr>
              <a:t>(s)</a:t>
            </a:r>
          </a:p>
          <a:p>
            <a:pPr>
              <a:buFontTx/>
              <a:buNone/>
            </a:pPr>
            <a:r>
              <a:rPr lang="en-US" altLang="en-US" sz="2800" b="1">
                <a:effectLst>
                  <a:outerShdw blurRad="38100" dist="38100" dir="2700000" algn="tl">
                    <a:srgbClr val="FFFFFF"/>
                  </a:outerShdw>
                </a:effectLst>
                <a:latin typeface="Arial" panose="020B0604020202020204" pitchFamily="34" charset="0"/>
              </a:rPr>
              <a:t>This equation means</a:t>
            </a:r>
          </a:p>
          <a:p>
            <a:pPr>
              <a:buFontTx/>
              <a:buNone/>
            </a:pPr>
            <a:r>
              <a:rPr lang="en-US" altLang="en-US" sz="2800" b="1">
                <a:solidFill>
                  <a:srgbClr val="790015"/>
                </a:solidFill>
                <a:effectLst>
                  <a:outerShdw blurRad="38100" dist="38100" dir="2700000" algn="tl">
                    <a:srgbClr val="000000"/>
                  </a:outerShdw>
                </a:effectLst>
                <a:latin typeface="Arial" panose="020B0604020202020204" pitchFamily="34" charset="0"/>
              </a:rPr>
              <a:t>4 Al atoms + 3 O</a:t>
            </a:r>
            <a:r>
              <a:rPr lang="en-US" altLang="en-US" sz="2800" b="1" baseline="-25000">
                <a:solidFill>
                  <a:srgbClr val="790015"/>
                </a:solidFill>
                <a:effectLst>
                  <a:outerShdw blurRad="38100" dist="38100" dir="2700000" algn="tl">
                    <a:srgbClr val="000000"/>
                  </a:outerShdw>
                </a:effectLst>
                <a:latin typeface="Arial" panose="020B0604020202020204" pitchFamily="34" charset="0"/>
              </a:rPr>
              <a:t>2</a:t>
            </a:r>
            <a:r>
              <a:rPr lang="en-US" altLang="en-US" sz="2800" b="1">
                <a:solidFill>
                  <a:srgbClr val="790015"/>
                </a:solidFill>
                <a:effectLst>
                  <a:outerShdw blurRad="38100" dist="38100" dir="2700000" algn="tl">
                    <a:srgbClr val="000000"/>
                  </a:outerShdw>
                </a:effectLst>
                <a:latin typeface="Arial" panose="020B0604020202020204" pitchFamily="34" charset="0"/>
              </a:rPr>
              <a:t> molecules 		---produces---&gt;</a:t>
            </a:r>
          </a:p>
          <a:p>
            <a:pPr>
              <a:buFontTx/>
              <a:buNone/>
            </a:pPr>
            <a:r>
              <a:rPr lang="en-US" altLang="en-US" sz="2800" b="1">
                <a:solidFill>
                  <a:srgbClr val="790015"/>
                </a:solidFill>
                <a:effectLst>
                  <a:outerShdw blurRad="38100" dist="38100" dir="2700000" algn="tl">
                    <a:srgbClr val="000000"/>
                  </a:outerShdw>
                </a:effectLst>
                <a:latin typeface="Arial" panose="020B0604020202020204" pitchFamily="34" charset="0"/>
              </a:rPr>
              <a:t>       2 molecules of Al</a:t>
            </a:r>
            <a:r>
              <a:rPr lang="en-US" altLang="en-US" sz="2800" b="1" baseline="-25000">
                <a:solidFill>
                  <a:srgbClr val="790015"/>
                </a:solidFill>
                <a:effectLst>
                  <a:outerShdw blurRad="38100" dist="38100" dir="2700000" algn="tl">
                    <a:srgbClr val="000000"/>
                  </a:outerShdw>
                </a:effectLst>
                <a:latin typeface="Arial" panose="020B0604020202020204" pitchFamily="34" charset="0"/>
              </a:rPr>
              <a:t>2</a:t>
            </a:r>
            <a:r>
              <a:rPr lang="en-US" altLang="en-US" sz="2800" b="1">
                <a:solidFill>
                  <a:srgbClr val="790015"/>
                </a:solidFill>
                <a:effectLst>
                  <a:outerShdw blurRad="38100" dist="38100" dir="2700000" algn="tl">
                    <a:srgbClr val="000000"/>
                  </a:outerShdw>
                </a:effectLst>
                <a:latin typeface="Arial" panose="020B0604020202020204" pitchFamily="34" charset="0"/>
              </a:rPr>
              <a:t>O</a:t>
            </a:r>
            <a:r>
              <a:rPr lang="en-US" altLang="en-US" sz="2800" b="1" baseline="-25000">
                <a:solidFill>
                  <a:srgbClr val="790015"/>
                </a:solidFill>
                <a:effectLst>
                  <a:outerShdw blurRad="38100" dist="38100" dir="2700000" algn="tl">
                    <a:srgbClr val="000000"/>
                  </a:outerShdw>
                </a:effectLst>
                <a:latin typeface="Arial" panose="020B0604020202020204" pitchFamily="34" charset="0"/>
              </a:rPr>
              <a:t>3</a:t>
            </a:r>
          </a:p>
          <a:p>
            <a:pPr>
              <a:buFontTx/>
              <a:buNone/>
            </a:pPr>
            <a:r>
              <a:rPr lang="en-US" altLang="en-US" sz="2800" b="1" baseline="-25000">
                <a:solidFill>
                  <a:srgbClr val="790015"/>
                </a:solidFill>
                <a:effectLst>
                  <a:outerShdw blurRad="38100" dist="38100" dir="2700000" algn="tl">
                    <a:srgbClr val="000000"/>
                  </a:outerShdw>
                </a:effectLst>
                <a:latin typeface="Arial" panose="020B0604020202020204" pitchFamily="34" charset="0"/>
              </a:rPr>
              <a:t/>
            </a:r>
            <a:br>
              <a:rPr lang="en-US" altLang="en-US" sz="2800" b="1" baseline="-25000">
                <a:solidFill>
                  <a:srgbClr val="790015"/>
                </a:solidFill>
                <a:effectLst>
                  <a:outerShdw blurRad="38100" dist="38100" dir="2700000" algn="tl">
                    <a:srgbClr val="000000"/>
                  </a:outerShdw>
                </a:effectLst>
                <a:latin typeface="Arial" panose="020B0604020202020204" pitchFamily="34" charset="0"/>
              </a:rPr>
            </a:br>
            <a:r>
              <a:rPr lang="en-US" altLang="en-US" sz="2800" b="1" baseline="-25000">
                <a:solidFill>
                  <a:srgbClr val="790015"/>
                </a:solidFill>
                <a:effectLst>
                  <a:outerShdw blurRad="38100" dist="38100" dir="2700000" algn="tl">
                    <a:srgbClr val="000000"/>
                  </a:outerShdw>
                </a:effectLst>
                <a:latin typeface="Arial" panose="020B0604020202020204" pitchFamily="34" charset="0"/>
              </a:rPr>
              <a:t>                       </a:t>
            </a:r>
            <a:r>
              <a:rPr lang="en-US" altLang="en-US" sz="2800" b="1" baseline="-25000">
                <a:solidFill>
                  <a:schemeClr val="hlink"/>
                </a:solidFill>
                <a:effectLst>
                  <a:outerShdw blurRad="38100" dist="38100" dir="2700000" algn="tl">
                    <a:srgbClr val="000000"/>
                  </a:outerShdw>
                </a:effectLst>
                <a:latin typeface="Arial" panose="020B0604020202020204" pitchFamily="34" charset="0"/>
              </a:rPr>
              <a:t>AND/OR</a:t>
            </a:r>
          </a:p>
          <a:p>
            <a:pPr>
              <a:buFontTx/>
              <a:buNone/>
            </a:pPr>
            <a:endParaRPr lang="en-US" altLang="en-US" sz="2800" b="1">
              <a:effectLst>
                <a:outerShdw blurRad="38100" dist="38100" dir="2700000" algn="tl">
                  <a:srgbClr val="FFFFFF"/>
                </a:outerShdw>
              </a:effectLst>
              <a:latin typeface="Arial" panose="020B0604020202020204" pitchFamily="34" charset="0"/>
            </a:endParaRPr>
          </a:p>
          <a:p>
            <a:pPr>
              <a:buFontTx/>
              <a:buNone/>
            </a:pPr>
            <a:r>
              <a:rPr lang="en-US" altLang="en-US" sz="2800" b="1">
                <a:solidFill>
                  <a:srgbClr val="00279F"/>
                </a:solidFill>
                <a:effectLst>
                  <a:outerShdw blurRad="38100" dist="38100" dir="2700000" algn="tl">
                    <a:srgbClr val="000000"/>
                  </a:outerShdw>
                </a:effectLst>
                <a:latin typeface="Arial" panose="020B0604020202020204" pitchFamily="34" charset="0"/>
              </a:rPr>
              <a:t>4 moles of Al + 3 moles of O</a:t>
            </a:r>
            <a:r>
              <a:rPr lang="en-US" altLang="en-US" sz="2800" b="1" baseline="-25000">
                <a:solidFill>
                  <a:srgbClr val="00279F"/>
                </a:solidFill>
                <a:effectLst>
                  <a:outerShdw blurRad="38100" dist="38100" dir="2700000" algn="tl">
                    <a:srgbClr val="000000"/>
                  </a:outerShdw>
                </a:effectLst>
                <a:latin typeface="Arial" panose="020B0604020202020204" pitchFamily="34" charset="0"/>
              </a:rPr>
              <a:t>2</a:t>
            </a:r>
            <a:r>
              <a:rPr lang="en-US" altLang="en-US" sz="2800" b="1">
                <a:solidFill>
                  <a:srgbClr val="00279F"/>
                </a:solidFill>
                <a:effectLst>
                  <a:outerShdw blurRad="38100" dist="38100" dir="2700000" algn="tl">
                    <a:srgbClr val="000000"/>
                  </a:outerShdw>
                </a:effectLst>
                <a:latin typeface="Arial" panose="020B0604020202020204" pitchFamily="34" charset="0"/>
              </a:rPr>
              <a:t>  		---produces---&gt;</a:t>
            </a:r>
          </a:p>
          <a:p>
            <a:pPr>
              <a:buFontTx/>
              <a:buNone/>
            </a:pPr>
            <a:r>
              <a:rPr lang="en-US" altLang="en-US" sz="2800" b="1">
                <a:solidFill>
                  <a:srgbClr val="00279F"/>
                </a:solidFill>
                <a:effectLst>
                  <a:outerShdw blurRad="38100" dist="38100" dir="2700000" algn="tl">
                    <a:srgbClr val="000000"/>
                  </a:outerShdw>
                </a:effectLst>
                <a:latin typeface="Arial" panose="020B0604020202020204" pitchFamily="34" charset="0"/>
              </a:rPr>
              <a:t>        	2 moles of Al</a:t>
            </a:r>
            <a:r>
              <a:rPr lang="en-US" altLang="en-US" sz="2800" b="1" baseline="-25000">
                <a:solidFill>
                  <a:srgbClr val="00279F"/>
                </a:solidFill>
                <a:effectLst>
                  <a:outerShdw blurRad="38100" dist="38100" dir="2700000" algn="tl">
                    <a:srgbClr val="000000"/>
                  </a:outerShdw>
                </a:effectLst>
                <a:latin typeface="Arial" panose="020B0604020202020204" pitchFamily="34" charset="0"/>
              </a:rPr>
              <a:t>2</a:t>
            </a:r>
            <a:r>
              <a:rPr lang="en-US" altLang="en-US" sz="2800" b="1">
                <a:solidFill>
                  <a:srgbClr val="00279F"/>
                </a:solidFill>
                <a:effectLst>
                  <a:outerShdw blurRad="38100" dist="38100" dir="2700000" algn="tl">
                    <a:srgbClr val="000000"/>
                  </a:outerShdw>
                </a:effectLst>
                <a:latin typeface="Arial" panose="020B0604020202020204" pitchFamily="34" charset="0"/>
              </a:rPr>
              <a:t>O</a:t>
            </a:r>
            <a:r>
              <a:rPr lang="en-US" altLang="en-US" sz="2800" b="1" baseline="-25000">
                <a:solidFill>
                  <a:srgbClr val="00279F"/>
                </a:solidFill>
                <a:effectLst>
                  <a:outerShdw blurRad="38100" dist="38100" dir="2700000" algn="tl">
                    <a:srgbClr val="000000"/>
                  </a:outerShdw>
                </a:effectLst>
                <a:latin typeface="Arial" panose="020B0604020202020204" pitchFamily="34" charset="0"/>
              </a:rPr>
              <a:t>3</a:t>
            </a:r>
          </a:p>
        </p:txBody>
      </p:sp>
      <p:pic>
        <p:nvPicPr>
          <p:cNvPr id="6148" name="Picture 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0550" y="1454150"/>
            <a:ext cx="2819400" cy="35560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6" end="6"/>
                                            </p:txEl>
                                          </p:spTgt>
                                        </p:tgtEl>
                                        <p:attrNameLst>
                                          <p:attrName>style.visibility</p:attrName>
                                        </p:attrNameLst>
                                      </p:cBhvr>
                                      <p:to>
                                        <p:strVal val="visible"/>
                                      </p:to>
                                    </p:set>
                                    <p:anim calcmode="lin" valueType="num">
                                      <p:cBhvr additive="base">
                                        <p:cTn id="7" dur="500" fill="hold"/>
                                        <p:tgtEl>
                                          <p:spTgt spid="6147">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147">
                                            <p:txEl>
                                              <p:pRg st="7" end="7"/>
                                            </p:txEl>
                                          </p:spTgt>
                                        </p:tgtEl>
                                        <p:attrNameLst>
                                          <p:attrName>style.visibility</p:attrName>
                                        </p:attrNameLst>
                                      </p:cBhvr>
                                      <p:to>
                                        <p:strVal val="visible"/>
                                      </p:to>
                                    </p:set>
                                    <p:anim calcmode="lin" valueType="num">
                                      <p:cBhvr additive="base">
                                        <p:cTn id="11" dur="500" fill="hold"/>
                                        <p:tgtEl>
                                          <p:spTgt spid="6147">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4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0"/>
            <a:ext cx="7772400" cy="1143000"/>
          </a:xfrm>
        </p:spPr>
        <p:txBody>
          <a:bodyPr/>
          <a:lstStyle/>
          <a:p>
            <a:r>
              <a:rPr lang="en-US" altLang="en-US" b="1">
                <a:solidFill>
                  <a:schemeClr val="hlink"/>
                </a:solidFill>
                <a:effectLst>
                  <a:outerShdw blurRad="38100" dist="38100" dir="2700000" algn="tl">
                    <a:srgbClr val="000000"/>
                  </a:outerShdw>
                </a:effectLst>
                <a:latin typeface="Comic Sans MS" panose="030F0702030302020204" pitchFamily="66" charset="0"/>
              </a:rPr>
              <a:t>Subscripts vs. Coefficients</a:t>
            </a:r>
          </a:p>
        </p:txBody>
      </p:sp>
      <p:sp>
        <p:nvSpPr>
          <p:cNvPr id="18435" name="Rectangle 3"/>
          <p:cNvSpPr>
            <a:spLocks noGrp="1" noChangeArrowheads="1"/>
          </p:cNvSpPr>
          <p:nvPr>
            <p:ph type="body" idx="1"/>
          </p:nvPr>
        </p:nvSpPr>
        <p:spPr>
          <a:xfrm>
            <a:off x="5867400" y="1219200"/>
            <a:ext cx="3276600" cy="5638800"/>
          </a:xfrm>
        </p:spPr>
        <p:txBody>
          <a:bodyPr/>
          <a:lstStyle/>
          <a:p>
            <a:pPr>
              <a:lnSpc>
                <a:spcPct val="90000"/>
              </a:lnSpc>
            </a:pPr>
            <a:r>
              <a:rPr lang="en-US" altLang="en-US" sz="2800" b="1">
                <a:solidFill>
                  <a:srgbClr val="0000FF"/>
                </a:solidFill>
                <a:effectLst>
                  <a:outerShdw blurRad="38100" dist="38100" dir="2700000" algn="tl">
                    <a:srgbClr val="000000"/>
                  </a:outerShdw>
                </a:effectLst>
                <a:latin typeface="Arial" panose="020B0604020202020204" pitchFamily="34" charset="0"/>
              </a:rPr>
              <a:t>The subscripts tell you how many atoms of a particular element are in a compound. The coefficient tells you about the quantity, or number, of molecules of the compound.</a:t>
            </a:r>
          </a:p>
        </p:txBody>
      </p:sp>
      <p:pic>
        <p:nvPicPr>
          <p:cNvPr id="18436" name="Picture 4" descr="tillery+f12-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143000"/>
            <a:ext cx="5867400" cy="48466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pull dir="rd"/>
  </p:transition>
  <p:timing>
    <p:tnLst>
      <p:par>
        <p:cTn id="1" dur="indefinite" restart="never" nodeType="tmRoot"/>
      </p:par>
    </p:tnLst>
  </p:timing>
</p:sld>
</file>

<file path=ppt/theme/theme1.xml><?xml version="1.0" encoding="utf-8"?>
<a:theme xmlns:a="http://schemas.openxmlformats.org/drawingml/2006/main" name="Microsoft Office 98">
  <a:themeElements>
    <a:clrScheme name="">
      <a:dk1>
        <a:srgbClr val="000000"/>
      </a:dk1>
      <a:lt1>
        <a:srgbClr val="A2C1FE"/>
      </a:lt1>
      <a:dk2>
        <a:srgbClr val="000000"/>
      </a:dk2>
      <a:lt2>
        <a:srgbClr val="919191"/>
      </a:lt2>
      <a:accent1>
        <a:srgbClr val="618FFD"/>
      </a:accent1>
      <a:accent2>
        <a:srgbClr val="00AE00"/>
      </a:accent2>
      <a:accent3>
        <a:srgbClr val="CEDDFE"/>
      </a:accent3>
      <a:accent4>
        <a:srgbClr val="000000"/>
      </a:accent4>
      <a:accent5>
        <a:srgbClr val="B7C6FE"/>
      </a:accent5>
      <a:accent6>
        <a:srgbClr val="009D00"/>
      </a:accent6>
      <a:hlink>
        <a:srgbClr val="FC0128"/>
      </a:hlink>
      <a:folHlink>
        <a:srgbClr val="CECECE"/>
      </a:folHlink>
    </a:clrScheme>
    <a:fontScheme name="Microsoft Office 98">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Microsoft Office 98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crosoft Office 98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crosoft Office 98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crosoft Office 98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crosoft Office 9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crosoft Office 9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crosoft Office 9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themeOverride>
</file>

<file path=docProps/app.xml><?xml version="1.0" encoding="utf-8"?>
<Properties xmlns="http://schemas.openxmlformats.org/officeDocument/2006/extended-properties" xmlns:vt="http://schemas.openxmlformats.org/officeDocument/2006/docPropsVTypes">
  <Template/>
  <TotalTime>529</TotalTime>
  <Pages>8</Pages>
  <Words>686</Words>
  <Application>Microsoft Office PowerPoint</Application>
  <PresentationFormat>On-screen Show (4:3)</PresentationFormat>
  <Paragraphs>86</Paragraphs>
  <Slides>15</Slides>
  <Notes>0</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Times</vt:lpstr>
      <vt:lpstr>Comic Sans MS</vt:lpstr>
      <vt:lpstr>Arial</vt:lpstr>
      <vt:lpstr>Wingdings</vt:lpstr>
      <vt:lpstr>Symbol</vt:lpstr>
      <vt:lpstr>Microsoft Office 98</vt:lpstr>
      <vt:lpstr>CHEMICAL REACTIONS</vt:lpstr>
      <vt:lpstr>Chemical Equations</vt:lpstr>
      <vt:lpstr>Parts of a Reaction Equation</vt:lpstr>
      <vt:lpstr>Chemical Equations</vt:lpstr>
      <vt:lpstr>Symbols Used in Equations</vt:lpstr>
      <vt:lpstr>Balancing Equations</vt:lpstr>
      <vt:lpstr>Balancing Equations</vt:lpstr>
      <vt:lpstr>Chemical Equations</vt:lpstr>
      <vt:lpstr>Subscripts vs. Coefficients</vt:lpstr>
      <vt:lpstr>Steps to Balancing Equations</vt:lpstr>
      <vt:lpstr>Some Suggestions to Help You</vt:lpstr>
      <vt:lpstr>PowerPoint Presentation</vt:lpstr>
      <vt:lpstr>Balancing   Equations</vt:lpstr>
      <vt:lpstr>Balancing Equations</vt:lpstr>
      <vt:lpstr>Balancing Equations</vt:lpstr>
    </vt:vector>
  </TitlesOfParts>
  <LinksUpToDate>false</LinksUpToDate>
  <SharedDoc>false</SharedDoc>
  <HyperlinkBase>chemistrygeek.com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Chemical Reactions</dc:title>
  <dc:subject>Chemistry I (High School)</dc:subject>
  <dc:creator>Neil Rapp</dc:creator>
  <cp:keywords>balance reactions, reactants, products</cp:keywords>
  <dc:description/>
  <cp:lastModifiedBy>Rapp, Delbert N</cp:lastModifiedBy>
  <cp:revision>56</cp:revision>
  <cp:lastPrinted>2002-08-08T15:40:28Z</cp:lastPrinted>
  <dcterms:created xsi:type="dcterms:W3CDTF">1997-09-21T16:33:21Z</dcterms:created>
  <dcterms:modified xsi:type="dcterms:W3CDTF">2019-09-24T12:02:12Z</dcterms:modified>
</cp:coreProperties>
</file>