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61" r:id="rId5"/>
    <p:sldId id="273" r:id="rId6"/>
    <p:sldId id="262" r:id="rId7"/>
    <p:sldId id="277" r:id="rId8"/>
    <p:sldId id="258" r:id="rId9"/>
    <p:sldId id="269" r:id="rId10"/>
    <p:sldId id="270" r:id="rId11"/>
    <p:sldId id="279" r:id="rId12"/>
    <p:sldId id="280" r:id="rId13"/>
    <p:sldId id="263" r:id="rId14"/>
    <p:sldId id="281" r:id="rId1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7A2C"/>
    <a:srgbClr val="0000FF"/>
    <a:srgbClr val="FFFFFF"/>
    <a:srgbClr val="000000"/>
    <a:srgbClr val="FF9218"/>
    <a:srgbClr val="9234DB"/>
    <a:srgbClr val="6E0043"/>
    <a:srgbClr val="063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75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51203"/>
      </p:ext>
    </p:extLst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74776"/>
      </p:ext>
    </p:extLst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55741"/>
      </p:ext>
    </p:extLst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908336216"/>
      </p:ext>
    </p:extLst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54116"/>
      </p:ext>
    </p:extLst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90385"/>
      </p:ext>
    </p:extLst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72325"/>
      </p:ext>
    </p:extLst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90914"/>
      </p:ext>
    </p:extLst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08020"/>
      </p:ext>
    </p:extLst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741220"/>
      </p:ext>
    </p:extLst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0329290"/>
      </p:ext>
    </p:extLst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7762290"/>
      </p:ext>
    </p:extLst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28588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D32EB431-B991-4E6F-89B4-0477BC293503}" type="slidenum">
              <a:rPr lang="en-US" altLang="en-US" sz="1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pPr>
                <a:defRPr/>
              </a:pPr>
              <a:t>‹#›</a:t>
            </a:fld>
            <a:endParaRPr lang="en-US" altLang="en-US" sz="18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Temp\Chemistry%201%20Power%20Point\04M02VD1.avi" TargetMode="Externa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Temp\Chemistry%201%20Power%20Point\04M04AN1.avi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pPr>
              <a:defRPr/>
            </a:pPr>
            <a:r>
              <a:rPr lang="en-US" sz="4800" b="1" smtClean="0">
                <a:solidFill>
                  <a:srgbClr val="6E004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CHEMICAL REACTIONS</a:t>
            </a:r>
            <a:endParaRPr lang="en-US" sz="3200" b="1" smtClean="0">
              <a:solidFill>
                <a:srgbClr val="6E004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3075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938" y="2085975"/>
            <a:ext cx="3970337" cy="37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2085975"/>
            <a:ext cx="3746500" cy="37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969963" y="5846763"/>
            <a:ext cx="2740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Reactants: Zn + I</a:t>
            </a:r>
            <a:r>
              <a:rPr lang="en-US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465763" y="5846763"/>
            <a:ext cx="21701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Product: Zn I</a:t>
            </a:r>
            <a:r>
              <a:rPr lang="en-US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3911600" y="6096000"/>
            <a:ext cx="1397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590800" y="1143000"/>
            <a:ext cx="3581400" cy="92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800" b="1"/>
              <a:t>Chemistry I – Chapter 11a</a:t>
            </a:r>
            <a:br>
              <a:rPr lang="en-US" altLang="en-US" sz="1800" b="1"/>
            </a:br>
            <a:r>
              <a:rPr lang="en-US" altLang="en-US" sz="1800" b="1"/>
              <a:t>Chemistry I Honors – Chapter 7</a:t>
            </a:r>
            <a:br>
              <a:rPr lang="en-US" altLang="en-US" sz="1800" b="1"/>
            </a:br>
            <a:r>
              <a:rPr lang="en-US" altLang="en-US" sz="1800" b="1"/>
              <a:t>ICP – Chapter 21a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304800" y="762000"/>
            <a:ext cx="9448800" cy="5715000"/>
          </a:xfrm>
        </p:spPr>
        <p:txBody>
          <a:bodyPr/>
          <a:lstStyle/>
          <a:p>
            <a:pPr marL="838200" lvl="1" indent="-381000">
              <a:lnSpc>
                <a:spcPct val="80000"/>
              </a:lnSpc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There are four basic steps to balancing a chemical equation.</a:t>
            </a:r>
          </a:p>
          <a:p>
            <a:pPr marL="1257300" lvl="2" indent="-342900">
              <a:lnSpc>
                <a:spcPct val="80000"/>
              </a:lnSpc>
              <a:buFontTx/>
              <a:buAutoNum type="arabicPeriod"/>
            </a:pPr>
            <a:r>
              <a:rPr lang="en-US" altLang="en-US" b="1" smtClean="0">
                <a:solidFill>
                  <a:srgbClr val="0000FF"/>
                </a:solidFill>
                <a:latin typeface="Arial" panose="020B0604020202020204" pitchFamily="34" charset="0"/>
              </a:rPr>
              <a:t>Write the correct formula for the reactants and the products. DO NOT TRY TO BALANCE IT YET! And, DO NOT CHANGE THE FORMULAS!</a:t>
            </a:r>
          </a:p>
          <a:p>
            <a:pPr marL="1257300" lvl="2" indent="-342900">
              <a:lnSpc>
                <a:spcPct val="80000"/>
              </a:lnSpc>
              <a:buFontTx/>
              <a:buAutoNum type="arabicPeriod"/>
            </a:pPr>
            <a:r>
              <a:rPr lang="en-US" altLang="en-US" b="1" smtClean="0">
                <a:solidFill>
                  <a:srgbClr val="0000FF"/>
                </a:solidFill>
                <a:latin typeface="Arial" panose="020B0604020202020204" pitchFamily="34" charset="0"/>
              </a:rPr>
              <a:t>Find the number of atoms for each element on the left side.  Compare those against the number of the atoms of the same element on the right side.</a:t>
            </a:r>
          </a:p>
          <a:p>
            <a:pPr marL="1257300" lvl="2" indent="-342900">
              <a:lnSpc>
                <a:spcPct val="80000"/>
              </a:lnSpc>
              <a:buFontTx/>
              <a:buAutoNum type="arabicPeriod"/>
            </a:pPr>
            <a:r>
              <a:rPr lang="en-US" altLang="en-US" b="1" smtClean="0">
                <a:solidFill>
                  <a:srgbClr val="0000FF"/>
                </a:solidFill>
                <a:latin typeface="Arial" panose="020B0604020202020204" pitchFamily="34" charset="0"/>
              </a:rPr>
              <a:t>Determine where to place coefficients in front of formulas so that the left side has the same number of atoms as the right side for EACH element.</a:t>
            </a:r>
          </a:p>
          <a:p>
            <a:pPr marL="1257300" lvl="2" indent="-342900">
              <a:lnSpc>
                <a:spcPct val="80000"/>
              </a:lnSpc>
              <a:buFontTx/>
              <a:buAutoNum type="arabicPeriod"/>
            </a:pPr>
            <a:r>
              <a:rPr lang="en-US" altLang="en-US" b="1" smtClean="0">
                <a:solidFill>
                  <a:srgbClr val="0000FF"/>
                </a:solidFill>
                <a:latin typeface="Arial" panose="020B0604020202020204" pitchFamily="34" charset="0"/>
              </a:rPr>
              <a:t>Check your answer to see if:</a:t>
            </a:r>
          </a:p>
          <a:p>
            <a:pPr marL="1676400" lvl="3" indent="-304800">
              <a:lnSpc>
                <a:spcPct val="80000"/>
              </a:lnSpc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The numbers of atoms on both sides of the equation are now balanced.</a:t>
            </a:r>
          </a:p>
          <a:p>
            <a:pPr marL="1676400" lvl="3" indent="-304800">
              <a:lnSpc>
                <a:spcPct val="80000"/>
              </a:lnSpc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The coefficients are in the lowest possible whole number ratios. (reduced)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Steps to Balancing Equations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Some Suggestions to Help You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839200" cy="51816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en-US" b="1" smtClean="0">
                <a:solidFill>
                  <a:srgbClr val="0000FF"/>
                </a:solidFill>
                <a:latin typeface="Arial" panose="020B0604020202020204" pitchFamily="34" charset="0"/>
              </a:rPr>
              <a:t>Some of Mr. Rapp’s Helpful Hints for balancing equations:</a:t>
            </a:r>
          </a:p>
          <a:p>
            <a:pPr lvl="2"/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</a:rPr>
              <a:t>Take one element at a time, working left to right except for H and O.  Save H for next to last, and O until last.</a:t>
            </a:r>
          </a:p>
          <a:p>
            <a:pPr lvl="2"/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</a:rPr>
              <a:t>IF everything balances except for O, and there is no way to balance O with a whole number, double all the coefficients and try again.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1143000"/>
          </a:xfrm>
          <a:effectLst>
            <a:outerShdw dist="71842" dir="2700000" algn="ctr" rotWithShape="0">
              <a:schemeClr val="tx1"/>
            </a:outerShdw>
          </a:effectLst>
        </p:spPr>
        <p:txBody>
          <a:bodyPr/>
          <a:lstStyle/>
          <a:p>
            <a:pPr algn="l">
              <a:defRPr/>
            </a:pPr>
            <a:r>
              <a:rPr lang="en-US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Balancing </a:t>
            </a:r>
            <a:br>
              <a:rPr lang="en-US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Equations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895600"/>
            <a:ext cx="5867400" cy="3200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___ Al(s)  +  ___ Br</a:t>
            </a:r>
            <a:r>
              <a:rPr lang="en-US" sz="24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(l) ---&gt; ___ Al</a:t>
            </a:r>
            <a:r>
              <a:rPr lang="en-US" sz="24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Br</a:t>
            </a:r>
            <a:r>
              <a:rPr lang="en-US" sz="24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6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(s)</a:t>
            </a:r>
          </a:p>
        </p:txBody>
      </p:sp>
      <p:pic>
        <p:nvPicPr>
          <p:cNvPr id="31748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633788"/>
            <a:ext cx="7658100" cy="290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762000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590800" y="2743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3</a:t>
            </a:r>
          </a:p>
        </p:txBody>
      </p:sp>
      <p:pic>
        <p:nvPicPr>
          <p:cNvPr id="31752" name="04M02VD1.avi">
            <a:hlinkClick r:id="" action="ppaction://media"/>
          </p:cNvPr>
          <p:cNvPicPr>
            <a:picLocks noRot="1" noChangeAspect="1" noChangeArrowheads="1"/>
          </p:cNvPicPr>
          <p:nvPr>
            <p:ph sz="half" idx="2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457200"/>
            <a:ext cx="3048000" cy="2286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1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0" dur="1" fill="hold"/>
                                        <p:tgtEl>
                                          <p:spTgt spid="317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2"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1752"/>
                </p:tgtEl>
              </p:cMediaNode>
            </p:video>
          </p:childTnLst>
        </p:cTn>
      </p:par>
    </p:tnLst>
    <p:bldLst>
      <p:bldP spid="31750" grpId="0"/>
      <p:bldP spid="317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762000"/>
            <a:ext cx="37338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sz="4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Balancing Equations</a:t>
            </a:r>
            <a:endParaRPr lang="en-US" sz="4800" b="1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7086600" cy="1676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____C</a:t>
            </a:r>
            <a:r>
              <a:rPr lang="en-US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</a:t>
            </a:r>
            <a:r>
              <a:rPr lang="en-US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8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(g)   +   _____  O</a:t>
            </a:r>
            <a:r>
              <a:rPr lang="en-US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(g)   ----&gt;								_____CO</a:t>
            </a:r>
            <a:r>
              <a:rPr lang="en-US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(g)   +   _____ H</a:t>
            </a:r>
            <a:r>
              <a:rPr lang="en-US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O(g)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09600" y="4584700"/>
            <a:ext cx="7924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0"/>
              </a:spcBef>
              <a:defRPr/>
            </a:pP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____B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(g)   +   _____  O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(g)   ----&gt;									___  B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(g)   +   _____ H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O(g)</a:t>
            </a:r>
            <a:endParaRPr lang="en-US" sz="3600">
              <a:solidFill>
                <a:srgbClr val="063DE8"/>
              </a:solidFill>
              <a:latin typeface="Times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114800" y="2590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828800" y="3505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105400" y="3505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876800" y="44958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11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752600" y="55626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638800" y="5562600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914400" y="44196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752600" y="55626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791200" y="55626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5</a:t>
            </a:r>
          </a:p>
        </p:txBody>
      </p:sp>
      <p:pic>
        <p:nvPicPr>
          <p:cNvPr id="11284" name="04M04AN1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4419600" cy="217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2" dur="1" fill="hold"/>
                                        <p:tgtEl>
                                          <p:spTgt spid="112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4"/>
                  </p:tgtEl>
                </p:cond>
              </p:nextCondLst>
            </p:seq>
            <p:vide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284"/>
                </p:tgtEl>
              </p:cMediaNode>
            </p:video>
          </p:childTnLst>
        </p:cTn>
      </p:par>
    </p:tnLst>
    <p:bldLst>
      <p:bldP spid="11270" grpId="0" autoUpdateAnimBg="0"/>
      <p:bldP spid="11274" grpId="0"/>
      <p:bldP spid="11275" grpId="0"/>
      <p:bldP spid="11276" grpId="0"/>
      <p:bldP spid="11278" grpId="0"/>
      <p:bldP spid="11279" grpId="0"/>
      <p:bldP spid="11280" grpId="0"/>
      <p:bldP spid="11281" grpId="0"/>
      <p:bldP spid="11282" grpId="0"/>
      <p:bldP spid="112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3914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sz="4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Balancing Equations</a:t>
            </a:r>
            <a:endParaRPr lang="en-US" sz="4800" b="1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924800" cy="1219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Sodium phosphate + iron (III) oxide 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pitchFamily="2" charset="2"/>
              </a:rPr>
              <a:t> sodium oxide + iron (III) phosphate</a:t>
            </a:r>
            <a:endParaRPr lang="en-US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33400" y="2819400"/>
            <a:ext cx="7924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0"/>
              </a:spcBef>
              <a:defRPr/>
            </a:pP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Na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+           Fe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----&gt;									       		Na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  +            FePO</a:t>
            </a:r>
            <a:r>
              <a:rPr lang="en-US" sz="3600" b="1" baseline="-250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1981200" y="38862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3600" b="1">
                <a:solidFill>
                  <a:schemeClr val="hlink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5181600" y="38862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3600" b="1">
                <a:solidFill>
                  <a:schemeClr val="hlink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1143000" y="2819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3600" b="1">
                <a:solidFill>
                  <a:schemeClr val="hlink"/>
                </a:solidFill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  <p:bldP spid="32778" grpId="0"/>
      <p:bldP spid="32779" grpId="0"/>
      <p:bldP spid="327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6477000" cy="838200"/>
          </a:xfrm>
        </p:spPr>
        <p:txBody>
          <a:bodyPr/>
          <a:lstStyle/>
          <a:p>
            <a:pPr>
              <a:defRPr/>
            </a:pPr>
            <a:r>
              <a:rPr lang="en-US" sz="4800" b="1" smtClean="0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Chemical Equations</a:t>
            </a:r>
            <a:endParaRPr lang="en-US" sz="4800" b="1" smtClean="0">
              <a:solidFill>
                <a:srgbClr val="00279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4876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Their Job: Depict the kind of </a:t>
            </a:r>
            <a:r>
              <a:rPr lang="en-US" sz="36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reactants</a:t>
            </a: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and </a:t>
            </a:r>
            <a:r>
              <a:rPr lang="en-US" sz="3600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products</a:t>
            </a: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and their relative amounts in a reaction.</a:t>
            </a:r>
          </a:p>
          <a:p>
            <a:pPr>
              <a:buFontTx/>
              <a:buNone/>
              <a:defRPr/>
            </a:pPr>
            <a:r>
              <a:rPr lang="en-US" sz="3600" b="1" smtClean="0">
                <a:solidFill>
                  <a:srgbClr val="1C7A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36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 </a:t>
            </a:r>
            <a:r>
              <a:rPr lang="en-US" sz="3600" b="1" baseline="-25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(s)</a:t>
            </a: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+  </a:t>
            </a:r>
            <a:r>
              <a:rPr lang="en-US" sz="3600" b="1" smtClean="0">
                <a:solidFill>
                  <a:srgbClr val="1C7A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36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sz="3600" b="1" baseline="-25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 (g)</a:t>
            </a: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---&gt;  </a:t>
            </a:r>
            <a:r>
              <a:rPr lang="en-US" sz="3600" b="1" smtClean="0">
                <a:solidFill>
                  <a:srgbClr val="1C7A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3600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</a:t>
            </a:r>
            <a:r>
              <a:rPr lang="en-US" sz="3600" b="1" baseline="-25000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600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sz="3600" b="1" baseline="-25000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(s)</a:t>
            </a:r>
          </a:p>
          <a:p>
            <a:pPr>
              <a:buFontTx/>
              <a:buNone/>
              <a:defRPr/>
            </a:pP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</a:t>
            </a:r>
            <a:r>
              <a:rPr lang="en-US" sz="3600" b="1" smtClean="0">
                <a:solidFill>
                  <a:srgbClr val="1C7A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numbers in the front</a:t>
            </a:r>
            <a:r>
              <a:rPr lang="en-US" sz="36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are called</a:t>
            </a:r>
          </a:p>
          <a:p>
            <a:pPr>
              <a:buFontTx/>
              <a:buNone/>
              <a:defRPr/>
            </a:pPr>
            <a:r>
              <a:rPr lang="en-US" sz="3600" b="1" smtClean="0">
                <a:solidFill>
                  <a:srgbClr val="1C7A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stoichiometric coefficients</a:t>
            </a:r>
          </a:p>
          <a:p>
            <a:pPr>
              <a:buFontTx/>
              <a:buNone/>
              <a:defRPr/>
            </a:pPr>
            <a:r>
              <a:rPr lang="en-US" sz="3600" b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letters (s), (g), and (l) are the physical states.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016000" y="1371600"/>
            <a:ext cx="673100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001000" cy="5105400"/>
          </a:xfrm>
        </p:spPr>
        <p:txBody>
          <a:bodyPr/>
          <a:lstStyle/>
          <a:p>
            <a:pPr lvl="2"/>
            <a:r>
              <a:rPr lang="en-US" altLang="en-US" sz="3600" b="1" smtClean="0">
                <a:solidFill>
                  <a:srgbClr val="0000FF"/>
                </a:solidFill>
                <a:latin typeface="Arial" panose="020B0604020202020204" pitchFamily="34" charset="0"/>
              </a:rPr>
              <a:t>+ sign separates molecules on the same side</a:t>
            </a:r>
          </a:p>
          <a:p>
            <a:pPr lvl="2"/>
            <a:r>
              <a:rPr lang="en-US" altLang="en-US" sz="3600" b="1" smtClean="0">
                <a:solidFill>
                  <a:srgbClr val="0000FF"/>
                </a:solidFill>
                <a:latin typeface="Arial" panose="020B0604020202020204" pitchFamily="34" charset="0"/>
              </a:rPr>
              <a:t>The arrow is read as “yields”</a:t>
            </a:r>
          </a:p>
          <a:p>
            <a:pPr lvl="2"/>
            <a:r>
              <a:rPr lang="en-US" altLang="en-US" sz="3600" b="1" smtClean="0">
                <a:solidFill>
                  <a:srgbClr val="0000FF"/>
                </a:solidFill>
                <a:latin typeface="Arial" panose="020B0604020202020204" pitchFamily="34" charset="0"/>
              </a:rPr>
              <a:t>Example</a:t>
            </a:r>
          </a:p>
          <a:p>
            <a:pPr lvl="3">
              <a:buFontTx/>
              <a:buNone/>
            </a:pPr>
            <a:r>
              <a:rPr lang="en-US" altLang="en-US" sz="3600" b="1" smtClean="0">
                <a:solidFill>
                  <a:srgbClr val="0000FF"/>
                </a:solidFill>
                <a:latin typeface="Arial" panose="020B0604020202020204" pitchFamily="34" charset="0"/>
              </a:rPr>
              <a:t>C + O</a:t>
            </a:r>
            <a:r>
              <a:rPr lang="en-US" altLang="en-US" sz="36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6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b="1" smtClean="0">
                <a:solidFill>
                  <a:srgbClr val="0000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3600" b="1" smtClean="0">
                <a:solidFill>
                  <a:srgbClr val="0000FF"/>
                </a:solidFill>
                <a:latin typeface="Arial" panose="020B0604020202020204" pitchFamily="34" charset="0"/>
              </a:rPr>
              <a:t> CO</a:t>
            </a:r>
            <a:r>
              <a:rPr lang="en-US" altLang="en-US" sz="36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  <a:p>
            <a:pPr lvl="2"/>
            <a:r>
              <a:rPr lang="en-US" altLang="en-US" sz="3600" b="1" smtClean="0">
                <a:solidFill>
                  <a:srgbClr val="0000FF"/>
                </a:solidFill>
                <a:latin typeface="Arial" panose="020B0604020202020204" pitchFamily="34" charset="0"/>
              </a:rPr>
              <a:t>This reads “carbon plus oxygen yields carbon dioxide”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Parts of a Reaction Equation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162800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Because of the principle of the </a:t>
            </a:r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conservation of matter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, </a:t>
            </a:r>
          </a:p>
          <a:p>
            <a:pPr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an </a:t>
            </a:r>
            <a:r>
              <a:rPr lang="en-US" sz="36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equation must be 			balanced</a:t>
            </a:r>
            <a:r>
              <a:rPr lang="en-US" sz="36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  <a:p>
            <a:pPr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It must have the same 			number of atoms of the 			same kind on both sides.</a:t>
            </a:r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</a:p>
        </p:txBody>
      </p:sp>
      <p:grpSp>
        <p:nvGrpSpPr>
          <p:cNvPr id="6147" name="Group 6"/>
          <p:cNvGrpSpPr>
            <a:grpSpLocks/>
          </p:cNvGrpSpPr>
          <p:nvPr/>
        </p:nvGrpSpPr>
        <p:grpSpPr bwMode="auto">
          <a:xfrm>
            <a:off x="6032500" y="1714500"/>
            <a:ext cx="2705100" cy="4281488"/>
            <a:chOff x="3800" y="1080"/>
            <a:chExt cx="1704" cy="2697"/>
          </a:xfrm>
        </p:grpSpPr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3923" y="3491"/>
              <a:ext cx="1491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Lavoisier, 1788</a:t>
              </a:r>
            </a:p>
          </p:txBody>
        </p:sp>
        <p:pic>
          <p:nvPicPr>
            <p:cNvPr id="6151" name="Pictur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0" y="1080"/>
              <a:ext cx="1704" cy="2272"/>
            </a:xfrm>
            <a:prstGeom prst="rect">
              <a:avLst/>
            </a:prstGeom>
            <a:noFill/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8" name="Line 7"/>
          <p:cNvSpPr>
            <a:spLocks noChangeShapeType="1"/>
          </p:cNvSpPr>
          <p:nvPr/>
        </p:nvSpPr>
        <p:spPr bwMode="auto">
          <a:xfrm>
            <a:off x="990600" y="914400"/>
            <a:ext cx="673100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Chemical Equations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105400"/>
          </a:xfrm>
        </p:spPr>
        <p:txBody>
          <a:bodyPr/>
          <a:lstStyle/>
          <a:p>
            <a:pPr lvl="2"/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</a:rPr>
              <a:t>Solid (s)</a:t>
            </a:r>
          </a:p>
          <a:p>
            <a:pPr lvl="2"/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</a:rPr>
              <a:t>Liquid (l)</a:t>
            </a:r>
          </a:p>
          <a:p>
            <a:pPr lvl="2"/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</a:rPr>
              <a:t>Gas (g)</a:t>
            </a:r>
          </a:p>
          <a:p>
            <a:pPr lvl="2"/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</a:rPr>
              <a:t>Aqueous solution (aq)</a:t>
            </a:r>
          </a:p>
          <a:p>
            <a:pPr lvl="2"/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</a:rPr>
              <a:t>Catalyst   </a:t>
            </a:r>
            <a:r>
              <a:rPr lang="en-US" altLang="en-US" sz="3200" b="1" baseline="50000" smtClean="0">
                <a:solidFill>
                  <a:srgbClr val="0000FF"/>
                </a:solidFill>
                <a:latin typeface="Arial" panose="020B0604020202020204" pitchFamily="34" charset="0"/>
              </a:rPr>
              <a:t>H</a:t>
            </a:r>
            <a:r>
              <a:rPr lang="en-US" altLang="en-US" sz="3200" b="1" baseline="30000" smtClean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200" b="1" baseline="50000" smtClean="0">
                <a:solidFill>
                  <a:srgbClr val="0000FF"/>
                </a:solidFill>
                <a:latin typeface="Arial" panose="020B0604020202020204" pitchFamily="34" charset="0"/>
              </a:rPr>
              <a:t>SO</a:t>
            </a:r>
            <a:r>
              <a:rPr lang="en-US" altLang="en-US" sz="3200" b="1" baseline="30000" smtClean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  <a:p>
            <a:pPr lvl="2"/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</a:rPr>
              <a:t>Escaping gas (</a:t>
            </a:r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</a:t>
            </a:r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</a:p>
          <a:p>
            <a:pPr lvl="2"/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</a:rPr>
              <a:t>Change of temperature (</a:t>
            </a:r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altLang="en-US" sz="3200" b="1" smtClean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3124200" y="4267200"/>
            <a:ext cx="1143000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Symbols Used in Equations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324600" cy="914400"/>
          </a:xfrm>
          <a:effectLst>
            <a:outerShdw dist="71842" dir="2700000" algn="ctr" rotWithShape="0">
              <a:schemeClr val="tx1"/>
            </a:outerShdw>
          </a:effectLst>
        </p:spPr>
        <p:txBody>
          <a:bodyPr/>
          <a:lstStyle/>
          <a:p>
            <a:pPr algn="l">
              <a:defRPr/>
            </a:pPr>
            <a:r>
              <a:rPr lang="en-US" sz="4800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Balancing Equations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696200" cy="685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___ H</a:t>
            </a:r>
            <a:r>
              <a:rPr lang="en-US" sz="28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(g)  +  ___ O</a:t>
            </a:r>
            <a:r>
              <a:rPr lang="en-US" sz="28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(g) ---&gt; ___ H</a:t>
            </a:r>
            <a:r>
              <a:rPr lang="en-US" sz="28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O(l)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990600" y="1219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486400" y="12192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chemeClr val="hlink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54864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What Happened to the Other Oxygen Atom?????</a:t>
            </a:r>
          </a:p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This equation is not balanced!</a:t>
            </a:r>
          </a:p>
        </p:txBody>
      </p:sp>
      <p:pic>
        <p:nvPicPr>
          <p:cNvPr id="8199" name="Picture 1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81200"/>
            <a:ext cx="28956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1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19600"/>
            <a:ext cx="2882900" cy="226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1" name="Line 15"/>
          <p:cNvSpPr>
            <a:spLocks noChangeShapeType="1"/>
          </p:cNvSpPr>
          <p:nvPr/>
        </p:nvSpPr>
        <p:spPr bwMode="auto">
          <a:xfrm>
            <a:off x="7543800" y="4114800"/>
            <a:ext cx="0" cy="939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8600" y="1371600"/>
            <a:ext cx="9144000" cy="5486400"/>
          </a:xfrm>
        </p:spPr>
        <p:txBody>
          <a:bodyPr/>
          <a:lstStyle/>
          <a:p>
            <a:pPr lvl="1">
              <a:defRPr/>
            </a:pPr>
            <a:r>
              <a:rPr lang="en-US" sz="3200" b="1" dirty="0" smtClean="0">
                <a:solidFill>
                  <a:srgbClr val="0000FF"/>
                </a:solidFill>
                <a:latin typeface="Arial" charset="0"/>
              </a:rPr>
              <a:t>When balancing, you may add coefficients in front of the compounds to balance the reaction, but you may </a:t>
            </a:r>
            <a:r>
              <a:rPr lang="en-US" sz="8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not</a:t>
            </a:r>
            <a:r>
              <a:rPr lang="en-US" sz="3200" b="1" dirty="0" smtClean="0">
                <a:solidFill>
                  <a:srgbClr val="0000FF"/>
                </a:solidFill>
                <a:latin typeface="Arial" charset="0"/>
              </a:rPr>
              <a:t> change the subscripts.</a:t>
            </a:r>
          </a:p>
          <a:p>
            <a:pPr lvl="1">
              <a:defRPr/>
            </a:pPr>
            <a:r>
              <a:rPr lang="en-US" b="1" dirty="0" smtClean="0">
                <a:solidFill>
                  <a:srgbClr val="0000FF"/>
                </a:solidFill>
                <a:latin typeface="Arial" charset="0"/>
              </a:rPr>
              <a:t>Changing the subscript(s) changes the compound. Subscripts are determined by BONDING.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Balancing Equations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  <a:effectLst>
            <a:outerShdw dist="7184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sz="4800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Chemical Equations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5181600" cy="57150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 Al(s)  +  3 O</a:t>
            </a:r>
            <a:r>
              <a:rPr lang="en-US" b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(g)  				---&gt;  2 Al</a:t>
            </a:r>
            <a:r>
              <a:rPr lang="en-US" b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</a:t>
            </a:r>
            <a:r>
              <a:rPr lang="en-US" b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(s)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This equation means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 Al atoms + 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O</a:t>
            </a:r>
            <a:r>
              <a:rPr lang="en-US" b="1" baseline="-25000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b="1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molecules 	</a:t>
            </a:r>
            <a:r>
              <a:rPr lang="en-US" b="1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pitchFamily="2" charset="2"/>
              </a:rPr>
              <a:t>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2 molecules of Al</a:t>
            </a:r>
            <a:r>
              <a:rPr lang="en-US" b="1" baseline="-25000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b="1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b="1" baseline="-25000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  <a:p>
            <a:pPr>
              <a:buFontTx/>
              <a:buNone/>
              <a:defRPr/>
            </a:pPr>
            <a:r>
              <a:rPr lang="en-US" sz="2800" b="1" baseline="-25000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2800" b="1" baseline="-25000" dirty="0" smtClean="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US" sz="2800" b="1" baseline="-25000" dirty="0" smtClean="0">
              <a:solidFill>
                <a:srgbClr val="00279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0244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550" y="1454150"/>
            <a:ext cx="2819400" cy="355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Subscripts vs. Coefficients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7400" y="1219200"/>
            <a:ext cx="3276600" cy="5638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subscripts tell you how many </a:t>
            </a:r>
            <a:r>
              <a:rPr lang="en-US" sz="2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atoms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of are in a compound. </a:t>
            </a:r>
          </a:p>
          <a:p>
            <a:pPr>
              <a:lnSpc>
                <a:spcPct val="90000"/>
              </a:lnSpc>
              <a:defRPr/>
            </a:pP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coefficient tells you the relative number of </a:t>
            </a:r>
            <a:r>
              <a:rPr lang="en-US" sz="2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molecules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of the compound.</a:t>
            </a:r>
          </a:p>
        </p:txBody>
      </p:sp>
      <p:pic>
        <p:nvPicPr>
          <p:cNvPr id="11268" name="Picture 4" descr="tillery+f12-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58674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Pages>8</Pages>
  <Words>554</Words>
  <Application>Microsoft Office PowerPoint</Application>
  <PresentationFormat>On-screen Show (4:3)</PresentationFormat>
  <Paragraphs>83</Paragraphs>
  <Slides>14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Times</vt:lpstr>
      <vt:lpstr>Arial</vt:lpstr>
      <vt:lpstr>Comic Sans MS</vt:lpstr>
      <vt:lpstr>Wingdings</vt:lpstr>
      <vt:lpstr>Symbol</vt:lpstr>
      <vt:lpstr>Microsoft Office 98</vt:lpstr>
      <vt:lpstr>CHEMICAL REACTIONS</vt:lpstr>
      <vt:lpstr>Chemical Equations</vt:lpstr>
      <vt:lpstr>Parts of a Reaction Equation</vt:lpstr>
      <vt:lpstr>Chemical Equations</vt:lpstr>
      <vt:lpstr>Symbols Used in Equations</vt:lpstr>
      <vt:lpstr>Balancing Equations</vt:lpstr>
      <vt:lpstr>Balancing Equations</vt:lpstr>
      <vt:lpstr>Chemical Equations</vt:lpstr>
      <vt:lpstr>Subscripts vs. Coefficients</vt:lpstr>
      <vt:lpstr>Steps to Balancing Equations</vt:lpstr>
      <vt:lpstr>Some Suggestions to Help You</vt:lpstr>
      <vt:lpstr>Balancing   Equations</vt:lpstr>
      <vt:lpstr>Balancing Equations</vt:lpstr>
      <vt:lpstr>Balancing Equations</vt:lpstr>
    </vt:vector>
  </TitlesOfParts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</dc:title>
  <dc:subject>Chemistry I (High School)</dc:subject>
  <dc:creator>Neil Rapp</dc:creator>
  <cp:keywords>balance reactions, reactants, products</cp:keywords>
  <cp:lastModifiedBy>Rapp, Delbert N</cp:lastModifiedBy>
  <cp:revision>60</cp:revision>
  <cp:lastPrinted>2002-08-08T15:40:28Z</cp:lastPrinted>
  <dcterms:created xsi:type="dcterms:W3CDTF">1997-09-21T16:33:21Z</dcterms:created>
  <dcterms:modified xsi:type="dcterms:W3CDTF">2019-09-24T12:01:52Z</dcterms:modified>
</cp:coreProperties>
</file>