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60"/>
  </p:notesMasterIdLst>
  <p:handoutMasterIdLst>
    <p:handoutMasterId r:id="rId61"/>
  </p:handoutMasterIdLst>
  <p:sldIdLst>
    <p:sldId id="258" r:id="rId2"/>
    <p:sldId id="268" r:id="rId3"/>
    <p:sldId id="315" r:id="rId4"/>
    <p:sldId id="269" r:id="rId5"/>
    <p:sldId id="274" r:id="rId6"/>
    <p:sldId id="272" r:id="rId7"/>
    <p:sldId id="270" r:id="rId8"/>
    <p:sldId id="271" r:id="rId9"/>
    <p:sldId id="279" r:id="rId10"/>
    <p:sldId id="260" r:id="rId11"/>
    <p:sldId id="280" r:id="rId12"/>
    <p:sldId id="281" r:id="rId13"/>
    <p:sldId id="282" r:id="rId14"/>
    <p:sldId id="265" r:id="rId15"/>
    <p:sldId id="283" r:id="rId16"/>
    <p:sldId id="284" r:id="rId17"/>
    <p:sldId id="285" r:id="rId18"/>
    <p:sldId id="286" r:id="rId19"/>
    <p:sldId id="289" r:id="rId20"/>
    <p:sldId id="261" r:id="rId21"/>
    <p:sldId id="290" r:id="rId22"/>
    <p:sldId id="291" r:id="rId23"/>
    <p:sldId id="276" r:id="rId24"/>
    <p:sldId id="317" r:id="rId25"/>
    <p:sldId id="304" r:id="rId26"/>
    <p:sldId id="318" r:id="rId27"/>
    <p:sldId id="302" r:id="rId28"/>
    <p:sldId id="303" r:id="rId29"/>
    <p:sldId id="299" r:id="rId30"/>
    <p:sldId id="300" r:id="rId31"/>
    <p:sldId id="301" r:id="rId32"/>
    <p:sldId id="323" r:id="rId33"/>
    <p:sldId id="324" r:id="rId34"/>
    <p:sldId id="273" r:id="rId35"/>
    <p:sldId id="306" r:id="rId36"/>
    <p:sldId id="307" r:id="rId37"/>
    <p:sldId id="308" r:id="rId38"/>
    <p:sldId id="309" r:id="rId39"/>
    <p:sldId id="295" r:id="rId40"/>
    <p:sldId id="296" r:id="rId41"/>
    <p:sldId id="297" r:id="rId42"/>
    <p:sldId id="298" r:id="rId43"/>
    <p:sldId id="264" r:id="rId44"/>
    <p:sldId id="262" r:id="rId45"/>
    <p:sldId id="292" r:id="rId46"/>
    <p:sldId id="293" r:id="rId47"/>
    <p:sldId id="326" r:id="rId48"/>
    <p:sldId id="327" r:id="rId49"/>
    <p:sldId id="310" r:id="rId50"/>
    <p:sldId id="330" r:id="rId51"/>
    <p:sldId id="312" r:id="rId52"/>
    <p:sldId id="331" r:id="rId53"/>
    <p:sldId id="314" r:id="rId54"/>
    <p:sldId id="319" r:id="rId55"/>
    <p:sldId id="320" r:id="rId56"/>
    <p:sldId id="329" r:id="rId57"/>
    <p:sldId id="321" r:id="rId58"/>
    <p:sldId id="316" r:id="rId5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EAEAEA"/>
    <a:srgbClr val="5EA5FF"/>
    <a:srgbClr val="CCCCFF"/>
    <a:srgbClr val="333399"/>
    <a:srgbClr val="66FFFF"/>
    <a:srgbClr val="CC009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8" autoAdjust="0"/>
    <p:restoredTop sz="94678" autoAdjust="0"/>
  </p:normalViewPr>
  <p:slideViewPr>
    <p:cSldViewPr>
      <p:cViewPr varScale="1">
        <p:scale>
          <a:sx n="86" d="100"/>
          <a:sy n="86" d="100"/>
        </p:scale>
        <p:origin x="16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2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227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A77625-5D76-48B8-8B53-4CC5ABEFDD7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512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BFBB6B6-1F5C-4FA0-9042-149F07E113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BC6FAB-7576-4475-AD0A-5CE0B59A6532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9200" cy="4116387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endParaRPr lang="en-US" altLang="en-US"/>
          </a:p>
        </p:txBody>
      </p:sp>
      <p:sp>
        <p:nvSpPr>
          <p:cNvPr id="249859" name="Rectangle 3"/>
          <p:cNvSpPr>
            <a:spLocks noChangeArrowheads="1" noTextEdit="1"/>
          </p:cNvSpPr>
          <p:nvPr>
            <p:ph type="sldImg"/>
          </p:nvPr>
        </p:nvSpPr>
        <p:spPr>
          <a:xfrm>
            <a:off x="1143000" y="688975"/>
            <a:ext cx="4573588" cy="3429000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9996B-58C9-45D5-9699-6D3A060C7586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99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5A6B47-31C6-4706-9FDB-E5170B4BCFFE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560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258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224259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60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4261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533400"/>
            <a:ext cx="7772400" cy="1143000"/>
          </a:xfrm>
        </p:spPr>
        <p:txBody>
          <a:bodyPr/>
          <a:lstStyle>
            <a:lvl1pPr>
              <a:defRPr sz="4400">
                <a:solidFill>
                  <a:schemeClr val="hlink"/>
                </a:solidFill>
                <a:effectLst/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04850" y="2286000"/>
            <a:ext cx="7734300" cy="1752600"/>
          </a:xfrm>
        </p:spPr>
        <p:txBody>
          <a:bodyPr lIns="92075" tIns="46038" rIns="92075" bIns="46038" anchor="b"/>
          <a:lstStyle>
            <a:lvl1pPr marL="0" indent="0" algn="ctr">
              <a:buFontTx/>
              <a:buNone/>
              <a:defRPr sz="60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Houghton Mifflin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2B246899-E4EA-451F-903B-ECE8CCB2E2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36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81000"/>
            <a:ext cx="21145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81000"/>
            <a:ext cx="619125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Houghton Mifflin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673099F3-F208-4866-9BAD-A8A82061C9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6761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810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9600" y="6324600"/>
            <a:ext cx="2743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Houghton Mifflin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3429000" y="6324600"/>
            <a:ext cx="15240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C1848EBA-6511-40BB-9714-FF266C0420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230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81000"/>
            <a:ext cx="8458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" y="6324600"/>
            <a:ext cx="27432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Houghton Mifflin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429000" y="6324600"/>
            <a:ext cx="15240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9997815B-8C6A-4754-9C32-C0421CD7D2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7450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Houghton Mifflin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6B0DEFDA-D384-46C2-A9B9-CA5269CB6F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34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Houghton Mifflin Company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FEF73790-172A-4B29-9AAF-09C0CDF115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95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Houghton Mifflin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80B2DF51-A3F4-4AEB-A3D5-62C580735C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4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Houghton Mifflin Company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FF16FC0A-38E2-49C5-B023-43F6F94E37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8716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Houghton Mifflin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DF53C925-B675-419E-9F50-C96F381295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032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Houghton Mifflin Company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05DD4D52-4D6E-4FF4-98D8-CE43D94355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19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Houghton Mifflin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28D109C2-9021-4A78-97AA-E4253BE5E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45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Copyright © Houghton Mifflin Company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4E828BC9-C83F-4FB4-88E6-5CBF27EFE2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87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81000"/>
            <a:ext cx="8458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2323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324600"/>
            <a:ext cx="2743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altLang="en-US"/>
              <a:t>Copyright © Houghton Mifflin Company</a:t>
            </a:r>
          </a:p>
        </p:txBody>
      </p:sp>
      <p:sp>
        <p:nvSpPr>
          <p:cNvPr id="22323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24600"/>
            <a:ext cx="152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altLang="en-US"/>
              <a:t>4-</a:t>
            </a:r>
            <a:fld id="{A9B7CD51-7AD2-424D-94B6-3555FF7F279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2324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ou001\lockers\faculty-staff\nrapp\My%20Documents\Chemistry%201%20Power%20Point\LETSGO2.WAV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ou001\lockers\faculty-staff\nrapp\My%20Documents\Chemistry%201%20Power%20Point\THINK!.WAV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sou001\lockers\faculty-staff\nrapp\My%20Documents\Chemistry%201%20Power%20Point\APPLAUSE.WAV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3.xml"/><Relationship Id="rId7" Type="http://schemas.openxmlformats.org/officeDocument/2006/relationships/hyperlink" Target="../../Movies/03M06AN1.MOV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9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ABLFAC\Faculty_Lockers\SOU\nrapp\My%20Documents\Chemistry%201%20Power%20Point\Round1.wav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ABLFAC\Faculty_Lockers\SOU\nrapp\My%20Documents\Chemistry%201%20Power%20Point\WhoWantsToBeAMillionaire.wav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ABLFAC\Faculty_Lockers\SOU\nrapp\My%20Documents\Chemistry%201%20Power%20Point\fanfare%2007.wav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ABLFAC\Faculty_Lockers\SOU\nrapp\My%20Documents\Chemistry%201%20Power%20Point\monster%20house%20done.wav" TargetMode="Externa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chemistrygeek.com/rainbo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Z:\My%20Documents\Chemistry%201%20Power%20Point\03M10AN1.avi" TargetMode="External"/><Relationship Id="rId1" Type="http://schemas.openxmlformats.org/officeDocument/2006/relationships/video" Target="file:///Z:\My%20Documents\Chemistry%201%20Power%20Point\03M10VD1.avi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8" name="Rectangle 10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1752600"/>
            <a:ext cx="6400800" cy="8382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altLang="en-US" sz="5400"/>
              <a:t>Nomenclature</a:t>
            </a:r>
          </a:p>
        </p:txBody>
      </p:sp>
      <p:pic>
        <p:nvPicPr>
          <p:cNvPr id="211979" name="Picture 1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2895600" cy="1981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211980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3225800" cy="2679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211981" name="Text Box 13"/>
          <p:cNvSpPr txBox="1">
            <a:spLocks noChangeArrowheads="1"/>
          </p:cNvSpPr>
          <p:nvPr/>
        </p:nvSpPr>
        <p:spPr bwMode="auto">
          <a:xfrm>
            <a:off x="457200" y="2209800"/>
            <a:ext cx="21018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</a:t>
            </a:r>
            <a:r>
              <a:rPr lang="en-US" altLang="en-US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baseline="30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3-</a:t>
            </a:r>
          </a:p>
          <a:p>
            <a:r>
              <a:rPr lang="en-US" alt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phosphate ion</a:t>
            </a:r>
          </a:p>
        </p:txBody>
      </p:sp>
      <p:sp>
        <p:nvSpPr>
          <p:cNvPr id="211982" name="Text Box 14"/>
          <p:cNvSpPr txBox="1">
            <a:spLocks noChangeArrowheads="1"/>
          </p:cNvSpPr>
          <p:nvPr/>
        </p:nvSpPr>
        <p:spPr bwMode="auto">
          <a:xfrm>
            <a:off x="914400" y="6035675"/>
            <a:ext cx="1676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altLang="en-US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baseline="30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  <a:p>
            <a:r>
              <a:rPr lang="en-US" alt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acetate ion</a:t>
            </a:r>
          </a:p>
        </p:txBody>
      </p:sp>
      <p:pic>
        <p:nvPicPr>
          <p:cNvPr id="211983" name="Picture 15" descr="vineg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895600"/>
            <a:ext cx="1320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84" name="Text Box 16"/>
          <p:cNvSpPr txBox="1">
            <a:spLocks noChangeArrowheads="1"/>
          </p:cNvSpPr>
          <p:nvPr/>
        </p:nvSpPr>
        <p:spPr bwMode="auto">
          <a:xfrm>
            <a:off x="7162800" y="3429000"/>
            <a:ext cx="1981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HC</a:t>
            </a:r>
            <a:r>
              <a:rPr lang="en-US" altLang="en-US" baseline="-25000"/>
              <a:t>2</a:t>
            </a:r>
            <a:r>
              <a:rPr lang="en-US" altLang="en-US"/>
              <a:t>H</a:t>
            </a:r>
            <a:r>
              <a:rPr lang="en-US" altLang="en-US" baseline="-25000"/>
              <a:t>3</a:t>
            </a:r>
            <a:r>
              <a:rPr lang="en-US" altLang="en-US"/>
              <a:t>O</a:t>
            </a:r>
            <a:r>
              <a:rPr lang="en-US" altLang="en-US" baseline="-25000"/>
              <a:t>2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Acetic Acid</a:t>
            </a:r>
          </a:p>
        </p:txBody>
      </p:sp>
      <p:sp>
        <p:nvSpPr>
          <p:cNvPr id="211985" name="Text Box 17"/>
          <p:cNvSpPr txBox="1">
            <a:spLocks noChangeArrowheads="1"/>
          </p:cNvSpPr>
          <p:nvPr/>
        </p:nvSpPr>
        <p:spPr bwMode="auto">
          <a:xfrm>
            <a:off x="4876800" y="304800"/>
            <a:ext cx="3733800" cy="1201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b="1"/>
              <a:t>Chemistry 1: Chapter 9</a:t>
            </a:r>
          </a:p>
          <a:p>
            <a:pPr>
              <a:spcBef>
                <a:spcPct val="50000"/>
              </a:spcBef>
            </a:pPr>
            <a:r>
              <a:rPr lang="en-US" altLang="en-US" sz="1800" b="1"/>
              <a:t>Chemistry 1 Honors: Chapter 4</a:t>
            </a:r>
          </a:p>
          <a:p>
            <a:pPr>
              <a:spcBef>
                <a:spcPct val="50000"/>
              </a:spcBef>
            </a:pPr>
            <a:r>
              <a:rPr lang="en-US" altLang="en-US" sz="1800" b="1"/>
              <a:t>ICP: Chapter 20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Monatomic Ions</a:t>
            </a:r>
          </a:p>
        </p:txBody>
      </p:sp>
      <p:pic>
        <p:nvPicPr>
          <p:cNvPr id="230403" name="Picture 3" descr="Table_4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85863"/>
            <a:ext cx="8229600" cy="513873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1534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Writing a Formula</a:t>
            </a:r>
            <a:r>
              <a:rPr lang="en-US" altLang="en-US"/>
              <a:t> 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4876800"/>
          </a:xfrm>
        </p:spPr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b="1"/>
              <a:t>	Write the formula for the ionic compound that will form between Ba</a:t>
            </a:r>
            <a:r>
              <a:rPr lang="en-US" altLang="en-US" sz="2800" b="1" baseline="30000"/>
              <a:t>2+</a:t>
            </a:r>
            <a:r>
              <a:rPr lang="en-US" altLang="en-US" sz="2800" b="1"/>
              <a:t> and Cl</a:t>
            </a:r>
            <a:r>
              <a:rPr lang="en-US" altLang="en-US" sz="2800" b="1" baseline="30000">
                <a:sym typeface="Symbol" panose="05050102010706020507" pitchFamily="18" charset="2"/>
              </a:rPr>
              <a:t></a:t>
            </a:r>
            <a:r>
              <a:rPr lang="en-US" altLang="en-US" sz="2800" b="1"/>
              <a:t>.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</a:rPr>
              <a:t>	Solution:</a:t>
            </a:r>
            <a:r>
              <a:rPr lang="en-US" altLang="en-US" sz="2800" b="1"/>
              <a:t>	</a:t>
            </a:r>
          </a:p>
          <a:p>
            <a:pPr>
              <a:buFontTx/>
              <a:buNone/>
            </a:pPr>
            <a:r>
              <a:rPr lang="en-US" altLang="en-US" sz="2800" b="1"/>
              <a:t>	1.  Balance charge with  + and – ions </a:t>
            </a:r>
          </a:p>
          <a:p>
            <a:pPr>
              <a:buFontTx/>
              <a:buNone/>
            </a:pPr>
            <a:r>
              <a:rPr lang="en-US" altLang="en-US" sz="2800" b="1"/>
              <a:t>	2.  Write the positive ion of metal first, and the</a:t>
            </a:r>
          </a:p>
          <a:p>
            <a:pPr>
              <a:buFontTx/>
              <a:buNone/>
            </a:pPr>
            <a:r>
              <a:rPr lang="en-US" altLang="en-US" sz="2800" b="1"/>
              <a:t>        negative ion </a:t>
            </a:r>
            <a:r>
              <a:rPr lang="en-US" altLang="en-US" sz="2800" b="1">
                <a:solidFill>
                  <a:schemeClr val="accent1"/>
                </a:solidFill>
              </a:rPr>
              <a:t>	          </a:t>
            </a:r>
            <a:r>
              <a:rPr lang="en-US" altLang="en-US" b="1">
                <a:solidFill>
                  <a:schemeClr val="accent1"/>
                </a:solidFill>
              </a:rPr>
              <a:t>Ba</a:t>
            </a:r>
            <a:r>
              <a:rPr lang="en-US" altLang="en-US" b="1" baseline="30000">
                <a:solidFill>
                  <a:schemeClr val="accent1"/>
                </a:solidFill>
              </a:rPr>
              <a:t>2+</a:t>
            </a:r>
            <a:r>
              <a:rPr lang="en-US" altLang="en-US" b="1">
                <a:solidFill>
                  <a:schemeClr val="accent1"/>
                </a:solidFill>
              </a:rPr>
              <a:t>     	Cl</a:t>
            </a:r>
            <a:r>
              <a:rPr lang="en-US" altLang="en-US" b="1" baseline="30000">
                <a:solidFill>
                  <a:schemeClr val="accent1"/>
                </a:solidFill>
                <a:sym typeface="Symbol" panose="05050102010706020507" pitchFamily="18" charset="2"/>
              </a:rPr>
              <a:t></a:t>
            </a:r>
            <a:r>
              <a:rPr lang="en-US" altLang="en-US" b="1" baseline="30000">
                <a:solidFill>
                  <a:schemeClr val="accent1"/>
                </a:solidFill>
              </a:rPr>
              <a:t>                              </a:t>
            </a:r>
            <a:r>
              <a:rPr lang="en-US" altLang="en-US" b="1">
                <a:solidFill>
                  <a:schemeClr val="accent1"/>
                </a:solidFill>
              </a:rPr>
              <a:t>	</a:t>
            </a:r>
            <a:r>
              <a:rPr lang="en-US" altLang="en-US" b="1"/>
              <a:t>    					     	</a:t>
            </a:r>
            <a:r>
              <a:rPr lang="en-US" altLang="en-US" b="1">
                <a:solidFill>
                  <a:schemeClr val="accent1"/>
                </a:solidFill>
              </a:rPr>
              <a:t>Cl</a:t>
            </a:r>
            <a:r>
              <a:rPr lang="en-US" altLang="en-US" sz="2800" b="1" baseline="30000">
                <a:solidFill>
                  <a:schemeClr val="accent1"/>
                </a:solidFill>
                <a:sym typeface="Symbol" panose="05050102010706020507" pitchFamily="18" charset="2"/>
              </a:rPr>
              <a:t></a:t>
            </a:r>
            <a:endParaRPr lang="en-US" altLang="en-US" sz="2800" b="1" baseline="30000">
              <a:solidFill>
                <a:schemeClr val="accent1"/>
              </a:solidFill>
            </a:endParaRPr>
          </a:p>
          <a:p>
            <a:pPr>
              <a:lnSpc>
                <a:spcPct val="60000"/>
              </a:lnSpc>
              <a:buFontTx/>
              <a:buNone/>
            </a:pPr>
            <a:r>
              <a:rPr lang="en-US" altLang="en-US" sz="2800" b="1"/>
              <a:t>	3. Write the number of ions needed as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 b="1"/>
              <a:t>        subscripts</a:t>
            </a:r>
            <a:r>
              <a:rPr lang="en-US" altLang="en-US" sz="2800" b="1" baseline="30000"/>
              <a:t> 		               </a:t>
            </a:r>
            <a:r>
              <a:rPr lang="en-US" altLang="en-US" b="1">
                <a:solidFill>
                  <a:schemeClr val="accent1"/>
                </a:solidFill>
              </a:rPr>
              <a:t>BaCl</a:t>
            </a:r>
            <a:r>
              <a:rPr lang="en-US" altLang="en-US" b="1" baseline="-25000">
                <a:solidFill>
                  <a:schemeClr val="accent1"/>
                </a:solidFill>
              </a:rPr>
              <a:t>2</a:t>
            </a:r>
            <a:endParaRPr lang="en-US" altLang="en-US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Learning Check </a:t>
            </a:r>
            <a:endParaRPr lang="en-US" altLang="en-US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58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000" b="1"/>
              <a:t>	Write the correct formula for the compounds containing the following ions:</a:t>
            </a:r>
          </a:p>
          <a:p>
            <a:pPr>
              <a:buFontTx/>
              <a:buNone/>
            </a:pPr>
            <a:r>
              <a:rPr lang="en-US" altLang="en-US" sz="3000" b="1"/>
              <a:t>	1. 	Na</a:t>
            </a:r>
            <a:r>
              <a:rPr lang="en-US" altLang="en-US" sz="3000" b="1" baseline="30000"/>
              <a:t>+</a:t>
            </a:r>
            <a:r>
              <a:rPr lang="en-US" altLang="en-US" sz="3000" b="1"/>
              <a:t>, </a:t>
            </a:r>
            <a:r>
              <a:rPr lang="en-US" altLang="en-US" sz="3000" b="1" baseline="30000"/>
              <a:t> </a:t>
            </a:r>
            <a:r>
              <a:rPr lang="en-US" altLang="en-US" sz="3000" b="1"/>
              <a:t>S</a:t>
            </a:r>
            <a:r>
              <a:rPr lang="en-US" altLang="en-US" sz="3000" b="1" baseline="30000"/>
              <a:t>2-</a:t>
            </a:r>
            <a:endParaRPr lang="en-US" altLang="en-US" sz="3000" b="1"/>
          </a:p>
          <a:p>
            <a:pPr>
              <a:buFontTx/>
              <a:buNone/>
            </a:pPr>
            <a:r>
              <a:rPr lang="en-US" altLang="en-US" sz="3000" b="1">
                <a:solidFill>
                  <a:schemeClr val="accent1"/>
                </a:solidFill>
              </a:rPr>
              <a:t>	  	a)  NaS	   b) Na</a:t>
            </a:r>
            <a:r>
              <a:rPr lang="en-US" altLang="en-US" sz="3000" b="1" baseline="-25000">
                <a:solidFill>
                  <a:schemeClr val="accent1"/>
                </a:solidFill>
              </a:rPr>
              <a:t>2</a:t>
            </a:r>
            <a:r>
              <a:rPr lang="en-US" altLang="en-US" sz="3000" b="1">
                <a:solidFill>
                  <a:schemeClr val="accent1"/>
                </a:solidFill>
              </a:rPr>
              <a:t>S		c) NaS</a:t>
            </a:r>
            <a:r>
              <a:rPr lang="en-US" altLang="en-US" sz="3000" b="1" baseline="-25000">
                <a:solidFill>
                  <a:schemeClr val="accent1"/>
                </a:solidFill>
              </a:rPr>
              <a:t>2</a:t>
            </a:r>
            <a:endParaRPr lang="en-US" altLang="en-US" sz="3000" b="1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altLang="en-US" sz="3000" b="1"/>
              <a:t>	2.  Al</a:t>
            </a:r>
            <a:r>
              <a:rPr lang="en-US" altLang="en-US" sz="3000" b="1" baseline="30000"/>
              <a:t>3+</a:t>
            </a:r>
            <a:r>
              <a:rPr lang="en-US" altLang="en-US" sz="3000" b="1"/>
              <a:t>, Cl</a:t>
            </a:r>
            <a:r>
              <a:rPr lang="en-US" altLang="en-US" sz="3000" b="1" baseline="30000"/>
              <a:t>-</a:t>
            </a:r>
            <a:endParaRPr lang="en-US" altLang="en-US" sz="3000" b="1"/>
          </a:p>
          <a:p>
            <a:pPr>
              <a:buFontTx/>
              <a:buNone/>
            </a:pPr>
            <a:r>
              <a:rPr lang="en-US" altLang="en-US" sz="3000" b="1">
                <a:solidFill>
                  <a:schemeClr val="accent1"/>
                </a:solidFill>
              </a:rPr>
              <a:t>	  	a)  AlCl</a:t>
            </a:r>
            <a:r>
              <a:rPr lang="en-US" altLang="en-US" sz="3000" b="1" baseline="-25000">
                <a:solidFill>
                  <a:schemeClr val="accent1"/>
                </a:solidFill>
              </a:rPr>
              <a:t>3</a:t>
            </a:r>
            <a:r>
              <a:rPr lang="en-US" altLang="en-US" sz="3000" b="1">
                <a:solidFill>
                  <a:schemeClr val="accent1"/>
                </a:solidFill>
              </a:rPr>
              <a:t>	   b)  AlCl 		c) Al</a:t>
            </a:r>
            <a:r>
              <a:rPr lang="en-US" altLang="en-US" sz="3000" b="1" baseline="-25000">
                <a:solidFill>
                  <a:schemeClr val="accent1"/>
                </a:solidFill>
              </a:rPr>
              <a:t>3</a:t>
            </a:r>
            <a:r>
              <a:rPr lang="en-US" altLang="en-US" sz="3000" b="1">
                <a:solidFill>
                  <a:schemeClr val="accent1"/>
                </a:solidFill>
              </a:rPr>
              <a:t>Cl</a:t>
            </a:r>
          </a:p>
          <a:p>
            <a:pPr>
              <a:buFontTx/>
              <a:buNone/>
            </a:pPr>
            <a:r>
              <a:rPr lang="en-US" altLang="en-US" sz="3000" b="1"/>
              <a:t>	3.  Mg</a:t>
            </a:r>
            <a:r>
              <a:rPr lang="en-US" altLang="en-US" sz="3000" b="1" baseline="30000"/>
              <a:t>2+</a:t>
            </a:r>
            <a:r>
              <a:rPr lang="en-US" altLang="en-US" sz="3000" b="1"/>
              <a:t>, N</a:t>
            </a:r>
            <a:r>
              <a:rPr lang="en-US" altLang="en-US" sz="3000" b="1" baseline="30000"/>
              <a:t>3-</a:t>
            </a:r>
          </a:p>
          <a:p>
            <a:pPr>
              <a:buFontTx/>
              <a:buNone/>
            </a:pPr>
            <a:r>
              <a:rPr lang="en-US" altLang="en-US" sz="3000" b="1">
                <a:solidFill>
                  <a:schemeClr val="accent1"/>
                </a:solidFill>
              </a:rPr>
              <a:t>	  	a)  MgN	   b) Mg</a:t>
            </a:r>
            <a:r>
              <a:rPr lang="en-US" altLang="en-US" sz="3000" b="1" baseline="-25000">
                <a:solidFill>
                  <a:schemeClr val="accent1"/>
                </a:solidFill>
              </a:rPr>
              <a:t>2</a:t>
            </a:r>
            <a:r>
              <a:rPr lang="en-US" altLang="en-US" sz="3000" b="1">
                <a:solidFill>
                  <a:schemeClr val="accent1"/>
                </a:solidFill>
              </a:rPr>
              <a:t>N</a:t>
            </a:r>
            <a:r>
              <a:rPr lang="en-US" altLang="en-US" sz="3000" b="1" baseline="-25000">
                <a:solidFill>
                  <a:schemeClr val="accent1"/>
                </a:solidFill>
              </a:rPr>
              <a:t>3</a:t>
            </a:r>
            <a:r>
              <a:rPr lang="en-US" altLang="en-US" sz="3000" b="1">
                <a:solidFill>
                  <a:schemeClr val="accent1"/>
                </a:solidFill>
              </a:rPr>
              <a:t>	c) Mg</a:t>
            </a:r>
            <a:r>
              <a:rPr lang="en-US" altLang="en-US" sz="3000" b="1" baseline="-25000">
                <a:solidFill>
                  <a:schemeClr val="accent1"/>
                </a:solidFill>
              </a:rPr>
              <a:t>3</a:t>
            </a:r>
            <a:r>
              <a:rPr lang="en-US" altLang="en-US" sz="3000" b="1">
                <a:solidFill>
                  <a:schemeClr val="accent1"/>
                </a:solidFill>
              </a:rPr>
              <a:t>N</a:t>
            </a:r>
            <a:r>
              <a:rPr lang="en-US" altLang="en-US" sz="3000" b="1" baseline="-25000">
                <a:solidFill>
                  <a:schemeClr val="accent1"/>
                </a:solidFill>
              </a:rPr>
              <a:t>2</a:t>
            </a:r>
            <a:endParaRPr lang="en-US" altLang="en-US" sz="3000" b="1">
              <a:solidFill>
                <a:schemeClr val="accent1"/>
              </a:solidFill>
            </a:endParaRPr>
          </a:p>
          <a:p>
            <a:pPr>
              <a:buFontTx/>
              <a:buNone/>
            </a:pPr>
            <a:endParaRPr lang="en-US" altLang="en-US" sz="3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Solution </a:t>
            </a:r>
            <a:endParaRPr lang="en-US" altLang="en-US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4582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000" b="1"/>
              <a:t>	1. Na</a:t>
            </a:r>
            <a:r>
              <a:rPr lang="en-US" altLang="en-US" sz="3000" b="1" baseline="30000"/>
              <a:t>+</a:t>
            </a:r>
            <a:r>
              <a:rPr lang="en-US" altLang="en-US" sz="3000" b="1"/>
              <a:t>, </a:t>
            </a:r>
            <a:r>
              <a:rPr lang="en-US" altLang="en-US" sz="3000" b="1" baseline="30000"/>
              <a:t> </a:t>
            </a:r>
            <a:r>
              <a:rPr lang="en-US" altLang="en-US" sz="3000" b="1"/>
              <a:t>S</a:t>
            </a:r>
            <a:r>
              <a:rPr lang="en-US" altLang="en-US" sz="3000" b="1" baseline="30000"/>
              <a:t>2-</a:t>
            </a:r>
            <a:endParaRPr lang="en-US" altLang="en-US" sz="3000" b="1"/>
          </a:p>
          <a:p>
            <a:pPr>
              <a:buFontTx/>
              <a:buNone/>
            </a:pPr>
            <a:r>
              <a:rPr lang="en-US" altLang="en-US" sz="3000" b="1">
                <a:solidFill>
                  <a:schemeClr val="accent1"/>
                </a:solidFill>
              </a:rPr>
              <a:t>	 	b) Na</a:t>
            </a:r>
            <a:r>
              <a:rPr lang="en-US" altLang="en-US" sz="3000" b="1" baseline="-25000">
                <a:solidFill>
                  <a:schemeClr val="accent1"/>
                </a:solidFill>
              </a:rPr>
              <a:t>2</a:t>
            </a:r>
            <a:r>
              <a:rPr lang="en-US" altLang="en-US" sz="3000" b="1">
                <a:solidFill>
                  <a:schemeClr val="accent1"/>
                </a:solidFill>
              </a:rPr>
              <a:t>S		</a:t>
            </a:r>
          </a:p>
          <a:p>
            <a:pPr>
              <a:buFontTx/>
              <a:buNone/>
            </a:pPr>
            <a:r>
              <a:rPr lang="en-US" altLang="en-US" sz="3000" b="1"/>
              <a:t>	2.  Al</a:t>
            </a:r>
            <a:r>
              <a:rPr lang="en-US" altLang="en-US" sz="3000" b="1" baseline="30000"/>
              <a:t>3+</a:t>
            </a:r>
            <a:r>
              <a:rPr lang="en-US" altLang="en-US" sz="3000" b="1"/>
              <a:t>, Cl</a:t>
            </a:r>
            <a:r>
              <a:rPr lang="en-US" altLang="en-US" sz="3000" b="1" baseline="30000"/>
              <a:t>-</a:t>
            </a:r>
            <a:endParaRPr lang="en-US" altLang="en-US" sz="3000" b="1"/>
          </a:p>
          <a:p>
            <a:pPr>
              <a:buFontTx/>
              <a:buNone/>
            </a:pPr>
            <a:r>
              <a:rPr lang="en-US" altLang="en-US" sz="3000" b="1">
                <a:solidFill>
                  <a:schemeClr val="accent1"/>
                </a:solidFill>
              </a:rPr>
              <a:t>	  	a)  AlCl</a:t>
            </a:r>
            <a:r>
              <a:rPr lang="en-US" altLang="en-US" sz="3000" b="1" baseline="-25000">
                <a:solidFill>
                  <a:schemeClr val="accent1"/>
                </a:solidFill>
              </a:rPr>
              <a:t>3</a:t>
            </a:r>
            <a:r>
              <a:rPr lang="en-US" altLang="en-US" sz="3000" b="1">
                <a:solidFill>
                  <a:schemeClr val="accent1"/>
                </a:solidFill>
              </a:rPr>
              <a:t>	</a:t>
            </a:r>
          </a:p>
          <a:p>
            <a:pPr>
              <a:buFontTx/>
              <a:buNone/>
            </a:pPr>
            <a:r>
              <a:rPr lang="en-US" altLang="en-US" sz="3000" b="1"/>
              <a:t>	3.  Mg</a:t>
            </a:r>
            <a:r>
              <a:rPr lang="en-US" altLang="en-US" sz="3000" b="1" baseline="30000"/>
              <a:t>2+</a:t>
            </a:r>
            <a:r>
              <a:rPr lang="en-US" altLang="en-US" sz="3000" b="1"/>
              <a:t>, N</a:t>
            </a:r>
            <a:r>
              <a:rPr lang="en-US" altLang="en-US" sz="3000" b="1" baseline="30000"/>
              <a:t>3-</a:t>
            </a:r>
          </a:p>
          <a:p>
            <a:pPr>
              <a:buFontTx/>
              <a:buNone/>
            </a:pPr>
            <a:r>
              <a:rPr lang="en-US" altLang="en-US" sz="3000" b="1">
                <a:solidFill>
                  <a:schemeClr val="accent1"/>
                </a:solidFill>
              </a:rPr>
              <a:t>		c) Mg</a:t>
            </a:r>
            <a:r>
              <a:rPr lang="en-US" altLang="en-US" sz="3000" b="1" baseline="-25000">
                <a:solidFill>
                  <a:schemeClr val="accent1"/>
                </a:solidFill>
              </a:rPr>
              <a:t>3</a:t>
            </a:r>
            <a:r>
              <a:rPr lang="en-US" altLang="en-US" sz="3000" b="1">
                <a:solidFill>
                  <a:schemeClr val="accent1"/>
                </a:solidFill>
              </a:rPr>
              <a:t>N</a:t>
            </a:r>
            <a:r>
              <a:rPr lang="en-US" altLang="en-US" sz="3000" b="1" baseline="-25000">
                <a:solidFill>
                  <a:schemeClr val="accent1"/>
                </a:solidFill>
              </a:rPr>
              <a:t>2</a:t>
            </a:r>
            <a:endParaRPr lang="en-US" altLang="en-US" sz="3000" b="1">
              <a:solidFill>
                <a:schemeClr val="accent1"/>
              </a:solidFill>
            </a:endParaRPr>
          </a:p>
          <a:p>
            <a:pPr>
              <a:buFontTx/>
              <a:buNone/>
            </a:pPr>
            <a:endParaRPr lang="en-US" altLang="en-US" sz="3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  <a:noFill/>
          <a:ln/>
          <a:effectLst>
            <a:outerShdw dist="35921" dir="2700000" algn="ctr" rotWithShape="0">
              <a:srgbClr val="00000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r>
              <a:rPr lang="en-US" altLang="en-US"/>
              <a:t>Naming Compounds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8001000" cy="4572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US" altLang="en-US" b="1"/>
              <a:t>1.  Cation first, then anion</a:t>
            </a:r>
          </a:p>
          <a:p>
            <a:pPr>
              <a:spcBef>
                <a:spcPct val="70000"/>
              </a:spcBef>
            </a:pPr>
            <a:r>
              <a:rPr lang="en-US" altLang="en-US" b="1"/>
              <a:t>2.  Monatomic cation = name of the element</a:t>
            </a:r>
          </a:p>
          <a:p>
            <a:pPr algn="ctr"/>
            <a:r>
              <a:rPr lang="en-US" altLang="en-US" b="1">
                <a:solidFill>
                  <a:srgbClr val="00FF00"/>
                </a:solidFill>
              </a:rPr>
              <a:t>Ca</a:t>
            </a:r>
            <a:r>
              <a:rPr lang="en-US" altLang="en-US" b="1" baseline="30000"/>
              <a:t>2+</a:t>
            </a:r>
            <a:r>
              <a:rPr lang="en-US" altLang="en-US" b="1"/>
              <a:t> = </a:t>
            </a:r>
            <a:r>
              <a:rPr lang="en-US" altLang="en-US" b="1">
                <a:solidFill>
                  <a:srgbClr val="00FF00"/>
                </a:solidFill>
              </a:rPr>
              <a:t>calcium</a:t>
            </a:r>
            <a:r>
              <a:rPr lang="en-US" altLang="en-US" b="1"/>
              <a:t> </a:t>
            </a:r>
            <a:r>
              <a:rPr lang="en-US" altLang="en-US" b="1">
                <a:solidFill>
                  <a:schemeClr val="folHlink"/>
                </a:solidFill>
              </a:rPr>
              <a:t>ion</a:t>
            </a:r>
          </a:p>
          <a:p>
            <a:pPr>
              <a:spcBef>
                <a:spcPct val="70000"/>
              </a:spcBef>
            </a:pPr>
            <a:r>
              <a:rPr lang="en-US" altLang="en-US" b="1"/>
              <a:t>3.  Monatomic anion   =   </a:t>
            </a:r>
            <a:r>
              <a:rPr lang="en-US" altLang="en-US" b="1">
                <a:solidFill>
                  <a:srgbClr val="00FF00"/>
                </a:solidFill>
              </a:rPr>
              <a:t>root</a:t>
            </a:r>
            <a:r>
              <a:rPr lang="en-US" altLang="en-US" b="1"/>
              <a:t>  +  </a:t>
            </a:r>
            <a:r>
              <a:rPr lang="en-US" altLang="en-US" b="1">
                <a:solidFill>
                  <a:schemeClr val="folHlink"/>
                </a:solidFill>
              </a:rPr>
              <a:t>-ide</a:t>
            </a:r>
          </a:p>
          <a:p>
            <a:pPr algn="ctr"/>
            <a:r>
              <a:rPr lang="en-US" altLang="en-US" b="1">
                <a:solidFill>
                  <a:srgbClr val="00FF00"/>
                </a:solidFill>
              </a:rPr>
              <a:t>Cl</a:t>
            </a:r>
            <a:r>
              <a:rPr lang="en-US" altLang="en-US" b="1" baseline="30000">
                <a:latin typeface="Symbol" panose="05050102010706020507" pitchFamily="18" charset="2"/>
              </a:rPr>
              <a:t>-</a:t>
            </a:r>
            <a:r>
              <a:rPr lang="en-US" altLang="en-US" b="1"/>
              <a:t>  =  </a:t>
            </a:r>
            <a:r>
              <a:rPr lang="en-US" altLang="en-US" b="1">
                <a:solidFill>
                  <a:srgbClr val="00FF00"/>
                </a:solidFill>
              </a:rPr>
              <a:t>chlor</a:t>
            </a:r>
            <a:r>
              <a:rPr lang="en-US" altLang="en-US" b="1">
                <a:solidFill>
                  <a:schemeClr val="folHlink"/>
                </a:solidFill>
              </a:rPr>
              <a:t>ide</a:t>
            </a:r>
          </a:p>
          <a:p>
            <a:pPr algn="ctr"/>
            <a:r>
              <a:rPr lang="en-US" altLang="en-US" b="1">
                <a:solidFill>
                  <a:srgbClr val="00FF00"/>
                </a:solidFill>
              </a:rPr>
              <a:t>CaCl</a:t>
            </a:r>
            <a:r>
              <a:rPr lang="en-US" altLang="en-US" b="1" baseline="-25000"/>
              <a:t>2</a:t>
            </a:r>
            <a:r>
              <a:rPr lang="en-US" altLang="en-US" b="1"/>
              <a:t>  =  </a:t>
            </a:r>
            <a:r>
              <a:rPr lang="en-US" altLang="en-US" b="1">
                <a:solidFill>
                  <a:srgbClr val="00FF00"/>
                </a:solidFill>
              </a:rPr>
              <a:t>calcium chlor</a:t>
            </a:r>
            <a:r>
              <a:rPr lang="en-US" altLang="en-US" b="1">
                <a:solidFill>
                  <a:schemeClr val="folHlink"/>
                </a:solidFill>
              </a:rPr>
              <a:t>ide</a:t>
            </a:r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457200" y="1219200"/>
            <a:ext cx="731520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alt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Binary Ionic Compounds: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4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45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uiExpand="1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Naming Binary Ionic Compounds</a:t>
            </a:r>
            <a:endParaRPr lang="en-US" altLang="en-US" sz="3400" b="1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3276600" cy="5257800"/>
          </a:xfrm>
        </p:spPr>
        <p:txBody>
          <a:bodyPr/>
          <a:lstStyle/>
          <a:p>
            <a:pPr>
              <a:buClr>
                <a:schemeClr val="hlink"/>
              </a:buClr>
              <a:buSzPct val="120000"/>
              <a:buFont typeface="Wingdings" panose="05000000000000000000" pitchFamily="2" charset="2"/>
              <a:buChar char="l"/>
            </a:pPr>
            <a:r>
              <a:rPr lang="en-US" altLang="en-US" sz="2800" b="1">
                <a:solidFill>
                  <a:schemeClr val="accent1"/>
                </a:solidFill>
              </a:rPr>
              <a:t>	Examples:</a:t>
            </a:r>
            <a:endParaRPr lang="en-US" altLang="en-US" sz="2800" b="1"/>
          </a:p>
          <a:p>
            <a:pPr lvl="3">
              <a:buFontTx/>
              <a:buNone/>
            </a:pPr>
            <a:r>
              <a:rPr lang="en-US" altLang="en-US" sz="2800" b="1"/>
              <a:t>NaCl		</a:t>
            </a:r>
          </a:p>
          <a:p>
            <a:pPr lvl="3">
              <a:buFontTx/>
              <a:buNone/>
            </a:pPr>
            <a:r>
              <a:rPr lang="en-US" altLang="en-US" sz="2800" b="1"/>
              <a:t>ZnI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		</a:t>
            </a:r>
          </a:p>
          <a:p>
            <a:pPr lvl="3">
              <a:buFontTx/>
              <a:buNone/>
            </a:pPr>
            <a:r>
              <a:rPr lang="en-US" altLang="en-US" sz="2800" b="1"/>
              <a:t>Al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O</a:t>
            </a:r>
            <a:r>
              <a:rPr lang="en-US" altLang="en-US" sz="2800" b="1" baseline="-25000"/>
              <a:t>3</a:t>
            </a:r>
            <a:r>
              <a:rPr lang="en-US" altLang="en-US" sz="2800" b="1"/>
              <a:t>		</a:t>
            </a:r>
            <a:endParaRPr lang="en-US" altLang="en-US" sz="1800" b="1"/>
          </a:p>
        </p:txBody>
      </p:sp>
      <p:sp>
        <p:nvSpPr>
          <p:cNvPr id="266245" name="Rectangle 5"/>
          <p:cNvSpPr>
            <a:spLocks noChangeArrowheads="1"/>
          </p:cNvSpPr>
          <p:nvPr/>
        </p:nvSpPr>
        <p:spPr bwMode="auto">
          <a:xfrm>
            <a:off x="3505200" y="2209800"/>
            <a:ext cx="2932113" cy="25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folHlink"/>
                </a:solidFill>
              </a:rPr>
              <a:t>sodium chloride</a:t>
            </a:r>
          </a:p>
          <a:p>
            <a:endParaRPr lang="en-US" altLang="en-US" sz="2800" b="1">
              <a:solidFill>
                <a:schemeClr val="folHlink"/>
              </a:solidFill>
            </a:endParaRPr>
          </a:p>
          <a:p>
            <a:r>
              <a:rPr lang="en-US" altLang="en-US" sz="2800" b="1">
                <a:solidFill>
                  <a:schemeClr val="folHlink"/>
                </a:solidFill>
              </a:rPr>
              <a:t>zinc iodide</a:t>
            </a:r>
          </a:p>
          <a:p>
            <a:endParaRPr lang="en-US" altLang="en-US" sz="2800" b="1">
              <a:solidFill>
                <a:schemeClr val="folHlink"/>
              </a:solidFill>
            </a:endParaRPr>
          </a:p>
          <a:p>
            <a:r>
              <a:rPr lang="en-US" altLang="en-US" sz="2800" b="1">
                <a:solidFill>
                  <a:schemeClr val="folHlink"/>
                </a:solidFill>
              </a:rPr>
              <a:t>aluminum oxide</a:t>
            </a:r>
          </a:p>
          <a:p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5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0772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Learning Check </a:t>
            </a:r>
            <a:endParaRPr lang="en-US" altLang="en-US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5257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hlink"/>
              </a:buClr>
              <a:buSzPct val="115000"/>
              <a:buFont typeface="Wingdings" panose="05000000000000000000" pitchFamily="2" charset="2"/>
              <a:buNone/>
            </a:pPr>
            <a:r>
              <a:rPr lang="en-US" altLang="en-US" sz="2800" b="1"/>
              <a:t>	Complete the names of the following binary compounds:</a:t>
            </a:r>
          </a:p>
          <a:p>
            <a:pPr>
              <a:buFontTx/>
              <a:buNone/>
            </a:pPr>
            <a:r>
              <a:rPr lang="en-US" altLang="en-US" sz="2800" b="1"/>
              <a:t>	Na</a:t>
            </a:r>
            <a:r>
              <a:rPr lang="en-US" altLang="en-US" sz="2800" b="1" baseline="-25000"/>
              <a:t>3</a:t>
            </a:r>
            <a:r>
              <a:rPr lang="en-US" altLang="en-US" sz="2800" b="1"/>
              <a:t>N		sodium 	________________</a:t>
            </a:r>
          </a:p>
          <a:p>
            <a:pPr>
              <a:lnSpc>
                <a:spcPct val="170000"/>
              </a:lnSpc>
              <a:buFontTx/>
              <a:buNone/>
            </a:pPr>
            <a:r>
              <a:rPr lang="en-US" altLang="en-US" sz="2800" b="1"/>
              <a:t>	KBr		potassium	________________</a:t>
            </a:r>
          </a:p>
          <a:p>
            <a:pPr>
              <a:lnSpc>
                <a:spcPct val="170000"/>
              </a:lnSpc>
              <a:buFontTx/>
              <a:buNone/>
            </a:pPr>
            <a:r>
              <a:rPr lang="en-US" altLang="en-US" sz="2800" b="1"/>
              <a:t>	Al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O</a:t>
            </a:r>
            <a:r>
              <a:rPr lang="en-US" altLang="en-US" sz="2800" b="1" baseline="-25000"/>
              <a:t>3</a:t>
            </a:r>
            <a:r>
              <a:rPr lang="en-US" altLang="en-US" sz="2800" b="1"/>
              <a:t>		aluminum 	________________</a:t>
            </a:r>
          </a:p>
          <a:p>
            <a:pPr>
              <a:lnSpc>
                <a:spcPct val="170000"/>
              </a:lnSpc>
              <a:buFontTx/>
              <a:buNone/>
            </a:pPr>
            <a:r>
              <a:rPr lang="en-US" altLang="en-US" sz="2800" b="1"/>
              <a:t>	MgS		_________________________</a:t>
            </a:r>
          </a:p>
          <a:p>
            <a:pPr>
              <a:lnSpc>
                <a:spcPct val="170000"/>
              </a:lnSpc>
              <a:buFontTx/>
              <a:buNone/>
            </a:pPr>
            <a:endParaRPr lang="en-US" altLang="en-US" sz="2800"/>
          </a:p>
        </p:txBody>
      </p:sp>
      <p:pic>
        <p:nvPicPr>
          <p:cNvPr id="267268" name="LETSGO2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939" fill="hold"/>
                                        <p:tgtEl>
                                          <p:spTgt spid="267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726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0772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Solution </a:t>
            </a:r>
            <a:endParaRPr lang="en-US" altLang="en-US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6096000" cy="5257800"/>
          </a:xfrm>
        </p:spPr>
        <p:txBody>
          <a:bodyPr/>
          <a:lstStyle/>
          <a:p>
            <a:pPr>
              <a:lnSpc>
                <a:spcPct val="80000"/>
              </a:lnSpc>
              <a:buClr>
                <a:schemeClr val="hlink"/>
              </a:buClr>
              <a:buSzPct val="115000"/>
              <a:buFont typeface="Wingdings" panose="05000000000000000000" pitchFamily="2" charset="2"/>
              <a:buNone/>
            </a:pPr>
            <a:r>
              <a:rPr lang="en-US" altLang="en-US" sz="2800" b="1"/>
              <a:t>	Complete the names of the following binary compounds: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en-US" sz="2800" b="1"/>
              <a:t>	</a:t>
            </a:r>
            <a:r>
              <a:rPr lang="en-US" altLang="en-US" b="1"/>
              <a:t>Na</a:t>
            </a:r>
            <a:r>
              <a:rPr lang="en-US" altLang="en-US" b="1" baseline="-25000"/>
              <a:t>3</a:t>
            </a:r>
            <a:r>
              <a:rPr lang="en-US" altLang="en-US" b="1"/>
              <a:t>N		</a:t>
            </a:r>
            <a:endParaRPr lang="en-US" altLang="en-US" b="1">
              <a:solidFill>
                <a:schemeClr val="accent1"/>
              </a:solidFill>
            </a:endParaRP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en-US" b="1"/>
              <a:t>	KBr		</a:t>
            </a:r>
          </a:p>
          <a:p>
            <a:pPr>
              <a:lnSpc>
                <a:spcPct val="170000"/>
              </a:lnSpc>
              <a:buFontTx/>
              <a:buNone/>
            </a:pPr>
            <a:r>
              <a:rPr lang="en-US" altLang="en-US" b="1"/>
              <a:t>	Al</a:t>
            </a:r>
            <a:r>
              <a:rPr lang="en-US" altLang="en-US" b="1" baseline="-25000"/>
              <a:t>2</a:t>
            </a:r>
            <a:r>
              <a:rPr lang="en-US" altLang="en-US" b="1"/>
              <a:t>O</a:t>
            </a:r>
            <a:r>
              <a:rPr lang="en-US" altLang="en-US" b="1" baseline="-25000"/>
              <a:t>3</a:t>
            </a:r>
            <a:r>
              <a:rPr lang="en-US" altLang="en-US" b="1"/>
              <a:t>		</a:t>
            </a:r>
            <a:endParaRPr lang="en-US" altLang="en-US" b="1">
              <a:solidFill>
                <a:schemeClr val="accent1"/>
              </a:solidFill>
            </a:endParaRPr>
          </a:p>
          <a:p>
            <a:pPr>
              <a:lnSpc>
                <a:spcPct val="170000"/>
              </a:lnSpc>
              <a:buFontTx/>
              <a:buNone/>
            </a:pPr>
            <a:r>
              <a:rPr lang="en-US" altLang="en-US" b="1"/>
              <a:t>	MgS	</a:t>
            </a:r>
            <a:r>
              <a:rPr lang="en-US" altLang="en-US" sz="2800" b="1">
                <a:solidFill>
                  <a:schemeClr val="accent1"/>
                </a:solidFill>
              </a:rPr>
              <a:t>	</a:t>
            </a:r>
            <a:endParaRPr lang="en-US" altLang="en-US" sz="2800" b="1"/>
          </a:p>
          <a:p>
            <a:pPr>
              <a:lnSpc>
                <a:spcPct val="170000"/>
              </a:lnSpc>
              <a:buFontTx/>
              <a:buNone/>
            </a:pPr>
            <a:endParaRPr lang="en-US" altLang="en-US" sz="2800"/>
          </a:p>
        </p:txBody>
      </p:sp>
      <p:sp>
        <p:nvSpPr>
          <p:cNvPr id="268292" name="Rectangle 4"/>
          <p:cNvSpPr>
            <a:spLocks noChangeArrowheads="1"/>
          </p:cNvSpPr>
          <p:nvPr/>
        </p:nvSpPr>
        <p:spPr bwMode="auto">
          <a:xfrm>
            <a:off x="2667000" y="2514600"/>
            <a:ext cx="480060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/>
              <a:t>sodium </a:t>
            </a:r>
            <a:r>
              <a:rPr lang="en-US" altLang="en-US" sz="2800" b="1">
                <a:solidFill>
                  <a:schemeClr val="accent1"/>
                </a:solidFill>
              </a:rPr>
              <a:t>nitride </a:t>
            </a:r>
          </a:p>
          <a:p>
            <a:endParaRPr lang="en-US" altLang="en-US" sz="2800" b="1">
              <a:solidFill>
                <a:schemeClr val="accent1"/>
              </a:solidFill>
            </a:endParaRPr>
          </a:p>
          <a:p>
            <a:r>
              <a:rPr lang="en-US" altLang="en-US" sz="2800" b="1"/>
              <a:t>potassium</a:t>
            </a:r>
            <a:r>
              <a:rPr lang="en-US" altLang="en-US" sz="2800" b="1">
                <a:solidFill>
                  <a:schemeClr val="accent1"/>
                </a:solidFill>
              </a:rPr>
              <a:t> bromide </a:t>
            </a:r>
          </a:p>
          <a:p>
            <a:endParaRPr lang="en-US" altLang="en-US" sz="2800" b="1"/>
          </a:p>
          <a:p>
            <a:r>
              <a:rPr lang="en-US" altLang="en-US" sz="2800" b="1"/>
              <a:t>aluminum </a:t>
            </a:r>
            <a:r>
              <a:rPr lang="en-US" altLang="en-US" sz="2800" b="1">
                <a:solidFill>
                  <a:schemeClr val="accent1"/>
                </a:solidFill>
              </a:rPr>
              <a:t>oxide </a:t>
            </a:r>
          </a:p>
          <a:p>
            <a:endParaRPr lang="en-US" altLang="en-US" sz="2800" b="1">
              <a:solidFill>
                <a:schemeClr val="accent1"/>
              </a:solidFill>
            </a:endParaRPr>
          </a:p>
          <a:p>
            <a:r>
              <a:rPr lang="en-US" altLang="en-US" sz="2800" b="1">
                <a:solidFill>
                  <a:schemeClr val="accent1"/>
                </a:solidFill>
              </a:rPr>
              <a:t>magnesium sulfide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8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8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8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8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8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8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82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6858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Transition Metals</a:t>
            </a:r>
            <a:endParaRPr lang="en-US" altLang="en-US" sz="3400" b="1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610600" cy="5715000"/>
          </a:xfrm>
        </p:spPr>
        <p:txBody>
          <a:bodyPr/>
          <a:lstStyle/>
          <a:p>
            <a:pPr>
              <a:lnSpc>
                <a:spcPct val="140000"/>
              </a:lnSpc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en-US" sz="2800" b="1"/>
              <a:t>Elements that can have more than one possible charge MUST have a Roman Numeral to indicate the charge on the individual ion.</a:t>
            </a:r>
          </a:p>
          <a:p>
            <a:pPr>
              <a:lnSpc>
                <a:spcPct val="140000"/>
              </a:lnSpc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chemeClr val="accent1"/>
                </a:solidFill>
              </a:rPr>
              <a:t>	</a:t>
            </a:r>
            <a:r>
              <a:rPr lang="en-US" altLang="en-US" sz="2800" b="1" u="sng">
                <a:solidFill>
                  <a:schemeClr val="folHlink"/>
                </a:solidFill>
              </a:rPr>
              <a:t>1+ or 2+              2+ or 3+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b="1">
                <a:solidFill>
                  <a:schemeClr val="folHlink"/>
                </a:solidFill>
              </a:rPr>
              <a:t>Cu</a:t>
            </a:r>
            <a:r>
              <a:rPr lang="en-US" altLang="en-US" sz="2800" b="1" baseline="30000">
                <a:solidFill>
                  <a:schemeClr val="folHlink"/>
                </a:solidFill>
              </a:rPr>
              <a:t>+</a:t>
            </a:r>
            <a:r>
              <a:rPr lang="en-US" altLang="en-US" sz="2800" b="1">
                <a:solidFill>
                  <a:schemeClr val="folHlink"/>
                </a:solidFill>
              </a:rPr>
              <a:t>,</a:t>
            </a:r>
            <a:r>
              <a:rPr lang="en-US" altLang="en-US" sz="2800" b="1" baseline="30000">
                <a:solidFill>
                  <a:schemeClr val="folHlink"/>
                </a:solidFill>
              </a:rPr>
              <a:t> </a:t>
            </a:r>
            <a:r>
              <a:rPr lang="en-US" altLang="en-US" sz="2800" b="1">
                <a:solidFill>
                  <a:schemeClr val="folHlink"/>
                </a:solidFill>
              </a:rPr>
              <a:t>Cu</a:t>
            </a:r>
            <a:r>
              <a:rPr lang="en-US" altLang="en-US" sz="2800" b="1" baseline="30000">
                <a:solidFill>
                  <a:schemeClr val="folHlink"/>
                </a:solidFill>
              </a:rPr>
              <a:t>2+</a:t>
            </a:r>
            <a:r>
              <a:rPr lang="en-US" altLang="en-US" sz="2800" b="1">
                <a:solidFill>
                  <a:schemeClr val="folHlink"/>
                </a:solidFill>
              </a:rPr>
              <a:t>	           Fe</a:t>
            </a:r>
            <a:r>
              <a:rPr lang="en-US" altLang="en-US" sz="2800" b="1" baseline="30000">
                <a:solidFill>
                  <a:schemeClr val="folHlink"/>
                </a:solidFill>
              </a:rPr>
              <a:t>2+</a:t>
            </a:r>
            <a:r>
              <a:rPr lang="en-US" altLang="en-US" sz="2800" b="1">
                <a:solidFill>
                  <a:schemeClr val="folHlink"/>
                </a:solidFill>
              </a:rPr>
              <a:t>, Fe</a:t>
            </a:r>
            <a:r>
              <a:rPr lang="en-US" altLang="en-US" sz="2800" b="1" baseline="30000">
                <a:solidFill>
                  <a:schemeClr val="folHlink"/>
                </a:solidFill>
              </a:rPr>
              <a:t>3+</a:t>
            </a:r>
          </a:p>
          <a:p>
            <a:pPr>
              <a:buFontTx/>
              <a:buNone/>
            </a:pPr>
            <a:r>
              <a:rPr lang="en-US" altLang="en-US" sz="2800" b="1">
                <a:solidFill>
                  <a:schemeClr val="folHlink"/>
                </a:solidFill>
              </a:rPr>
              <a:t>copper(I) ion  </a:t>
            </a:r>
            <a:r>
              <a:rPr lang="en-US" altLang="en-US" sz="2800" b="1" baseline="30000">
                <a:solidFill>
                  <a:schemeClr val="folHlink"/>
                </a:solidFill>
              </a:rPr>
              <a:t>      </a:t>
            </a:r>
            <a:r>
              <a:rPr lang="en-US" altLang="en-US" sz="2800" b="1">
                <a:solidFill>
                  <a:schemeClr val="folHlink"/>
                </a:solidFill>
              </a:rPr>
              <a:t>iron(II) ion </a:t>
            </a:r>
          </a:p>
          <a:p>
            <a:pPr>
              <a:buFontTx/>
              <a:buNone/>
            </a:pPr>
            <a:r>
              <a:rPr lang="en-US" altLang="en-US" sz="2800" b="1">
                <a:solidFill>
                  <a:schemeClr val="folHlink"/>
                </a:solidFill>
              </a:rPr>
              <a:t>copper (II) ion    iron(III) ion</a:t>
            </a:r>
            <a:r>
              <a:rPr lang="en-US" altLang="en-US" sz="2800" b="1"/>
              <a:t>		 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b="1"/>
              <a:t>		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534400" cy="762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Names of Variable Ions</a:t>
            </a:r>
            <a:endParaRPr lang="en-US" altLang="en-US"/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915400" cy="5334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b="1"/>
              <a:t>	</a:t>
            </a:r>
            <a:r>
              <a:rPr lang="en-US" altLang="en-US" sz="2800" b="1"/>
              <a:t>These elements REQUIRE Roman Numerals because they can have more than one possible charge: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b="1"/>
              <a:t>	</a:t>
            </a:r>
            <a:r>
              <a:rPr lang="en-US" altLang="en-US" sz="2800" b="1">
                <a:solidFill>
                  <a:schemeClr val="accent1"/>
                </a:solidFill>
              </a:rPr>
              <a:t>anything except Group 1A, 2A, Ag, Zn, Cd, and Al</a:t>
            </a:r>
          </a:p>
          <a:p>
            <a:pPr>
              <a:lnSpc>
                <a:spcPct val="60000"/>
              </a:lnSpc>
              <a:buFontTx/>
              <a:buNone/>
            </a:pPr>
            <a:endParaRPr lang="en-US" altLang="en-US" sz="1800" b="1">
              <a:solidFill>
                <a:schemeClr val="accent1"/>
              </a:solidFill>
            </a:endParaRPr>
          </a:p>
          <a:p>
            <a:pPr>
              <a:lnSpc>
                <a:spcPct val="60000"/>
              </a:lnSpc>
              <a:buFontTx/>
              <a:buNone/>
            </a:pPr>
            <a:r>
              <a:rPr lang="en-US" altLang="en-US" sz="1800" b="1">
                <a:solidFill>
                  <a:schemeClr val="accent1"/>
                </a:solidFill>
              </a:rPr>
              <a:t>		(You should already know the charges on these!)</a:t>
            </a:r>
          </a:p>
          <a:p>
            <a:pPr>
              <a:lnSpc>
                <a:spcPct val="60000"/>
              </a:lnSpc>
              <a:buFontTx/>
              <a:buNone/>
            </a:pPr>
            <a:endParaRPr lang="en-US" altLang="en-US" sz="1800" b="1">
              <a:solidFill>
                <a:schemeClr val="accent1"/>
              </a:solidFill>
            </a:endParaRPr>
          </a:p>
          <a:p>
            <a:pPr>
              <a:lnSpc>
                <a:spcPct val="60000"/>
              </a:lnSpc>
              <a:buFontTx/>
              <a:buNone/>
            </a:pPr>
            <a:r>
              <a:rPr lang="en-US" altLang="en-US" sz="1800" b="1"/>
              <a:t>Or another way to say it is: Transition metals and the</a:t>
            </a:r>
            <a:r>
              <a:rPr lang="en-US" altLang="en-US" sz="1800" b="1">
                <a:solidFill>
                  <a:schemeClr val="hlink"/>
                </a:solidFill>
              </a:rPr>
              <a:t> </a:t>
            </a:r>
            <a:r>
              <a:rPr lang="en-US" altLang="en-US" sz="1800" b="1">
                <a:solidFill>
                  <a:schemeClr val="folHlink"/>
                </a:solidFill>
              </a:rPr>
              <a:t>metals</a:t>
            </a:r>
            <a:r>
              <a:rPr lang="en-US" altLang="en-US" sz="1800" b="1">
                <a:solidFill>
                  <a:schemeClr val="hlink"/>
                </a:solidFill>
              </a:rPr>
              <a:t> </a:t>
            </a:r>
            <a:r>
              <a:rPr lang="en-US" altLang="en-US" sz="1800" b="1"/>
              <a:t>in groups 4A and</a:t>
            </a:r>
            <a:r>
              <a:rPr lang="en-US" altLang="en-US" sz="1800" b="1">
                <a:solidFill>
                  <a:schemeClr val="hlink"/>
                </a:solidFill>
              </a:rPr>
              <a:t/>
            </a:r>
            <a:br>
              <a:rPr lang="en-US" altLang="en-US" sz="1800" b="1">
                <a:solidFill>
                  <a:schemeClr val="hlink"/>
                </a:solidFill>
              </a:rPr>
            </a:br>
            <a:r>
              <a:rPr lang="en-US" altLang="en-US" sz="1800" b="1"/>
              <a:t/>
            </a:r>
            <a:br>
              <a:rPr lang="en-US" altLang="en-US" sz="1800" b="1"/>
            </a:br>
            <a:r>
              <a:rPr lang="en-US" altLang="en-US" sz="1800" b="1"/>
              <a:t> 5A (except Ag, Zn, Cd, and Al) require a Roman Numeral.</a:t>
            </a:r>
          </a:p>
          <a:p>
            <a:pPr>
              <a:lnSpc>
                <a:spcPct val="60000"/>
              </a:lnSpc>
              <a:buFontTx/>
              <a:buNone/>
            </a:pPr>
            <a:endParaRPr lang="en-US" altLang="en-US" sz="1800" b="1"/>
          </a:p>
          <a:p>
            <a:pPr>
              <a:lnSpc>
                <a:spcPct val="60000"/>
              </a:lnSpc>
              <a:buFontTx/>
              <a:buNone/>
            </a:pPr>
            <a:r>
              <a:rPr lang="en-US" altLang="en-US" sz="4000" b="1"/>
              <a:t>	</a:t>
            </a:r>
            <a:r>
              <a:rPr lang="en-US" altLang="en-US" sz="3000" b="1"/>
              <a:t>FeCl</a:t>
            </a:r>
            <a:r>
              <a:rPr lang="en-US" altLang="en-US" sz="3000" b="1" baseline="-25000"/>
              <a:t>3</a:t>
            </a:r>
            <a:r>
              <a:rPr lang="en-US" altLang="en-US" sz="2800" b="1" baseline="-25000"/>
              <a:t>		</a:t>
            </a:r>
            <a:r>
              <a:rPr lang="en-US" altLang="en-US" sz="2800" b="1"/>
              <a:t>(Fe</a:t>
            </a:r>
            <a:r>
              <a:rPr lang="en-US" altLang="en-US" sz="2800" b="1" baseline="30000"/>
              <a:t>3+</a:t>
            </a:r>
            <a:r>
              <a:rPr lang="en-US" altLang="en-US" sz="2800" b="1"/>
              <a:t>)</a:t>
            </a:r>
            <a:r>
              <a:rPr lang="en-US" altLang="en-US" sz="2800" b="1" baseline="30000"/>
              <a:t> </a:t>
            </a:r>
            <a:r>
              <a:rPr lang="en-US" altLang="en-US" sz="2800" b="1"/>
              <a:t>	iron (III) chloride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b="1"/>
              <a:t>	CuCl	 	(Cu</a:t>
            </a:r>
            <a:r>
              <a:rPr lang="en-US" altLang="en-US" sz="2800" b="1" baseline="30000"/>
              <a:t>+</a:t>
            </a:r>
            <a:r>
              <a:rPr lang="en-US" altLang="en-US" sz="2800" b="1"/>
              <a:t> ) 	copper (I) chloride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b="1"/>
              <a:t>	SnF</a:t>
            </a:r>
            <a:r>
              <a:rPr lang="en-US" altLang="en-US" sz="2800" b="1" baseline="-25000"/>
              <a:t>4</a:t>
            </a:r>
            <a:r>
              <a:rPr lang="en-US" altLang="en-US" sz="2800" b="1"/>
              <a:t>          	(Sn</a:t>
            </a:r>
            <a:r>
              <a:rPr lang="en-US" altLang="en-US" sz="2800" b="1" baseline="30000"/>
              <a:t>4+</a:t>
            </a:r>
            <a:r>
              <a:rPr lang="en-US" altLang="en-US" sz="2800" b="1"/>
              <a:t>)</a:t>
            </a:r>
            <a:r>
              <a:rPr lang="en-US" altLang="en-US" sz="2800" b="1" baseline="30000"/>
              <a:t> </a:t>
            </a:r>
            <a:r>
              <a:rPr lang="en-US" altLang="en-US" sz="2800" b="1"/>
              <a:t>	tin (IV) fluoride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b="1"/>
              <a:t>	PbCl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        	(Pb</a:t>
            </a:r>
            <a:r>
              <a:rPr lang="en-US" altLang="en-US" sz="2800" b="1" baseline="30000"/>
              <a:t>2+</a:t>
            </a:r>
            <a:r>
              <a:rPr lang="en-US" altLang="en-US" sz="2800" b="1"/>
              <a:t>)	lead (II) chloride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b="1"/>
              <a:t>   	Fe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S</a:t>
            </a:r>
            <a:r>
              <a:rPr lang="en-US" altLang="en-US" sz="2800" b="1" baseline="-25000"/>
              <a:t>3</a:t>
            </a:r>
            <a:r>
              <a:rPr lang="en-US" altLang="en-US" sz="2800" b="1"/>
              <a:t>	        	(Fe</a:t>
            </a:r>
            <a:r>
              <a:rPr lang="en-US" altLang="en-US" sz="2800" b="1" baseline="30000"/>
              <a:t>3+</a:t>
            </a:r>
            <a:r>
              <a:rPr lang="en-US" altLang="en-US" sz="2800" b="1"/>
              <a:t>)	iron (III) sulfide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304800"/>
            <a:ext cx="7666037" cy="6858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r>
              <a:rPr lang="en-US" altLang="en-US" sz="4800">
                <a:latin typeface="Comic Sans MS" panose="030F0702030302020204" pitchFamily="66" charset="0"/>
              </a:rPr>
              <a:t>Forms of Chemical Bonds</a:t>
            </a:r>
            <a:endParaRPr lang="en-US" altLang="en-US" sz="5400">
              <a:latin typeface="Helvetica" panose="020B0604020202020204" pitchFamily="34" charset="0"/>
            </a:endParaRP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325" y="1371600"/>
            <a:ext cx="5205413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285750" indent="-285750"/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There are 3 forms bonding atoms:</a:t>
            </a:r>
          </a:p>
          <a:p>
            <a:pPr marL="285750" indent="-285750"/>
            <a:r>
              <a:rPr lang="en-US" alt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Ionic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—complete </a:t>
            </a:r>
            <a:r>
              <a:rPr lang="en-US" altLang="en-US" sz="2800" i="1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transfer 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of 1 or more electrons from one atom to another (one loses, the other gains)</a:t>
            </a:r>
            <a:endParaRPr lang="en-US" altLang="en-US" sz="2800">
              <a:solidFill>
                <a:srgbClr val="FCF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anose="020B0604020202020204" pitchFamily="34" charset="0"/>
            </a:endParaRPr>
          </a:p>
          <a:p>
            <a:pPr marL="285750" indent="-285750"/>
            <a:r>
              <a:rPr lang="en-US" alt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Covalent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—</a:t>
            </a:r>
            <a:r>
              <a:rPr lang="en-US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some valence electrons </a:t>
            </a:r>
            <a:r>
              <a:rPr lang="en-US" altLang="en-US" sz="28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shared</a:t>
            </a:r>
            <a:r>
              <a:rPr lang="en-US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 between atoms</a:t>
            </a:r>
          </a:p>
          <a:p>
            <a:pPr marL="285750" indent="-285750"/>
            <a:r>
              <a:rPr lang="en-US" altLang="en-US" sz="28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Metallic</a:t>
            </a:r>
            <a:r>
              <a:rPr lang="en-US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 – holds atoms of a metal together</a:t>
            </a:r>
          </a:p>
          <a:p>
            <a:pPr marL="285750" indent="-285750"/>
            <a:endParaRPr lang="en-US" altLang="en-US" sz="28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anose="020B0604020202020204" pitchFamily="34" charset="0"/>
            </a:endParaRPr>
          </a:p>
        </p:txBody>
      </p:sp>
      <p:pic>
        <p:nvPicPr>
          <p:cNvPr id="24883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530350"/>
            <a:ext cx="2406650" cy="27305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</p:pic>
      <p:sp>
        <p:nvSpPr>
          <p:cNvPr id="248837" name="Line 5"/>
          <p:cNvSpPr>
            <a:spLocks noChangeShapeType="1"/>
          </p:cNvSpPr>
          <p:nvPr/>
        </p:nvSpPr>
        <p:spPr bwMode="auto">
          <a:xfrm>
            <a:off x="392113" y="1066800"/>
            <a:ext cx="8283575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Rectangle 7"/>
          <p:cNvSpPr>
            <a:spLocks noChangeArrowheads="1"/>
          </p:cNvSpPr>
          <p:nvPr/>
        </p:nvSpPr>
        <p:spPr bwMode="auto">
          <a:xfrm>
            <a:off x="228600" y="4600575"/>
            <a:ext cx="27432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Most bonds are somewhere in between ionic and covalent.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Examples of Older Names of Cations formed from Transition Metals</a:t>
            </a:r>
            <a:br>
              <a:rPr lang="en-US" altLang="en-US" sz="3600"/>
            </a:br>
            <a:r>
              <a:rPr lang="en-US" altLang="en-US" sz="2400"/>
              <a:t>(you do not have to memorize these)</a:t>
            </a:r>
          </a:p>
        </p:txBody>
      </p:sp>
      <p:pic>
        <p:nvPicPr>
          <p:cNvPr id="231427" name="Picture 3" descr="Table_4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74850"/>
            <a:ext cx="7315200" cy="48831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1429" name="Oval 5"/>
          <p:cNvSpPr>
            <a:spLocks noChangeArrowheads="1"/>
          </p:cNvSpPr>
          <p:nvPr/>
        </p:nvSpPr>
        <p:spPr bwMode="auto">
          <a:xfrm>
            <a:off x="1752600" y="6324600"/>
            <a:ext cx="57912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0772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Learning Check </a:t>
            </a:r>
            <a:endParaRPr lang="en-US" altLang="en-US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257800"/>
          </a:xfrm>
        </p:spPr>
        <p:txBody>
          <a:bodyPr/>
          <a:lstStyle/>
          <a:p>
            <a:pPr>
              <a:lnSpc>
                <a:spcPct val="120000"/>
              </a:lnSpc>
              <a:buClr>
                <a:schemeClr val="hlink"/>
              </a:buClr>
              <a:buSzPct val="115000"/>
              <a:buFont typeface="Wingdings" panose="05000000000000000000" pitchFamily="2" charset="2"/>
              <a:buNone/>
            </a:pPr>
            <a:r>
              <a:rPr lang="en-US" altLang="en-US" sz="2800" b="1"/>
              <a:t>	Complete the names of the following binary compounds with variable metal ions: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2800" b="1"/>
              <a:t>	FeBr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		iron (_____) bromide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2800" b="1"/>
              <a:t>	CuCl		copper (_____) chloride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2800" b="1"/>
              <a:t>	SnO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		___(_____ ) ______________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2800" b="1"/>
              <a:t>   Fe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O</a:t>
            </a:r>
            <a:r>
              <a:rPr lang="en-US" altLang="en-US" sz="2800" b="1" baseline="-25000"/>
              <a:t>3</a:t>
            </a:r>
            <a:r>
              <a:rPr lang="en-US" altLang="en-US" sz="2800" b="1"/>
              <a:t>		________________________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2800" b="1"/>
              <a:t>	Hg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S		________________________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altLang="en-US" sz="2800" b="1"/>
          </a:p>
          <a:p>
            <a:pPr>
              <a:buFontTx/>
              <a:buNone/>
            </a:pPr>
            <a:endParaRPr lang="en-US" altLang="en-US" sz="2800"/>
          </a:p>
        </p:txBody>
      </p:sp>
      <p:pic>
        <p:nvPicPr>
          <p:cNvPr id="273412" name="THINK!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99" fill="hold"/>
                                        <p:tgtEl>
                                          <p:spTgt spid="2734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341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80772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Solution  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458200" cy="5257800"/>
          </a:xfrm>
        </p:spPr>
        <p:txBody>
          <a:bodyPr/>
          <a:lstStyle/>
          <a:p>
            <a:pPr>
              <a:lnSpc>
                <a:spcPct val="120000"/>
              </a:lnSpc>
              <a:buClr>
                <a:schemeClr val="hlink"/>
              </a:buClr>
              <a:buSzPct val="115000"/>
              <a:buFont typeface="Wingdings" panose="05000000000000000000" pitchFamily="2" charset="2"/>
              <a:buNone/>
            </a:pPr>
            <a:r>
              <a:rPr lang="en-US" altLang="en-US" sz="2800" b="1"/>
              <a:t>	Complete the names of the following binary compounds with variable metal ions: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2800" b="1"/>
              <a:t>			iron ( </a:t>
            </a:r>
            <a:r>
              <a:rPr lang="en-US" altLang="en-US" sz="2800" b="1">
                <a:solidFill>
                  <a:schemeClr val="accent1"/>
                </a:solidFill>
              </a:rPr>
              <a:t>II</a:t>
            </a:r>
            <a:r>
              <a:rPr lang="en-US" altLang="en-US" sz="2800" b="1"/>
              <a:t> ) bromide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2800" b="1"/>
              <a:t>			copper (</a:t>
            </a:r>
            <a:r>
              <a:rPr lang="en-US" altLang="en-US" sz="2800" b="1">
                <a:solidFill>
                  <a:schemeClr val="accent1"/>
                </a:solidFill>
              </a:rPr>
              <a:t> I </a:t>
            </a:r>
            <a:r>
              <a:rPr lang="en-US" altLang="en-US" sz="2800" b="1"/>
              <a:t>) chloride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2800" b="1"/>
              <a:t>			</a:t>
            </a:r>
            <a:r>
              <a:rPr lang="en-US" altLang="en-US" sz="2800" b="1">
                <a:solidFill>
                  <a:schemeClr val="accent1"/>
                </a:solidFill>
              </a:rPr>
              <a:t>tin (IV) oxide</a:t>
            </a:r>
            <a:endParaRPr lang="en-US" altLang="en-US" sz="2800" b="1"/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2800" b="1"/>
              <a:t>			</a:t>
            </a:r>
            <a:r>
              <a:rPr lang="en-US" altLang="en-US" sz="2800" b="1">
                <a:solidFill>
                  <a:schemeClr val="accent1"/>
                </a:solidFill>
              </a:rPr>
              <a:t>iron (III) oxide</a:t>
            </a:r>
            <a:endParaRPr lang="en-US" altLang="en-US" sz="2800" b="1"/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2800" b="1"/>
              <a:t>			</a:t>
            </a:r>
            <a:r>
              <a:rPr lang="en-US" altLang="en-US" sz="2800" b="1">
                <a:solidFill>
                  <a:schemeClr val="accent1"/>
                </a:solidFill>
              </a:rPr>
              <a:t>mercury (I) sulfide</a:t>
            </a:r>
            <a:endParaRPr lang="en-US" altLang="en-US" sz="2800" b="1"/>
          </a:p>
          <a:p>
            <a:pPr>
              <a:lnSpc>
                <a:spcPct val="150000"/>
              </a:lnSpc>
              <a:buFontTx/>
              <a:buNone/>
            </a:pPr>
            <a:endParaRPr lang="en-US" altLang="en-US" sz="2800" b="1"/>
          </a:p>
          <a:p>
            <a:pPr>
              <a:buFontTx/>
              <a:buNone/>
            </a:pPr>
            <a:endParaRPr lang="en-US" altLang="en-US" sz="2800"/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762000" y="2819400"/>
            <a:ext cx="1130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/>
              <a:t>FeBr</a:t>
            </a:r>
            <a:r>
              <a:rPr lang="en-US" altLang="en-US" sz="2800" b="1" baseline="-25000"/>
              <a:t>2</a:t>
            </a:r>
          </a:p>
        </p:txBody>
      </p:sp>
      <p:sp>
        <p:nvSpPr>
          <p:cNvPr id="274437" name="Rectangle 5"/>
          <p:cNvSpPr>
            <a:spLocks noChangeArrowheads="1"/>
          </p:cNvSpPr>
          <p:nvPr/>
        </p:nvSpPr>
        <p:spPr bwMode="auto">
          <a:xfrm>
            <a:off x="762000" y="3581400"/>
            <a:ext cx="10144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/>
              <a:t>CuCl</a:t>
            </a:r>
          </a:p>
        </p:txBody>
      </p:sp>
      <p:sp>
        <p:nvSpPr>
          <p:cNvPr id="274438" name="Rectangle 6"/>
          <p:cNvSpPr>
            <a:spLocks noChangeArrowheads="1"/>
          </p:cNvSpPr>
          <p:nvPr/>
        </p:nvSpPr>
        <p:spPr bwMode="auto">
          <a:xfrm>
            <a:off x="762000" y="4267200"/>
            <a:ext cx="10493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/>
              <a:t>SnO</a:t>
            </a:r>
            <a:r>
              <a:rPr lang="en-US" altLang="en-US" sz="2800" b="1" baseline="-25000"/>
              <a:t>2</a:t>
            </a:r>
          </a:p>
        </p:txBody>
      </p:sp>
      <p:sp>
        <p:nvSpPr>
          <p:cNvPr id="274439" name="Rectangle 7"/>
          <p:cNvSpPr>
            <a:spLocks noChangeArrowheads="1"/>
          </p:cNvSpPr>
          <p:nvPr/>
        </p:nvSpPr>
        <p:spPr bwMode="auto">
          <a:xfrm>
            <a:off x="838200" y="5791200"/>
            <a:ext cx="1030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/>
              <a:t>Hg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S</a:t>
            </a:r>
          </a:p>
        </p:txBody>
      </p:sp>
      <p:sp>
        <p:nvSpPr>
          <p:cNvPr id="274440" name="Rectangle 8"/>
          <p:cNvSpPr>
            <a:spLocks noChangeArrowheads="1"/>
          </p:cNvSpPr>
          <p:nvPr/>
        </p:nvSpPr>
        <p:spPr bwMode="auto">
          <a:xfrm>
            <a:off x="762000" y="5029200"/>
            <a:ext cx="1146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Fe</a:t>
            </a:r>
            <a:r>
              <a:rPr lang="en-US" altLang="en-US" sz="28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285750" indent="-285750">
              <a:buFontTx/>
              <a:buNone/>
            </a:pPr>
            <a:r>
              <a: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NO</a:t>
            </a:r>
            <a:r>
              <a:rPr lang="en-US" altLang="en-US" sz="4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3</a:t>
            </a:r>
            <a:r>
              <a:rPr lang="en-US" altLang="en-US" sz="4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-</a:t>
            </a:r>
            <a:endParaRPr lang="en-US" altLang="en-US" sz="4400">
              <a:effectLst>
                <a:outerShdw blurRad="38100" dist="38100" dir="2700000" algn="tl">
                  <a:srgbClr val="000000"/>
                </a:outerShdw>
              </a:effectLst>
              <a:latin typeface="Helvetica" panose="020B0604020202020204" pitchFamily="34" charset="0"/>
            </a:endParaRPr>
          </a:p>
          <a:p>
            <a:pPr marL="285750" indent="-285750">
              <a:buFontTx/>
              <a:buNone/>
            </a:pPr>
            <a:r>
              <a: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nitrate ion</a:t>
            </a:r>
          </a:p>
          <a:p>
            <a:pPr marL="285750" indent="-285750">
              <a:spcBef>
                <a:spcPct val="245000"/>
              </a:spcBef>
              <a:buFontTx/>
              <a:buNone/>
            </a:pPr>
            <a:r>
              <a: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NO</a:t>
            </a:r>
            <a:r>
              <a:rPr lang="en-US" altLang="en-US" sz="44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2</a:t>
            </a:r>
            <a:r>
              <a:rPr lang="en-US" altLang="en-US" sz="44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-</a:t>
            </a:r>
            <a:endParaRPr lang="en-US" altLang="en-US" sz="4400">
              <a:effectLst>
                <a:outerShdw blurRad="38100" dist="38100" dir="2700000" algn="tl">
                  <a:srgbClr val="000000"/>
                </a:outerShdw>
              </a:effectLst>
              <a:latin typeface="Helvetica" panose="020B0604020202020204" pitchFamily="34" charset="0"/>
            </a:endParaRPr>
          </a:p>
          <a:p>
            <a:pPr marL="285750" indent="-285750">
              <a:buFontTx/>
              <a:buNone/>
            </a:pPr>
            <a:r>
              <a:rPr lang="en-US" altLang="en-US" sz="44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nitrite ion</a:t>
            </a:r>
          </a:p>
        </p:txBody>
      </p:sp>
      <p:pic>
        <p:nvPicPr>
          <p:cNvPr id="25907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1339850"/>
            <a:ext cx="3048000" cy="2349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25907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850" y="4095750"/>
            <a:ext cx="3556000" cy="203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259077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5105400" cy="609600"/>
          </a:xfrm>
          <a:noFill/>
          <a:ln/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r>
              <a:rPr lang="en-US" altLang="en-US" sz="5400">
                <a:solidFill>
                  <a:srgbClr val="EF9100"/>
                </a:solidFill>
                <a:latin typeface="Comic Sans MS" panose="030F0702030302020204" pitchFamily="66" charset="0"/>
              </a:rPr>
              <a:t>Polyatomic Ions</a:t>
            </a:r>
            <a:endParaRPr lang="en-US" altLang="en-US" sz="4800">
              <a:solidFill>
                <a:srgbClr val="EF9100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285750" indent="-285750">
              <a:buFontTx/>
              <a:buNone/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You can make additional polyatomic ions by adding a H</a:t>
            </a:r>
            <a:r>
              <a:rPr lang="en-US" altLang="en-US" sz="36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+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 to the ion!</a:t>
            </a:r>
          </a:p>
          <a:p>
            <a:pPr marL="285750" indent="-285750">
              <a:buFontTx/>
              <a:buNone/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CO</a:t>
            </a:r>
            <a:r>
              <a:rPr lang="en-US" alt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3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 </a:t>
            </a:r>
            <a:r>
              <a:rPr lang="en-US" altLang="en-US" sz="36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-2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  is carbonate</a:t>
            </a:r>
          </a:p>
          <a:p>
            <a:pPr marL="285750" indent="-285750">
              <a:buFontTx/>
              <a:buNone/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HCO</a:t>
            </a:r>
            <a:r>
              <a:rPr lang="en-US" alt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3</a:t>
            </a:r>
            <a:r>
              <a:rPr lang="en-US" altLang="en-US" sz="36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–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 is hydrogen carbonate</a:t>
            </a:r>
            <a:b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</a:br>
            <a:endParaRPr lang="en-US" altLang="en-US" sz="3600">
              <a:effectLst>
                <a:outerShdw blurRad="38100" dist="38100" dir="2700000" algn="tl">
                  <a:srgbClr val="000000"/>
                </a:outerShdw>
              </a:effectLst>
              <a:latin typeface="Helvetica" panose="020B0604020202020204" pitchFamily="34" charset="0"/>
            </a:endParaRPr>
          </a:p>
          <a:p>
            <a:pPr marL="285750" indent="-285750">
              <a:buFontTx/>
              <a:buNone/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H</a:t>
            </a:r>
            <a:r>
              <a:rPr lang="en-US" alt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2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PO</a:t>
            </a:r>
            <a:r>
              <a:rPr lang="en-US" alt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4</a:t>
            </a:r>
            <a:r>
              <a:rPr lang="en-US" altLang="en-US" sz="36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–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 is dihydrogen phosphate</a:t>
            </a:r>
          </a:p>
          <a:p>
            <a:pPr marL="285750" indent="-285750">
              <a:buFontTx/>
              <a:buNone/>
            </a:pP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HSO</a:t>
            </a:r>
            <a:r>
              <a:rPr lang="en-US" altLang="en-US" sz="3600" baseline="-250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4</a:t>
            </a:r>
            <a:r>
              <a:rPr lang="en-US" altLang="en-US" sz="3600" baseline="300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–</a:t>
            </a:r>
            <a:r>
              <a:rPr lang="en-US" alt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 is hydrogen sulfate</a:t>
            </a:r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848600" cy="609600"/>
          </a:xfrm>
          <a:noFill/>
          <a:ln/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r>
              <a:rPr lang="en-US" altLang="en-US" sz="5400">
                <a:solidFill>
                  <a:srgbClr val="EF9100"/>
                </a:solidFill>
                <a:latin typeface="Comic Sans MS" panose="030F0702030302020204" pitchFamily="66" charset="0"/>
              </a:rPr>
              <a:t>Polyatomic Ions</a:t>
            </a:r>
            <a:endParaRPr lang="en-US" altLang="en-US" sz="4800">
              <a:solidFill>
                <a:srgbClr val="EF9100"/>
              </a:solidFill>
              <a:latin typeface="Helvetica" panose="020B0604020202020204" pitchFamily="34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8458200" cy="838200"/>
          </a:xfrm>
        </p:spPr>
        <p:txBody>
          <a:bodyPr/>
          <a:lstStyle/>
          <a:p>
            <a:r>
              <a:rPr lang="en-US" altLang="en-US"/>
              <a:t>Ternary Ionic Nomenclature</a:t>
            </a:r>
          </a:p>
        </p:txBody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8386763" cy="5429250"/>
          </a:xfrm>
        </p:spPr>
        <p:txBody>
          <a:bodyPr/>
          <a:lstStyle/>
          <a:p>
            <a:pPr marL="287338" indent="-287338"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/>
              <a:t>Writing Formulas</a:t>
            </a:r>
            <a:endParaRPr lang="en-US" altLang="en-US"/>
          </a:p>
          <a:p>
            <a:pPr marL="287338" indent="-287338">
              <a:lnSpc>
                <a:spcPct val="90000"/>
              </a:lnSpc>
              <a:spcBef>
                <a:spcPct val="40000"/>
              </a:spcBef>
            </a:pPr>
            <a:r>
              <a:rPr lang="en-US" altLang="en-US" b="1"/>
              <a:t>Write each ion, cation first.  Don’t show charges in the final formula.</a:t>
            </a:r>
          </a:p>
          <a:p>
            <a:pPr marL="287338" indent="-287338">
              <a:lnSpc>
                <a:spcPct val="90000"/>
              </a:lnSpc>
              <a:spcBef>
                <a:spcPct val="40000"/>
              </a:spcBef>
            </a:pPr>
            <a:r>
              <a:rPr lang="en-US" altLang="en-US" b="1"/>
              <a:t>Overall charge must equal </a:t>
            </a:r>
            <a:r>
              <a:rPr lang="en-US" altLang="en-US" b="1">
                <a:solidFill>
                  <a:schemeClr val="tx2"/>
                </a:solidFill>
              </a:rPr>
              <a:t>zero</a:t>
            </a:r>
            <a:r>
              <a:rPr lang="en-US" altLang="en-US" b="1"/>
              <a:t>.</a:t>
            </a:r>
          </a:p>
          <a:p>
            <a:pPr marL="636588" lvl="1" indent="-234950">
              <a:lnSpc>
                <a:spcPct val="90000"/>
              </a:lnSpc>
              <a:spcBef>
                <a:spcPct val="0"/>
              </a:spcBef>
            </a:pPr>
            <a:r>
              <a:rPr lang="en-US" altLang="en-US" b="1"/>
              <a:t>If charges cancel, just write symbols.</a:t>
            </a:r>
          </a:p>
          <a:p>
            <a:pPr marL="636588" lvl="1" indent="-234950">
              <a:lnSpc>
                <a:spcPct val="90000"/>
              </a:lnSpc>
              <a:spcBef>
                <a:spcPct val="0"/>
              </a:spcBef>
            </a:pPr>
            <a:r>
              <a:rPr lang="en-US" altLang="en-US" b="1"/>
              <a:t>If not, use subscripts to balance charges.</a:t>
            </a:r>
          </a:p>
          <a:p>
            <a:pPr marL="287338" indent="-287338">
              <a:lnSpc>
                <a:spcPct val="90000"/>
              </a:lnSpc>
              <a:spcBef>
                <a:spcPct val="40000"/>
              </a:spcBef>
            </a:pPr>
            <a:r>
              <a:rPr lang="en-US" altLang="en-US" b="1"/>
              <a:t>Use parentheses to show more than one of a particular </a:t>
            </a:r>
            <a:r>
              <a:rPr lang="en-US" altLang="en-US" b="1">
                <a:solidFill>
                  <a:schemeClr val="tx2"/>
                </a:solidFill>
              </a:rPr>
              <a:t>polyatomic ion</a:t>
            </a:r>
            <a:r>
              <a:rPr lang="en-US" altLang="en-US" b="1"/>
              <a:t>.</a:t>
            </a:r>
          </a:p>
          <a:p>
            <a:pPr marL="287338" indent="-287338">
              <a:lnSpc>
                <a:spcPct val="90000"/>
              </a:lnSpc>
              <a:spcBef>
                <a:spcPct val="40000"/>
              </a:spcBef>
            </a:pPr>
            <a:r>
              <a:rPr lang="en-US" altLang="en-US" b="1"/>
              <a:t>Use </a:t>
            </a:r>
            <a:r>
              <a:rPr lang="en-US" altLang="en-US" b="1">
                <a:solidFill>
                  <a:schemeClr val="tx2"/>
                </a:solidFill>
              </a:rPr>
              <a:t>Roman numerals</a:t>
            </a:r>
            <a:r>
              <a:rPr lang="en-US" altLang="en-US" b="1"/>
              <a:t> indicate the ion’s </a:t>
            </a:r>
            <a:r>
              <a:rPr lang="en-US" altLang="en-US" b="1">
                <a:solidFill>
                  <a:schemeClr val="tx2"/>
                </a:solidFill>
              </a:rPr>
              <a:t>charge </a:t>
            </a:r>
            <a:r>
              <a:rPr lang="en-US" altLang="en-US" b="1"/>
              <a:t>when needed (stock system)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7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7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7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87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87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8458200" cy="838200"/>
          </a:xfrm>
        </p:spPr>
        <p:txBody>
          <a:bodyPr/>
          <a:lstStyle/>
          <a:p>
            <a:r>
              <a:rPr lang="en-US" altLang="en-US"/>
              <a:t>Ternary Ionic Nomenclature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8386763" cy="5429250"/>
          </a:xfrm>
        </p:spPr>
        <p:txBody>
          <a:bodyPr/>
          <a:lstStyle/>
          <a:p>
            <a:pPr marL="287338" indent="-287338"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Sodium Sulfate</a:t>
            </a:r>
          </a:p>
          <a:p>
            <a:pPr marL="287338" indent="-287338"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Na</a:t>
            </a:r>
            <a:r>
              <a:rPr lang="en-US" altLang="en-US" sz="2800" b="1" baseline="30000"/>
              <a:t>+</a:t>
            </a:r>
            <a:r>
              <a:rPr lang="en-US" altLang="en-US" sz="2800" b="1"/>
              <a:t>  and SO</a:t>
            </a:r>
            <a:r>
              <a:rPr lang="en-US" altLang="en-US" sz="2800" b="1" baseline="-25000"/>
              <a:t>4</a:t>
            </a:r>
            <a:r>
              <a:rPr lang="en-US" altLang="en-US" sz="2800" b="1"/>
              <a:t> </a:t>
            </a:r>
            <a:r>
              <a:rPr lang="en-US" altLang="en-US" sz="2800" b="1" baseline="30000"/>
              <a:t>-2</a:t>
            </a:r>
          </a:p>
          <a:p>
            <a:pPr marL="287338" indent="-287338"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Na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SO</a:t>
            </a:r>
            <a:r>
              <a:rPr lang="en-US" altLang="en-US" sz="2800" b="1" baseline="-25000"/>
              <a:t>4</a:t>
            </a:r>
          </a:p>
          <a:p>
            <a:pPr marL="287338" indent="-287338" algn="ctr">
              <a:spcBef>
                <a:spcPct val="0"/>
              </a:spcBef>
              <a:buFontTx/>
              <a:buNone/>
            </a:pPr>
            <a:endParaRPr lang="en-US" altLang="en-US" sz="2800" b="1"/>
          </a:p>
          <a:p>
            <a:pPr marL="287338" indent="-287338"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Iron (III) hydroxide</a:t>
            </a:r>
          </a:p>
          <a:p>
            <a:pPr marL="287338" indent="-287338"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Fe</a:t>
            </a:r>
            <a:r>
              <a:rPr lang="en-US" altLang="en-US" sz="2800" b="1" baseline="30000"/>
              <a:t>+3</a:t>
            </a:r>
            <a:r>
              <a:rPr lang="en-US" altLang="en-US" sz="2800" b="1"/>
              <a:t> and OH</a:t>
            </a:r>
            <a:r>
              <a:rPr lang="en-US" altLang="en-US" sz="2800" b="1" baseline="30000"/>
              <a:t>-</a:t>
            </a:r>
          </a:p>
          <a:p>
            <a:pPr marL="287338" indent="-287338"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Fe(OH)</a:t>
            </a:r>
            <a:r>
              <a:rPr lang="en-US" altLang="en-US" sz="2800" b="1" baseline="-25000"/>
              <a:t>3</a:t>
            </a:r>
          </a:p>
          <a:p>
            <a:pPr marL="287338" indent="-287338" algn="ctr">
              <a:spcBef>
                <a:spcPct val="0"/>
              </a:spcBef>
              <a:buFontTx/>
              <a:buNone/>
            </a:pPr>
            <a:endParaRPr lang="en-US" altLang="en-US" sz="2800" b="1" baseline="-25000"/>
          </a:p>
          <a:p>
            <a:pPr marL="287338" indent="-287338"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Ammonium carbonate</a:t>
            </a:r>
          </a:p>
          <a:p>
            <a:pPr marL="287338" indent="-287338"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NH</a:t>
            </a:r>
            <a:r>
              <a:rPr lang="en-US" altLang="en-US" sz="2800" b="1" baseline="-25000"/>
              <a:t>4</a:t>
            </a:r>
            <a:r>
              <a:rPr lang="en-US" altLang="en-US" sz="2800" b="1" baseline="30000"/>
              <a:t>+</a:t>
            </a:r>
            <a:r>
              <a:rPr lang="en-US" altLang="en-US" sz="2800" b="1"/>
              <a:t> and CO</a:t>
            </a:r>
            <a:r>
              <a:rPr lang="en-US" altLang="en-US" sz="2800" b="1" baseline="-25000"/>
              <a:t>3</a:t>
            </a:r>
            <a:r>
              <a:rPr lang="en-US" altLang="en-US" sz="2800" b="1"/>
              <a:t> </a:t>
            </a:r>
            <a:r>
              <a:rPr lang="en-US" altLang="en-US" sz="2800" b="1" baseline="30000"/>
              <a:t>–2</a:t>
            </a:r>
          </a:p>
          <a:p>
            <a:pPr marL="287338" indent="-287338" algn="ctr">
              <a:spcBef>
                <a:spcPct val="0"/>
              </a:spcBef>
              <a:buFontTx/>
              <a:buNone/>
            </a:pPr>
            <a:r>
              <a:rPr lang="en-US" altLang="en-US" sz="2800" b="1"/>
              <a:t>(NH</a:t>
            </a:r>
            <a:r>
              <a:rPr lang="en-US" altLang="en-US" sz="2800" b="1" baseline="-25000"/>
              <a:t>4</a:t>
            </a:r>
            <a:r>
              <a:rPr lang="en-US" altLang="en-US" sz="2800" b="1"/>
              <a:t>)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CO</a:t>
            </a:r>
            <a:r>
              <a:rPr lang="en-US" altLang="en-US" sz="2800" b="1" baseline="-2500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5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5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5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51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1534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Learning Check </a:t>
            </a:r>
            <a:endParaRPr lang="en-US" altLang="en-US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4582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/>
              <a:t>1.  aluminum nitrate </a:t>
            </a:r>
          </a:p>
          <a:p>
            <a:pPr>
              <a:buFontTx/>
              <a:buNone/>
            </a:pPr>
            <a:r>
              <a:rPr lang="en-US" altLang="en-US" sz="2800" b="1"/>
              <a:t> 	  </a:t>
            </a:r>
            <a:r>
              <a:rPr lang="en-US" altLang="en-US" sz="2800" b="1">
                <a:solidFill>
                  <a:schemeClr val="accent1"/>
                </a:solidFill>
              </a:rPr>
              <a:t>a)  AlNO</a:t>
            </a:r>
            <a:r>
              <a:rPr lang="en-US" altLang="en-US" sz="2800" b="1" baseline="-25000">
                <a:solidFill>
                  <a:schemeClr val="accent1"/>
                </a:solidFill>
              </a:rPr>
              <a:t>3          </a:t>
            </a:r>
            <a:r>
              <a:rPr lang="en-US" altLang="en-US" sz="2800" b="1">
                <a:solidFill>
                  <a:schemeClr val="accent1"/>
                </a:solidFill>
              </a:rPr>
              <a:t>b) Al(NO)</a:t>
            </a:r>
            <a:r>
              <a:rPr lang="en-US" altLang="en-US" sz="2800" b="1" baseline="-25000">
                <a:solidFill>
                  <a:schemeClr val="accent1"/>
                </a:solidFill>
              </a:rPr>
              <a:t>3</a:t>
            </a:r>
            <a:r>
              <a:rPr lang="en-US" altLang="en-US" sz="2800" b="1">
                <a:solidFill>
                  <a:schemeClr val="accent1"/>
                </a:solidFill>
              </a:rPr>
              <a:t>   	c)  Al(NO</a:t>
            </a:r>
            <a:r>
              <a:rPr lang="en-US" altLang="en-US" sz="2800" b="1" baseline="-25000">
                <a:solidFill>
                  <a:schemeClr val="accent1"/>
                </a:solidFill>
              </a:rPr>
              <a:t>3</a:t>
            </a:r>
            <a:r>
              <a:rPr lang="en-US" altLang="en-US" sz="2800" b="1">
                <a:solidFill>
                  <a:schemeClr val="accent1"/>
                </a:solidFill>
              </a:rPr>
              <a:t>)</a:t>
            </a:r>
            <a:r>
              <a:rPr lang="en-US" altLang="en-US" sz="2800" b="1" baseline="-25000">
                <a:solidFill>
                  <a:schemeClr val="accent1"/>
                </a:solidFill>
              </a:rPr>
              <a:t>3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 b="1"/>
              <a:t>2.  copper(II) nitrate</a:t>
            </a:r>
          </a:p>
          <a:p>
            <a:pPr>
              <a:buFontTx/>
              <a:buNone/>
            </a:pPr>
            <a:r>
              <a:rPr lang="en-US" altLang="en-US" sz="2800" b="1"/>
              <a:t>	   </a:t>
            </a:r>
            <a:r>
              <a:rPr lang="en-US" altLang="en-US" sz="2800" b="1">
                <a:solidFill>
                  <a:schemeClr val="accent1"/>
                </a:solidFill>
              </a:rPr>
              <a:t>a) CuNO</a:t>
            </a:r>
            <a:r>
              <a:rPr lang="en-US" altLang="en-US" sz="2800" b="1" baseline="-25000">
                <a:solidFill>
                  <a:schemeClr val="accent1"/>
                </a:solidFill>
              </a:rPr>
              <a:t>3</a:t>
            </a:r>
            <a:r>
              <a:rPr lang="en-US" altLang="en-US" sz="2800" b="1">
                <a:solidFill>
                  <a:schemeClr val="accent1"/>
                </a:solidFill>
              </a:rPr>
              <a:t>	b) Cu(NO</a:t>
            </a:r>
            <a:r>
              <a:rPr lang="en-US" altLang="en-US" sz="2800" b="1" baseline="-25000">
                <a:solidFill>
                  <a:schemeClr val="accent1"/>
                </a:solidFill>
              </a:rPr>
              <a:t>3</a:t>
            </a:r>
            <a:r>
              <a:rPr lang="en-US" altLang="en-US" sz="2800" b="1">
                <a:solidFill>
                  <a:schemeClr val="accent1"/>
                </a:solidFill>
              </a:rPr>
              <a:t>)</a:t>
            </a:r>
            <a:r>
              <a:rPr lang="en-US" altLang="en-US" sz="2800" b="1" baseline="-25000">
                <a:solidFill>
                  <a:schemeClr val="accent1"/>
                </a:solidFill>
              </a:rPr>
              <a:t>2</a:t>
            </a:r>
            <a:r>
              <a:rPr lang="en-US" altLang="en-US" sz="2800" b="1">
                <a:solidFill>
                  <a:schemeClr val="accent1"/>
                </a:solidFill>
              </a:rPr>
              <a:t>	c)  Cu</a:t>
            </a:r>
            <a:r>
              <a:rPr lang="en-US" altLang="en-US" sz="2800" b="1" baseline="-25000">
                <a:solidFill>
                  <a:schemeClr val="accent1"/>
                </a:solidFill>
              </a:rPr>
              <a:t>2</a:t>
            </a:r>
            <a:r>
              <a:rPr lang="en-US" altLang="en-US" sz="2800" b="1">
                <a:solidFill>
                  <a:schemeClr val="accent1"/>
                </a:solidFill>
              </a:rPr>
              <a:t>(NO</a:t>
            </a:r>
            <a:r>
              <a:rPr lang="en-US" altLang="en-US" sz="2800" b="1" baseline="-25000">
                <a:solidFill>
                  <a:schemeClr val="accent1"/>
                </a:solidFill>
              </a:rPr>
              <a:t>3</a:t>
            </a:r>
            <a:r>
              <a:rPr lang="en-US" altLang="en-US" sz="2800" b="1">
                <a:solidFill>
                  <a:schemeClr val="accent1"/>
                </a:solidFill>
              </a:rPr>
              <a:t>)	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 b="1"/>
              <a:t>3.  Iron (III) hydroxide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b="1"/>
              <a:t>	   </a:t>
            </a:r>
            <a:r>
              <a:rPr lang="en-US" altLang="en-US" sz="2800" b="1">
                <a:solidFill>
                  <a:schemeClr val="accent1"/>
                </a:solidFill>
              </a:rPr>
              <a:t>a)  FeOH	b)  Fe</a:t>
            </a:r>
            <a:r>
              <a:rPr lang="en-US" altLang="en-US" sz="2800" b="1" baseline="-25000">
                <a:solidFill>
                  <a:schemeClr val="accent1"/>
                </a:solidFill>
              </a:rPr>
              <a:t>3</a:t>
            </a:r>
            <a:r>
              <a:rPr lang="en-US" altLang="en-US" sz="2800" b="1">
                <a:solidFill>
                  <a:schemeClr val="accent1"/>
                </a:solidFill>
              </a:rPr>
              <a:t>OH		c)  Fe(OH)</a:t>
            </a:r>
            <a:r>
              <a:rPr lang="en-US" altLang="en-US" sz="2800" b="1" baseline="-25000">
                <a:solidFill>
                  <a:schemeClr val="accent1"/>
                </a:solidFill>
              </a:rPr>
              <a:t>3</a:t>
            </a:r>
            <a:endParaRPr lang="en-US" altLang="en-US" sz="2800" b="1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altLang="en-US" sz="2800" b="1"/>
              <a:t>4.  Tin(IV) hydroxide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 b="1">
                <a:solidFill>
                  <a:schemeClr val="accent1"/>
                </a:solidFill>
              </a:rPr>
              <a:t>	   a)  Sn(OH)</a:t>
            </a:r>
            <a:r>
              <a:rPr lang="en-US" altLang="en-US" sz="2800" b="1" baseline="-25000">
                <a:solidFill>
                  <a:schemeClr val="accent1"/>
                </a:solidFill>
              </a:rPr>
              <a:t>4</a:t>
            </a:r>
            <a:r>
              <a:rPr lang="en-US" altLang="en-US" sz="2800" b="1">
                <a:solidFill>
                  <a:schemeClr val="accent1"/>
                </a:solidFill>
              </a:rPr>
              <a:t>   b)  Sn(OH)</a:t>
            </a:r>
            <a:r>
              <a:rPr lang="en-US" altLang="en-US" sz="2800" b="1" baseline="-25000">
                <a:solidFill>
                  <a:schemeClr val="accent1"/>
                </a:solidFill>
              </a:rPr>
              <a:t>2</a:t>
            </a:r>
            <a:r>
              <a:rPr lang="en-US" altLang="en-US" sz="2800" b="1">
                <a:solidFill>
                  <a:schemeClr val="accent1"/>
                </a:solidFill>
              </a:rPr>
              <a:t>     	c)  Sn</a:t>
            </a:r>
            <a:r>
              <a:rPr lang="en-US" altLang="en-US" sz="2800" b="1" baseline="-25000">
                <a:solidFill>
                  <a:schemeClr val="accent1"/>
                </a:solidFill>
              </a:rPr>
              <a:t>4</a:t>
            </a:r>
            <a:r>
              <a:rPr lang="en-US" altLang="en-US" sz="2800" b="1">
                <a:solidFill>
                  <a:schemeClr val="accent1"/>
                </a:solidFill>
              </a:rPr>
              <a:t>(OH)</a:t>
            </a:r>
            <a:endParaRPr lang="en-US" altLang="en-US" sz="2800" b="1"/>
          </a:p>
          <a:p>
            <a:pPr>
              <a:buFontTx/>
              <a:buNone/>
            </a:pPr>
            <a:endParaRPr lang="en-US" altLang="en-US" sz="2800" b="1"/>
          </a:p>
          <a:p>
            <a:pPr>
              <a:buFontTx/>
              <a:buNone/>
            </a:pPr>
            <a:endParaRPr lang="en-US" altLang="en-US" sz="3000"/>
          </a:p>
          <a:p>
            <a:endParaRPr lang="en-US" altLang="en-US"/>
          </a:p>
        </p:txBody>
      </p:sp>
      <p:pic>
        <p:nvPicPr>
          <p:cNvPr id="285700" name="APPLAUS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07" fill="hold"/>
                                        <p:tgtEl>
                                          <p:spTgt spid="285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5700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1534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Solution </a:t>
            </a:r>
            <a:endParaRPr lang="en-US" altLang="en-US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4582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/>
              <a:t>1.  aluminum nitrate </a:t>
            </a:r>
          </a:p>
          <a:p>
            <a:pPr>
              <a:buFontTx/>
              <a:buNone/>
            </a:pPr>
            <a:r>
              <a:rPr lang="en-US" altLang="en-US" sz="2800" b="1"/>
              <a:t> 	 	</a:t>
            </a:r>
            <a:r>
              <a:rPr lang="en-US" altLang="en-US" sz="2800" b="1">
                <a:solidFill>
                  <a:schemeClr val="accent1"/>
                </a:solidFill>
              </a:rPr>
              <a:t>c)  Al(NO</a:t>
            </a:r>
            <a:r>
              <a:rPr lang="en-US" altLang="en-US" sz="2800" b="1" baseline="-25000">
                <a:solidFill>
                  <a:schemeClr val="accent1"/>
                </a:solidFill>
              </a:rPr>
              <a:t>3</a:t>
            </a:r>
            <a:r>
              <a:rPr lang="en-US" altLang="en-US" sz="2800" b="1">
                <a:solidFill>
                  <a:schemeClr val="accent1"/>
                </a:solidFill>
              </a:rPr>
              <a:t>)</a:t>
            </a:r>
            <a:r>
              <a:rPr lang="en-US" altLang="en-US" sz="2800" b="1" baseline="-25000">
                <a:solidFill>
                  <a:schemeClr val="accent1"/>
                </a:solidFill>
              </a:rPr>
              <a:t>3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 b="1"/>
              <a:t>2.  copper(II) nitrate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 b="1"/>
              <a:t>	   </a:t>
            </a:r>
            <a:r>
              <a:rPr lang="en-US" altLang="en-US" sz="2800" b="1">
                <a:solidFill>
                  <a:schemeClr val="accent1"/>
                </a:solidFill>
              </a:rPr>
              <a:t>  	b) Cu(NO</a:t>
            </a:r>
            <a:r>
              <a:rPr lang="en-US" altLang="en-US" sz="2800" b="1" baseline="-25000">
                <a:solidFill>
                  <a:schemeClr val="accent1"/>
                </a:solidFill>
              </a:rPr>
              <a:t>3</a:t>
            </a:r>
            <a:r>
              <a:rPr lang="en-US" altLang="en-US" sz="2800" b="1">
                <a:solidFill>
                  <a:schemeClr val="accent1"/>
                </a:solidFill>
              </a:rPr>
              <a:t>)</a:t>
            </a:r>
            <a:r>
              <a:rPr lang="en-US" altLang="en-US" sz="2800" b="1" baseline="-25000">
                <a:solidFill>
                  <a:schemeClr val="accent1"/>
                </a:solidFill>
              </a:rPr>
              <a:t>2</a:t>
            </a:r>
            <a:r>
              <a:rPr lang="en-US" altLang="en-US" sz="2800" b="1">
                <a:solidFill>
                  <a:schemeClr val="accent1"/>
                </a:solidFill>
              </a:rPr>
              <a:t>		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 b="1"/>
              <a:t>3.  Iron (III) hydroxide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b="1"/>
              <a:t>	   </a:t>
            </a:r>
            <a:r>
              <a:rPr lang="en-US" altLang="en-US" sz="2800" b="1">
                <a:solidFill>
                  <a:schemeClr val="accent1"/>
                </a:solidFill>
              </a:rPr>
              <a:t>	c)  Fe(OH)</a:t>
            </a:r>
            <a:r>
              <a:rPr lang="en-US" altLang="en-US" sz="2800" b="1" baseline="-25000">
                <a:solidFill>
                  <a:schemeClr val="accent1"/>
                </a:solidFill>
              </a:rPr>
              <a:t>3</a:t>
            </a:r>
            <a:r>
              <a:rPr lang="en-US" altLang="en-US" sz="2800" b="1">
                <a:solidFill>
                  <a:schemeClr val="accent1"/>
                </a:solidFill>
              </a:rPr>
              <a:t>	</a:t>
            </a:r>
            <a:endParaRPr lang="en-US" altLang="en-US" sz="2800" b="1"/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 b="1"/>
              <a:t>4.  Tin(IV) hydroxide</a:t>
            </a:r>
          </a:p>
          <a:p>
            <a:pPr>
              <a:buFontTx/>
              <a:buNone/>
            </a:pPr>
            <a:r>
              <a:rPr lang="en-US" altLang="en-US" sz="2800" b="1">
                <a:solidFill>
                  <a:schemeClr val="accent1"/>
                </a:solidFill>
              </a:rPr>
              <a:t>	   	a)  Sn(OH)</a:t>
            </a:r>
            <a:r>
              <a:rPr lang="en-US" altLang="en-US" sz="2800" b="1" baseline="-25000">
                <a:solidFill>
                  <a:schemeClr val="accent1"/>
                </a:solidFill>
              </a:rPr>
              <a:t>4</a:t>
            </a:r>
            <a:endParaRPr lang="en-US" altLang="en-US" sz="3000" b="1"/>
          </a:p>
          <a:p>
            <a:pPr>
              <a:buFontTx/>
              <a:buNone/>
            </a:pPr>
            <a:endParaRPr lang="en-US" altLang="en-US" sz="3000"/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6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6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Naming Ternary Compounds</a:t>
            </a:r>
            <a:endParaRPr lang="en-US" altLang="en-US"/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610600" cy="5181600"/>
          </a:xfrm>
        </p:spPr>
        <p:txBody>
          <a:bodyPr/>
          <a:lstStyle/>
          <a:p>
            <a:pPr>
              <a:buClr>
                <a:srgbClr val="66FF33"/>
              </a:buClr>
              <a:buFont typeface="Wingdings" panose="05000000000000000000" pitchFamily="2" charset="2"/>
              <a:buChar char="l"/>
            </a:pPr>
            <a:r>
              <a:rPr lang="en-US" altLang="en-US" sz="3000" b="1"/>
              <a:t>Contains at least 3 elements</a:t>
            </a:r>
          </a:p>
          <a:p>
            <a:pPr>
              <a:buClr>
                <a:srgbClr val="66FF33"/>
              </a:buClr>
              <a:buFont typeface="Wingdings" panose="05000000000000000000" pitchFamily="2" charset="2"/>
              <a:buChar char="l"/>
            </a:pPr>
            <a:r>
              <a:rPr lang="en-US" altLang="en-US" sz="3000" b="1"/>
              <a:t>There MUST be at least one </a:t>
            </a:r>
            <a:r>
              <a:rPr lang="en-US" altLang="en-US" sz="3000" b="1">
                <a:solidFill>
                  <a:schemeClr val="accent1"/>
                </a:solidFill>
              </a:rPr>
              <a:t>polyatomic ion</a:t>
            </a:r>
          </a:p>
          <a:p>
            <a:pPr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en-US" sz="3000" b="1">
                <a:solidFill>
                  <a:schemeClr val="accent1"/>
                </a:solidFill>
              </a:rPr>
              <a:t>		(it helps to circle the ions)</a:t>
            </a:r>
          </a:p>
          <a:p>
            <a:pPr>
              <a:buClr>
                <a:srgbClr val="66FF33"/>
              </a:buClr>
              <a:buFont typeface="Wingdings" panose="05000000000000000000" pitchFamily="2" charset="2"/>
              <a:buChar char="l"/>
            </a:pPr>
            <a:r>
              <a:rPr lang="en-US" altLang="en-US" sz="3000" b="1"/>
              <a:t>Examples:</a:t>
            </a:r>
          </a:p>
          <a:p>
            <a:pPr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en-US" sz="3000" b="1"/>
              <a:t>	Na</a:t>
            </a:r>
            <a:r>
              <a:rPr lang="en-US" altLang="en-US" sz="3000" b="1">
                <a:solidFill>
                  <a:schemeClr val="accent1"/>
                </a:solidFill>
              </a:rPr>
              <a:t>NO</a:t>
            </a:r>
            <a:r>
              <a:rPr lang="en-US" altLang="en-US" sz="3000" b="1" baseline="-25000">
                <a:solidFill>
                  <a:schemeClr val="accent1"/>
                </a:solidFill>
              </a:rPr>
              <a:t>3		</a:t>
            </a:r>
            <a:r>
              <a:rPr lang="en-US" altLang="en-US" sz="3000" b="1"/>
              <a:t>Sodium </a:t>
            </a:r>
            <a:r>
              <a:rPr lang="en-US" altLang="en-US" sz="3000" b="1">
                <a:solidFill>
                  <a:schemeClr val="accent1"/>
                </a:solidFill>
              </a:rPr>
              <a:t>nitrate</a:t>
            </a:r>
            <a:endParaRPr lang="en-US" altLang="en-US" sz="3000" b="1"/>
          </a:p>
          <a:p>
            <a:pPr>
              <a:lnSpc>
                <a:spcPct val="130000"/>
              </a:lnSpc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en-US" sz="3000" b="1"/>
              <a:t>	K</a:t>
            </a:r>
            <a:r>
              <a:rPr lang="en-US" altLang="en-US" sz="3000" b="1" baseline="-25000"/>
              <a:t>2</a:t>
            </a:r>
            <a:r>
              <a:rPr lang="en-US" altLang="en-US" sz="3000" b="1">
                <a:solidFill>
                  <a:schemeClr val="accent1"/>
                </a:solidFill>
              </a:rPr>
              <a:t>SO</a:t>
            </a:r>
            <a:r>
              <a:rPr lang="en-US" altLang="en-US" sz="3000" b="1" baseline="-25000">
                <a:solidFill>
                  <a:schemeClr val="accent1"/>
                </a:solidFill>
              </a:rPr>
              <a:t>4</a:t>
            </a:r>
            <a:r>
              <a:rPr lang="en-US" altLang="en-US" sz="3000" b="1" baseline="-25000">
                <a:solidFill>
                  <a:srgbClr val="99FF33"/>
                </a:solidFill>
              </a:rPr>
              <a:t>		</a:t>
            </a:r>
            <a:r>
              <a:rPr lang="en-US" altLang="en-US" sz="3000" b="1"/>
              <a:t>Potassium </a:t>
            </a:r>
            <a:r>
              <a:rPr lang="en-US" altLang="en-US" sz="3000" b="1">
                <a:solidFill>
                  <a:schemeClr val="accent1"/>
                </a:solidFill>
              </a:rPr>
              <a:t>sulfate</a:t>
            </a:r>
          </a:p>
          <a:p>
            <a:pPr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en-US" sz="3000" b="1">
                <a:solidFill>
                  <a:srgbClr val="99FF33"/>
                </a:solidFill>
              </a:rPr>
              <a:t>	</a:t>
            </a:r>
            <a:r>
              <a:rPr lang="en-US" altLang="en-US" sz="3000" b="1"/>
              <a:t>Al</a:t>
            </a:r>
            <a:r>
              <a:rPr lang="en-US" altLang="en-US" sz="3000" b="1">
                <a:solidFill>
                  <a:schemeClr val="accent1"/>
                </a:solidFill>
              </a:rPr>
              <a:t>(HCO</a:t>
            </a:r>
            <a:r>
              <a:rPr lang="en-US" altLang="en-US" sz="3000" b="1" baseline="-25000">
                <a:solidFill>
                  <a:schemeClr val="accent1"/>
                </a:solidFill>
              </a:rPr>
              <a:t>3</a:t>
            </a:r>
            <a:r>
              <a:rPr lang="en-US" altLang="en-US" sz="3000" b="1">
                <a:solidFill>
                  <a:schemeClr val="accent1"/>
                </a:solidFill>
              </a:rPr>
              <a:t>)</a:t>
            </a:r>
            <a:r>
              <a:rPr lang="en-US" altLang="en-US" sz="3000" b="1" baseline="-25000">
                <a:solidFill>
                  <a:schemeClr val="accent1"/>
                </a:solidFill>
              </a:rPr>
              <a:t>3</a:t>
            </a:r>
            <a:r>
              <a:rPr lang="en-US" altLang="en-US" sz="3000" b="1" baseline="-25000">
                <a:solidFill>
                  <a:srgbClr val="99FF33"/>
                </a:solidFill>
              </a:rPr>
              <a:t>	</a:t>
            </a:r>
            <a:r>
              <a:rPr lang="en-US" altLang="en-US" sz="3000" b="1"/>
              <a:t>Aluminum</a:t>
            </a:r>
            <a:r>
              <a:rPr lang="en-US" altLang="en-US" sz="3000" b="1">
                <a:solidFill>
                  <a:srgbClr val="99FF33"/>
                </a:solidFill>
              </a:rPr>
              <a:t> </a:t>
            </a:r>
            <a:r>
              <a:rPr lang="en-US" altLang="en-US" sz="3000" b="1">
                <a:solidFill>
                  <a:schemeClr val="accent1"/>
                </a:solidFill>
              </a:rPr>
              <a:t>bicarbonate</a:t>
            </a:r>
          </a:p>
          <a:p>
            <a:pPr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en-US" sz="3000" b="1">
                <a:solidFill>
                  <a:srgbClr val="99FF33"/>
                </a:solidFill>
              </a:rPr>
              <a:t>				</a:t>
            </a:r>
            <a:r>
              <a:rPr lang="en-US" altLang="en-US" sz="3000" b="1">
                <a:solidFill>
                  <a:schemeClr val="accent1"/>
                </a:solidFill>
              </a:rPr>
              <a:t>or</a:t>
            </a:r>
            <a:r>
              <a:rPr lang="en-US" altLang="en-US" sz="3000" b="1">
                <a:solidFill>
                  <a:srgbClr val="99FF33"/>
                </a:solidFill>
              </a:rPr>
              <a:t> </a:t>
            </a:r>
          </a:p>
          <a:p>
            <a:pPr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en-US" sz="3000" b="1"/>
              <a:t>				Aluminum</a:t>
            </a:r>
            <a:r>
              <a:rPr lang="en-US" altLang="en-US" sz="3000" b="1">
                <a:solidFill>
                  <a:srgbClr val="99FF33"/>
                </a:solidFill>
              </a:rPr>
              <a:t> </a:t>
            </a:r>
            <a:r>
              <a:rPr lang="en-US" altLang="en-US" sz="3000" b="1">
                <a:solidFill>
                  <a:schemeClr val="accent1"/>
                </a:solidFill>
              </a:rPr>
              <a:t>hydrogen carbonate</a:t>
            </a:r>
          </a:p>
          <a:p>
            <a:pPr>
              <a:lnSpc>
                <a:spcPct val="130000"/>
              </a:lnSpc>
              <a:buClr>
                <a:srgbClr val="66FF33"/>
              </a:buClr>
              <a:buFont typeface="Wingdings" panose="05000000000000000000" pitchFamily="2" charset="2"/>
              <a:buNone/>
            </a:pPr>
            <a:r>
              <a:rPr lang="en-US" altLang="en-US" sz="3000" b="1">
                <a:solidFill>
                  <a:srgbClr val="99FF33"/>
                </a:solidFill>
              </a:rPr>
              <a:t>	</a:t>
            </a:r>
            <a:endParaRPr lang="en-US" altLang="en-US" sz="2800" b="1">
              <a:solidFill>
                <a:srgbClr val="99FF33"/>
              </a:solidFill>
            </a:endParaRPr>
          </a:p>
          <a:p>
            <a:pPr>
              <a:lnSpc>
                <a:spcPct val="130000"/>
              </a:lnSpc>
              <a:buClr>
                <a:srgbClr val="66FF33"/>
              </a:buClr>
              <a:buFont typeface="Wingdings" panose="05000000000000000000" pitchFamily="2" charset="2"/>
              <a:buNone/>
            </a:pPr>
            <a:endParaRPr lang="en-US" altLang="en-US" sz="2800" b="1" baseline="30000"/>
          </a:p>
          <a:p>
            <a:pPr>
              <a:buFontTx/>
              <a:buNone/>
            </a:pPr>
            <a:r>
              <a:rPr lang="en-US" altLang="en-US" sz="2800" b="1">
                <a:solidFill>
                  <a:schemeClr val="accent1"/>
                </a:solidFill>
              </a:rPr>
              <a:t>		</a:t>
            </a:r>
            <a:endParaRPr lang="en-US" alt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086" name="Picture 6" descr="melbch2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Common Names</a:t>
            </a:r>
          </a:p>
        </p:txBody>
      </p:sp>
      <p:pic>
        <p:nvPicPr>
          <p:cNvPr id="302084" name="Picture 4" descr="ammonia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4503738"/>
            <a:ext cx="3124200" cy="2354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2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6172200" cy="5105400"/>
          </a:xfrm>
          <a:solidFill>
            <a:srgbClr val="5EA5FF">
              <a:alpha val="50000"/>
            </a:srgbClr>
          </a:solidFill>
          <a:ln/>
        </p:spPr>
        <p:txBody>
          <a:bodyPr/>
          <a:lstStyle/>
          <a:p>
            <a:r>
              <a:rPr lang="en-US" altLang="en-US" sz="2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lot of chemicals have common names as well as the proper IUPAC name.</a:t>
            </a:r>
          </a:p>
          <a:p>
            <a:r>
              <a:rPr lang="en-US" altLang="en-US" sz="28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Chemicals that should always be named by common name and never named by the IUPAC method are:</a:t>
            </a:r>
          </a:p>
          <a:p>
            <a:pPr lvl="1"/>
            <a:r>
              <a:rPr lang="en-US" altLang="en-US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b="1" baseline="-250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	water, not dihydrogen monoxide</a:t>
            </a:r>
          </a:p>
          <a:p>
            <a:pPr lvl="1"/>
            <a:r>
              <a:rPr lang="en-US" altLang="en-US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</a:t>
            </a:r>
            <a:r>
              <a:rPr lang="en-US" altLang="en-US" b="1" baseline="-2500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ammonia, not nitrogen trihydride</a:t>
            </a:r>
          </a:p>
        </p:txBody>
      </p:sp>
      <p:sp>
        <p:nvSpPr>
          <p:cNvPr id="302088" name="Line 8"/>
          <p:cNvSpPr>
            <a:spLocks noChangeShapeType="1"/>
          </p:cNvSpPr>
          <p:nvPr/>
        </p:nvSpPr>
        <p:spPr bwMode="auto">
          <a:xfrm flipV="1">
            <a:off x="3048000" y="4191000"/>
            <a:ext cx="2590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2089" name="Line 9"/>
          <p:cNvSpPr>
            <a:spLocks noChangeShapeType="1"/>
          </p:cNvSpPr>
          <p:nvPr/>
        </p:nvSpPr>
        <p:spPr bwMode="auto">
          <a:xfrm>
            <a:off x="2819400" y="5715000"/>
            <a:ext cx="3810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Learning Check </a:t>
            </a:r>
            <a:endParaRPr lang="en-US" altLang="en-US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3820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/>
              <a:t>Match each set with the correct name:</a:t>
            </a:r>
          </a:p>
          <a:p>
            <a:pPr>
              <a:buFontTx/>
              <a:buNone/>
            </a:pPr>
            <a:r>
              <a:rPr lang="en-US" altLang="en-US" sz="2800" b="1"/>
              <a:t>1.</a:t>
            </a:r>
            <a:r>
              <a:rPr lang="en-US" altLang="en-US" sz="2800"/>
              <a:t>     	</a:t>
            </a:r>
            <a:r>
              <a:rPr lang="en-US" altLang="en-US" sz="2800" b="1"/>
              <a:t>Na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CO</a:t>
            </a:r>
            <a:r>
              <a:rPr lang="en-US" altLang="en-US" sz="2800" b="1" baseline="-25000"/>
              <a:t>3</a:t>
            </a:r>
            <a:r>
              <a:rPr lang="en-US" altLang="en-US" sz="2800" b="1"/>
              <a:t>		</a:t>
            </a:r>
            <a:r>
              <a:rPr lang="en-US" altLang="en-US" sz="2800" b="1">
                <a:solidFill>
                  <a:schemeClr val="accent1"/>
                </a:solidFill>
              </a:rPr>
              <a:t>a)   magnesium sulfite</a:t>
            </a:r>
            <a:r>
              <a:rPr lang="en-US" altLang="en-US" sz="2800" b="1"/>
              <a:t> </a:t>
            </a:r>
          </a:p>
          <a:p>
            <a:pPr>
              <a:buFontTx/>
              <a:buNone/>
            </a:pPr>
            <a:r>
              <a:rPr lang="en-US" altLang="en-US" sz="2800" b="1"/>
              <a:t>		MgSO</a:t>
            </a:r>
            <a:r>
              <a:rPr lang="en-US" altLang="en-US" sz="2800" b="1" baseline="-25000"/>
              <a:t>3</a:t>
            </a:r>
            <a:r>
              <a:rPr lang="en-US" altLang="en-US" sz="2800" b="1"/>
              <a:t>		</a:t>
            </a:r>
            <a:r>
              <a:rPr lang="en-US" altLang="en-US" sz="2800" b="1">
                <a:solidFill>
                  <a:schemeClr val="accent1"/>
                </a:solidFill>
              </a:rPr>
              <a:t>b)   magnesium sulfate</a:t>
            </a:r>
            <a:endParaRPr lang="en-US" altLang="en-US" sz="2800" b="1"/>
          </a:p>
          <a:p>
            <a:pPr>
              <a:buFontTx/>
              <a:buNone/>
            </a:pPr>
            <a:r>
              <a:rPr lang="en-US" altLang="en-US" sz="2800" b="1"/>
              <a:t>		MgSO</a:t>
            </a:r>
            <a:r>
              <a:rPr lang="en-US" altLang="en-US" sz="2800" b="1" baseline="-25000"/>
              <a:t>4</a:t>
            </a:r>
            <a:r>
              <a:rPr lang="en-US" altLang="en-US" sz="2800" b="1"/>
              <a:t>		</a:t>
            </a:r>
            <a:r>
              <a:rPr lang="en-US" altLang="en-US" sz="2800" b="1">
                <a:solidFill>
                  <a:schemeClr val="accent1"/>
                </a:solidFill>
              </a:rPr>
              <a:t>c)   sodium carbonate </a:t>
            </a:r>
            <a:r>
              <a:rPr lang="en-US" altLang="en-US" sz="2800" b="1"/>
              <a:t>	</a:t>
            </a:r>
          </a:p>
          <a:p>
            <a:pPr>
              <a:lnSpc>
                <a:spcPct val="20000"/>
              </a:lnSpc>
              <a:buFontTx/>
              <a:buNone/>
            </a:pPr>
            <a:endParaRPr lang="en-US" altLang="en-US" sz="2800" b="1">
              <a:solidFill>
                <a:schemeClr val="accent1"/>
              </a:solidFill>
            </a:endParaRPr>
          </a:p>
          <a:p>
            <a:pPr>
              <a:buFontTx/>
              <a:buNone/>
            </a:pPr>
            <a:r>
              <a:rPr lang="en-US" altLang="en-US" sz="2800" b="1"/>
              <a:t>2 .	Ca(HCO</a:t>
            </a:r>
            <a:r>
              <a:rPr lang="en-US" altLang="en-US" sz="2800" b="1" baseline="-25000"/>
              <a:t>3</a:t>
            </a:r>
            <a:r>
              <a:rPr lang="en-US" altLang="en-US" sz="2800" b="1"/>
              <a:t>)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		</a:t>
            </a:r>
            <a:r>
              <a:rPr lang="en-US" altLang="en-US" sz="2800" b="1">
                <a:solidFill>
                  <a:schemeClr val="accent1"/>
                </a:solidFill>
              </a:rPr>
              <a:t>a) calcium carbonate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b="1"/>
              <a:t>	     	CaCO</a:t>
            </a:r>
            <a:r>
              <a:rPr lang="en-US" altLang="en-US" sz="2800" b="1" baseline="-25000"/>
              <a:t>3</a:t>
            </a:r>
            <a:r>
              <a:rPr lang="en-US" altLang="en-US" sz="2800" b="1"/>
              <a:t>		</a:t>
            </a:r>
            <a:r>
              <a:rPr lang="en-US" altLang="en-US" sz="2800" b="1">
                <a:solidFill>
                  <a:schemeClr val="accent1"/>
                </a:solidFill>
              </a:rPr>
              <a:t>b)   calcium phosphate</a:t>
            </a:r>
            <a:endParaRPr lang="en-US" altLang="en-US" sz="2800" b="1"/>
          </a:p>
          <a:p>
            <a:pPr>
              <a:buFontTx/>
              <a:buNone/>
            </a:pPr>
            <a:r>
              <a:rPr lang="en-US" altLang="en-US" sz="2800" b="1"/>
              <a:t>	     	Ca</a:t>
            </a:r>
            <a:r>
              <a:rPr lang="en-US" altLang="en-US" sz="2800" b="1" baseline="-25000"/>
              <a:t>3</a:t>
            </a:r>
            <a:r>
              <a:rPr lang="en-US" altLang="en-US" sz="2800" b="1"/>
              <a:t>(PO</a:t>
            </a:r>
            <a:r>
              <a:rPr lang="en-US" altLang="en-US" sz="2800" b="1" baseline="-25000"/>
              <a:t>4</a:t>
            </a:r>
            <a:r>
              <a:rPr lang="en-US" altLang="en-US" sz="2800" b="1"/>
              <a:t>)</a:t>
            </a:r>
            <a:r>
              <a:rPr lang="en-US" altLang="en-US" sz="2800" b="1" baseline="-25000"/>
              <a:t>2 		</a:t>
            </a:r>
            <a:r>
              <a:rPr lang="en-US" altLang="en-US" sz="2800" b="1">
                <a:solidFill>
                  <a:schemeClr val="accent1"/>
                </a:solidFill>
              </a:rPr>
              <a:t>c)   calcium bicarbonate</a:t>
            </a:r>
            <a:endParaRPr lang="en-US" altLang="en-US" sz="3000" b="1"/>
          </a:p>
        </p:txBody>
      </p:sp>
      <p:pic>
        <p:nvPicPr>
          <p:cNvPr id="28365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LTRMGLS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3" fill="hold"/>
                                        <p:tgtEl>
                                          <p:spTgt spid="2836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365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Solution </a:t>
            </a:r>
            <a:endParaRPr lang="en-US" altLang="en-US"/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0"/>
            <a:ext cx="3657600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/>
              <a:t>1.</a:t>
            </a:r>
            <a:r>
              <a:rPr lang="en-US" altLang="en-US" sz="2800"/>
              <a:t>    	</a:t>
            </a:r>
            <a:r>
              <a:rPr lang="en-US" altLang="en-US" sz="2800" b="1"/>
              <a:t>Na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CO</a:t>
            </a:r>
            <a:r>
              <a:rPr lang="en-US" altLang="en-US" sz="2800" b="1" baseline="-25000"/>
              <a:t>3</a:t>
            </a:r>
            <a:r>
              <a:rPr lang="en-US" altLang="en-US" sz="2800" b="1"/>
              <a:t>		MgSO</a:t>
            </a:r>
            <a:r>
              <a:rPr lang="en-US" altLang="en-US" sz="2800" b="1" baseline="-25000"/>
              <a:t>3</a:t>
            </a:r>
            <a:r>
              <a:rPr lang="en-US" altLang="en-US" sz="2800" b="1"/>
              <a:t>		MgSO</a:t>
            </a:r>
            <a:r>
              <a:rPr lang="en-US" altLang="en-US" sz="2800" b="1" baseline="-25000"/>
              <a:t>4</a:t>
            </a:r>
            <a:r>
              <a:rPr lang="en-US" altLang="en-US" sz="2800" b="1"/>
              <a:t>		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b="1"/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b="1"/>
              <a:t>2.		Ca(HCO</a:t>
            </a:r>
            <a:r>
              <a:rPr lang="en-US" altLang="en-US" sz="2800" b="1" baseline="-25000"/>
              <a:t>3</a:t>
            </a:r>
            <a:r>
              <a:rPr lang="en-US" altLang="en-US" sz="2800" b="1"/>
              <a:t>)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	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b="1"/>
              <a:t>	     	CaCO</a:t>
            </a:r>
            <a:r>
              <a:rPr lang="en-US" altLang="en-US" sz="2800" b="1" baseline="-25000"/>
              <a:t>3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800" b="1"/>
              <a:t>	     	Ca</a:t>
            </a:r>
            <a:r>
              <a:rPr lang="en-US" altLang="en-US" sz="2800" b="1" baseline="-25000"/>
              <a:t>3</a:t>
            </a:r>
            <a:r>
              <a:rPr lang="en-US" altLang="en-US" sz="2800" b="1"/>
              <a:t>(PO</a:t>
            </a:r>
            <a:r>
              <a:rPr lang="en-US" altLang="en-US" sz="2800" b="1" baseline="-25000"/>
              <a:t>4</a:t>
            </a:r>
            <a:r>
              <a:rPr lang="en-US" altLang="en-US" sz="2800" b="1"/>
              <a:t>)</a:t>
            </a:r>
            <a:r>
              <a:rPr lang="en-US" altLang="en-US" sz="2800" b="1" baseline="-25000"/>
              <a:t>2 		</a:t>
            </a:r>
          </a:p>
        </p:txBody>
      </p:sp>
      <p:sp>
        <p:nvSpPr>
          <p:cNvPr id="284676" name="Rectangle 4"/>
          <p:cNvSpPr>
            <a:spLocks noChangeArrowheads="1"/>
          </p:cNvSpPr>
          <p:nvPr/>
        </p:nvSpPr>
        <p:spPr bwMode="auto">
          <a:xfrm>
            <a:off x="3886200" y="2286000"/>
            <a:ext cx="4724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800" b="1">
                <a:solidFill>
                  <a:schemeClr val="accent1"/>
                </a:solidFill>
              </a:rPr>
              <a:t>c)  sodium carbonate</a:t>
            </a:r>
          </a:p>
          <a:p>
            <a:pPr>
              <a:buFontTx/>
              <a:buAutoNum type="alphaLcParenR"/>
            </a:pPr>
            <a:r>
              <a:rPr lang="en-US" altLang="en-US" sz="2800" b="1">
                <a:solidFill>
                  <a:schemeClr val="accent1"/>
                </a:solidFill>
              </a:rPr>
              <a:t>magnesium sulfite</a:t>
            </a:r>
            <a:r>
              <a:rPr lang="en-US" altLang="en-US" sz="2800"/>
              <a:t> </a:t>
            </a:r>
          </a:p>
          <a:p>
            <a:pPr>
              <a:buFontTx/>
              <a:buAutoNum type="alphaLcParenR"/>
            </a:pPr>
            <a:r>
              <a:rPr lang="en-US" altLang="en-US" sz="2800" b="1">
                <a:solidFill>
                  <a:schemeClr val="accent1"/>
                </a:solidFill>
              </a:rPr>
              <a:t>magnesium sulfate</a:t>
            </a:r>
          </a:p>
        </p:txBody>
      </p:sp>
      <p:sp>
        <p:nvSpPr>
          <p:cNvPr id="284677" name="Rectangle 5"/>
          <p:cNvSpPr>
            <a:spLocks noChangeArrowheads="1"/>
          </p:cNvSpPr>
          <p:nvPr/>
        </p:nvSpPr>
        <p:spPr bwMode="auto">
          <a:xfrm>
            <a:off x="3962400" y="4692650"/>
            <a:ext cx="408463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AutoNum type="alphaLcParenR" startAt="3"/>
            </a:pPr>
            <a:r>
              <a:rPr lang="en-US" altLang="en-US" sz="2800" b="1">
                <a:solidFill>
                  <a:schemeClr val="accent1"/>
                </a:solidFill>
              </a:rPr>
              <a:t>calcium bicarbonate</a:t>
            </a:r>
          </a:p>
          <a:p>
            <a:pPr>
              <a:buFontTx/>
              <a:buAutoNum type="alphaLcParenR"/>
            </a:pPr>
            <a:r>
              <a:rPr lang="en-US" altLang="en-US" sz="2800" b="1">
                <a:solidFill>
                  <a:schemeClr val="accent1"/>
                </a:solidFill>
              </a:rPr>
              <a:t>calcium carbonate</a:t>
            </a:r>
          </a:p>
          <a:p>
            <a:r>
              <a:rPr lang="en-US" altLang="en-US" sz="2800" b="1">
                <a:solidFill>
                  <a:schemeClr val="accent1"/>
                </a:solidFill>
              </a:rPr>
              <a:t>b)  calcium phosphate</a:t>
            </a:r>
            <a:endParaRPr lang="en-US" altLang="en-US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4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4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84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84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84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284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8458200" cy="914400"/>
          </a:xfrm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Mixed Practice!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3810000" cy="52578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en-US"/>
              <a:t>Name the following: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/>
              <a:t>Na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/>
              <a:t>CaCO</a:t>
            </a:r>
            <a:r>
              <a:rPr lang="en-US" altLang="en-US" baseline="-25000"/>
              <a:t>3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/>
              <a:t>PbS</a:t>
            </a:r>
            <a:r>
              <a:rPr lang="en-US" altLang="en-US" baseline="-25000"/>
              <a:t>2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/>
              <a:t>Sn</a:t>
            </a:r>
            <a:r>
              <a:rPr lang="en-US" altLang="en-US" baseline="-25000"/>
              <a:t>3</a:t>
            </a:r>
            <a:r>
              <a:rPr lang="en-US" altLang="en-US"/>
              <a:t>N</a:t>
            </a:r>
            <a:r>
              <a:rPr lang="en-US" altLang="en-US" baseline="-25000"/>
              <a:t>2 </a:t>
            </a:r>
            <a:endParaRPr lang="en-US" altLang="en-US"/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/>
              <a:t>Cu</a:t>
            </a:r>
            <a:r>
              <a:rPr lang="en-US" altLang="en-US" baseline="-25000"/>
              <a:t>3</a:t>
            </a:r>
            <a:r>
              <a:rPr lang="en-US" altLang="en-US"/>
              <a:t>PO</a:t>
            </a:r>
            <a:r>
              <a:rPr lang="en-US" altLang="en-US" baseline="-25000"/>
              <a:t>4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/>
              <a:t>HgF</a:t>
            </a:r>
            <a:r>
              <a:rPr lang="en-US" altLang="en-US" baseline="-25000"/>
              <a:t>2</a:t>
            </a:r>
          </a:p>
          <a:p>
            <a:pPr marL="609600" indent="-609600">
              <a:buClr>
                <a:schemeClr val="tx1"/>
              </a:buClr>
              <a:buFontTx/>
              <a:buNone/>
            </a:pPr>
            <a:endParaRPr lang="en-US" altLang="en-US"/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4495800" y="1447800"/>
            <a:ext cx="4648200" cy="408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3200"/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3200"/>
              <a:t>Sodium oxide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3200"/>
              <a:t>Calcium carbonate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3200"/>
              <a:t>Lead (IV) sulfide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3200"/>
              <a:t>Tin (II) nitride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3200"/>
              <a:t>Copper (I) phosphate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3200"/>
              <a:t>Mercury (II) fluoride</a:t>
            </a:r>
          </a:p>
        </p:txBody>
      </p:sp>
      <p:pic>
        <p:nvPicPr>
          <p:cNvPr id="312325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LetsPlay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2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2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2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2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2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2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2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2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2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2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2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2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2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2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2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12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12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232" fill="hold"/>
                                        <p:tgtEl>
                                          <p:spTgt spid="3123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32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Mixed Up… The Other Way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4876800" cy="54102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en-US"/>
              <a:t>Write the formula: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/>
              <a:t>Copper (II) chlorate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/>
              <a:t>Calcium nitride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/>
              <a:t>Aluminum carbonate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/>
              <a:t>Potassium bromide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/>
              <a:t>Barium fluoride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/>
              <a:t>Cesium hydroxide</a:t>
            </a: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5334000" y="1447800"/>
            <a:ext cx="3810000" cy="466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en-US" altLang="en-US" sz="3200"/>
          </a:p>
          <a:p>
            <a:pPr>
              <a:spcBef>
                <a:spcPct val="20000"/>
              </a:spcBef>
            </a:pPr>
            <a:r>
              <a:rPr lang="en-US" altLang="en-US" sz="3200"/>
              <a:t>Cu(ClO</a:t>
            </a:r>
            <a:r>
              <a:rPr lang="en-US" altLang="en-US" sz="3200" baseline="-25000"/>
              <a:t>3</a:t>
            </a:r>
            <a:r>
              <a:rPr lang="en-US" altLang="en-US" sz="3200"/>
              <a:t>)</a:t>
            </a:r>
            <a:r>
              <a:rPr lang="en-US" altLang="en-US" sz="3200" baseline="-25000"/>
              <a:t>2</a:t>
            </a:r>
          </a:p>
          <a:p>
            <a:pPr>
              <a:spcBef>
                <a:spcPct val="20000"/>
              </a:spcBef>
            </a:pPr>
            <a:r>
              <a:rPr lang="en-US" altLang="en-US" sz="3200"/>
              <a:t>Ca</a:t>
            </a:r>
            <a:r>
              <a:rPr lang="en-US" altLang="en-US" sz="3200" baseline="-25000"/>
              <a:t>3</a:t>
            </a:r>
            <a:r>
              <a:rPr lang="en-US" altLang="en-US" sz="3200"/>
              <a:t>N</a:t>
            </a:r>
            <a:r>
              <a:rPr lang="en-US" altLang="en-US" sz="3200" baseline="-25000"/>
              <a:t>2</a:t>
            </a:r>
          </a:p>
          <a:p>
            <a:pPr>
              <a:spcBef>
                <a:spcPct val="20000"/>
              </a:spcBef>
            </a:pPr>
            <a:r>
              <a:rPr lang="en-US" altLang="en-US" sz="3200"/>
              <a:t>Al</a:t>
            </a:r>
            <a:r>
              <a:rPr lang="en-US" altLang="en-US" sz="3200" baseline="-25000"/>
              <a:t>2</a:t>
            </a:r>
            <a:r>
              <a:rPr lang="en-US" altLang="en-US" sz="3200"/>
              <a:t>(CO</a:t>
            </a:r>
            <a:r>
              <a:rPr lang="en-US" altLang="en-US" sz="3200" baseline="-25000"/>
              <a:t>3</a:t>
            </a:r>
            <a:r>
              <a:rPr lang="en-US" altLang="en-US" sz="3200"/>
              <a:t>)</a:t>
            </a:r>
            <a:r>
              <a:rPr lang="en-US" altLang="en-US" sz="3200" baseline="-25000"/>
              <a:t>3</a:t>
            </a:r>
          </a:p>
          <a:p>
            <a:pPr>
              <a:spcBef>
                <a:spcPct val="20000"/>
              </a:spcBef>
            </a:pPr>
            <a:r>
              <a:rPr lang="en-US" altLang="en-US" sz="3200"/>
              <a:t>KBr</a:t>
            </a:r>
          </a:p>
          <a:p>
            <a:pPr>
              <a:spcBef>
                <a:spcPct val="20000"/>
              </a:spcBef>
            </a:pPr>
            <a:r>
              <a:rPr lang="en-US" altLang="en-US" sz="3200"/>
              <a:t>BaF</a:t>
            </a:r>
            <a:r>
              <a:rPr lang="en-US" altLang="en-US" sz="3200" baseline="-25000"/>
              <a:t>2</a:t>
            </a:r>
          </a:p>
          <a:p>
            <a:pPr>
              <a:spcBef>
                <a:spcPct val="20000"/>
              </a:spcBef>
            </a:pPr>
            <a:r>
              <a:rPr lang="en-US" altLang="en-US" sz="3200"/>
              <a:t>CsOH</a:t>
            </a:r>
          </a:p>
          <a:p>
            <a:pPr>
              <a:spcBef>
                <a:spcPct val="20000"/>
              </a:spcBef>
              <a:buFontTx/>
              <a:buChar char="•"/>
            </a:pPr>
            <a:endParaRPr lang="en-US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13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3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3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3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3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3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3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3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3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3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3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3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3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33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3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33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162800" cy="990600"/>
          </a:xfrm>
        </p:spPr>
        <p:txBody>
          <a:bodyPr/>
          <a:lstStyle/>
          <a:p>
            <a:r>
              <a:rPr lang="en-US" altLang="en-US" sz="4400">
                <a:solidFill>
                  <a:schemeClr val="folHlink"/>
                </a:solidFill>
                <a:latin typeface="Comic Sans MS" panose="030F0702030302020204" pitchFamily="66" charset="0"/>
              </a:rPr>
              <a:t>Naming Molecular Compounds</a:t>
            </a:r>
            <a:endParaRPr lang="en-US" altLang="en-US">
              <a:solidFill>
                <a:schemeClr val="folHlink"/>
              </a:solidFill>
            </a:endParaRPr>
          </a:p>
        </p:txBody>
      </p:sp>
      <p:pic>
        <p:nvPicPr>
          <p:cNvPr id="254979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2312988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685800" y="5638800"/>
            <a:ext cx="1735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>
                <a:solidFill>
                  <a:schemeClr val="tx2"/>
                </a:solidFill>
              </a:rPr>
              <a:t>CH</a:t>
            </a:r>
            <a:r>
              <a:rPr lang="en-US" altLang="en-US" sz="2000" b="1" baseline="-25000">
                <a:solidFill>
                  <a:schemeClr val="tx2"/>
                </a:solidFill>
              </a:rPr>
              <a:t>4 </a:t>
            </a:r>
            <a:r>
              <a:rPr lang="en-US" altLang="en-US" sz="2000" b="1">
                <a:solidFill>
                  <a:schemeClr val="tx2"/>
                </a:solidFill>
              </a:rPr>
              <a:t>methane</a:t>
            </a:r>
            <a:endParaRPr lang="en-US" altLang="en-US" sz="1600" b="1">
              <a:solidFill>
                <a:schemeClr val="hlink"/>
              </a:solidFill>
            </a:endParaRPr>
          </a:p>
        </p:txBody>
      </p:sp>
      <p:pic>
        <p:nvPicPr>
          <p:cNvPr id="2549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05000"/>
            <a:ext cx="2057400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4982" name="Text Box 6"/>
          <p:cNvSpPr txBox="1">
            <a:spLocks noChangeArrowheads="1"/>
          </p:cNvSpPr>
          <p:nvPr/>
        </p:nvSpPr>
        <p:spPr bwMode="auto">
          <a:xfrm>
            <a:off x="4724400" y="3084513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altLang="en-US" sz="1400" b="1">
              <a:solidFill>
                <a:schemeClr val="hlink"/>
              </a:solidFill>
            </a:endParaRPr>
          </a:p>
        </p:txBody>
      </p:sp>
      <p:pic>
        <p:nvPicPr>
          <p:cNvPr id="25498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62400"/>
            <a:ext cx="1447800" cy="132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4984" name="Text Box 8"/>
          <p:cNvSpPr txBox="1">
            <a:spLocks noChangeArrowheads="1"/>
          </p:cNvSpPr>
          <p:nvPr/>
        </p:nvSpPr>
        <p:spPr bwMode="auto">
          <a:xfrm>
            <a:off x="3124200" y="5410200"/>
            <a:ext cx="2214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/>
              <a:t>BCl</a:t>
            </a:r>
            <a:r>
              <a:rPr lang="en-US" altLang="en-US" sz="2000" b="1" baseline="-25000"/>
              <a:t>3</a:t>
            </a:r>
            <a:r>
              <a:rPr lang="en-US" altLang="en-US" sz="2000" b="1"/>
              <a:t>  </a:t>
            </a:r>
            <a:br>
              <a:rPr lang="en-US" altLang="en-US" sz="2000" b="1"/>
            </a:br>
            <a:r>
              <a:rPr lang="en-US" altLang="en-US" sz="2000" b="1"/>
              <a:t>boron trichloride</a:t>
            </a:r>
          </a:p>
        </p:txBody>
      </p:sp>
      <p:sp>
        <p:nvSpPr>
          <p:cNvPr id="254985" name="Rectangle 9"/>
          <p:cNvSpPr>
            <a:spLocks noChangeArrowheads="1"/>
          </p:cNvSpPr>
          <p:nvPr/>
        </p:nvSpPr>
        <p:spPr bwMode="auto">
          <a:xfrm>
            <a:off x="3213100" y="2743200"/>
            <a:ext cx="2716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 b="1"/>
              <a:t>CO</a:t>
            </a:r>
            <a:r>
              <a:rPr lang="en-US" altLang="en-US" sz="2000" b="1" baseline="-25000"/>
              <a:t>2</a:t>
            </a:r>
            <a:r>
              <a:rPr lang="en-US" altLang="en-US" sz="2000" b="1"/>
              <a:t>   Carbon dioxide</a:t>
            </a:r>
          </a:p>
        </p:txBody>
      </p:sp>
      <p:sp>
        <p:nvSpPr>
          <p:cNvPr id="254986" name="Text Box 10"/>
          <p:cNvSpPr txBox="1">
            <a:spLocks noChangeArrowheads="1"/>
          </p:cNvSpPr>
          <p:nvPr/>
        </p:nvSpPr>
        <p:spPr bwMode="auto">
          <a:xfrm>
            <a:off x="5965825" y="1752600"/>
            <a:ext cx="2568575" cy="1800225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/>
              <a:t>All are formed from two or more nonmetals. </a:t>
            </a:r>
            <a:r>
              <a:rPr lang="en-US" altLang="en-US" sz="1800" b="1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254987" name="Rectangle 11"/>
          <p:cNvSpPr>
            <a:spLocks noChangeArrowheads="1"/>
          </p:cNvSpPr>
          <p:nvPr/>
        </p:nvSpPr>
        <p:spPr bwMode="auto">
          <a:xfrm>
            <a:off x="5943600" y="3733800"/>
            <a:ext cx="2743200" cy="2654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 i="1"/>
              <a:t>Ionic</a:t>
            </a:r>
            <a:r>
              <a:rPr lang="en-US" altLang="en-US" sz="2800" b="1"/>
              <a:t> compounds generally involve a metal and nonmetal </a:t>
            </a:r>
          </a:p>
          <a:p>
            <a:pPr eaLnBrk="0" hangingPunct="0"/>
            <a:r>
              <a:rPr lang="en-US" altLang="en-US" sz="2800" b="1"/>
              <a:t>(NaCl)</a:t>
            </a:r>
          </a:p>
        </p:txBody>
      </p:sp>
      <p:graphicFrame>
        <p:nvGraphicFramePr>
          <p:cNvPr id="254988" name="Object 12">
            <a:hlinkClick r:id="rId7" action="ppaction://hlinkfile"/>
          </p:cNvPr>
          <p:cNvGraphicFramePr>
            <a:graphicFrameLocks noChangeAspect="1"/>
          </p:cNvGraphicFramePr>
          <p:nvPr/>
        </p:nvGraphicFramePr>
        <p:xfrm>
          <a:off x="533400" y="3657600"/>
          <a:ext cx="2239963" cy="186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989" name="QuickTime Movie" r:id="rId8" imgW="1890215" imgH="1570213" progId="PlayerFrameClass">
                  <p:embed/>
                </p:oleObj>
              </mc:Choice>
              <mc:Fallback>
                <p:oleObj name="QuickTime Movie" r:id="rId8" imgW="1890215" imgH="1570213" progId="PlayerFrameClass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657600"/>
                        <a:ext cx="2239963" cy="186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4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4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6" grpId="0" animBg="1" autoUpdateAnimBg="0"/>
      <p:bldP spid="254987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424863" cy="790575"/>
          </a:xfrm>
        </p:spPr>
        <p:txBody>
          <a:bodyPr/>
          <a:lstStyle/>
          <a:p>
            <a:r>
              <a:rPr lang="en-US" altLang="en-US" sz="3600"/>
              <a:t>Molecular (Covalent) Nomenclature</a:t>
            </a:r>
            <a:br>
              <a:rPr lang="en-US" altLang="en-US" sz="3600"/>
            </a:br>
            <a:r>
              <a:rPr lang="en-US" altLang="en-US" sz="3600"/>
              <a:t>for two </a:t>
            </a:r>
            <a:r>
              <a:rPr lang="en-US" altLang="en-US" sz="3600">
                <a:solidFill>
                  <a:schemeClr val="folHlink"/>
                </a:solidFill>
              </a:rPr>
              <a:t>non</a:t>
            </a:r>
            <a:r>
              <a:rPr lang="en-US" altLang="en-US" sz="3600"/>
              <a:t>metals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pPr marL="287338" indent="-287338">
              <a:spcBef>
                <a:spcPct val="100000"/>
              </a:spcBef>
            </a:pPr>
            <a:r>
              <a:rPr lang="en-US" altLang="en-US" b="1"/>
              <a:t>Prefix System </a:t>
            </a:r>
            <a:r>
              <a:rPr lang="en-US" altLang="en-US"/>
              <a:t>(binary compounds)</a:t>
            </a:r>
          </a:p>
          <a:p>
            <a:pPr marL="909638" lvl="1" indent="-508000">
              <a:spcBef>
                <a:spcPct val="100000"/>
              </a:spcBef>
              <a:buFontTx/>
              <a:buNone/>
            </a:pPr>
            <a:r>
              <a:rPr lang="en-US" altLang="en-US"/>
              <a:t>1.	</a:t>
            </a:r>
            <a:r>
              <a:rPr lang="en-US" altLang="en-US">
                <a:solidFill>
                  <a:schemeClr val="tx2"/>
                </a:solidFill>
              </a:rPr>
              <a:t>Less electronegative</a:t>
            </a:r>
            <a:r>
              <a:rPr lang="en-US" altLang="en-US"/>
              <a:t> atom </a:t>
            </a:r>
            <a:br>
              <a:rPr lang="en-US" altLang="en-US"/>
            </a:br>
            <a:r>
              <a:rPr lang="en-US" altLang="en-US"/>
              <a:t>comes first. </a:t>
            </a:r>
          </a:p>
          <a:p>
            <a:pPr marL="909638" lvl="1" indent="-508000">
              <a:spcBef>
                <a:spcPct val="100000"/>
              </a:spcBef>
              <a:buFontTx/>
              <a:buNone/>
            </a:pPr>
            <a:r>
              <a:rPr lang="en-US" altLang="en-US"/>
              <a:t>2.	Add </a:t>
            </a:r>
            <a:r>
              <a:rPr lang="en-US" altLang="en-US">
                <a:solidFill>
                  <a:schemeClr val="tx2"/>
                </a:solidFill>
              </a:rPr>
              <a:t>prefixes</a:t>
            </a:r>
            <a:r>
              <a:rPr lang="en-US" altLang="en-US"/>
              <a:t> to indicate # of atoms.  Omit </a:t>
            </a:r>
            <a:r>
              <a:rPr lang="en-US" altLang="en-US">
                <a:solidFill>
                  <a:schemeClr val="tx2"/>
                </a:solidFill>
              </a:rPr>
              <a:t>mono-</a:t>
            </a:r>
            <a:r>
              <a:rPr lang="en-US" altLang="en-US"/>
              <a:t> prefix on the FIRST element.  </a:t>
            </a:r>
            <a:r>
              <a:rPr lang="en-US" altLang="en-US">
                <a:solidFill>
                  <a:schemeClr val="tx2"/>
                </a:solidFill>
              </a:rPr>
              <a:t>Mono-</a:t>
            </a:r>
            <a:r>
              <a:rPr lang="en-US" altLang="en-US"/>
              <a:t> is OPTIONAL on the SECOND element (in this class, it’s NOT optional!).</a:t>
            </a:r>
          </a:p>
          <a:p>
            <a:pPr marL="909638" lvl="1" indent="-508000">
              <a:spcBef>
                <a:spcPct val="100000"/>
              </a:spcBef>
              <a:buFontTx/>
              <a:buNone/>
            </a:pPr>
            <a:r>
              <a:rPr lang="en-US" altLang="en-US"/>
              <a:t>3.	Change the ending of the </a:t>
            </a:r>
            <a:br>
              <a:rPr lang="en-US" altLang="en-US"/>
            </a:br>
            <a:r>
              <a:rPr lang="en-US" altLang="en-US"/>
              <a:t>second element to </a:t>
            </a:r>
            <a:r>
              <a:rPr lang="en-US" altLang="en-US">
                <a:solidFill>
                  <a:schemeClr val="tx2"/>
                </a:solidFill>
              </a:rPr>
              <a:t>-ide</a:t>
            </a:r>
            <a:r>
              <a:rPr lang="en-US" altLang="en-US"/>
              <a:t>.</a:t>
            </a:r>
          </a:p>
        </p:txBody>
      </p:sp>
      <p:grpSp>
        <p:nvGrpSpPr>
          <p:cNvPr id="289796" name="Group 4"/>
          <p:cNvGrpSpPr>
            <a:grpSpLocks/>
          </p:cNvGrpSpPr>
          <p:nvPr/>
        </p:nvGrpSpPr>
        <p:grpSpPr bwMode="auto">
          <a:xfrm>
            <a:off x="6096000" y="2133600"/>
            <a:ext cx="2763838" cy="1554163"/>
            <a:chOff x="999" y="1684"/>
            <a:chExt cx="3570" cy="2007"/>
          </a:xfrm>
        </p:grpSpPr>
        <p:pic>
          <p:nvPicPr>
            <p:cNvPr id="289797" name="Picture 5" descr="pertabl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4" y="1968"/>
              <a:ext cx="3115" cy="1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9798" name="AutoShape 6"/>
            <p:cNvSpPr>
              <a:spLocks noChangeArrowheads="1"/>
            </p:cNvSpPr>
            <p:nvPr/>
          </p:nvSpPr>
          <p:spPr bwMode="auto">
            <a:xfrm>
              <a:off x="1969" y="1684"/>
              <a:ext cx="1916" cy="277"/>
            </a:xfrm>
            <a:prstGeom prst="leftArrow">
              <a:avLst>
                <a:gd name="adj1" fmla="val 50176"/>
                <a:gd name="adj2" fmla="val 103594"/>
              </a:avLst>
            </a:prstGeom>
            <a:gradFill rotWithShape="0">
              <a:gsLst>
                <a:gs pos="0">
                  <a:srgbClr val="FF0000"/>
                </a:gs>
                <a:gs pos="100000">
                  <a:srgbClr val="3333CC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9" name="AutoShape 7"/>
            <p:cNvSpPr>
              <a:spLocks noChangeArrowheads="1"/>
            </p:cNvSpPr>
            <p:nvPr/>
          </p:nvSpPr>
          <p:spPr bwMode="auto">
            <a:xfrm rot="-5400000">
              <a:off x="180" y="2557"/>
              <a:ext cx="1916" cy="277"/>
            </a:xfrm>
            <a:prstGeom prst="leftArrow">
              <a:avLst>
                <a:gd name="adj1" fmla="val 50907"/>
                <a:gd name="adj2" fmla="val 108654"/>
              </a:avLst>
            </a:prstGeom>
            <a:gradFill rotWithShape="0">
              <a:gsLst>
                <a:gs pos="0">
                  <a:srgbClr val="3333CC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9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9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9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9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5" grpId="0" uiExpand="1" build="p" bldLvl="2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200150" y="1365250"/>
            <a:ext cx="2981325" cy="4575175"/>
          </a:xfrm>
          <a:extLs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spcBef>
                <a:spcPct val="15000"/>
              </a:spcBef>
              <a:buFontTx/>
              <a:buNone/>
              <a:tabLst>
                <a:tab pos="1030288" algn="l"/>
              </a:tabLst>
            </a:pPr>
            <a:r>
              <a:rPr lang="en-US" altLang="en-US" sz="2800" b="1">
                <a:latin typeface="Comic Sans MS" panose="030F0702030302020204" pitchFamily="66" charset="0"/>
              </a:rPr>
              <a:t>	PREFIX</a:t>
            </a:r>
            <a:endParaRPr lang="en-US" altLang="en-US" sz="2800"/>
          </a:p>
          <a:p>
            <a:pPr marL="0" indent="0">
              <a:spcBef>
                <a:spcPct val="15000"/>
              </a:spcBef>
              <a:buFontTx/>
              <a:buNone/>
              <a:tabLst>
                <a:tab pos="1030288" algn="l"/>
              </a:tabLst>
            </a:pPr>
            <a:r>
              <a:rPr lang="en-US" altLang="en-US" sz="2800"/>
              <a:t>	mono-</a:t>
            </a:r>
          </a:p>
          <a:p>
            <a:pPr marL="0" indent="0">
              <a:spcBef>
                <a:spcPct val="15000"/>
              </a:spcBef>
              <a:buFontTx/>
              <a:buNone/>
              <a:tabLst>
                <a:tab pos="1030288" algn="l"/>
              </a:tabLst>
            </a:pPr>
            <a:r>
              <a:rPr lang="en-US" altLang="en-US" sz="2800"/>
              <a:t>	</a:t>
            </a:r>
            <a:r>
              <a:rPr lang="en-US" altLang="en-US" sz="2800">
                <a:solidFill>
                  <a:schemeClr val="tx2"/>
                </a:solidFill>
              </a:rPr>
              <a:t>di-</a:t>
            </a:r>
          </a:p>
          <a:p>
            <a:pPr marL="0" indent="0">
              <a:spcBef>
                <a:spcPct val="15000"/>
              </a:spcBef>
              <a:buFontTx/>
              <a:buNone/>
              <a:tabLst>
                <a:tab pos="1030288" algn="l"/>
              </a:tabLst>
            </a:pPr>
            <a:r>
              <a:rPr lang="en-US" altLang="en-US" sz="2800"/>
              <a:t>	tri-</a:t>
            </a:r>
          </a:p>
          <a:p>
            <a:pPr marL="0" indent="0">
              <a:spcBef>
                <a:spcPct val="15000"/>
              </a:spcBef>
              <a:buFontTx/>
              <a:buNone/>
              <a:tabLst>
                <a:tab pos="1030288" algn="l"/>
              </a:tabLst>
            </a:pPr>
            <a:r>
              <a:rPr lang="en-US" altLang="en-US" sz="2800"/>
              <a:t>	</a:t>
            </a:r>
            <a:r>
              <a:rPr lang="en-US" altLang="en-US" sz="2800">
                <a:solidFill>
                  <a:schemeClr val="tx2"/>
                </a:solidFill>
              </a:rPr>
              <a:t>tetra-</a:t>
            </a:r>
          </a:p>
          <a:p>
            <a:pPr marL="0" indent="0">
              <a:spcBef>
                <a:spcPct val="15000"/>
              </a:spcBef>
              <a:buFontTx/>
              <a:buNone/>
              <a:tabLst>
                <a:tab pos="1030288" algn="l"/>
              </a:tabLst>
            </a:pPr>
            <a:r>
              <a:rPr lang="en-US" altLang="en-US" sz="2800"/>
              <a:t>	penta-</a:t>
            </a:r>
          </a:p>
          <a:p>
            <a:pPr marL="0" indent="0">
              <a:spcBef>
                <a:spcPct val="15000"/>
              </a:spcBef>
              <a:buFontTx/>
              <a:buNone/>
              <a:tabLst>
                <a:tab pos="1030288" algn="l"/>
              </a:tabLst>
            </a:pPr>
            <a:r>
              <a:rPr lang="en-US" altLang="en-US" sz="2800"/>
              <a:t>	</a:t>
            </a:r>
            <a:r>
              <a:rPr lang="en-US" altLang="en-US" sz="2800">
                <a:solidFill>
                  <a:schemeClr val="tx2"/>
                </a:solidFill>
              </a:rPr>
              <a:t>hexa-</a:t>
            </a:r>
          </a:p>
          <a:p>
            <a:pPr marL="0" indent="0">
              <a:spcBef>
                <a:spcPct val="15000"/>
              </a:spcBef>
              <a:buFontTx/>
              <a:buNone/>
              <a:tabLst>
                <a:tab pos="1030288" algn="l"/>
              </a:tabLst>
            </a:pPr>
            <a:r>
              <a:rPr lang="en-US" altLang="en-US" sz="2800">
                <a:solidFill>
                  <a:schemeClr val="tx2"/>
                </a:solidFill>
              </a:rPr>
              <a:t>	</a:t>
            </a:r>
            <a:r>
              <a:rPr lang="en-US" altLang="en-US" sz="2800"/>
              <a:t>hepta-</a:t>
            </a:r>
            <a:endParaRPr lang="en-US" altLang="en-US" sz="2800">
              <a:solidFill>
                <a:schemeClr val="tx2"/>
              </a:solidFill>
            </a:endParaRPr>
          </a:p>
          <a:p>
            <a:pPr marL="0" indent="0">
              <a:spcBef>
                <a:spcPct val="15000"/>
              </a:spcBef>
              <a:buFontTx/>
              <a:buNone/>
              <a:tabLst>
                <a:tab pos="1030288" algn="l"/>
              </a:tabLst>
            </a:pPr>
            <a:r>
              <a:rPr lang="en-US" altLang="en-US" sz="2800">
                <a:solidFill>
                  <a:schemeClr val="tx2"/>
                </a:solidFill>
              </a:rPr>
              <a:t>	octa-</a:t>
            </a:r>
          </a:p>
          <a:p>
            <a:pPr marL="0" indent="0">
              <a:spcBef>
                <a:spcPct val="15000"/>
              </a:spcBef>
              <a:buFontTx/>
              <a:buNone/>
              <a:tabLst>
                <a:tab pos="1030288" algn="l"/>
              </a:tabLst>
            </a:pPr>
            <a:r>
              <a:rPr lang="en-US" altLang="en-US" sz="2800">
                <a:solidFill>
                  <a:schemeClr val="tx2"/>
                </a:solidFill>
              </a:rPr>
              <a:t>	</a:t>
            </a:r>
            <a:r>
              <a:rPr lang="en-US" altLang="en-US" sz="2800"/>
              <a:t>nona-</a:t>
            </a:r>
            <a:endParaRPr lang="en-US" altLang="en-US" sz="2800">
              <a:solidFill>
                <a:schemeClr val="tx2"/>
              </a:solidFill>
            </a:endParaRPr>
          </a:p>
          <a:p>
            <a:pPr marL="0" indent="0">
              <a:spcBef>
                <a:spcPct val="15000"/>
              </a:spcBef>
              <a:buFontTx/>
              <a:buNone/>
              <a:tabLst>
                <a:tab pos="1030288" algn="l"/>
              </a:tabLst>
            </a:pPr>
            <a:r>
              <a:rPr lang="en-US" altLang="en-US" sz="2800">
                <a:solidFill>
                  <a:schemeClr val="tx2"/>
                </a:solidFill>
              </a:rPr>
              <a:t>	deca-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70338" y="1365250"/>
            <a:ext cx="4013200" cy="4551363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marL="287338" indent="-287338" algn="ctr">
              <a:spcBef>
                <a:spcPct val="15000"/>
              </a:spcBef>
              <a:buFontTx/>
              <a:buNone/>
            </a:pPr>
            <a:r>
              <a:rPr lang="en-US" altLang="en-US" sz="2800" b="1">
                <a:latin typeface="Comic Sans MS" panose="030F0702030302020204" pitchFamily="66" charset="0"/>
              </a:rPr>
              <a:t>NUMBER</a:t>
            </a:r>
            <a:endParaRPr lang="en-US" altLang="en-US" sz="2800"/>
          </a:p>
          <a:p>
            <a:pPr marL="287338" indent="-287338" algn="ctr">
              <a:spcBef>
                <a:spcPct val="15000"/>
              </a:spcBef>
              <a:buFontTx/>
              <a:buNone/>
            </a:pPr>
            <a:r>
              <a:rPr lang="en-US" altLang="en-US" sz="2800"/>
              <a:t>1</a:t>
            </a:r>
          </a:p>
          <a:p>
            <a:pPr marL="287338" indent="-287338" algn="ctr">
              <a:spcBef>
                <a:spcPct val="15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2</a:t>
            </a:r>
          </a:p>
          <a:p>
            <a:pPr marL="287338" indent="-287338" algn="ctr">
              <a:spcBef>
                <a:spcPct val="15000"/>
              </a:spcBef>
              <a:buFontTx/>
              <a:buNone/>
            </a:pPr>
            <a:r>
              <a:rPr lang="en-US" altLang="en-US" sz="2800"/>
              <a:t>3</a:t>
            </a:r>
          </a:p>
          <a:p>
            <a:pPr marL="287338" indent="-287338" algn="ctr">
              <a:spcBef>
                <a:spcPct val="15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4</a:t>
            </a:r>
            <a:endParaRPr lang="en-US" altLang="en-US" sz="2800"/>
          </a:p>
          <a:p>
            <a:pPr marL="287338" indent="-287338" algn="ctr">
              <a:spcBef>
                <a:spcPct val="15000"/>
              </a:spcBef>
              <a:buFontTx/>
              <a:buNone/>
            </a:pPr>
            <a:r>
              <a:rPr lang="en-US" altLang="en-US" sz="2800"/>
              <a:t>5</a:t>
            </a:r>
          </a:p>
          <a:p>
            <a:pPr marL="287338" indent="-287338" algn="ctr">
              <a:spcBef>
                <a:spcPct val="15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6</a:t>
            </a:r>
          </a:p>
          <a:p>
            <a:pPr marL="287338" indent="-287338" algn="ctr">
              <a:spcBef>
                <a:spcPct val="15000"/>
              </a:spcBef>
              <a:buFontTx/>
              <a:buNone/>
            </a:pPr>
            <a:r>
              <a:rPr lang="en-US" altLang="en-US" sz="2800"/>
              <a:t>7</a:t>
            </a:r>
            <a:endParaRPr lang="en-US" altLang="en-US" sz="2800">
              <a:solidFill>
                <a:schemeClr val="tx2"/>
              </a:solidFill>
            </a:endParaRPr>
          </a:p>
          <a:p>
            <a:pPr marL="287338" indent="-287338" algn="ctr">
              <a:spcBef>
                <a:spcPct val="15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8</a:t>
            </a:r>
          </a:p>
          <a:p>
            <a:pPr marL="287338" indent="-287338" algn="ctr">
              <a:spcBef>
                <a:spcPct val="15000"/>
              </a:spcBef>
              <a:buFontTx/>
              <a:buNone/>
            </a:pPr>
            <a:r>
              <a:rPr lang="en-US" altLang="en-US" sz="2800"/>
              <a:t>9</a:t>
            </a:r>
            <a:endParaRPr lang="en-US" altLang="en-US" sz="2800">
              <a:solidFill>
                <a:schemeClr val="tx2"/>
              </a:solidFill>
            </a:endParaRPr>
          </a:p>
          <a:p>
            <a:pPr marL="287338" indent="-287338" algn="ctr">
              <a:spcBef>
                <a:spcPct val="15000"/>
              </a:spcBef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10</a:t>
            </a:r>
            <a:endParaRPr lang="en-US" altLang="en-US" sz="2800"/>
          </a:p>
        </p:txBody>
      </p:sp>
      <p:sp>
        <p:nvSpPr>
          <p:cNvPr id="290820" name="Line 4"/>
          <p:cNvSpPr>
            <a:spLocks noChangeShapeType="1"/>
          </p:cNvSpPr>
          <p:nvPr/>
        </p:nvSpPr>
        <p:spPr bwMode="auto">
          <a:xfrm>
            <a:off x="1704975" y="1890713"/>
            <a:ext cx="5735638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439150" cy="790575"/>
          </a:xfrm>
        </p:spPr>
        <p:txBody>
          <a:bodyPr/>
          <a:lstStyle/>
          <a:p>
            <a:r>
              <a:rPr lang="en-US" altLang="en-US"/>
              <a:t>Molecular Nomenclature Prefixes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479425" y="1946275"/>
            <a:ext cx="5259388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b="1"/>
              <a:t>CCl</a:t>
            </a:r>
            <a:r>
              <a:rPr lang="en-US" altLang="en-US" b="1" baseline="-25000"/>
              <a:t>4</a:t>
            </a:r>
            <a:endParaRPr lang="en-US" altLang="en-US" b="1"/>
          </a:p>
          <a:p>
            <a:pPr>
              <a:lnSpc>
                <a:spcPct val="120000"/>
              </a:lnSpc>
            </a:pPr>
            <a:endParaRPr lang="en-US" altLang="en-US" b="1"/>
          </a:p>
          <a:p>
            <a:pPr>
              <a:lnSpc>
                <a:spcPct val="120000"/>
              </a:lnSpc>
            </a:pPr>
            <a:r>
              <a:rPr lang="en-US" altLang="en-US" b="1"/>
              <a:t>N</a:t>
            </a:r>
            <a:r>
              <a:rPr lang="en-US" altLang="en-US" b="1" baseline="-25000"/>
              <a:t>2</a:t>
            </a:r>
            <a:r>
              <a:rPr lang="en-US" altLang="en-US" b="1"/>
              <a:t>O</a:t>
            </a:r>
          </a:p>
          <a:p>
            <a:pPr>
              <a:lnSpc>
                <a:spcPct val="120000"/>
              </a:lnSpc>
            </a:pPr>
            <a:endParaRPr lang="en-US" altLang="en-US" b="1"/>
          </a:p>
          <a:p>
            <a:pPr>
              <a:lnSpc>
                <a:spcPct val="120000"/>
              </a:lnSpc>
            </a:pPr>
            <a:r>
              <a:rPr lang="en-US" altLang="en-US" b="1"/>
              <a:t>SF</a:t>
            </a:r>
            <a:r>
              <a:rPr lang="en-US" altLang="en-US" b="1" baseline="-25000"/>
              <a:t>6</a:t>
            </a:r>
            <a:endParaRPr lang="en-US" altLang="en-US"/>
          </a:p>
          <a:p>
            <a:pPr lvl="1">
              <a:lnSpc>
                <a:spcPct val="120000"/>
              </a:lnSpc>
            </a:pPr>
            <a:endParaRPr lang="en-US" altLang="en-US"/>
          </a:p>
        </p:txBody>
      </p:sp>
      <p:sp>
        <p:nvSpPr>
          <p:cNvPr id="291843" name="Rectangle 3"/>
          <p:cNvSpPr>
            <a:spLocks noChangeArrowheads="1"/>
          </p:cNvSpPr>
          <p:nvPr/>
        </p:nvSpPr>
        <p:spPr bwMode="auto">
          <a:xfrm>
            <a:off x="433388" y="2590800"/>
            <a:ext cx="52593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 altLang="en-US"/>
              <a:t>carbon tetrachloride </a:t>
            </a:r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433388" y="4037013"/>
            <a:ext cx="525938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 altLang="en-US"/>
              <a:t>dinitrogen monoxide</a:t>
            </a:r>
          </a:p>
        </p:txBody>
      </p:sp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433388" y="5476875"/>
            <a:ext cx="72263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 altLang="en-US"/>
              <a:t>sulfur hexafluoride</a:t>
            </a:r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334375" cy="790575"/>
          </a:xfrm>
        </p:spPr>
        <p:txBody>
          <a:bodyPr/>
          <a:lstStyle/>
          <a:p>
            <a:r>
              <a:rPr lang="en-US" altLang="en-US"/>
              <a:t>Molecular Nomenclature: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1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autoUpdateAnimBg="0"/>
      <p:bldP spid="291844" grpId="0" autoUpdateAnimBg="0"/>
      <p:bldP spid="291845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479425" y="1946275"/>
            <a:ext cx="7535863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b="1"/>
              <a:t>arsenic trichloride</a:t>
            </a:r>
          </a:p>
          <a:p>
            <a:pPr>
              <a:lnSpc>
                <a:spcPct val="120000"/>
              </a:lnSpc>
            </a:pPr>
            <a:endParaRPr lang="en-US" altLang="en-US" b="1"/>
          </a:p>
          <a:p>
            <a:pPr>
              <a:lnSpc>
                <a:spcPct val="120000"/>
              </a:lnSpc>
            </a:pPr>
            <a:r>
              <a:rPr lang="en-US" altLang="en-US" b="1"/>
              <a:t>dinitrogen pentoxide</a:t>
            </a:r>
          </a:p>
          <a:p>
            <a:pPr>
              <a:lnSpc>
                <a:spcPct val="120000"/>
              </a:lnSpc>
            </a:pPr>
            <a:endParaRPr lang="en-US" altLang="en-US" b="1"/>
          </a:p>
          <a:p>
            <a:pPr>
              <a:lnSpc>
                <a:spcPct val="120000"/>
              </a:lnSpc>
            </a:pPr>
            <a:r>
              <a:rPr lang="en-US" altLang="en-US" b="1"/>
              <a:t>tetraphosphorus decoxide</a:t>
            </a:r>
            <a:endParaRPr lang="en-US" altLang="en-US"/>
          </a:p>
          <a:p>
            <a:pPr lvl="1">
              <a:lnSpc>
                <a:spcPct val="120000"/>
              </a:lnSpc>
            </a:pPr>
            <a:endParaRPr lang="en-US" altLang="en-US"/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433388" y="2590800"/>
            <a:ext cx="5259387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 altLang="en-US"/>
              <a:t>AsCl</a:t>
            </a:r>
            <a:r>
              <a:rPr lang="en-US" altLang="en-US" baseline="-25000"/>
              <a:t>3</a:t>
            </a:r>
            <a:r>
              <a:rPr lang="en-US" altLang="en-US"/>
              <a:t> </a:t>
            </a:r>
          </a:p>
        </p:txBody>
      </p:sp>
      <p:sp>
        <p:nvSpPr>
          <p:cNvPr id="292868" name="Rectangle 4"/>
          <p:cNvSpPr>
            <a:spLocks noChangeArrowheads="1"/>
          </p:cNvSpPr>
          <p:nvPr/>
        </p:nvSpPr>
        <p:spPr bwMode="auto">
          <a:xfrm>
            <a:off x="433388" y="4049713"/>
            <a:ext cx="525938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 altLang="en-US"/>
              <a:t>N</a:t>
            </a:r>
            <a:r>
              <a:rPr lang="en-US" altLang="en-US" baseline="-25000"/>
              <a:t>2</a:t>
            </a:r>
            <a:r>
              <a:rPr lang="en-US" altLang="en-US"/>
              <a:t>O</a:t>
            </a:r>
            <a:r>
              <a:rPr lang="en-US" altLang="en-US" baseline="-25000"/>
              <a:t>5</a:t>
            </a:r>
            <a:endParaRPr lang="en-US" altLang="en-US"/>
          </a:p>
        </p:txBody>
      </p:sp>
      <p:sp>
        <p:nvSpPr>
          <p:cNvPr id="292869" name="Rectangle 5"/>
          <p:cNvSpPr>
            <a:spLocks noChangeArrowheads="1"/>
          </p:cNvSpPr>
          <p:nvPr/>
        </p:nvSpPr>
        <p:spPr bwMode="auto">
          <a:xfrm>
            <a:off x="433388" y="5476875"/>
            <a:ext cx="72263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 altLang="en-US"/>
              <a:t>P</a:t>
            </a:r>
            <a:r>
              <a:rPr lang="en-US" altLang="en-US" baseline="-25000"/>
              <a:t>4</a:t>
            </a:r>
            <a:r>
              <a:rPr lang="en-US" altLang="en-US"/>
              <a:t>O</a:t>
            </a:r>
            <a:r>
              <a:rPr lang="en-US" altLang="en-US" baseline="-25000"/>
              <a:t>10</a:t>
            </a:r>
          </a:p>
        </p:txBody>
      </p:sp>
      <p:sp>
        <p:nvSpPr>
          <p:cNvPr id="29287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50813"/>
            <a:ext cx="8321675" cy="790575"/>
          </a:xfrm>
        </p:spPr>
        <p:txBody>
          <a:bodyPr/>
          <a:lstStyle/>
          <a:p>
            <a:r>
              <a:rPr lang="en-US" altLang="en-US"/>
              <a:t>More Molecular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2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2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 autoUpdateAnimBg="0"/>
      <p:bldP spid="292868" grpId="0" autoUpdateAnimBg="0"/>
      <p:bldP spid="292869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Learning Check </a:t>
            </a:r>
            <a:endParaRPr lang="en-US" altLang="en-US" sz="3200" b="1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534400" cy="4876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000" b="1"/>
              <a:t>	Fill in the blanks to complete the following names of covalent compounds.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3000" b="1"/>
              <a:t>		</a:t>
            </a:r>
            <a:r>
              <a:rPr lang="en-US" altLang="en-US" sz="2800" b="1">
                <a:solidFill>
                  <a:schemeClr val="accent1"/>
                </a:solidFill>
              </a:rPr>
              <a:t>CO   		carbon ______oxide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 b="1">
                <a:solidFill>
                  <a:schemeClr val="accent1"/>
                </a:solidFill>
              </a:rPr>
              <a:t>		CO</a:t>
            </a:r>
            <a:r>
              <a:rPr lang="en-US" altLang="en-US" sz="2800" b="1" baseline="-25000">
                <a:solidFill>
                  <a:schemeClr val="accent1"/>
                </a:solidFill>
              </a:rPr>
              <a:t>2</a:t>
            </a:r>
            <a:r>
              <a:rPr lang="en-US" altLang="en-US" sz="2800" b="1">
                <a:solidFill>
                  <a:schemeClr val="accent1"/>
                </a:solidFill>
              </a:rPr>
              <a:t>		carbon _______________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 b="1">
                <a:solidFill>
                  <a:schemeClr val="accent1"/>
                </a:solidFill>
              </a:rPr>
              <a:t>		PCl</a:t>
            </a:r>
            <a:r>
              <a:rPr lang="en-US" altLang="en-US" sz="2800" b="1" baseline="-25000">
                <a:solidFill>
                  <a:schemeClr val="accent1"/>
                </a:solidFill>
              </a:rPr>
              <a:t>3		</a:t>
            </a:r>
            <a:r>
              <a:rPr lang="en-US" altLang="en-US" sz="2800" b="1">
                <a:solidFill>
                  <a:schemeClr val="accent1"/>
                </a:solidFill>
              </a:rPr>
              <a:t>phosphorus _______chloride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 b="1">
                <a:solidFill>
                  <a:schemeClr val="accent1"/>
                </a:solidFill>
              </a:rPr>
              <a:t>		CCl</a:t>
            </a:r>
            <a:r>
              <a:rPr lang="en-US" altLang="en-US" sz="2800" b="1" baseline="-25000">
                <a:solidFill>
                  <a:schemeClr val="accent1"/>
                </a:solidFill>
              </a:rPr>
              <a:t>4</a:t>
            </a:r>
            <a:r>
              <a:rPr lang="en-US" altLang="en-US" sz="2800" b="1">
                <a:solidFill>
                  <a:schemeClr val="accent1"/>
                </a:solidFill>
              </a:rPr>
              <a:t>		carbon  ________chloride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 b="1">
                <a:solidFill>
                  <a:schemeClr val="accent1"/>
                </a:solidFill>
              </a:rPr>
              <a:t>		N</a:t>
            </a:r>
            <a:r>
              <a:rPr lang="en-US" altLang="en-US" sz="2800" b="1" baseline="-25000">
                <a:solidFill>
                  <a:schemeClr val="accent1"/>
                </a:solidFill>
              </a:rPr>
              <a:t>2</a:t>
            </a:r>
            <a:r>
              <a:rPr lang="en-US" altLang="en-US" sz="2800" b="1">
                <a:solidFill>
                  <a:schemeClr val="accent1"/>
                </a:solidFill>
              </a:rPr>
              <a:t>O		_____nitrogen  _____oxide</a:t>
            </a:r>
          </a:p>
          <a:p>
            <a:pPr>
              <a:lnSpc>
                <a:spcPct val="150000"/>
              </a:lnSpc>
            </a:pPr>
            <a:endParaRPr lang="en-US" altLang="en-US">
              <a:solidFill>
                <a:schemeClr val="accent1"/>
              </a:solidFill>
            </a:endParaRPr>
          </a:p>
        </p:txBody>
      </p:sp>
      <p:pic>
        <p:nvPicPr>
          <p:cNvPr id="27853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panther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2" fill="hold"/>
                                        <p:tgtEl>
                                          <p:spTgt spid="2785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853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ChangeArrowheads="1"/>
          </p:cNvSpPr>
          <p:nvPr/>
        </p:nvSpPr>
        <p:spPr bwMode="auto">
          <a:xfrm>
            <a:off x="4876800" y="609600"/>
            <a:ext cx="3429000" cy="1676400"/>
          </a:xfrm>
          <a:prstGeom prst="rect">
            <a:avLst/>
          </a:prstGeom>
          <a:solidFill>
            <a:srgbClr val="FFC5C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CATION</a:t>
            </a:r>
            <a:r>
              <a:rPr lang="en-US" alt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+ </a:t>
            </a:r>
          </a:p>
          <a:p>
            <a:pPr algn="ctr" eaLnBrk="0" hangingPunct="0"/>
            <a:r>
              <a:rPr lang="en-US" alt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ANION</a:t>
            </a:r>
            <a:r>
              <a:rPr lang="en-US" alt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---&gt; </a:t>
            </a:r>
          </a:p>
          <a:p>
            <a:pPr algn="ctr" eaLnBrk="0" hangingPunct="0"/>
            <a:r>
              <a:rPr lang="en-US" alt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COMPOUND</a:t>
            </a:r>
            <a:endParaRPr lang="en-US" altLang="en-US" sz="3200">
              <a:effectLst>
                <a:outerShdw blurRad="38100" dist="38100" dir="2700000" algn="tl">
                  <a:srgbClr val="000000"/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250883" name="Rectangle 3"/>
          <p:cNvSpPr>
            <a:spLocks noChangeArrowheads="1"/>
          </p:cNvSpPr>
          <p:nvPr/>
        </p:nvSpPr>
        <p:spPr bwMode="auto">
          <a:xfrm>
            <a:off x="4724400" y="3810000"/>
            <a:ext cx="3886200" cy="2057400"/>
          </a:xfrm>
          <a:prstGeom prst="rect">
            <a:avLst/>
          </a:prstGeom>
          <a:solidFill>
            <a:srgbClr val="FCFEB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A neutral compound </a:t>
            </a:r>
          </a:p>
          <a:p>
            <a:pPr algn="ctr" eaLnBrk="0" hangingPunct="0"/>
            <a:r>
              <a:rPr lang="en-US" alt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requires</a:t>
            </a:r>
          </a:p>
          <a:p>
            <a:pPr algn="ctr" eaLnBrk="0" hangingPunct="0"/>
            <a:r>
              <a:rPr lang="en-US" alt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 equal number of + </a:t>
            </a:r>
          </a:p>
          <a:p>
            <a:pPr algn="ctr" eaLnBrk="0" hangingPunct="0"/>
            <a:r>
              <a:rPr lang="en-US" altLang="en-US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and - charges.</a:t>
            </a:r>
            <a:endParaRPr lang="en-US" altLang="en-US" sz="320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3886200" cy="1981200"/>
          </a:xfrm>
          <a:noFill/>
          <a:ln/>
          <a:effectLst>
            <a:outerShdw dist="7184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r>
              <a:rPr lang="en-US" altLang="en-US" sz="4400">
                <a:solidFill>
                  <a:srgbClr val="EF9100"/>
                </a:solidFill>
                <a:latin typeface="Comic Sans MS" panose="030F0702030302020204" pitchFamily="66" charset="0"/>
              </a:rPr>
              <a:t>COMPOUNDS FORMED FROM IONS</a:t>
            </a:r>
            <a:endParaRPr lang="en-US" altLang="en-US" sz="4800">
              <a:solidFill>
                <a:srgbClr val="EF9100"/>
              </a:solidFill>
            </a:endParaRPr>
          </a:p>
        </p:txBody>
      </p:sp>
      <p:sp>
        <p:nvSpPr>
          <p:cNvPr id="2508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48200" y="2667000"/>
            <a:ext cx="4114800" cy="762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285750" indent="-285750">
              <a:lnSpc>
                <a:spcPct val="80000"/>
              </a:lnSpc>
              <a:buFontTx/>
              <a:buNone/>
            </a:pPr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altLang="en-US" sz="40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 + Cl</a:t>
            </a:r>
            <a:r>
              <a:rPr lang="en-US" altLang="en-US" sz="4000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- </a:t>
            </a:r>
            <a:r>
              <a:rPr lang="en-US" altLang="en-US" sz="4000">
                <a:effectLst>
                  <a:outerShdw blurRad="38100" dist="38100" dir="2700000" algn="tl">
                    <a:srgbClr val="000000"/>
                  </a:outerShdw>
                </a:effectLst>
              </a:rPr>
              <a:t>--&gt; NaCl</a:t>
            </a:r>
            <a:endParaRPr lang="en-US" altLang="en-US" sz="36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5750" indent="-285750">
              <a:lnSpc>
                <a:spcPct val="80000"/>
              </a:lnSpc>
              <a:buFontTx/>
              <a:buNone/>
            </a:pPr>
            <a:r>
              <a:rPr lang="en-US" altLang="en-US"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marL="285750" indent="-285750">
              <a:lnSpc>
                <a:spcPct val="80000"/>
              </a:lnSpc>
              <a:buFontTx/>
              <a:buNone/>
            </a:pPr>
            <a:endParaRPr lang="en-US" altLang="en-US" sz="36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50886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2495550"/>
            <a:ext cx="4000500" cy="3530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0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0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2" grpId="0" animBg="1" autoUpdateAnimBg="0"/>
      <p:bldP spid="250883" grpId="0" animBg="1" autoUpdateAnimBg="0"/>
      <p:bldP spid="25088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Solution </a:t>
            </a:r>
            <a:endParaRPr lang="en-US" altLang="en-US" sz="3200" b="1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534400" cy="4876800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en-US" altLang="en-US" sz="3000" b="1">
                <a:solidFill>
                  <a:schemeClr val="accent1"/>
                </a:solidFill>
              </a:rPr>
              <a:t>		CO   		carbon </a:t>
            </a:r>
            <a:r>
              <a:rPr lang="en-US" altLang="en-US" sz="3000" b="1">
                <a:solidFill>
                  <a:schemeClr val="folHlink"/>
                </a:solidFill>
              </a:rPr>
              <a:t>mon</a:t>
            </a:r>
            <a:r>
              <a:rPr lang="en-US" altLang="en-US" sz="3000" b="1">
                <a:solidFill>
                  <a:schemeClr val="accent1"/>
                </a:solidFill>
              </a:rPr>
              <a:t>oxide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en-US" sz="3000" b="1">
                <a:solidFill>
                  <a:schemeClr val="accent1"/>
                </a:solidFill>
              </a:rPr>
              <a:t>		CO</a:t>
            </a:r>
            <a:r>
              <a:rPr lang="en-US" altLang="en-US" sz="3000" b="1" baseline="-25000">
                <a:solidFill>
                  <a:schemeClr val="accent1"/>
                </a:solidFill>
              </a:rPr>
              <a:t>2</a:t>
            </a:r>
            <a:r>
              <a:rPr lang="en-US" altLang="en-US" sz="3000" b="1">
                <a:solidFill>
                  <a:schemeClr val="accent1"/>
                </a:solidFill>
              </a:rPr>
              <a:t>		carbon </a:t>
            </a:r>
            <a:r>
              <a:rPr lang="en-US" altLang="en-US" sz="3000" b="1">
                <a:solidFill>
                  <a:schemeClr val="folHlink"/>
                </a:solidFill>
              </a:rPr>
              <a:t>di</a:t>
            </a:r>
            <a:r>
              <a:rPr lang="en-US" altLang="en-US" sz="3000" b="1">
                <a:solidFill>
                  <a:schemeClr val="accent1"/>
                </a:solidFill>
              </a:rPr>
              <a:t>oxide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en-US" sz="3000" b="1">
                <a:solidFill>
                  <a:schemeClr val="accent1"/>
                </a:solidFill>
              </a:rPr>
              <a:t>		PCl</a:t>
            </a:r>
            <a:r>
              <a:rPr lang="en-US" altLang="en-US" sz="3000" b="1" baseline="-25000">
                <a:solidFill>
                  <a:schemeClr val="accent1"/>
                </a:solidFill>
              </a:rPr>
              <a:t>3		</a:t>
            </a:r>
            <a:r>
              <a:rPr lang="en-US" altLang="en-US" sz="3000" b="1">
                <a:solidFill>
                  <a:schemeClr val="accent1"/>
                </a:solidFill>
              </a:rPr>
              <a:t>phosphorus</a:t>
            </a:r>
            <a:r>
              <a:rPr lang="en-US" altLang="en-US" sz="3000" b="1">
                <a:solidFill>
                  <a:schemeClr val="folHlink"/>
                </a:solidFill>
              </a:rPr>
              <a:t> tri</a:t>
            </a:r>
            <a:r>
              <a:rPr lang="en-US" altLang="en-US" sz="3000" b="1">
                <a:solidFill>
                  <a:schemeClr val="accent1"/>
                </a:solidFill>
              </a:rPr>
              <a:t>chloride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en-US" sz="3000" b="1">
                <a:solidFill>
                  <a:schemeClr val="accent1"/>
                </a:solidFill>
              </a:rPr>
              <a:t>		CCl</a:t>
            </a:r>
            <a:r>
              <a:rPr lang="en-US" altLang="en-US" sz="3000" b="1" baseline="-25000">
                <a:solidFill>
                  <a:schemeClr val="accent1"/>
                </a:solidFill>
              </a:rPr>
              <a:t>4</a:t>
            </a:r>
            <a:r>
              <a:rPr lang="en-US" altLang="en-US" sz="3000" b="1">
                <a:solidFill>
                  <a:schemeClr val="accent1"/>
                </a:solidFill>
              </a:rPr>
              <a:t>		carbon </a:t>
            </a:r>
            <a:r>
              <a:rPr lang="en-US" altLang="en-US" sz="3000" b="1">
                <a:solidFill>
                  <a:schemeClr val="folHlink"/>
                </a:solidFill>
              </a:rPr>
              <a:t>tetra</a:t>
            </a:r>
            <a:r>
              <a:rPr lang="en-US" altLang="en-US" sz="3000" b="1">
                <a:solidFill>
                  <a:schemeClr val="accent1"/>
                </a:solidFill>
              </a:rPr>
              <a:t>chloride</a:t>
            </a:r>
          </a:p>
          <a:p>
            <a:pPr>
              <a:lnSpc>
                <a:spcPct val="130000"/>
              </a:lnSpc>
              <a:buFontTx/>
              <a:buNone/>
            </a:pPr>
            <a:r>
              <a:rPr lang="en-US" altLang="en-US" sz="3000" b="1">
                <a:solidFill>
                  <a:schemeClr val="accent1"/>
                </a:solidFill>
              </a:rPr>
              <a:t>		N</a:t>
            </a:r>
            <a:r>
              <a:rPr lang="en-US" altLang="en-US" sz="3000" b="1" baseline="-25000">
                <a:solidFill>
                  <a:schemeClr val="accent1"/>
                </a:solidFill>
              </a:rPr>
              <a:t>2</a:t>
            </a:r>
            <a:r>
              <a:rPr lang="en-US" altLang="en-US" sz="3000" b="1">
                <a:solidFill>
                  <a:schemeClr val="accent1"/>
                </a:solidFill>
              </a:rPr>
              <a:t>O		</a:t>
            </a:r>
            <a:r>
              <a:rPr lang="en-US" altLang="en-US" sz="3000" b="1">
                <a:solidFill>
                  <a:schemeClr val="folHlink"/>
                </a:solidFill>
              </a:rPr>
              <a:t>di</a:t>
            </a:r>
            <a:r>
              <a:rPr lang="en-US" altLang="en-US" sz="3000" b="1">
                <a:solidFill>
                  <a:schemeClr val="accent1"/>
                </a:solidFill>
              </a:rPr>
              <a:t>nitrogen</a:t>
            </a:r>
            <a:r>
              <a:rPr lang="en-US" altLang="en-US" sz="3000" b="1">
                <a:solidFill>
                  <a:srgbClr val="0033CC"/>
                </a:solidFill>
              </a:rPr>
              <a:t> </a:t>
            </a:r>
            <a:r>
              <a:rPr lang="en-US" altLang="en-US" sz="3000" b="1">
                <a:solidFill>
                  <a:schemeClr val="folHlink"/>
                </a:solidFill>
              </a:rPr>
              <a:t>mon</a:t>
            </a:r>
            <a:r>
              <a:rPr lang="en-US" altLang="en-US" sz="3000" b="1">
                <a:solidFill>
                  <a:schemeClr val="accent1"/>
                </a:solidFill>
              </a:rPr>
              <a:t>oxide</a:t>
            </a:r>
          </a:p>
          <a:p>
            <a:endParaRPr lang="en-US" altLang="en-US"/>
          </a:p>
          <a:p>
            <a:pPr>
              <a:lnSpc>
                <a:spcPct val="90000"/>
              </a:lnSpc>
              <a:buFontTx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Learning Check </a:t>
            </a:r>
            <a:endParaRPr lang="en-US" altLang="en-US"/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/>
              <a:t>1.		P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O</a:t>
            </a:r>
            <a:r>
              <a:rPr lang="en-US" altLang="en-US" sz="2800" b="1" baseline="-25000"/>
              <a:t>5</a:t>
            </a:r>
            <a:r>
              <a:rPr lang="en-US" altLang="en-US" sz="2800" b="1">
                <a:solidFill>
                  <a:schemeClr val="accent1"/>
                </a:solidFill>
              </a:rPr>
              <a:t>		a)  phosphorus oxide</a:t>
            </a:r>
          </a:p>
          <a:p>
            <a:pPr>
              <a:buFontTx/>
              <a:buNone/>
            </a:pPr>
            <a:r>
              <a:rPr lang="en-US" altLang="en-US" sz="2800" b="1">
                <a:solidFill>
                  <a:schemeClr val="accent1"/>
                </a:solidFill>
              </a:rPr>
              <a:t>				b)  phosphorus pentoxide</a:t>
            </a:r>
          </a:p>
          <a:p>
            <a:pPr>
              <a:buFontTx/>
              <a:buNone/>
            </a:pPr>
            <a:r>
              <a:rPr lang="en-US" altLang="en-US" sz="2800" b="1">
                <a:solidFill>
                  <a:schemeClr val="accent1"/>
                </a:solidFill>
              </a:rPr>
              <a:t>				c)  diphosphorus pentoxide</a:t>
            </a:r>
          </a:p>
          <a:p>
            <a:pPr>
              <a:lnSpc>
                <a:spcPct val="70000"/>
              </a:lnSpc>
              <a:buFontTx/>
              <a:buNone/>
            </a:pPr>
            <a:endParaRPr lang="en-US" altLang="en-US" sz="2800" b="1"/>
          </a:p>
          <a:p>
            <a:pPr>
              <a:buFontTx/>
              <a:buNone/>
            </a:pPr>
            <a:r>
              <a:rPr lang="en-US" altLang="en-US" sz="2800" b="1"/>
              <a:t>2.		Cl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O</a:t>
            </a:r>
            <a:r>
              <a:rPr lang="en-US" altLang="en-US" sz="2800" b="1" baseline="-25000"/>
              <a:t>7</a:t>
            </a:r>
            <a:r>
              <a:rPr lang="en-US" altLang="en-US" sz="2800" b="1" baseline="-25000">
                <a:solidFill>
                  <a:schemeClr val="accent1"/>
                </a:solidFill>
              </a:rPr>
              <a:t>		</a:t>
            </a:r>
            <a:r>
              <a:rPr lang="en-US" altLang="en-US" sz="2800" b="1">
                <a:solidFill>
                  <a:schemeClr val="accent1"/>
                </a:solidFill>
              </a:rPr>
              <a:t>a)  dichlorine  heptoxide</a:t>
            </a:r>
          </a:p>
          <a:p>
            <a:pPr>
              <a:buFontTx/>
              <a:buNone/>
            </a:pPr>
            <a:r>
              <a:rPr lang="en-US" altLang="en-US" sz="2800" b="1">
                <a:solidFill>
                  <a:schemeClr val="accent1"/>
                </a:solidFill>
              </a:rPr>
              <a:t>				b)  dichlorine oxide</a:t>
            </a:r>
          </a:p>
          <a:p>
            <a:pPr>
              <a:buFontTx/>
              <a:buNone/>
            </a:pPr>
            <a:r>
              <a:rPr lang="en-US" altLang="en-US" sz="2800" b="1">
                <a:solidFill>
                  <a:schemeClr val="accent1"/>
                </a:solidFill>
              </a:rPr>
              <a:t>				c)  chlorine heptoxide </a:t>
            </a:r>
          </a:p>
          <a:p>
            <a:pPr>
              <a:lnSpc>
                <a:spcPct val="70000"/>
              </a:lnSpc>
              <a:buFontTx/>
              <a:buNone/>
            </a:pPr>
            <a:r>
              <a:rPr lang="en-US" altLang="en-US" sz="2800" b="1">
                <a:solidFill>
                  <a:schemeClr val="accent1"/>
                </a:solidFill>
              </a:rPr>
              <a:t>			</a:t>
            </a:r>
          </a:p>
          <a:p>
            <a:pPr>
              <a:buFontTx/>
              <a:buNone/>
            </a:pPr>
            <a:r>
              <a:rPr lang="en-US" altLang="en-US" sz="2800" b="1"/>
              <a:t>3.     	Cl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		</a:t>
            </a:r>
            <a:r>
              <a:rPr lang="en-US" altLang="en-US" sz="2800" b="1">
                <a:solidFill>
                  <a:schemeClr val="accent1"/>
                </a:solidFill>
              </a:rPr>
              <a:t>a)  chlorine	</a:t>
            </a:r>
          </a:p>
          <a:p>
            <a:pPr>
              <a:buFontTx/>
              <a:buNone/>
            </a:pPr>
            <a:r>
              <a:rPr lang="en-US" altLang="en-US" sz="2800" b="1">
                <a:solidFill>
                  <a:schemeClr val="accent1"/>
                </a:solidFill>
              </a:rPr>
              <a:t>				b)  dichlorine	</a:t>
            </a:r>
          </a:p>
          <a:p>
            <a:pPr>
              <a:buFontTx/>
              <a:buNone/>
            </a:pPr>
            <a:r>
              <a:rPr lang="en-US" altLang="en-US" sz="2800" b="1">
                <a:solidFill>
                  <a:schemeClr val="accent1"/>
                </a:solidFill>
              </a:rPr>
              <a:t>				c)  dichloride</a:t>
            </a:r>
          </a:p>
          <a:p>
            <a:endParaRPr lang="en-US" altLang="en-US"/>
          </a:p>
        </p:txBody>
      </p:sp>
      <p:pic>
        <p:nvPicPr>
          <p:cNvPr id="280580" name="Round1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666" fill="hold"/>
                                        <p:tgtEl>
                                          <p:spTgt spid="2805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0580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Solution </a:t>
            </a:r>
            <a:endParaRPr lang="en-US" altLang="en-US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2286000" cy="4953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sz="2800" b="1">
              <a:solidFill>
                <a:schemeClr val="accent1"/>
              </a:solidFill>
            </a:endParaRPr>
          </a:p>
          <a:p>
            <a:pPr marL="609600" indent="-609600">
              <a:lnSpc>
                <a:spcPct val="110000"/>
              </a:lnSpc>
              <a:buFontTx/>
              <a:buNone/>
            </a:pPr>
            <a:r>
              <a:rPr lang="en-US" altLang="en-US" sz="2800" b="1"/>
              <a:t>1.	P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O</a:t>
            </a:r>
            <a:r>
              <a:rPr lang="en-US" altLang="en-US" sz="2800" b="1" baseline="-25000"/>
              <a:t>5</a:t>
            </a:r>
            <a:r>
              <a:rPr lang="en-US" altLang="en-US" sz="2800" b="1">
                <a:solidFill>
                  <a:schemeClr val="accent1"/>
                </a:solidFill>
              </a:rPr>
              <a:t>		</a:t>
            </a:r>
            <a:endParaRPr lang="en-US" altLang="en-US" sz="2800" b="1"/>
          </a:p>
          <a:p>
            <a:pPr marL="609600" indent="-609600">
              <a:lnSpc>
                <a:spcPct val="110000"/>
              </a:lnSpc>
              <a:buFontTx/>
              <a:buNone/>
            </a:pPr>
            <a:r>
              <a:rPr lang="en-US" altLang="en-US" sz="2800" b="1"/>
              <a:t>2.   Cl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O</a:t>
            </a:r>
            <a:r>
              <a:rPr lang="en-US" altLang="en-US" sz="2800" b="1" baseline="-25000"/>
              <a:t>7</a:t>
            </a:r>
            <a:r>
              <a:rPr lang="en-US" altLang="en-US" sz="2800" b="1" baseline="-25000">
                <a:solidFill>
                  <a:schemeClr val="accent1"/>
                </a:solidFill>
              </a:rPr>
              <a:t>	</a:t>
            </a:r>
          </a:p>
          <a:p>
            <a:pPr marL="609600" indent="-609600">
              <a:lnSpc>
                <a:spcPct val="110000"/>
              </a:lnSpc>
              <a:buFontTx/>
              <a:buNone/>
            </a:pPr>
            <a:endParaRPr lang="en-US" altLang="en-US" sz="2800" b="1">
              <a:solidFill>
                <a:schemeClr val="accent1"/>
              </a:solidFill>
            </a:endParaRPr>
          </a:p>
          <a:p>
            <a:pPr marL="609600" indent="-609600">
              <a:lnSpc>
                <a:spcPct val="110000"/>
              </a:lnSpc>
              <a:buFontTx/>
              <a:buNone/>
            </a:pPr>
            <a:r>
              <a:rPr lang="en-US" altLang="en-US" sz="2800" b="1"/>
              <a:t>3.   	Cl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		</a:t>
            </a:r>
            <a:r>
              <a:rPr lang="en-US" altLang="en-US" sz="2800" b="1">
                <a:solidFill>
                  <a:schemeClr val="accent1"/>
                </a:solidFill>
              </a:rPr>
              <a:t>	</a:t>
            </a:r>
          </a:p>
          <a:p>
            <a:pPr marL="609600" indent="-609600">
              <a:lnSpc>
                <a:spcPct val="110000"/>
              </a:lnSpc>
              <a:buFontTx/>
              <a:buNone/>
            </a:pPr>
            <a:endParaRPr lang="en-US" altLang="en-US" sz="2800" b="1">
              <a:solidFill>
                <a:schemeClr val="accent1"/>
              </a:solidFill>
            </a:endParaRP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altLang="en-US"/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2895600" y="1981200"/>
            <a:ext cx="48529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accent1"/>
                </a:solidFill>
              </a:rPr>
              <a:t>c)  diphosphorus pentoxide</a:t>
            </a:r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2895600" y="3048000"/>
            <a:ext cx="42783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accent1"/>
                </a:solidFill>
              </a:rPr>
              <a:t>a)  dichlorine  heptoxide</a:t>
            </a:r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2971800" y="4038600"/>
            <a:ext cx="208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accent1"/>
                </a:solidFill>
              </a:rPr>
              <a:t>a)  chlorine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/>
      <p:bldP spid="281605" grpId="0"/>
      <p:bldP spid="28160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Overall strategy for naming chemical compounds.</a:t>
            </a:r>
          </a:p>
        </p:txBody>
      </p:sp>
      <p:pic>
        <p:nvPicPr>
          <p:cNvPr id="234499" name="Picture 3" descr="Zumdahl04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467600" cy="477837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81000"/>
            <a:ext cx="8915400" cy="1143000"/>
          </a:xfrm>
        </p:spPr>
        <p:txBody>
          <a:bodyPr/>
          <a:lstStyle/>
          <a:p>
            <a:r>
              <a:rPr lang="en-US" altLang="en-US" sz="2800"/>
              <a:t>A flow chart for naming binary compounds.</a:t>
            </a:r>
          </a:p>
        </p:txBody>
      </p:sp>
      <p:pic>
        <p:nvPicPr>
          <p:cNvPr id="232451" name="Picture 3" descr="Zumdahl04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01713"/>
            <a:ext cx="6248400" cy="5399087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458200" cy="9144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Mixed Review </a:t>
            </a:r>
            <a:endParaRPr lang="en-US" altLang="en-US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/>
              <a:t>Name the following compounds:</a:t>
            </a:r>
          </a:p>
          <a:p>
            <a:pPr>
              <a:buFontTx/>
              <a:buNone/>
            </a:pPr>
            <a:r>
              <a:rPr lang="en-US" altLang="en-US" sz="2800" b="1"/>
              <a:t>1.  	CaO</a:t>
            </a:r>
          </a:p>
          <a:p>
            <a:pPr>
              <a:buFontTx/>
              <a:buNone/>
            </a:pPr>
            <a:r>
              <a:rPr lang="en-US" altLang="en-US" sz="2400" b="1">
                <a:solidFill>
                  <a:schemeClr val="accent1"/>
                </a:solidFill>
              </a:rPr>
              <a:t>		a)  calcium oxide		b) calcium(I) oxide</a:t>
            </a:r>
            <a:br>
              <a:rPr lang="en-US" altLang="en-US" sz="2400" b="1">
                <a:solidFill>
                  <a:schemeClr val="accent1"/>
                </a:solidFill>
              </a:rPr>
            </a:br>
            <a:r>
              <a:rPr lang="en-US" altLang="en-US" sz="2400" b="1">
                <a:solidFill>
                  <a:schemeClr val="accent1"/>
                </a:solidFill>
              </a:rPr>
              <a:t>	c)  calcium (II) oxide</a:t>
            </a:r>
          </a:p>
          <a:p>
            <a:pPr>
              <a:lnSpc>
                <a:spcPct val="30000"/>
              </a:lnSpc>
              <a:buFontTx/>
              <a:buNone/>
            </a:pPr>
            <a:endParaRPr lang="en-US" altLang="en-US" sz="2400" b="1"/>
          </a:p>
          <a:p>
            <a:pPr>
              <a:buFontTx/>
              <a:buNone/>
            </a:pPr>
            <a:r>
              <a:rPr lang="en-US" altLang="en-US" sz="2800" b="1"/>
              <a:t>2.  	SnCl</a:t>
            </a:r>
            <a:r>
              <a:rPr lang="en-US" altLang="en-US" sz="2800" b="1" baseline="-25000"/>
              <a:t>4</a:t>
            </a:r>
            <a:r>
              <a:rPr lang="en-US" altLang="en-US" sz="2800" b="1"/>
              <a:t>		 	</a:t>
            </a:r>
          </a:p>
          <a:p>
            <a:pPr>
              <a:buFontTx/>
              <a:buNone/>
            </a:pPr>
            <a:r>
              <a:rPr lang="en-US" altLang="en-US" sz="2800" b="1"/>
              <a:t>		</a:t>
            </a:r>
            <a:r>
              <a:rPr lang="en-US" altLang="en-US" sz="2800" b="1">
                <a:solidFill>
                  <a:schemeClr val="accent1"/>
                </a:solidFill>
              </a:rPr>
              <a:t>a)  tin tetrachloride	b) tin(II) chloride  </a:t>
            </a:r>
          </a:p>
          <a:p>
            <a:pPr>
              <a:buFontTx/>
              <a:buNone/>
            </a:pPr>
            <a:r>
              <a:rPr lang="en-US" altLang="en-US" sz="2800" b="1">
                <a:solidFill>
                  <a:schemeClr val="accent1"/>
                </a:solidFill>
              </a:rPr>
              <a:t>		c)  tin(IV) chloride</a:t>
            </a:r>
          </a:p>
          <a:p>
            <a:pPr>
              <a:lnSpc>
                <a:spcPct val="40000"/>
              </a:lnSpc>
              <a:buFontTx/>
              <a:buNone/>
            </a:pPr>
            <a:endParaRPr lang="en-US" altLang="en-US" sz="2800" b="1"/>
          </a:p>
          <a:p>
            <a:pPr>
              <a:buFontTx/>
              <a:buNone/>
            </a:pPr>
            <a:r>
              <a:rPr lang="en-US" altLang="en-US" sz="2800" b="1"/>
              <a:t>3.  	N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O</a:t>
            </a:r>
            <a:r>
              <a:rPr lang="en-US" altLang="en-US" sz="2800" b="1" baseline="-25000"/>
              <a:t>3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en-US" altLang="en-US" sz="2800" b="1"/>
              <a:t>		</a:t>
            </a:r>
            <a:r>
              <a:rPr lang="en-US" altLang="en-US" sz="2400" b="1">
                <a:solidFill>
                  <a:schemeClr val="accent1"/>
                </a:solidFill>
              </a:rPr>
              <a:t>a)  nitrogen oxide   	b) dinitrogen trioxide</a:t>
            </a:r>
          </a:p>
          <a:p>
            <a:pPr>
              <a:lnSpc>
                <a:spcPct val="60000"/>
              </a:lnSpc>
              <a:buFontTx/>
              <a:buNone/>
            </a:pPr>
            <a:r>
              <a:rPr lang="en-US" altLang="en-US" sz="2400">
                <a:solidFill>
                  <a:schemeClr val="accent1"/>
                </a:solidFill>
              </a:rPr>
              <a:t>		</a:t>
            </a:r>
            <a:r>
              <a:rPr lang="en-US" altLang="en-US" sz="2400" b="1">
                <a:solidFill>
                  <a:schemeClr val="accent1"/>
                </a:solidFill>
              </a:rPr>
              <a:t>c)  nitrogen trioxide</a:t>
            </a:r>
          </a:p>
          <a:p>
            <a:pPr lvl="4">
              <a:buFontTx/>
              <a:buNone/>
            </a:pPr>
            <a:endParaRPr lang="en-US" altLang="en-US" sz="2800">
              <a:solidFill>
                <a:schemeClr val="accent1"/>
              </a:solidFill>
            </a:endParaRPr>
          </a:p>
        </p:txBody>
      </p:sp>
      <p:pic>
        <p:nvPicPr>
          <p:cNvPr id="275460" name="WhoWantsToBeAMillionair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705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50" fill="hold"/>
                                        <p:tgtEl>
                                          <p:spTgt spid="2754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5460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Solution </a:t>
            </a:r>
            <a:endParaRPr lang="en-US" altLang="en-US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57150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/>
              <a:t>Name the following compounds:</a:t>
            </a:r>
          </a:p>
          <a:p>
            <a:pPr>
              <a:buFontTx/>
              <a:buNone/>
            </a:pPr>
            <a:r>
              <a:rPr lang="en-US" altLang="en-US" sz="2800" b="1"/>
              <a:t/>
            </a:r>
            <a:br>
              <a:rPr lang="en-US" altLang="en-US" sz="2800" b="1"/>
            </a:br>
            <a:r>
              <a:rPr lang="en-US" altLang="en-US" sz="2800" b="1"/>
              <a:t>1.     	CaO			</a:t>
            </a:r>
          </a:p>
          <a:p>
            <a:pPr>
              <a:buFontTx/>
              <a:buNone/>
            </a:pPr>
            <a:r>
              <a:rPr lang="en-US" altLang="en-US" sz="2800" b="1"/>
              <a:t/>
            </a:r>
            <a:br>
              <a:rPr lang="en-US" altLang="en-US" sz="2800" b="1"/>
            </a:br>
            <a:r>
              <a:rPr lang="en-US" altLang="en-US" sz="2800" b="1"/>
              <a:t>2.     	SnCl</a:t>
            </a:r>
            <a:r>
              <a:rPr lang="en-US" altLang="en-US" sz="2800" b="1" baseline="-25000"/>
              <a:t>4</a:t>
            </a:r>
            <a:r>
              <a:rPr lang="en-US" altLang="en-US" sz="2800" b="1"/>
              <a:t>		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 b="1"/>
              <a:t/>
            </a:r>
            <a:br>
              <a:rPr lang="en-US" altLang="en-US" sz="2800" b="1"/>
            </a:br>
            <a:r>
              <a:rPr lang="en-US" altLang="en-US" sz="2800" b="1"/>
              <a:t>3.		N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O</a:t>
            </a:r>
            <a:r>
              <a:rPr lang="en-US" altLang="en-US" sz="2800" b="1" baseline="-25000"/>
              <a:t>3</a:t>
            </a:r>
            <a:r>
              <a:rPr lang="en-US" altLang="en-US" sz="2800" b="1"/>
              <a:t>		</a:t>
            </a:r>
            <a:endParaRPr lang="en-US" altLang="en-US" sz="2800" b="1">
              <a:solidFill>
                <a:schemeClr val="accent1"/>
              </a:solidFill>
            </a:endParaRPr>
          </a:p>
          <a:p>
            <a:pPr lvl="4">
              <a:lnSpc>
                <a:spcPct val="80000"/>
              </a:lnSpc>
              <a:buFontTx/>
              <a:buNone/>
            </a:pPr>
            <a:r>
              <a:rPr lang="en-US" altLang="en-US">
                <a:solidFill>
                  <a:schemeClr val="accent1"/>
                </a:solidFill>
              </a:rPr>
              <a:t>		</a:t>
            </a:r>
            <a:r>
              <a:rPr lang="en-US" altLang="en-US" sz="2800">
                <a:solidFill>
                  <a:schemeClr val="accent1"/>
                </a:solidFill>
              </a:rPr>
              <a:t>	</a:t>
            </a:r>
            <a:endParaRPr lang="en-US" altLang="en-US">
              <a:solidFill>
                <a:schemeClr val="accent1"/>
              </a:solidFill>
            </a:endParaRPr>
          </a:p>
        </p:txBody>
      </p:sp>
      <p:sp>
        <p:nvSpPr>
          <p:cNvPr id="276484" name="Rectangle 4"/>
          <p:cNvSpPr>
            <a:spLocks noChangeArrowheads="1"/>
          </p:cNvSpPr>
          <p:nvPr/>
        </p:nvSpPr>
        <p:spPr bwMode="auto">
          <a:xfrm>
            <a:off x="4343400" y="2540000"/>
            <a:ext cx="30527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accent1"/>
                </a:solidFill>
              </a:rPr>
              <a:t>a)  calcium oxide</a:t>
            </a:r>
          </a:p>
        </p:txBody>
      </p:sp>
      <p:sp>
        <p:nvSpPr>
          <p:cNvPr id="276485" name="Rectangle 5"/>
          <p:cNvSpPr>
            <a:spLocks noChangeArrowheads="1"/>
          </p:cNvSpPr>
          <p:nvPr/>
        </p:nvSpPr>
        <p:spPr bwMode="auto">
          <a:xfrm>
            <a:off x="4343400" y="3454400"/>
            <a:ext cx="3189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altLang="en-US" sz="2800" b="1">
                <a:solidFill>
                  <a:schemeClr val="accent1"/>
                </a:solidFill>
              </a:rPr>
              <a:t>c)  tin(IV) chloride</a:t>
            </a:r>
          </a:p>
        </p:txBody>
      </p:sp>
      <p:sp>
        <p:nvSpPr>
          <p:cNvPr id="276486" name="Rectangle 6"/>
          <p:cNvSpPr>
            <a:spLocks noChangeArrowheads="1"/>
          </p:cNvSpPr>
          <p:nvPr/>
        </p:nvSpPr>
        <p:spPr bwMode="auto">
          <a:xfrm>
            <a:off x="4343400" y="4521200"/>
            <a:ext cx="3881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accent1"/>
                </a:solidFill>
              </a:rPr>
              <a:t>b)  Dinitrogen trioxide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4" grpId="0"/>
      <p:bldP spid="276485" grpId="0"/>
      <p:bldP spid="27648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Mixed Practice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4267200" cy="4724400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800"/>
              <a:t>Dinitrogen monoxide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800"/>
              <a:t>Potassium sulfide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800"/>
              <a:t>Copper (II) nitrate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800"/>
              <a:t>Dichlorine heptoxide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800"/>
              <a:t>Chromium (III) sulfate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800"/>
              <a:t>Iron (III) sulfite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800"/>
              <a:t>Calcium oxide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800"/>
              <a:t>Barium carbonate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800"/>
              <a:t>Iodine monochloride</a:t>
            </a:r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5638800" y="1905000"/>
            <a:ext cx="2438400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800"/>
              <a:t>N</a:t>
            </a:r>
            <a:r>
              <a:rPr lang="en-US" altLang="en-US" sz="2800" baseline="-25000"/>
              <a:t>2</a:t>
            </a:r>
            <a:r>
              <a:rPr lang="en-US" altLang="en-US" sz="2800"/>
              <a:t>O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800"/>
              <a:t>K</a:t>
            </a:r>
            <a:r>
              <a:rPr lang="en-US" altLang="en-US" sz="2800" baseline="-25000"/>
              <a:t>2</a:t>
            </a:r>
            <a:r>
              <a:rPr lang="en-US" altLang="en-US" sz="2800"/>
              <a:t>S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800"/>
              <a:t>Cu(NO</a:t>
            </a:r>
            <a:r>
              <a:rPr lang="en-US" altLang="en-US" sz="2800" baseline="-25000"/>
              <a:t>3</a:t>
            </a:r>
            <a:r>
              <a:rPr lang="en-US" altLang="en-US" sz="2800"/>
              <a:t>)</a:t>
            </a:r>
            <a:r>
              <a:rPr lang="en-US" altLang="en-US" sz="2800" baseline="-25000"/>
              <a:t>2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800"/>
              <a:t>Cl</a:t>
            </a:r>
            <a:r>
              <a:rPr lang="en-US" altLang="en-US" sz="2800" baseline="-25000"/>
              <a:t>2</a:t>
            </a:r>
            <a:r>
              <a:rPr lang="en-US" altLang="en-US" sz="2800"/>
              <a:t>O</a:t>
            </a:r>
            <a:r>
              <a:rPr lang="en-US" altLang="en-US" sz="2800" baseline="-25000"/>
              <a:t>7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800"/>
              <a:t>Cr</a:t>
            </a:r>
            <a:r>
              <a:rPr lang="en-US" altLang="en-US" sz="2800" baseline="-25000"/>
              <a:t>2</a:t>
            </a:r>
            <a:r>
              <a:rPr lang="en-US" altLang="en-US" sz="2800"/>
              <a:t>(SO</a:t>
            </a:r>
            <a:r>
              <a:rPr lang="en-US" altLang="en-US" sz="2800" baseline="-25000"/>
              <a:t>4</a:t>
            </a:r>
            <a:r>
              <a:rPr lang="en-US" altLang="en-US" sz="2800"/>
              <a:t>)</a:t>
            </a:r>
            <a:r>
              <a:rPr lang="en-US" altLang="en-US" sz="2800" baseline="-25000"/>
              <a:t>3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800"/>
              <a:t>Fe</a:t>
            </a:r>
            <a:r>
              <a:rPr lang="en-US" altLang="en-US" sz="2800" baseline="-25000"/>
              <a:t>2</a:t>
            </a:r>
            <a:r>
              <a:rPr lang="en-US" altLang="en-US" sz="2800"/>
              <a:t>(SO</a:t>
            </a:r>
            <a:r>
              <a:rPr lang="en-US" altLang="en-US" sz="2800" baseline="-25000"/>
              <a:t>3</a:t>
            </a:r>
            <a:r>
              <a:rPr lang="en-US" altLang="en-US" sz="2800"/>
              <a:t>)</a:t>
            </a:r>
            <a:r>
              <a:rPr lang="en-US" altLang="en-US" sz="2800" baseline="-25000"/>
              <a:t>3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800"/>
              <a:t>CaO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800"/>
              <a:t>BaCO</a:t>
            </a:r>
            <a:r>
              <a:rPr lang="en-US" altLang="en-US" sz="2800" baseline="-25000"/>
              <a:t>3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800"/>
              <a:t>ICl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5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5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5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5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5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5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5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5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5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5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5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15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15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5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5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15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15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15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Mixed Practice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3048000" cy="4724400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BaI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Ca(OH)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FeCO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Cr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Cu(ClO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CS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  <a:r>
              <a:rPr lang="en-US" altLang="en-US" sz="28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3505200" y="1828800"/>
            <a:ext cx="5638800" cy="462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Barium iodide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Tetraphosphorus trisulfide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Calcium hydroxide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Iron (II) carbonate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Sodium dichromate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Diiodine pentoxide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Copper (II) perchlorate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Carbon disulfide</a:t>
            </a:r>
          </a:p>
          <a:p>
            <a:pPr>
              <a:spcBef>
                <a:spcPct val="20000"/>
              </a:spcBef>
              <a:buFontTx/>
              <a:buAutoNum type="arabicPeriod"/>
            </a:pP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Diboron tetrachloride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6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6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6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1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16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16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6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64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164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164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64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64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164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164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164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Acid Nomenclature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28750"/>
            <a:ext cx="8178800" cy="5429250"/>
          </a:xfrm>
        </p:spPr>
        <p:txBody>
          <a:bodyPr/>
          <a:lstStyle/>
          <a:p>
            <a:pPr marL="287338" indent="-287338">
              <a:lnSpc>
                <a:spcPct val="120000"/>
              </a:lnSpc>
            </a:pPr>
            <a:r>
              <a:rPr lang="en-US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Acids</a:t>
            </a:r>
          </a:p>
          <a:p>
            <a:pPr marL="636588" lvl="1" indent="-234950">
              <a:lnSpc>
                <a:spcPct val="120000"/>
              </a:lnSpc>
            </a:pPr>
            <a:r>
              <a:rPr lang="en-US" alt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Compounds that form H</a:t>
            </a:r>
            <a:r>
              <a:rPr lang="en-US" altLang="en-US" sz="24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in water.</a:t>
            </a:r>
          </a:p>
          <a:p>
            <a:pPr marL="636588" lvl="1" indent="-234950">
              <a:lnSpc>
                <a:spcPct val="120000"/>
              </a:lnSpc>
            </a:pPr>
            <a:r>
              <a:rPr lang="en-US" alt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Formulas usually begin with ‘H’.</a:t>
            </a:r>
          </a:p>
          <a:p>
            <a:pPr marL="636588" lvl="1" indent="-234950">
              <a:lnSpc>
                <a:spcPct val="120000"/>
              </a:lnSpc>
            </a:pPr>
            <a:r>
              <a:rPr lang="en-US" alt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In order to be an acid instead of a gas, binary acids must be aqueous (dissolved in water)</a:t>
            </a:r>
          </a:p>
          <a:p>
            <a:pPr marL="636588" lvl="1" indent="-234950">
              <a:lnSpc>
                <a:spcPct val="120000"/>
              </a:lnSpc>
            </a:pPr>
            <a:r>
              <a:rPr lang="en-US" alt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Ternary acids are ALL aqueous</a:t>
            </a:r>
          </a:p>
          <a:p>
            <a:pPr marL="287338" indent="-287338">
              <a:lnSpc>
                <a:spcPct val="120000"/>
              </a:lnSpc>
            </a:pPr>
            <a:r>
              <a:rPr lang="en-US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Examples:</a:t>
            </a:r>
          </a:p>
          <a:p>
            <a:pPr marL="636588" lvl="1" indent="-234950">
              <a:lnSpc>
                <a:spcPct val="120000"/>
              </a:lnSpc>
            </a:pPr>
            <a:r>
              <a:rPr lang="en-US" alt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HCl </a:t>
            </a:r>
            <a:r>
              <a:rPr lang="en-US" altLang="en-US" sz="24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(aq)</a:t>
            </a:r>
            <a:r>
              <a:rPr lang="en-US" alt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– hydrochloric acid</a:t>
            </a:r>
          </a:p>
          <a:p>
            <a:pPr marL="636588" lvl="1" indent="-234950">
              <a:lnSpc>
                <a:spcPct val="120000"/>
              </a:lnSpc>
            </a:pPr>
            <a:r>
              <a:rPr lang="en-US" alt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HNO</a:t>
            </a:r>
            <a:r>
              <a:rPr lang="en-US" altLang="en-US" sz="24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– nitric acid</a:t>
            </a:r>
          </a:p>
          <a:p>
            <a:pPr marL="636588" lvl="1" indent="-234950">
              <a:lnSpc>
                <a:spcPct val="120000"/>
              </a:lnSpc>
            </a:pPr>
            <a:r>
              <a:rPr lang="en-US" alt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24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SO</a:t>
            </a:r>
            <a:r>
              <a:rPr lang="en-US" altLang="en-US" sz="24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– sulfuric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3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3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3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3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3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685800" y="344488"/>
            <a:ext cx="77041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Predicting Charges on Monatomic Ions</a:t>
            </a:r>
          </a:p>
          <a:p>
            <a:pPr algn="ctr" eaLnBrk="0" hangingPunct="0"/>
            <a:r>
              <a:rPr lang="en-US" altLang="en-US" sz="32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KNOW THESE !!!!</a:t>
            </a:r>
          </a:p>
        </p:txBody>
      </p:sp>
      <p:pic>
        <p:nvPicPr>
          <p:cNvPr id="257028" name="Picture 4" descr="char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8188"/>
            <a:ext cx="9144000" cy="464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136525" y="1182688"/>
            <a:ext cx="876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+1   +2                                                                     -3   -2   -1    0</a:t>
            </a:r>
          </a:p>
        </p:txBody>
      </p:sp>
      <p:sp>
        <p:nvSpPr>
          <p:cNvPr id="257030" name="Line 6"/>
          <p:cNvSpPr>
            <a:spLocks noChangeShapeType="1"/>
          </p:cNvSpPr>
          <p:nvPr/>
        </p:nvSpPr>
        <p:spPr bwMode="auto">
          <a:xfrm>
            <a:off x="457200" y="1676400"/>
            <a:ext cx="76200" cy="533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7031" name="Line 7"/>
          <p:cNvSpPr>
            <a:spLocks noChangeShapeType="1"/>
          </p:cNvSpPr>
          <p:nvPr/>
        </p:nvSpPr>
        <p:spPr bwMode="auto">
          <a:xfrm flipH="1">
            <a:off x="990600" y="1600200"/>
            <a:ext cx="76200" cy="1066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7032" name="Line 8"/>
          <p:cNvSpPr>
            <a:spLocks noChangeShapeType="1"/>
          </p:cNvSpPr>
          <p:nvPr/>
        </p:nvSpPr>
        <p:spPr bwMode="auto">
          <a:xfrm>
            <a:off x="7162800" y="1676400"/>
            <a:ext cx="76200" cy="1066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7033" name="Line 9"/>
          <p:cNvSpPr>
            <a:spLocks noChangeShapeType="1"/>
          </p:cNvSpPr>
          <p:nvPr/>
        </p:nvSpPr>
        <p:spPr bwMode="auto">
          <a:xfrm flipH="1">
            <a:off x="7696200" y="1600200"/>
            <a:ext cx="76200" cy="1219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7034" name="Line 10"/>
          <p:cNvSpPr>
            <a:spLocks noChangeShapeType="1"/>
          </p:cNvSpPr>
          <p:nvPr/>
        </p:nvSpPr>
        <p:spPr bwMode="auto">
          <a:xfrm flipH="1">
            <a:off x="8153400" y="1676400"/>
            <a:ext cx="76200" cy="685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7035" name="Line 11"/>
          <p:cNvSpPr>
            <a:spLocks noChangeShapeType="1"/>
          </p:cNvSpPr>
          <p:nvPr/>
        </p:nvSpPr>
        <p:spPr bwMode="auto">
          <a:xfrm flipH="1">
            <a:off x="8763000" y="1676400"/>
            <a:ext cx="0" cy="533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7036" name="Text Box 12"/>
          <p:cNvSpPr txBox="1">
            <a:spLocks noChangeArrowheads="1"/>
          </p:cNvSpPr>
          <p:nvPr/>
        </p:nvSpPr>
        <p:spPr bwMode="auto">
          <a:xfrm>
            <a:off x="5486400" y="4800600"/>
            <a:ext cx="5413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>
                <a:solidFill>
                  <a:schemeClr val="bg2"/>
                </a:solidFill>
              </a:rPr>
              <a:t>Cd</a:t>
            </a:r>
            <a:r>
              <a:rPr lang="en-US" altLang="en-US" sz="1400" baseline="30000">
                <a:solidFill>
                  <a:schemeClr val="bg2"/>
                </a:solidFill>
              </a:rPr>
              <a:t>+2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1538" name="Object 2"/>
          <p:cNvGraphicFramePr>
            <a:graphicFrameLocks noChangeAspect="1"/>
          </p:cNvGraphicFramePr>
          <p:nvPr/>
        </p:nvGraphicFramePr>
        <p:xfrm>
          <a:off x="1981200" y="1524000"/>
          <a:ext cx="6915150" cy="398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45" name="Document" r:id="rId3" imgW="7075891" imgH="4073142" progId="Word.Document.8">
                  <p:embed/>
                </p:oleObj>
              </mc:Choice>
              <mc:Fallback>
                <p:oleObj name="Document" r:id="rId3" imgW="7075891" imgH="4073142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524000"/>
                        <a:ext cx="6915150" cy="398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153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143000"/>
          </a:xfrm>
        </p:spPr>
        <p:txBody>
          <a:bodyPr/>
          <a:lstStyle/>
          <a:p>
            <a:r>
              <a:rPr lang="en-US" altLang="en-US" sz="3600" b="1">
                <a:solidFill>
                  <a:srgbClr val="FCFEB9"/>
                </a:solidFill>
              </a:rPr>
              <a:t>Acid Nomenclature Review</a:t>
            </a:r>
          </a:p>
        </p:txBody>
      </p:sp>
      <p:sp>
        <p:nvSpPr>
          <p:cNvPr id="321540" name="Text Box 4"/>
          <p:cNvSpPr txBox="1">
            <a:spLocks noChangeArrowheads="1"/>
          </p:cNvSpPr>
          <p:nvPr/>
        </p:nvSpPr>
        <p:spPr bwMode="auto">
          <a:xfrm>
            <a:off x="304800" y="28956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Oxygen</a:t>
            </a:r>
            <a:r>
              <a:rPr lang="en-US" altLang="en-US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anose="05000000000000000000" pitchFamily="2" charset="2"/>
              </a:rPr>
              <a:t></a:t>
            </a:r>
            <a:endParaRPr lang="en-US" altLang="en-US">
              <a:solidFill>
                <a:srgbClr val="FCFEB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381000" y="42672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w/Oxygen </a:t>
            </a:r>
          </a:p>
        </p:txBody>
      </p:sp>
      <p:sp>
        <p:nvSpPr>
          <p:cNvPr id="321542" name="Line 6"/>
          <p:cNvSpPr>
            <a:spLocks noChangeShapeType="1"/>
          </p:cNvSpPr>
          <p:nvPr/>
        </p:nvSpPr>
        <p:spPr bwMode="auto">
          <a:xfrm flipV="1">
            <a:off x="1981200" y="4114800"/>
            <a:ext cx="457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1543" name="Line 7"/>
          <p:cNvSpPr>
            <a:spLocks noChangeShapeType="1"/>
          </p:cNvSpPr>
          <p:nvPr/>
        </p:nvSpPr>
        <p:spPr bwMode="auto">
          <a:xfrm>
            <a:off x="1981200" y="4572000"/>
            <a:ext cx="533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1544" name="Text Box 8"/>
          <p:cNvSpPr txBox="1">
            <a:spLocks noChangeArrowheads="1"/>
          </p:cNvSpPr>
          <p:nvPr/>
        </p:nvSpPr>
        <p:spPr bwMode="auto">
          <a:xfrm>
            <a:off x="228600" y="5410200"/>
            <a:ext cx="8915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An easy way to remember which goes with which…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“In the cafeteria, you </a:t>
            </a:r>
            <a:r>
              <a:rPr lang="en-US" altLang="en-US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ATE</a:t>
            </a:r>
            <a:r>
              <a:rPr lang="en-US" altLang="en-US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 something </a:t>
            </a:r>
            <a:r>
              <a:rPr lang="en-US" altLang="en-US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IC</a:t>
            </a:r>
            <a:r>
              <a:rPr lang="en-US" altLang="en-US" sz="2800" b="1" i="1">
                <a:effectLst>
                  <a:outerShdw blurRad="38100" dist="38100" dir="2700000" algn="tl">
                    <a:srgbClr val="000000"/>
                  </a:outerShdw>
                </a:effectLst>
              </a:rPr>
              <a:t>ky”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Acid Nomenclature Flowchart</a:t>
            </a:r>
          </a:p>
        </p:txBody>
      </p:sp>
      <p:graphicFrame>
        <p:nvGraphicFramePr>
          <p:cNvPr id="295939" name="Object 3"/>
          <p:cNvGraphicFramePr>
            <a:graphicFrameLocks noChangeAspect="1"/>
          </p:cNvGraphicFramePr>
          <p:nvPr>
            <p:ph type="dgm" idx="1"/>
          </p:nvPr>
        </p:nvGraphicFramePr>
        <p:xfrm>
          <a:off x="1876425" y="1524000"/>
          <a:ext cx="5332413" cy="507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40" name="MS Org Chart" r:id="rId3" imgW="4539960" imgH="4324320" progId="OrgPlusWOPX.4">
                  <p:embed followColorScheme="full"/>
                </p:oleObj>
              </mc:Choice>
              <mc:Fallback>
                <p:oleObj name="MS Org Chart" r:id="rId3" imgW="4539960" imgH="4324320" progId="OrgPlusWOPX.4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1524000"/>
                        <a:ext cx="5332413" cy="5078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479425" y="1946275"/>
            <a:ext cx="5259388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HBr </a:t>
            </a:r>
            <a:r>
              <a:rPr lang="en-US" altLang="en-US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(aq)</a:t>
            </a:r>
          </a:p>
          <a:p>
            <a:pPr>
              <a:lnSpc>
                <a:spcPct val="120000"/>
              </a:lnSpc>
            </a:pPr>
            <a:endParaRPr lang="en-US" alt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CO</a:t>
            </a:r>
            <a:r>
              <a:rPr lang="en-US" altLang="en-US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alt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20000"/>
              </a:lnSpc>
            </a:pPr>
            <a:endParaRPr lang="en-US" alt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SO</a:t>
            </a:r>
            <a:r>
              <a:rPr lang="en-US" altLang="en-US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120000"/>
              </a:lnSpc>
            </a:pP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2563" name="Rectangle 3"/>
          <p:cNvSpPr>
            <a:spLocks noChangeArrowheads="1"/>
          </p:cNvSpPr>
          <p:nvPr/>
        </p:nvSpPr>
        <p:spPr bwMode="auto">
          <a:xfrm>
            <a:off x="433388" y="2590800"/>
            <a:ext cx="4227512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No oxygen, </a:t>
            </a:r>
            <a:r>
              <a:rPr lang="en-US" alt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i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ide</a:t>
            </a:r>
            <a:endParaRPr lang="en-US" altLang="en-US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2564" name="Rectangle 4"/>
          <p:cNvSpPr>
            <a:spLocks noChangeArrowheads="1"/>
          </p:cNvSpPr>
          <p:nvPr/>
        </p:nvSpPr>
        <p:spPr bwMode="auto">
          <a:xfrm>
            <a:off x="433388" y="4037013"/>
            <a:ext cx="8351837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Has oxygen, </a:t>
            </a:r>
            <a:r>
              <a:rPr lang="en-US" altLang="en-US" i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-ate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</p:txBody>
      </p:sp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433388" y="5476875"/>
            <a:ext cx="45656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Has oxygen, </a:t>
            </a:r>
            <a:r>
              <a:rPr lang="en-US" altLang="en-US" i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-ite</a:t>
            </a:r>
            <a:endParaRPr lang="en-US" altLang="en-US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2566" name="Rectangle 6"/>
          <p:cNvSpPr>
            <a:spLocks noChangeArrowheads="1"/>
          </p:cNvSpPr>
          <p:nvPr/>
        </p:nvSpPr>
        <p:spPr bwMode="auto">
          <a:xfrm>
            <a:off x="4529138" y="2582863"/>
            <a:ext cx="4233862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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	</a:t>
            </a:r>
            <a:r>
              <a:rPr lang="en-US" alt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bromic acid</a:t>
            </a:r>
          </a:p>
        </p:txBody>
      </p:sp>
      <p:sp>
        <p:nvSpPr>
          <p:cNvPr id="322567" name="Rectangle 7"/>
          <p:cNvSpPr>
            <a:spLocks noChangeArrowheads="1"/>
          </p:cNvSpPr>
          <p:nvPr/>
        </p:nvSpPr>
        <p:spPr bwMode="auto">
          <a:xfrm>
            <a:off x="4527550" y="4038600"/>
            <a:ext cx="37528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	carbon</a:t>
            </a:r>
            <a:r>
              <a:rPr lang="en-US" alt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ic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 acid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2568" name="Rectangle 8"/>
          <p:cNvSpPr>
            <a:spLocks noChangeArrowheads="1"/>
          </p:cNvSpPr>
          <p:nvPr/>
        </p:nvSpPr>
        <p:spPr bwMode="auto">
          <a:xfrm>
            <a:off x="4527550" y="5465763"/>
            <a:ext cx="3811588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	sulfur</a:t>
            </a:r>
            <a:r>
              <a:rPr lang="en-US" alt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ous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 acid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256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Acid Nomenclature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2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2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2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autoUpdateAnimBg="0"/>
      <p:bldP spid="322564" grpId="0" autoUpdateAnimBg="0"/>
      <p:bldP spid="322565" grpId="0" autoUpdateAnimBg="0"/>
      <p:bldP spid="322566" grpId="0" autoUpdateAnimBg="0"/>
      <p:bldP spid="322567" grpId="0" autoUpdateAnimBg="0"/>
      <p:bldP spid="322568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ChangeArrowheads="1"/>
          </p:cNvSpPr>
          <p:nvPr/>
        </p:nvSpPr>
        <p:spPr bwMode="auto">
          <a:xfrm>
            <a:off x="479425" y="1946275"/>
            <a:ext cx="5259388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hydrofluoric acid</a:t>
            </a:r>
          </a:p>
          <a:p>
            <a:pPr>
              <a:lnSpc>
                <a:spcPct val="120000"/>
              </a:lnSpc>
            </a:pPr>
            <a:endParaRPr lang="en-US" alt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sulfuric acid</a:t>
            </a:r>
          </a:p>
          <a:p>
            <a:pPr>
              <a:lnSpc>
                <a:spcPct val="120000"/>
              </a:lnSpc>
            </a:pPr>
            <a:endParaRPr lang="en-US" altLang="en-US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120000"/>
              </a:lnSpc>
            </a:pPr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nitrous acid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120000"/>
              </a:lnSpc>
            </a:pP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987" name="Rectangle 3"/>
          <p:cNvSpPr>
            <a:spLocks noChangeArrowheads="1"/>
          </p:cNvSpPr>
          <p:nvPr/>
        </p:nvSpPr>
        <p:spPr bwMode="auto">
          <a:xfrm>
            <a:off x="433388" y="2590800"/>
            <a:ext cx="3060700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2 elements</a:t>
            </a:r>
          </a:p>
        </p:txBody>
      </p:sp>
      <p:sp>
        <p:nvSpPr>
          <p:cNvPr id="297988" name="Rectangle 4"/>
          <p:cNvSpPr>
            <a:spLocks noChangeArrowheads="1"/>
          </p:cNvSpPr>
          <p:nvPr/>
        </p:nvSpPr>
        <p:spPr bwMode="auto">
          <a:xfrm>
            <a:off x="433388" y="4037013"/>
            <a:ext cx="417195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3 elements, </a:t>
            </a:r>
            <a:r>
              <a:rPr lang="en-US" alt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-ic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989" name="Rectangle 5"/>
          <p:cNvSpPr>
            <a:spLocks noChangeArrowheads="1"/>
          </p:cNvSpPr>
          <p:nvPr/>
        </p:nvSpPr>
        <p:spPr bwMode="auto">
          <a:xfrm>
            <a:off x="433388" y="5476875"/>
            <a:ext cx="4164012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120000"/>
              </a:lnSpc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3 elements, </a:t>
            </a:r>
            <a:r>
              <a:rPr lang="en-US" altLang="en-US" i="1">
                <a:effectLst>
                  <a:outerShdw blurRad="38100" dist="38100" dir="2700000" algn="tl">
                    <a:srgbClr val="000000"/>
                  </a:outerShdw>
                </a:effectLst>
              </a:rPr>
              <a:t>-ous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990" name="Rectangle 6"/>
          <p:cNvSpPr>
            <a:spLocks noChangeArrowheads="1"/>
          </p:cNvSpPr>
          <p:nvPr/>
        </p:nvSpPr>
        <p:spPr bwMode="auto">
          <a:xfrm>
            <a:off x="6840538" y="2590800"/>
            <a:ext cx="1990725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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HF 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(aq)</a:t>
            </a:r>
          </a:p>
        </p:txBody>
      </p:sp>
      <p:sp>
        <p:nvSpPr>
          <p:cNvPr id="297991" name="Rectangle 7"/>
          <p:cNvSpPr>
            <a:spLocks noChangeArrowheads="1"/>
          </p:cNvSpPr>
          <p:nvPr/>
        </p:nvSpPr>
        <p:spPr bwMode="auto">
          <a:xfrm>
            <a:off x="6838950" y="4038600"/>
            <a:ext cx="23050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  H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SO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4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992" name="Rectangle 8"/>
          <p:cNvSpPr>
            <a:spLocks noChangeArrowheads="1"/>
          </p:cNvSpPr>
          <p:nvPr/>
        </p:nvSpPr>
        <p:spPr bwMode="auto">
          <a:xfrm>
            <a:off x="6838950" y="5467350"/>
            <a:ext cx="2260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  HNO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2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9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Acid Nomenclature</a:t>
            </a:r>
          </a:p>
        </p:txBody>
      </p:sp>
      <p:sp>
        <p:nvSpPr>
          <p:cNvPr id="297994" name="Rectangle 10"/>
          <p:cNvSpPr>
            <a:spLocks noChangeArrowheads="1"/>
          </p:cNvSpPr>
          <p:nvPr/>
        </p:nvSpPr>
        <p:spPr bwMode="auto">
          <a:xfrm>
            <a:off x="4356100" y="2590800"/>
            <a:ext cx="2325688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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 H</a:t>
            </a:r>
            <a:r>
              <a:rPr lang="en-US" altLang="en-US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F-</a:t>
            </a:r>
          </a:p>
        </p:txBody>
      </p:sp>
      <p:sp>
        <p:nvSpPr>
          <p:cNvPr id="297995" name="Rectangle 11"/>
          <p:cNvSpPr>
            <a:spLocks noChangeArrowheads="1"/>
          </p:cNvSpPr>
          <p:nvPr/>
        </p:nvSpPr>
        <p:spPr bwMode="auto">
          <a:xfrm>
            <a:off x="4354513" y="4038600"/>
            <a:ext cx="26924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  H</a:t>
            </a:r>
            <a:r>
              <a:rPr lang="en-US" altLang="en-US" baseline="30000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 SO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4</a:t>
            </a:r>
            <a:r>
              <a:rPr lang="en-US" altLang="en-US" baseline="30000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2-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7996" name="Rectangle 12"/>
          <p:cNvSpPr>
            <a:spLocks noChangeArrowheads="1"/>
          </p:cNvSpPr>
          <p:nvPr/>
        </p:nvSpPr>
        <p:spPr bwMode="auto">
          <a:xfrm>
            <a:off x="4354513" y="5467350"/>
            <a:ext cx="26416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spcBef>
                <a:spcPct val="20000"/>
              </a:spcBef>
              <a:buClr>
                <a:schemeClr val="accent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6588" indent="-2349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9163" indent="-168275">
              <a:spcBef>
                <a:spcPct val="20000"/>
              </a:spcBef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  H</a:t>
            </a:r>
            <a:r>
              <a:rPr lang="en-US" altLang="en-US" baseline="30000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 NO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2</a:t>
            </a:r>
            <a:r>
              <a:rPr lang="en-US" altLang="en-US" baseline="30000">
                <a:effectLst>
                  <a:outerShdw blurRad="38100" dist="38100" dir="2700000" algn="tl">
                    <a:srgbClr val="000000"/>
                  </a:outerShdw>
                </a:effectLst>
                <a:sym typeface="Symbol" panose="05050102010706020507" pitchFamily="18" charset="2"/>
              </a:rPr>
              <a:t>-</a:t>
            </a:r>
            <a:endParaRPr lang="en-US" altLang="en-US" baseline="-25000">
              <a:effectLst>
                <a:outerShdw blurRad="38100" dist="38100" dir="2700000" algn="tl">
                  <a:srgbClr val="000000"/>
                </a:outerShdw>
              </a:effectLst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7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7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7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7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 autoUpdateAnimBg="0"/>
      <p:bldP spid="297988" grpId="0" autoUpdateAnimBg="0"/>
      <p:bldP spid="297989" grpId="0" autoUpdateAnimBg="0"/>
      <p:bldP spid="297990" grpId="0" autoUpdateAnimBg="0"/>
      <p:bldP spid="297991" grpId="0" autoUpdateAnimBg="0"/>
      <p:bldP spid="297992" grpId="0" autoUpdateAnimBg="0"/>
      <p:bldP spid="297994" grpId="0" autoUpdateAnimBg="0"/>
      <p:bldP spid="297995" grpId="0" autoUpdateAnimBg="0"/>
      <p:bldP spid="297996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Name ‘Em!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2667000" cy="3505200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HI 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(aq)</a:t>
            </a:r>
          </a:p>
          <a:p>
            <a:pPr>
              <a:spcAft>
                <a:spcPct val="30000"/>
              </a:spcAft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HCl</a:t>
            </a:r>
          </a:p>
          <a:p>
            <a:pPr>
              <a:spcAft>
                <a:spcPct val="30000"/>
              </a:spcAft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SO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  <a:p>
            <a:pPr>
              <a:spcAft>
                <a:spcPct val="30000"/>
              </a:spcAft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HNO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  <a:p>
            <a:pPr>
              <a:spcAft>
                <a:spcPct val="30000"/>
              </a:spcAft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HIO</a:t>
            </a:r>
            <a:r>
              <a:rPr lang="en-US" altLang="en-US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2819400" y="1752600"/>
            <a:ext cx="6019800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Hydroiodic acid</a:t>
            </a:r>
          </a:p>
          <a:p>
            <a:pPr>
              <a:spcBef>
                <a:spcPct val="50000"/>
              </a:spcBef>
            </a:pP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Hydrogen chloride (not aq!)</a:t>
            </a:r>
          </a:p>
          <a:p>
            <a:pPr>
              <a:spcBef>
                <a:spcPct val="50000"/>
              </a:spcBef>
            </a:pP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Sulfurous acid</a:t>
            </a:r>
          </a:p>
          <a:p>
            <a:pPr>
              <a:spcBef>
                <a:spcPct val="50000"/>
              </a:spcBef>
            </a:pP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Nitric acid</a:t>
            </a:r>
          </a:p>
          <a:p>
            <a:pPr>
              <a:spcBef>
                <a:spcPct val="50000"/>
              </a:spcBef>
            </a:pP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Periodic acid</a:t>
            </a:r>
          </a:p>
        </p:txBody>
      </p:sp>
      <p:pic>
        <p:nvPicPr>
          <p:cNvPr id="306181" name="fanfare 07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6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6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6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6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272" fill="hold"/>
                                        <p:tgtEl>
                                          <p:spTgt spid="3061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6181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Write the Formula!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3962400" cy="3505200"/>
          </a:xfrm>
        </p:spPr>
        <p:txBody>
          <a:bodyPr/>
          <a:lstStyle/>
          <a:p>
            <a:pPr>
              <a:spcAft>
                <a:spcPct val="30000"/>
              </a:spcAft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Hydrobromic acid</a:t>
            </a:r>
            <a:endParaRPr lang="en-US" altLang="en-US" baseline="-25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Aft>
                <a:spcPct val="30000"/>
              </a:spcAft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Nitrous acid</a:t>
            </a:r>
          </a:p>
          <a:p>
            <a:pPr>
              <a:spcAft>
                <a:spcPct val="30000"/>
              </a:spcAft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Carbonic acid</a:t>
            </a:r>
            <a:endParaRPr lang="en-US" altLang="en-US" baseline="-25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Aft>
                <a:spcPct val="30000"/>
              </a:spcAft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Phosphoric acid</a:t>
            </a:r>
            <a:endParaRPr lang="en-US" altLang="en-US" baseline="-25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Aft>
                <a:spcPct val="30000"/>
              </a:spcAft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Hydrotelluric acid</a:t>
            </a:r>
          </a:p>
        </p:txBody>
      </p:sp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4800600" y="1752600"/>
            <a:ext cx="4038600" cy="350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HBr </a:t>
            </a:r>
            <a:r>
              <a:rPr lang="en-US" altLang="en-US" sz="32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(aq)</a:t>
            </a:r>
          </a:p>
          <a:p>
            <a:pPr>
              <a:spcBef>
                <a:spcPct val="50000"/>
              </a:spcBef>
            </a:pP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HNO</a:t>
            </a:r>
            <a:r>
              <a:rPr lang="en-US" altLang="en-US" sz="32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32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CO</a:t>
            </a:r>
            <a:r>
              <a:rPr lang="en-US" altLang="en-US" sz="32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32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PO</a:t>
            </a:r>
            <a:r>
              <a:rPr lang="en-US" altLang="en-US" sz="32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  <a:p>
            <a:pPr>
              <a:spcBef>
                <a:spcPct val="50000"/>
              </a:spcBef>
            </a:pP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altLang="en-US" sz="32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Te </a:t>
            </a:r>
            <a:r>
              <a:rPr lang="en-US" altLang="en-US" sz="3200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(aq)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6" name="Picture 2" descr="nomenclature flowchart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390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467" name="Text Box 3"/>
          <p:cNvSpPr txBox="1">
            <a:spLocks noChangeArrowheads="1"/>
          </p:cNvSpPr>
          <p:nvPr/>
        </p:nvSpPr>
        <p:spPr bwMode="auto">
          <a:xfrm>
            <a:off x="1066800" y="304800"/>
            <a:ext cx="754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Nomenclature Summary Flowchart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Now it’s Study Time</a:t>
            </a:r>
            <a:br>
              <a:rPr lang="en-US" altLang="en-US" sz="3600"/>
            </a:br>
            <a:r>
              <a:rPr lang="en-US" altLang="en-US" sz="3600"/>
              <a:t/>
            </a:r>
            <a:br>
              <a:rPr lang="en-US" altLang="en-US" sz="3600"/>
            </a:br>
            <a:r>
              <a:rPr lang="en-US" altLang="en-US" sz="21400"/>
              <a:t>DONE</a:t>
            </a:r>
            <a:endParaRPr lang="en-US" altLang="en-US" sz="22000">
              <a:solidFill>
                <a:schemeClr val="hlink"/>
              </a:solidFill>
            </a:endParaRPr>
          </a:p>
        </p:txBody>
      </p:sp>
      <p:pic>
        <p:nvPicPr>
          <p:cNvPr id="308229" name="monster house don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8" fill="hold"/>
                                        <p:tgtEl>
                                          <p:spTgt spid="3082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229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143000"/>
          </a:xfrm>
        </p:spPr>
        <p:txBody>
          <a:bodyPr/>
          <a:lstStyle/>
          <a:p>
            <a:r>
              <a:rPr lang="en-US" altLang="en-US"/>
              <a:t>Rainbow Matrix Game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 b="1"/>
              <a:t>Link on Chemistry Geek.com on Chemistry I page</a:t>
            </a:r>
          </a:p>
          <a:p>
            <a:pPr>
              <a:lnSpc>
                <a:spcPct val="80000"/>
              </a:lnSpc>
            </a:pPr>
            <a:r>
              <a:rPr lang="en-US" altLang="en-US" sz="2800" b="1">
                <a:hlinkClick r:id="rId2"/>
              </a:rPr>
              <a:t>http://chemistrygeek.com/rainbow</a:t>
            </a:r>
            <a:endParaRPr lang="en-US" altLang="en-US" sz="2800" b="1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8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b="1"/>
              <a:t>Use [ ] to represent subscripts since you can’t enter subscripts into the computer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b="1"/>
              <a:t>So H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O would be H[2]O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b="1"/>
              <a:t>And Al</a:t>
            </a:r>
            <a:r>
              <a:rPr lang="en-US" altLang="en-US" sz="2800" b="1" baseline="-25000"/>
              <a:t>2</a:t>
            </a:r>
            <a:r>
              <a:rPr lang="en-US" altLang="en-US" sz="2800" b="1"/>
              <a:t>(SO</a:t>
            </a:r>
            <a:r>
              <a:rPr lang="en-US" altLang="en-US" sz="2800" b="1" baseline="-25000"/>
              <a:t>4</a:t>
            </a:r>
            <a:r>
              <a:rPr lang="en-US" altLang="en-US" sz="2800" b="1"/>
              <a:t>)</a:t>
            </a:r>
            <a:r>
              <a:rPr lang="en-US" altLang="en-US" sz="2800" b="1" baseline="-25000"/>
              <a:t>3</a:t>
            </a:r>
            <a:r>
              <a:rPr lang="en-US" altLang="en-US" sz="2800" b="1"/>
              <a:t> would be Al[2](SO[4])[3]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8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b="1"/>
              <a:t>Additional Polyatomic Ions (you do not have to memorize these, but they are in the game!)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 b="1"/>
              <a:t>Borate = BO</a:t>
            </a:r>
            <a:r>
              <a:rPr lang="en-US" altLang="en-US" sz="2800" b="1" baseline="-25000"/>
              <a:t>3</a:t>
            </a:r>
            <a:r>
              <a:rPr lang="en-US" altLang="en-US" sz="2800" b="1"/>
              <a:t> </a:t>
            </a:r>
            <a:r>
              <a:rPr lang="en-US" altLang="en-US" sz="2800" b="1" baseline="30000"/>
              <a:t>-3</a:t>
            </a:r>
            <a:r>
              <a:rPr lang="en-US" altLang="en-US" sz="2800" b="1"/>
              <a:t>  ;  Silicate = SiO</a:t>
            </a:r>
            <a:r>
              <a:rPr lang="en-US" altLang="en-US" sz="2800" b="1" baseline="-25000"/>
              <a:t>4</a:t>
            </a:r>
            <a:r>
              <a:rPr lang="en-US" altLang="en-US" sz="2800" b="1"/>
              <a:t> </a:t>
            </a:r>
            <a:r>
              <a:rPr lang="en-US" altLang="en-US" sz="2800" b="1" baseline="30000"/>
              <a:t>-4</a:t>
            </a:r>
            <a:r>
              <a:rPr lang="en-US" altLang="en-US" sz="2800" b="1"/>
              <a:t>  ;</a:t>
            </a:r>
            <a:br>
              <a:rPr lang="en-US" altLang="en-US" sz="2800" b="1"/>
            </a:br>
            <a:r>
              <a:rPr lang="en-US" altLang="en-US" sz="2800" b="1"/>
              <a:t>Manganate = MnO</a:t>
            </a:r>
            <a:r>
              <a:rPr lang="en-US" altLang="en-US" sz="2800" b="1" baseline="-25000"/>
              <a:t>4</a:t>
            </a:r>
            <a:r>
              <a:rPr lang="en-US" altLang="en-US" sz="2800" b="1"/>
              <a:t> </a:t>
            </a:r>
            <a:r>
              <a:rPr lang="en-US" altLang="en-US" sz="2800" b="1" baseline="30000"/>
              <a:t>-2</a:t>
            </a:r>
            <a:r>
              <a:rPr lang="en-US" altLang="en-US" sz="2800" b="1"/>
              <a:t> (permanganate is -1)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r>
              <a:rPr lang="en-US" altLang="en-US" sz="2800">
                <a:solidFill>
                  <a:srgbClr val="EF9100"/>
                </a:solidFill>
                <a:latin typeface="Comic Sans MS" panose="030F0702030302020204" pitchFamily="66" charset="0"/>
              </a:rPr>
              <a:t>Properties of Ionic Compounds</a:t>
            </a:r>
            <a:r>
              <a:rPr lang="en-US" altLang="en-US" sz="2800">
                <a:solidFill>
                  <a:srgbClr val="EF9100"/>
                </a:solidFill>
              </a:rPr>
              <a:t/>
            </a:r>
            <a:br>
              <a:rPr lang="en-US" altLang="en-US" sz="2800">
                <a:solidFill>
                  <a:srgbClr val="EF9100"/>
                </a:solidFill>
              </a:rPr>
            </a:br>
            <a:r>
              <a:rPr lang="en-US" altLang="en-US" sz="2800">
                <a:solidFill>
                  <a:srgbClr val="EF9100"/>
                </a:solidFill>
              </a:rPr>
              <a:t>Forming NaCl from Na and Cl</a:t>
            </a:r>
            <a:r>
              <a:rPr lang="en-US" altLang="en-US" sz="2800" baseline="-25000">
                <a:solidFill>
                  <a:srgbClr val="EF9100"/>
                </a:solidFill>
              </a:rPr>
              <a:t>2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sz="half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285750" indent="-285750"/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A metal atom can transfer an electron to a nonmetal.</a:t>
            </a:r>
          </a:p>
          <a:p>
            <a:pPr marL="285750" indent="-285750"/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The resulting cation and anion are attracted to each other by </a:t>
            </a: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electrostatic forces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pic>
        <p:nvPicPr>
          <p:cNvPr id="253958" name="03M10VD1.avi">
            <a:hlinkClick r:id="" action="ppaction://media"/>
          </p:cNvPr>
          <p:cNvPicPr>
            <a:picLocks noRot="1" noChangeAspect="1" noChangeArrowheads="1"/>
          </p:cNvPicPr>
          <p:nvPr>
            <p:ph sz="quarter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5450" y="1962150"/>
            <a:ext cx="2095500" cy="15621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3960" name="03M10AN1.avi">
            <a:hlinkClick r:id="" action="ppaction://media"/>
          </p:cNvPr>
          <p:cNvPicPr>
            <a:picLocks noRot="1" noChangeAspect="1" noChangeArrowheads="1"/>
          </p:cNvPicPr>
          <p:nvPr>
            <p:ph sz="quarter" idx="3"/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4019550"/>
            <a:ext cx="2286000" cy="17145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539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539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958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3958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39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2539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3960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3960"/>
                </p:tgtEl>
              </p:cMediaNode>
            </p:video>
          </p:childTnLst>
        </p:cTn>
      </p:par>
    </p:tnLst>
    <p:bldLst>
      <p:bldP spid="25395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162800" cy="838200"/>
          </a:xfrm>
          <a:noFill/>
          <a:ln/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r>
              <a:rPr lang="en-US" altLang="en-US" sz="4800">
                <a:solidFill>
                  <a:srgbClr val="EF9100"/>
                </a:solidFill>
                <a:latin typeface="Comic Sans MS" panose="030F0702030302020204" pitchFamily="66" charset="0"/>
              </a:rPr>
              <a:t>IONIC COMPOUNDS</a:t>
            </a:r>
            <a:endParaRPr lang="en-US" altLang="en-US" sz="4800">
              <a:solidFill>
                <a:srgbClr val="EF9100"/>
              </a:solidFill>
            </a:endParaRPr>
          </a:p>
        </p:txBody>
      </p:sp>
      <p:pic>
        <p:nvPicPr>
          <p:cNvPr id="25190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143000"/>
            <a:ext cx="5737225" cy="499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1908" name="Group 4"/>
          <p:cNvGrpSpPr>
            <a:grpSpLocks/>
          </p:cNvGrpSpPr>
          <p:nvPr/>
        </p:nvGrpSpPr>
        <p:grpSpPr bwMode="auto">
          <a:xfrm>
            <a:off x="1274763" y="1752600"/>
            <a:ext cx="2141537" cy="846138"/>
            <a:chOff x="803" y="1283"/>
            <a:chExt cx="1349" cy="533"/>
          </a:xfrm>
        </p:grpSpPr>
        <p:sp>
          <p:nvSpPr>
            <p:cNvPr id="251909" name="Rectangle 5"/>
            <p:cNvSpPr>
              <a:spLocks noChangeArrowheads="1"/>
            </p:cNvSpPr>
            <p:nvPr/>
          </p:nvSpPr>
          <p:spPr bwMode="auto">
            <a:xfrm>
              <a:off x="803" y="1283"/>
              <a:ext cx="886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altLang="en-US" sz="4400" b="1"/>
                <a:t>NH</a:t>
              </a:r>
              <a:r>
                <a:rPr lang="en-US" altLang="en-US" sz="4400" b="1" baseline="-25000"/>
                <a:t>4</a:t>
              </a:r>
              <a:r>
                <a:rPr lang="en-US" altLang="en-US" sz="4400" b="1" baseline="30000"/>
                <a:t>+</a:t>
              </a:r>
            </a:p>
          </p:txBody>
        </p:sp>
        <p:sp>
          <p:nvSpPr>
            <p:cNvPr id="251910" name="Line 6"/>
            <p:cNvSpPr>
              <a:spLocks noChangeShapeType="1"/>
            </p:cNvSpPr>
            <p:nvPr/>
          </p:nvSpPr>
          <p:spPr bwMode="auto">
            <a:xfrm>
              <a:off x="1688" y="1592"/>
              <a:ext cx="464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1911" name="Group 7"/>
          <p:cNvGrpSpPr>
            <a:grpSpLocks/>
          </p:cNvGrpSpPr>
          <p:nvPr/>
        </p:nvGrpSpPr>
        <p:grpSpPr bwMode="auto">
          <a:xfrm>
            <a:off x="1973263" y="3581400"/>
            <a:ext cx="1760537" cy="758825"/>
            <a:chOff x="1187" y="2531"/>
            <a:chExt cx="1109" cy="478"/>
          </a:xfrm>
        </p:grpSpPr>
        <p:sp>
          <p:nvSpPr>
            <p:cNvPr id="251912" name="Rectangle 8"/>
            <p:cNvSpPr>
              <a:spLocks noChangeArrowheads="1"/>
            </p:cNvSpPr>
            <p:nvPr/>
          </p:nvSpPr>
          <p:spPr bwMode="auto">
            <a:xfrm>
              <a:off x="1187" y="2531"/>
              <a:ext cx="543" cy="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eaLnBrk="0" hangingPunct="0"/>
              <a:r>
                <a:rPr lang="en-US" altLang="en-US" sz="4400" b="1"/>
                <a:t>Cl</a:t>
              </a:r>
              <a:r>
                <a:rPr lang="en-US" altLang="en-US" sz="4400" b="1" baseline="30000"/>
                <a:t>-</a:t>
              </a:r>
            </a:p>
          </p:txBody>
        </p:sp>
        <p:sp>
          <p:nvSpPr>
            <p:cNvPr id="251913" name="Line 9"/>
            <p:cNvSpPr>
              <a:spLocks noChangeShapeType="1"/>
            </p:cNvSpPr>
            <p:nvPr/>
          </p:nvSpPr>
          <p:spPr bwMode="auto">
            <a:xfrm>
              <a:off x="1784" y="2792"/>
              <a:ext cx="512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1914" name="Rectangle 10"/>
          <p:cNvSpPr>
            <a:spLocks noChangeArrowheads="1"/>
          </p:cNvSpPr>
          <p:nvPr/>
        </p:nvSpPr>
        <p:spPr bwMode="auto">
          <a:xfrm>
            <a:off x="457200" y="6281738"/>
            <a:ext cx="540543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alt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ammonium chloride, NH</a:t>
            </a:r>
            <a:r>
              <a:rPr lang="en-US" altLang="en-US" sz="3200" b="1" baseline="-25000"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  <a:r>
              <a:rPr lang="en-US" alt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1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1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620000" cy="914400"/>
          </a:xfrm>
          <a:noFill/>
          <a:ln/>
          <a:effectLst>
            <a:outerShdw dist="53882" dir="2700000" algn="ctr" rotWithShape="0">
              <a:schemeClr val="tx1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r>
              <a:rPr lang="en-US" altLang="en-US" sz="4800">
                <a:solidFill>
                  <a:srgbClr val="EF9100"/>
                </a:solidFill>
                <a:latin typeface="Comic Sans MS" panose="030F0702030302020204" pitchFamily="66" charset="0"/>
              </a:rPr>
              <a:t>Some Ionic Compounds</a:t>
            </a:r>
            <a:endParaRPr lang="en-US" altLang="en-US" sz="4800">
              <a:solidFill>
                <a:srgbClr val="EF9100"/>
              </a:solidFill>
            </a:endParaRP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39000" cy="41910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marL="285750" indent="-285750">
              <a:buFontTx/>
              <a:buNone/>
            </a:pPr>
            <a:r>
              <a:rPr lang="en-US" alt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Mg</a:t>
            </a:r>
            <a:r>
              <a:rPr lang="en-US" altLang="en-US" sz="3600" baseline="30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2+</a:t>
            </a:r>
            <a:r>
              <a:rPr lang="en-US" alt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+   N</a:t>
            </a:r>
            <a:r>
              <a:rPr lang="en-US" altLang="en-US" sz="3600" baseline="30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-3</a:t>
            </a:r>
            <a:r>
              <a:rPr lang="en-US" alt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----&gt;</a:t>
            </a:r>
          </a:p>
          <a:p>
            <a:pPr marL="285750" indent="-285750">
              <a:buFontTx/>
              <a:buNone/>
            </a:pPr>
            <a:r>
              <a:rPr lang="en-US" alt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Mg</a:t>
            </a:r>
            <a:r>
              <a:rPr lang="en-US" altLang="en-US" sz="3600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alt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altLang="en-US" sz="3600" baseline="-25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altLang="en-US" sz="360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5750" indent="-285750">
              <a:buFontTx/>
              <a:buNone/>
            </a:pPr>
            <a:r>
              <a:rPr lang="en-US" alt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magnesium</a:t>
            </a:r>
            <a:r>
              <a:rPr lang="en-US" altLang="en-US" sz="40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nitride</a:t>
            </a:r>
          </a:p>
          <a:p>
            <a:pPr marL="285750" indent="-285750">
              <a:buFontTx/>
              <a:buNone/>
            </a:pPr>
            <a:r>
              <a:rPr lang="en-US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Sn</a:t>
            </a:r>
            <a:r>
              <a:rPr lang="en-US" altLang="en-US" sz="3600" baseline="30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4+</a:t>
            </a:r>
            <a:r>
              <a:rPr lang="en-US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+  O</a:t>
            </a:r>
            <a:r>
              <a:rPr lang="en-US" altLang="en-US" sz="3600" baseline="30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2-</a:t>
            </a:r>
            <a:r>
              <a:rPr lang="en-US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----&gt;  </a:t>
            </a:r>
          </a:p>
          <a:p>
            <a:pPr marL="285750" indent="-285750">
              <a:buFontTx/>
              <a:buNone/>
            </a:pPr>
            <a:r>
              <a:rPr lang="en-US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SnO</a:t>
            </a:r>
            <a:r>
              <a:rPr lang="en-US" altLang="en-US" sz="3600" baseline="-25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altLang="en-US" sz="36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285750" indent="-285750">
              <a:buFontTx/>
              <a:buNone/>
            </a:pPr>
            <a:r>
              <a:rPr lang="en-US" altLang="en-US" sz="36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Tin (IV) oxide</a:t>
            </a:r>
          </a:p>
        </p:txBody>
      </p:sp>
      <p:pic>
        <p:nvPicPr>
          <p:cNvPr id="25293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1116013"/>
            <a:ext cx="2549525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933" name="Rectangle 5"/>
          <p:cNvSpPr>
            <a:spLocks noChangeArrowheads="1"/>
          </p:cNvSpPr>
          <p:nvPr/>
        </p:nvSpPr>
        <p:spPr bwMode="auto">
          <a:xfrm>
            <a:off x="5618163" y="3667125"/>
            <a:ext cx="290988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eaLnBrk="0" hangingPunct="0"/>
            <a:r>
              <a:rPr lang="en-US" altLang="en-U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calcium fluoride</a:t>
            </a:r>
          </a:p>
        </p:txBody>
      </p:sp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1143000" y="12954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Ca</a:t>
            </a:r>
            <a:r>
              <a:rPr lang="en-US" altLang="en-US" sz="28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2+</a:t>
            </a:r>
            <a:r>
              <a:rPr lang="en-US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+  2 F</a:t>
            </a:r>
            <a:r>
              <a:rPr lang="en-US" altLang="en-US" sz="2800" b="1" baseline="30000"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  <a:r>
              <a:rPr lang="en-US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---&gt;</a:t>
            </a:r>
            <a:r>
              <a:rPr lang="en-US" altLang="en-US" sz="2800">
                <a:effectLst>
                  <a:outerShdw blurRad="38100" dist="38100" dir="2700000" algn="tl">
                    <a:srgbClr val="000000"/>
                  </a:outerShdw>
                </a:effectLst>
                <a:latin typeface="Times" panose="02020603050405020304" pitchFamily="18" charset="0"/>
              </a:rPr>
              <a:t>  </a:t>
            </a:r>
            <a:endParaRPr lang="en-US" altLang="en-US" sz="2800" baseline="-25000">
              <a:effectLst>
                <a:outerShdw blurRad="38100" dist="38100" dir="2700000" algn="tl">
                  <a:srgbClr val="000000"/>
                </a:outerShdw>
              </a:effectLst>
              <a:latin typeface="Times" panose="02020603050405020304" pitchFamily="18" charset="0"/>
            </a:endParaRP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4038600" y="1295400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CaF</a:t>
            </a:r>
            <a:r>
              <a:rPr lang="en-US" altLang="en-US" sz="2800" b="1" baseline="-2500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en-US" altLang="en-US" sz="2800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2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2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52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2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uiExpand="1" build="p" autoUpdateAnimBg="0"/>
      <p:bldP spid="252933" grpId="0" autoUpdateAnimBg="0"/>
      <p:bldP spid="252934" grpId="0" autoUpdateAnimBg="0"/>
      <p:bldP spid="25293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382000" cy="1143000"/>
          </a:xfrm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3600" b="1"/>
              <a:t>Formulas of Ionic Compounds</a:t>
            </a:r>
            <a:endParaRPr lang="en-US" altLang="en-US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839200" cy="48768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altLang="en-US" sz="3000" b="1"/>
              <a:t>	Formulas of ionic compounds are determined from the charges on the ions</a:t>
            </a:r>
            <a:endParaRPr lang="en-US" altLang="en-US" sz="3000" b="1" baseline="30000"/>
          </a:p>
          <a:p>
            <a:pPr>
              <a:lnSpc>
                <a:spcPct val="40000"/>
              </a:lnSpc>
              <a:buFontTx/>
              <a:buNone/>
            </a:pPr>
            <a:endParaRPr lang="en-US" altLang="en-US" sz="3000" b="1" baseline="30000"/>
          </a:p>
          <a:p>
            <a:pPr>
              <a:lnSpc>
                <a:spcPct val="0"/>
              </a:lnSpc>
              <a:buFontTx/>
              <a:buNone/>
            </a:pPr>
            <a:endParaRPr lang="en-US" altLang="en-US" sz="3000" b="1" baseline="3000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3000" b="1" baseline="30000"/>
              <a:t>          </a:t>
            </a:r>
            <a:r>
              <a:rPr lang="en-US" altLang="en-US" sz="3000" b="1">
                <a:solidFill>
                  <a:schemeClr val="accent1"/>
                </a:solidFill>
              </a:rPr>
              <a:t>atoms			      ions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000" b="1" baseline="-25000">
                <a:sym typeface="Symbol" panose="05050102010706020507" pitchFamily="18" charset="2"/>
              </a:rPr>
              <a:t>                        </a:t>
            </a:r>
            <a:r>
              <a:rPr lang="en-US" altLang="en-US" sz="3000" b="1" baseline="-25000"/>
              <a:t> </a:t>
            </a:r>
            <a:r>
              <a:rPr lang="en-US" altLang="en-US" sz="3000" b="1" baseline="-25000">
                <a:sym typeface="Symbol" panose="05050102010706020507" pitchFamily="18" charset="2"/>
              </a:rPr>
              <a:t></a:t>
            </a:r>
            <a:r>
              <a:rPr lang="en-US" altLang="en-US" sz="3000" b="1" baseline="-25000"/>
              <a:t>			</a:t>
            </a:r>
            <a:r>
              <a:rPr lang="en-US" altLang="en-US" sz="3000" b="1" baseline="30000"/>
              <a:t>         </a:t>
            </a:r>
            <a:r>
              <a:rPr lang="en-US" altLang="en-US" sz="3000" b="1" baseline="-25000">
                <a:sym typeface="Symbol" panose="05050102010706020507" pitchFamily="18" charset="2"/>
              </a:rPr>
              <a:t></a:t>
            </a:r>
            <a:r>
              <a:rPr lang="en-US" altLang="en-US" sz="3000" b="1" baseline="-25000"/>
              <a:t> </a:t>
            </a:r>
            <a:r>
              <a:rPr lang="en-US" altLang="en-US" sz="3000" b="1" baseline="-25000">
                <a:sym typeface="Symbol" panose="05050102010706020507" pitchFamily="18" charset="2"/>
              </a:rPr>
              <a:t>    </a:t>
            </a:r>
            <a:r>
              <a:rPr lang="en-US" altLang="en-US" sz="3000" b="1">
                <a:sym typeface="Symbol" panose="05050102010706020507" pitchFamily="18" charset="2"/>
              </a:rPr>
              <a:t>–</a:t>
            </a:r>
            <a:endParaRPr lang="en-US" altLang="en-US" sz="3000" b="1" baseline="30000"/>
          </a:p>
          <a:p>
            <a:pPr>
              <a:buFontTx/>
              <a:buNone/>
            </a:pPr>
            <a:r>
              <a:rPr lang="en-US" altLang="en-US" sz="3000" b="1"/>
              <a:t>Na </a:t>
            </a:r>
            <a:r>
              <a:rPr lang="en-US" altLang="en-US" sz="3000" b="1" baseline="30000">
                <a:sym typeface="Symbol" panose="05050102010706020507" pitchFamily="18" charset="2"/>
              </a:rPr>
              <a:t></a:t>
            </a:r>
            <a:r>
              <a:rPr lang="en-US" altLang="en-US" sz="3000" b="1" baseline="30000"/>
              <a:t> </a:t>
            </a:r>
            <a:r>
              <a:rPr lang="en-US" altLang="en-US" sz="3000" b="1"/>
              <a:t>	+  </a:t>
            </a:r>
            <a:r>
              <a:rPr lang="en-US" altLang="en-US" sz="3000" b="1" baseline="30000">
                <a:sym typeface="Symbol" panose="05050102010706020507" pitchFamily="18" charset="2"/>
              </a:rPr>
              <a:t></a:t>
            </a:r>
            <a:r>
              <a:rPr lang="en-US" altLang="en-US" sz="3000" b="1"/>
              <a:t>  F  :  </a:t>
            </a:r>
            <a:r>
              <a:rPr lang="en-US" altLang="en-US" sz="3000" b="1">
                <a:sym typeface="Symbol" panose="05050102010706020507" pitchFamily="18" charset="2"/>
              </a:rPr>
              <a:t></a:t>
            </a:r>
            <a:r>
              <a:rPr lang="en-US" altLang="en-US" sz="3000" b="1"/>
              <a:t>	 Na</a:t>
            </a:r>
            <a:r>
              <a:rPr lang="en-US" altLang="en-US" sz="3000" b="1" baseline="30000"/>
              <a:t>+         </a:t>
            </a:r>
            <a:r>
              <a:rPr lang="en-US" altLang="en-US" sz="3000" b="1"/>
              <a:t>: F :   </a:t>
            </a:r>
            <a:r>
              <a:rPr lang="en-US" altLang="en-US" sz="3000" b="1">
                <a:sym typeface="Symbol" panose="05050102010706020507" pitchFamily="18" charset="2"/>
              </a:rPr>
              <a:t></a:t>
            </a:r>
            <a:r>
              <a:rPr lang="en-US" altLang="en-US" sz="3000" b="1"/>
              <a:t>   NaF</a:t>
            </a:r>
          </a:p>
          <a:p>
            <a:pPr>
              <a:buFontTx/>
              <a:buNone/>
            </a:pPr>
            <a:r>
              <a:rPr lang="en-US" altLang="en-US" sz="3000" b="1" baseline="30000">
                <a:sym typeface="Symbol" panose="05050102010706020507" pitchFamily="18" charset="2"/>
              </a:rPr>
              <a:t>                        </a:t>
            </a:r>
            <a:r>
              <a:rPr lang="en-US" altLang="en-US" sz="3000" b="1" baseline="30000"/>
              <a:t> </a:t>
            </a:r>
            <a:r>
              <a:rPr lang="en-US" altLang="en-US" sz="3000" b="1" baseline="30000">
                <a:sym typeface="Symbol" panose="05050102010706020507" pitchFamily="18" charset="2"/>
              </a:rPr>
              <a:t></a:t>
            </a:r>
            <a:r>
              <a:rPr lang="en-US" altLang="en-US" sz="3000" b="1" baseline="30000"/>
              <a:t>		                       </a:t>
            </a:r>
            <a:r>
              <a:rPr lang="en-US" altLang="en-US" sz="3000" b="1" baseline="30000">
                <a:sym typeface="Symbol" panose="05050102010706020507" pitchFamily="18" charset="2"/>
              </a:rPr>
              <a:t></a:t>
            </a:r>
            <a:r>
              <a:rPr lang="en-US" altLang="en-US" sz="3000" b="1" baseline="30000"/>
              <a:t> </a:t>
            </a:r>
            <a:r>
              <a:rPr lang="en-US" altLang="en-US" sz="3000" b="1" baseline="30000">
                <a:sym typeface="Symbol" panose="05050102010706020507" pitchFamily="18" charset="2"/>
              </a:rPr>
              <a:t></a:t>
            </a:r>
            <a:endParaRPr lang="en-US" altLang="en-US" sz="3000" b="1" baseline="30000"/>
          </a:p>
          <a:p>
            <a:pPr>
              <a:buFontTx/>
              <a:buNone/>
            </a:pPr>
            <a:r>
              <a:rPr lang="en-US" altLang="en-US" sz="2800" b="1">
                <a:solidFill>
                  <a:schemeClr val="folHlink"/>
                </a:solidFill>
              </a:rPr>
              <a:t>sodium +  fluorine         sodium fluoride      formula</a:t>
            </a:r>
          </a:p>
          <a:p>
            <a:pPr>
              <a:lnSpc>
                <a:spcPct val="20000"/>
              </a:lnSpc>
              <a:buFontTx/>
              <a:buNone/>
            </a:pPr>
            <a:endParaRPr lang="en-US" altLang="en-US" sz="2800" b="1">
              <a:solidFill>
                <a:schemeClr val="folHlink"/>
              </a:solidFill>
            </a:endParaRPr>
          </a:p>
          <a:p>
            <a:pPr>
              <a:buFontTx/>
              <a:buNone/>
            </a:pPr>
            <a:r>
              <a:rPr lang="en-US" altLang="en-US" sz="2800" b="1"/>
              <a:t>   Charge balance:           </a:t>
            </a:r>
            <a:r>
              <a:rPr lang="en-US" altLang="en-US" sz="2800" b="1">
                <a:solidFill>
                  <a:schemeClr val="accent1"/>
                </a:solidFill>
              </a:rPr>
              <a:t>1+</a:t>
            </a:r>
            <a:r>
              <a:rPr lang="en-US" altLang="en-US" sz="2800" b="1"/>
              <a:t>            </a:t>
            </a:r>
            <a:r>
              <a:rPr lang="en-US" altLang="en-US" sz="2800" b="1">
                <a:solidFill>
                  <a:schemeClr val="accent1"/>
                </a:solidFill>
              </a:rPr>
              <a:t>1-</a:t>
            </a:r>
            <a:r>
              <a:rPr lang="en-US" altLang="en-US" sz="2800" b="1"/>
              <a:t>             = </a:t>
            </a:r>
            <a:r>
              <a:rPr lang="en-US" altLang="en-US" sz="2800" b="1">
                <a:solidFill>
                  <a:schemeClr val="accent1"/>
                </a:solidFill>
              </a:rPr>
              <a:t> 0</a:t>
            </a:r>
            <a:endParaRPr lang="en-US" altLang="en-US" sz="2800" b="1"/>
          </a:p>
          <a:p>
            <a:pPr>
              <a:buFontTx/>
              <a:buNone/>
            </a:pPr>
            <a:endParaRPr lang="en-US" altLang="en-US" sz="3000" b="1"/>
          </a:p>
          <a:p>
            <a:pPr>
              <a:buFontTx/>
              <a:buNone/>
            </a:pPr>
            <a:endParaRPr lang="en-US" altLang="en-US" sz="3000"/>
          </a:p>
        </p:txBody>
      </p:sp>
      <p:sp>
        <p:nvSpPr>
          <p:cNvPr id="262148" name="Line 4"/>
          <p:cNvSpPr>
            <a:spLocks noChangeShapeType="1"/>
          </p:cNvSpPr>
          <p:nvPr/>
        </p:nvSpPr>
        <p:spPr bwMode="auto">
          <a:xfrm>
            <a:off x="3657600" y="5029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oCtemplate_copy">
  <a:themeElements>
    <a:clrScheme name="WoCtemplate_copy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WoCtemplate_cop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WoCtemplate_copy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Ctemplate_copy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Ctemplate_cop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oCtemplate_copy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oCtemplate_copy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WoCtemplate_copy</Template>
  <TotalTime>628</TotalTime>
  <Words>1131</Words>
  <Application>Microsoft Office PowerPoint</Application>
  <PresentationFormat>On-screen Show (4:3)</PresentationFormat>
  <Paragraphs>506</Paragraphs>
  <Slides>58</Slides>
  <Notes>3</Notes>
  <HiddenSlides>0</HiddenSlides>
  <MMClips>12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Arial</vt:lpstr>
      <vt:lpstr>Comic Sans MS</vt:lpstr>
      <vt:lpstr>Helvetica</vt:lpstr>
      <vt:lpstr>Times</vt:lpstr>
      <vt:lpstr>Symbol</vt:lpstr>
      <vt:lpstr>Wingdings</vt:lpstr>
      <vt:lpstr>WoCtemplate_copy</vt:lpstr>
      <vt:lpstr>QuickTime Movie</vt:lpstr>
      <vt:lpstr>Microsoft Word Document</vt:lpstr>
      <vt:lpstr>MS Organization Chart 2.0</vt:lpstr>
      <vt:lpstr>PowerPoint Presentation</vt:lpstr>
      <vt:lpstr>Forms of Chemical Bonds</vt:lpstr>
      <vt:lpstr>Common Names</vt:lpstr>
      <vt:lpstr>COMPOUNDS FORMED FROM IONS</vt:lpstr>
      <vt:lpstr>PowerPoint Presentation</vt:lpstr>
      <vt:lpstr>Properties of Ionic Compounds Forming NaCl from Na and Cl2</vt:lpstr>
      <vt:lpstr>IONIC COMPOUNDS</vt:lpstr>
      <vt:lpstr>Some Ionic Compounds</vt:lpstr>
      <vt:lpstr>Formulas of Ionic Compounds</vt:lpstr>
      <vt:lpstr>Monatomic Ions</vt:lpstr>
      <vt:lpstr>Writing a Formula </vt:lpstr>
      <vt:lpstr>Learning Check </vt:lpstr>
      <vt:lpstr>Solution </vt:lpstr>
      <vt:lpstr>Naming Compounds</vt:lpstr>
      <vt:lpstr>Naming Binary Ionic Compounds</vt:lpstr>
      <vt:lpstr>Learning Check </vt:lpstr>
      <vt:lpstr>Solution </vt:lpstr>
      <vt:lpstr>Transition Metals</vt:lpstr>
      <vt:lpstr>Names of Variable Ions</vt:lpstr>
      <vt:lpstr>Examples of Older Names of Cations formed from Transition Metals (you do not have to memorize these)</vt:lpstr>
      <vt:lpstr>Learning Check </vt:lpstr>
      <vt:lpstr>Solution  </vt:lpstr>
      <vt:lpstr>Polyatomic Ions</vt:lpstr>
      <vt:lpstr>Polyatomic Ions</vt:lpstr>
      <vt:lpstr>Ternary Ionic Nomenclature</vt:lpstr>
      <vt:lpstr>Ternary Ionic Nomenclature</vt:lpstr>
      <vt:lpstr>Learning Check </vt:lpstr>
      <vt:lpstr>Solution </vt:lpstr>
      <vt:lpstr>Naming Ternary Compounds</vt:lpstr>
      <vt:lpstr>Learning Check </vt:lpstr>
      <vt:lpstr>Solution </vt:lpstr>
      <vt:lpstr>Mixed Practice!</vt:lpstr>
      <vt:lpstr>Mixed Up… The Other Way</vt:lpstr>
      <vt:lpstr>Naming Molecular Compounds</vt:lpstr>
      <vt:lpstr>Molecular (Covalent) Nomenclature for two nonmetals</vt:lpstr>
      <vt:lpstr>Molecular Nomenclature Prefixes</vt:lpstr>
      <vt:lpstr>Molecular Nomenclature: Examples</vt:lpstr>
      <vt:lpstr>More Molecular Examples</vt:lpstr>
      <vt:lpstr>Learning Check </vt:lpstr>
      <vt:lpstr>Solution </vt:lpstr>
      <vt:lpstr>Learning Check </vt:lpstr>
      <vt:lpstr>Solution </vt:lpstr>
      <vt:lpstr>Overall strategy for naming chemical compounds.</vt:lpstr>
      <vt:lpstr>A flow chart for naming binary compounds.</vt:lpstr>
      <vt:lpstr>Mixed Review </vt:lpstr>
      <vt:lpstr>Solution </vt:lpstr>
      <vt:lpstr>Mixed Practice</vt:lpstr>
      <vt:lpstr>Mixed Practice</vt:lpstr>
      <vt:lpstr>Acid Nomenclature</vt:lpstr>
      <vt:lpstr>Acid Nomenclature Review</vt:lpstr>
      <vt:lpstr>Acid Nomenclature Flowchart</vt:lpstr>
      <vt:lpstr>Acid Nomenclature</vt:lpstr>
      <vt:lpstr>Acid Nomenclature</vt:lpstr>
      <vt:lpstr>Name ‘Em!</vt:lpstr>
      <vt:lpstr>Write the Formula!</vt:lpstr>
      <vt:lpstr>PowerPoint Presentation</vt:lpstr>
      <vt:lpstr>Now it’s Study Time  DONE</vt:lpstr>
      <vt:lpstr>Rainbow Matrix Game</vt:lpstr>
    </vt:vector>
  </TitlesOfParts>
  <Company/>
  <LinksUpToDate>false</LinksUpToDate>
  <SharedDoc>false</SharedDoc>
  <HyperlinkBase>chemistrygeek.com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Nomenclature</dc:title>
  <dc:subject>Chemistry I (High School)</dc:subject>
  <dc:creator>Neil Rapp</dc:creator>
  <cp:keywords>nomenclature, ionic compound, covalent compound, oxidation numbers, polyatomic ions</cp:keywords>
  <cp:lastModifiedBy>Rapp, Delbert N</cp:lastModifiedBy>
  <cp:revision>37</cp:revision>
  <dcterms:created xsi:type="dcterms:W3CDTF">2002-03-10T14:48:55Z</dcterms:created>
  <dcterms:modified xsi:type="dcterms:W3CDTF">2019-09-24T12:01:41Z</dcterms:modified>
</cp:coreProperties>
</file>