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36"/>
  </p:notesMasterIdLst>
  <p:handoutMasterIdLst>
    <p:handoutMasterId r:id="rId37"/>
  </p:handoutMasterIdLst>
  <p:sldIdLst>
    <p:sldId id="258" r:id="rId2"/>
    <p:sldId id="268" r:id="rId3"/>
    <p:sldId id="315" r:id="rId4"/>
    <p:sldId id="269" r:id="rId5"/>
    <p:sldId id="274" r:id="rId6"/>
    <p:sldId id="279" r:id="rId7"/>
    <p:sldId id="260" r:id="rId8"/>
    <p:sldId id="265" r:id="rId9"/>
    <p:sldId id="289" r:id="rId10"/>
    <p:sldId id="261" r:id="rId11"/>
    <p:sldId id="331" r:id="rId12"/>
    <p:sldId id="299" r:id="rId13"/>
    <p:sldId id="323" r:id="rId14"/>
    <p:sldId id="324" r:id="rId15"/>
    <p:sldId id="316" r:id="rId16"/>
    <p:sldId id="273" r:id="rId17"/>
    <p:sldId id="306" r:id="rId18"/>
    <p:sldId id="307" r:id="rId19"/>
    <p:sldId id="308" r:id="rId20"/>
    <p:sldId id="309" r:id="rId21"/>
    <p:sldId id="310" r:id="rId22"/>
    <p:sldId id="330" r:id="rId23"/>
    <p:sldId id="313" r:id="rId24"/>
    <p:sldId id="314" r:id="rId25"/>
    <p:sldId id="319" r:id="rId26"/>
    <p:sldId id="320" r:id="rId27"/>
    <p:sldId id="329" r:id="rId28"/>
    <p:sldId id="327" r:id="rId29"/>
    <p:sldId id="326" r:id="rId30"/>
    <p:sldId id="264" r:id="rId31"/>
    <p:sldId id="262" r:id="rId32"/>
    <p:sldId id="292" r:id="rId33"/>
    <p:sldId id="293" r:id="rId34"/>
    <p:sldId id="321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EAEAEA"/>
    <a:srgbClr val="5EA5FF"/>
    <a:srgbClr val="CCCCFF"/>
    <a:srgbClr val="333399"/>
    <a:srgbClr val="66FFFF"/>
    <a:srgbClr val="CC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28" autoAdjust="0"/>
    <p:restoredTop sz="94678" autoAdjust="0"/>
  </p:normalViewPr>
  <p:slideViewPr>
    <p:cSldViewPr>
      <p:cViewPr varScale="1">
        <p:scale>
          <a:sx n="86" d="100"/>
          <a:sy n="86" d="100"/>
        </p:scale>
        <p:origin x="161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2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D99F9A-6B53-47D2-8844-C4B9F06845D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38BEA83-A982-4FE1-ADD4-893C5CE23D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79AFE1A-8F37-4BB5-9D32-CBFA876515CC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38916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1143000" y="688975"/>
            <a:ext cx="4573588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28DA13-0B3F-4141-8414-9C53DD2A29EC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99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153 w 21600"/>
                <a:gd name="T1" fmla="*/ 0 h 21231"/>
                <a:gd name="T2" fmla="*/ 831 w 21600"/>
                <a:gd name="T3" fmla="*/ 526 h 21231"/>
                <a:gd name="T4" fmla="*/ 0 w 21600"/>
                <a:gd name="T5" fmla="*/ 526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426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533400"/>
            <a:ext cx="7772400" cy="1143000"/>
          </a:xfrm>
        </p:spPr>
        <p:txBody>
          <a:bodyPr/>
          <a:lstStyle>
            <a:lvl1pPr>
              <a:defRPr sz="4400">
                <a:solidFill>
                  <a:schemeClr val="hlink"/>
                </a:solidFill>
                <a:effectLst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426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04850" y="2286000"/>
            <a:ext cx="7734300" cy="1752600"/>
          </a:xfrm>
        </p:spPr>
        <p:txBody>
          <a:bodyPr lIns="92075" tIns="46038" rIns="92075" bIns="46038" anchor="b"/>
          <a:lstStyle>
            <a:lvl1pPr marL="0" indent="0" algn="ctr">
              <a:buFontTx/>
              <a:buNone/>
              <a:defRPr sz="60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02140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7C60E67B-86FC-41BB-AAC2-B998A0CD4A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4822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381000"/>
            <a:ext cx="21145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81000"/>
            <a:ext cx="61912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9CC8800C-7BD2-4B9B-A8AE-CB1B7E28D4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4251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810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52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F022FA15-8013-466B-8FDC-FD23E5EEE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998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F28C190D-2357-43FB-A67F-6DEDFC3417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4771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E8CCAFE0-B2B7-40CE-9239-1B3BDB83ED3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16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4AEB0D21-C7AA-45B2-95EA-137B5F5BC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123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B087C90F-BBB2-4CC0-A219-A9DD9FBCD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22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7EAAD08C-4E2A-4338-9872-59957971F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54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62C94C9C-3233-4354-8B1D-E709663909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987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06C8FD80-C619-4EA8-BFC0-145A51D9C2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949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4-</a:t>
            </a:r>
            <a:fld id="{04653A05-D074-4EBA-84E2-1ED5DB7D92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715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810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324600"/>
            <a:ext cx="27432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Houghton Mifflin Company</a:t>
            </a:r>
          </a:p>
        </p:txBody>
      </p:sp>
      <p:sp>
        <p:nvSpPr>
          <p:cNvPr id="223239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29000" y="6324600"/>
            <a:ext cx="1524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r>
              <a:rPr lang="en-US" altLang="en-US"/>
              <a:t>4-</a:t>
            </a:r>
            <a:fld id="{6639A049-F8DF-43CB-86CE-061DDF049C6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6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chemistrygeek.com/rainbo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fanfare%2007.wav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WhoWantsToBeAMillionaire.wav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\\ABLFAC\Faculty_Lockers\SOU\nrapp\My%20Documents\Chemistry%201%20Power%20Point\monster%20house%20done.wav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Grp="1" noChangeArrowheads="1"/>
          </p:cNvSpPr>
          <p:nvPr>
            <p:ph type="subTitle" idx="4294967295"/>
          </p:nvPr>
        </p:nvSpPr>
        <p:spPr>
          <a:xfrm>
            <a:off x="2743200" y="1752600"/>
            <a:ext cx="6400800" cy="838200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buFontTx/>
              <a:buNone/>
            </a:pPr>
            <a:r>
              <a:rPr lang="en-US" altLang="en-US" sz="5400" smtClean="0"/>
              <a:t>Nomenclature</a:t>
            </a:r>
          </a:p>
        </p:txBody>
      </p:sp>
      <p:pic>
        <p:nvPicPr>
          <p:cNvPr id="3075" name="Picture 1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2895600" cy="1981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pic>
        <p:nvPicPr>
          <p:cNvPr id="3076" name="Picture 12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00400"/>
            <a:ext cx="3225800" cy="26797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</p:pic>
      <p:sp>
        <p:nvSpPr>
          <p:cNvPr id="211981" name="Text Box 13"/>
          <p:cNvSpPr txBox="1">
            <a:spLocks noChangeArrowheads="1"/>
          </p:cNvSpPr>
          <p:nvPr/>
        </p:nvSpPr>
        <p:spPr bwMode="auto">
          <a:xfrm>
            <a:off x="457200" y="2209800"/>
            <a:ext cx="21018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  <a:r>
              <a:rPr lang="en-US" altLang="en-US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3-</a:t>
            </a:r>
          </a:p>
          <a:p>
            <a:pPr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phosphate ion</a:t>
            </a: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1982" name="Text Box 14"/>
          <p:cNvSpPr txBox="1">
            <a:spLocks noChangeArrowheads="1"/>
          </p:cNvSpPr>
          <p:nvPr/>
        </p:nvSpPr>
        <p:spPr bwMode="auto">
          <a:xfrm>
            <a:off x="914400" y="6035675"/>
            <a:ext cx="1676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</a:t>
            </a:r>
            <a:r>
              <a:rPr lang="en-US" altLang="en-US" baseline="-25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altLang="en-US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</a:p>
          <a:p>
            <a:pPr>
              <a:defRPr/>
            </a:pPr>
            <a:r>
              <a:rPr lang="en-US" altLang="en-US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acetate ion</a:t>
            </a:r>
            <a:endParaRPr lang="en-US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3079" name="Picture 15" descr="vineg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95600"/>
            <a:ext cx="132080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Text Box 16"/>
          <p:cNvSpPr txBox="1">
            <a:spLocks noChangeArrowheads="1"/>
          </p:cNvSpPr>
          <p:nvPr/>
        </p:nvSpPr>
        <p:spPr bwMode="auto">
          <a:xfrm>
            <a:off x="7162800" y="3429000"/>
            <a:ext cx="1981200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HC</a:t>
            </a:r>
            <a:r>
              <a:rPr lang="en-US" altLang="en-US" baseline="-25000"/>
              <a:t>2</a:t>
            </a:r>
            <a:r>
              <a:rPr lang="en-US" altLang="en-US"/>
              <a:t>H</a:t>
            </a:r>
            <a:r>
              <a:rPr lang="en-US" altLang="en-US" baseline="-25000"/>
              <a:t>3</a:t>
            </a:r>
            <a:r>
              <a:rPr lang="en-US" altLang="en-US"/>
              <a:t>O</a:t>
            </a:r>
            <a:r>
              <a:rPr lang="en-US" altLang="en-US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Acetic Acid</a:t>
            </a:r>
          </a:p>
        </p:txBody>
      </p:sp>
      <p:sp>
        <p:nvSpPr>
          <p:cNvPr id="3081" name="Text Box 17"/>
          <p:cNvSpPr txBox="1">
            <a:spLocks noChangeArrowheads="1"/>
          </p:cNvSpPr>
          <p:nvPr/>
        </p:nvSpPr>
        <p:spPr bwMode="auto">
          <a:xfrm>
            <a:off x="4876800" y="304800"/>
            <a:ext cx="3733800" cy="12017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Chemistry 1: Chapter 9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Chemistry 1 Honors: Chapter 4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1800" b="1"/>
              <a:t>ICP: Chapter 20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Examples of Older Names of Cations formed from Transition Metals</a:t>
            </a:r>
            <a:br>
              <a:rPr lang="en-US" sz="3600" smtClean="0"/>
            </a:br>
            <a:r>
              <a:rPr lang="en-US" sz="2400" smtClean="0"/>
              <a:t>(you do not have to memorize these)</a:t>
            </a:r>
          </a:p>
        </p:txBody>
      </p:sp>
      <p:pic>
        <p:nvPicPr>
          <p:cNvPr id="12291" name="Picture 3" descr="Table_4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974850"/>
            <a:ext cx="7315200" cy="4883150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1429" name="Oval 5"/>
          <p:cNvSpPr>
            <a:spLocks noChangeArrowheads="1"/>
          </p:cNvSpPr>
          <p:nvPr/>
        </p:nvSpPr>
        <p:spPr bwMode="auto">
          <a:xfrm>
            <a:off x="1752600" y="6324600"/>
            <a:ext cx="57912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bg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calcmode="discrete" valueType="str">
                                      <p:cBhvr>
                                        <p:cTn id="6" dur="2000" fill="hold"/>
                                        <p:tgtEl>
                                          <p:spTgt spid="23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Naming Binary Ionic Compounds</a:t>
            </a:r>
            <a:endParaRPr lang="en-US" sz="3400" b="1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3276600" cy="52578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SzPct val="120000"/>
              <a:buFont typeface="Wingdings" panose="05000000000000000000" pitchFamily="2" charset="2"/>
              <a:buChar char="l"/>
            </a:pPr>
            <a:r>
              <a:rPr lang="en-US" altLang="en-US" sz="2800" b="1" smtClean="0">
                <a:solidFill>
                  <a:schemeClr val="accent1"/>
                </a:solidFill>
              </a:rPr>
              <a:t>	Examples:</a:t>
            </a:r>
            <a:endParaRPr lang="en-US" altLang="en-US" sz="2800" b="1" smtClean="0"/>
          </a:p>
          <a:p>
            <a:pPr lvl="3" eaLnBrk="1" hangingPunct="1">
              <a:buFontTx/>
              <a:buNone/>
            </a:pPr>
            <a:r>
              <a:rPr lang="en-US" altLang="en-US" sz="2800" b="1" smtClean="0"/>
              <a:t>NaCl		</a:t>
            </a:r>
          </a:p>
          <a:p>
            <a:pPr lvl="3" eaLnBrk="1" hangingPunct="1">
              <a:buFontTx/>
              <a:buNone/>
            </a:pPr>
            <a:r>
              <a:rPr lang="en-US" altLang="en-US" sz="2800" b="1" smtClean="0"/>
              <a:t>ZnI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		</a:t>
            </a:r>
          </a:p>
          <a:p>
            <a:pPr lvl="3" eaLnBrk="1" hangingPunct="1">
              <a:buFontTx/>
              <a:buNone/>
            </a:pPr>
            <a:r>
              <a:rPr lang="en-US" altLang="en-US" sz="2800" b="1" smtClean="0"/>
              <a:t>Al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O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		</a:t>
            </a:r>
            <a:endParaRPr lang="en-US" altLang="en-US" sz="1800" b="1" smtClean="0"/>
          </a:p>
        </p:txBody>
      </p:sp>
      <p:sp>
        <p:nvSpPr>
          <p:cNvPr id="322564" name="Rectangle 4"/>
          <p:cNvSpPr>
            <a:spLocks noChangeArrowheads="1"/>
          </p:cNvSpPr>
          <p:nvPr/>
        </p:nvSpPr>
        <p:spPr bwMode="auto">
          <a:xfrm>
            <a:off x="3505200" y="2209800"/>
            <a:ext cx="2932113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folHlink"/>
                </a:solidFill>
              </a:rPr>
              <a:t>sodium chloride</a:t>
            </a:r>
          </a:p>
          <a:p>
            <a:pPr eaLnBrk="1" hangingPunct="1"/>
            <a:endParaRPr lang="en-US" altLang="en-US" sz="2800" b="1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2800" b="1">
                <a:solidFill>
                  <a:schemeClr val="folHlink"/>
                </a:solidFill>
              </a:rPr>
              <a:t>zinc iodide</a:t>
            </a:r>
          </a:p>
          <a:p>
            <a:pPr eaLnBrk="1" hangingPunct="1"/>
            <a:endParaRPr lang="en-US" altLang="en-US" sz="2800" b="1">
              <a:solidFill>
                <a:schemeClr val="folHlink"/>
              </a:solidFill>
            </a:endParaRPr>
          </a:p>
          <a:p>
            <a:pPr eaLnBrk="1" hangingPunct="1"/>
            <a:r>
              <a:rPr lang="en-US" altLang="en-US" sz="2800" b="1">
                <a:solidFill>
                  <a:schemeClr val="folHlink"/>
                </a:solidFill>
              </a:rPr>
              <a:t>aluminum oxide</a:t>
            </a:r>
          </a:p>
          <a:p>
            <a:pPr eaLnBrk="1" hangingPunct="1"/>
            <a:endParaRPr lang="en-US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2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25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25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2564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Naming Ternary Compounds</a:t>
            </a:r>
            <a:endParaRPr lang="en-US" smtClean="0"/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8610600" cy="5181600"/>
          </a:xfrm>
        </p:spPr>
        <p:txBody>
          <a:bodyPr/>
          <a:lstStyle/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Contains at least 3 elements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There MUST be at least one </a:t>
            </a:r>
            <a:r>
              <a:rPr lang="en-US" altLang="en-US" sz="3000" b="1" smtClean="0">
                <a:solidFill>
                  <a:schemeClr val="accent1"/>
                </a:solidFill>
              </a:rPr>
              <a:t>polyatomic ion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chemeClr val="accent1"/>
                </a:solidFill>
              </a:rPr>
              <a:t>		(it helps to circle the ions)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Char char="l"/>
            </a:pPr>
            <a:r>
              <a:rPr lang="en-US" altLang="en-US" sz="3000" b="1" smtClean="0"/>
              <a:t>Examples: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Na</a:t>
            </a:r>
            <a:r>
              <a:rPr lang="en-US" altLang="en-US" sz="3000" b="1" smtClean="0">
                <a:solidFill>
                  <a:schemeClr val="accent1"/>
                </a:solidFill>
              </a:rPr>
              <a:t>NO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		</a:t>
            </a:r>
            <a:r>
              <a:rPr lang="en-US" altLang="en-US" sz="3000" b="1" smtClean="0"/>
              <a:t>Sodium </a:t>
            </a:r>
            <a:r>
              <a:rPr lang="en-US" altLang="en-US" sz="3000" b="1" smtClean="0">
                <a:solidFill>
                  <a:schemeClr val="accent1"/>
                </a:solidFill>
              </a:rPr>
              <a:t>nitrate</a:t>
            </a:r>
            <a:endParaRPr lang="en-US" altLang="en-US" sz="3000" b="1" smtClean="0"/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K</a:t>
            </a:r>
            <a:r>
              <a:rPr lang="en-US" altLang="en-US" sz="3000" b="1" baseline="-25000" smtClean="0"/>
              <a:t>2</a:t>
            </a:r>
            <a:r>
              <a:rPr lang="en-US" altLang="en-US" sz="3000" b="1" smtClean="0">
                <a:solidFill>
                  <a:schemeClr val="accent1"/>
                </a:solidFill>
              </a:rPr>
              <a:t>SO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4</a:t>
            </a:r>
            <a:r>
              <a:rPr lang="en-US" altLang="en-US" sz="3000" b="1" baseline="-25000" smtClean="0">
                <a:solidFill>
                  <a:srgbClr val="99FF33"/>
                </a:solidFill>
              </a:rPr>
              <a:t>		</a:t>
            </a:r>
            <a:r>
              <a:rPr lang="en-US" altLang="en-US" sz="3000" b="1" smtClean="0"/>
              <a:t>Potassium </a:t>
            </a:r>
            <a:r>
              <a:rPr lang="en-US" altLang="en-US" sz="3000" b="1" smtClean="0">
                <a:solidFill>
                  <a:schemeClr val="accent1"/>
                </a:solidFill>
              </a:rPr>
              <a:t>sulfate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</a:t>
            </a:r>
            <a:r>
              <a:rPr lang="en-US" altLang="en-US" sz="3000" b="1" smtClean="0"/>
              <a:t>Al</a:t>
            </a:r>
            <a:r>
              <a:rPr lang="en-US" altLang="en-US" sz="3000" b="1" smtClean="0">
                <a:solidFill>
                  <a:schemeClr val="accent1"/>
                </a:solidFill>
              </a:rPr>
              <a:t>(HCO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</a:t>
            </a:r>
            <a:r>
              <a:rPr lang="en-US" altLang="en-US" sz="3000" b="1" smtClean="0">
                <a:solidFill>
                  <a:schemeClr val="accent1"/>
                </a:solidFill>
              </a:rPr>
              <a:t>)</a:t>
            </a:r>
            <a:r>
              <a:rPr lang="en-US" altLang="en-US" sz="3000" b="1" baseline="-25000" smtClean="0">
                <a:solidFill>
                  <a:schemeClr val="accent1"/>
                </a:solidFill>
              </a:rPr>
              <a:t>3</a:t>
            </a:r>
            <a:r>
              <a:rPr lang="en-US" altLang="en-US" sz="3000" b="1" baseline="-25000" smtClean="0">
                <a:solidFill>
                  <a:srgbClr val="99FF33"/>
                </a:solidFill>
              </a:rPr>
              <a:t>	</a:t>
            </a:r>
            <a:r>
              <a:rPr lang="en-US" altLang="en-US" sz="3000" b="1" smtClean="0"/>
              <a:t>Aluminum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  <a:r>
              <a:rPr lang="en-US" altLang="en-US" sz="3000" b="1" smtClean="0">
                <a:solidFill>
                  <a:schemeClr val="accent1"/>
                </a:solidFill>
              </a:rPr>
              <a:t>bicarbonate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			</a:t>
            </a:r>
            <a:r>
              <a:rPr lang="en-US" altLang="en-US" sz="3000" b="1" smtClean="0">
                <a:solidFill>
                  <a:schemeClr val="accent1"/>
                </a:solidFill>
              </a:rPr>
              <a:t>or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</a:p>
          <a:p>
            <a:pPr eaLnBrk="1" hangingPunct="1"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/>
              <a:t>				Aluminum</a:t>
            </a:r>
            <a:r>
              <a:rPr lang="en-US" altLang="en-US" sz="3000" b="1" smtClean="0">
                <a:solidFill>
                  <a:srgbClr val="99FF33"/>
                </a:solidFill>
              </a:rPr>
              <a:t> </a:t>
            </a:r>
            <a:r>
              <a:rPr lang="en-US" altLang="en-US" sz="3000" b="1" smtClean="0">
                <a:solidFill>
                  <a:schemeClr val="accent1"/>
                </a:solidFill>
              </a:rPr>
              <a:t>hydrogen carbonate</a:t>
            </a:r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r>
              <a:rPr lang="en-US" altLang="en-US" sz="3000" b="1" smtClean="0">
                <a:solidFill>
                  <a:srgbClr val="99FF33"/>
                </a:solidFill>
              </a:rPr>
              <a:t>	</a:t>
            </a:r>
            <a:endParaRPr lang="en-US" altLang="en-US" sz="2800" b="1" smtClean="0">
              <a:solidFill>
                <a:srgbClr val="99FF33"/>
              </a:solidFill>
            </a:endParaRPr>
          </a:p>
          <a:p>
            <a:pPr eaLnBrk="1" hangingPunct="1">
              <a:lnSpc>
                <a:spcPct val="130000"/>
              </a:lnSpc>
              <a:buClr>
                <a:srgbClr val="66FF33"/>
              </a:buClr>
              <a:buFont typeface="Wingdings" panose="05000000000000000000" pitchFamily="2" charset="2"/>
              <a:buNone/>
            </a:pPr>
            <a:endParaRPr lang="en-US" altLang="en-US" sz="2800" b="1" baseline="30000" smtClean="0"/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	</a:t>
            </a:r>
            <a:endParaRPr lang="en-US" altLang="en-US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381000"/>
            <a:ext cx="8458200" cy="914400"/>
          </a:xfrm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Practice!</a:t>
            </a:r>
          </a:p>
        </p:txBody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3810000" cy="52578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Name the following: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Na</a:t>
            </a:r>
            <a:r>
              <a:rPr lang="en-US" altLang="en-US" baseline="-25000" smtClean="0"/>
              <a:t>2</a:t>
            </a:r>
            <a:r>
              <a:rPr lang="en-US" altLang="en-US" smtClean="0"/>
              <a:t>O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CaCO</a:t>
            </a:r>
            <a:r>
              <a:rPr lang="en-US" altLang="en-US" baseline="-25000" smtClean="0"/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PbS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Sn</a:t>
            </a:r>
            <a:r>
              <a:rPr lang="en-US" altLang="en-US" baseline="-25000" smtClean="0"/>
              <a:t>3</a:t>
            </a:r>
            <a:r>
              <a:rPr lang="en-US" altLang="en-US" smtClean="0"/>
              <a:t>N</a:t>
            </a:r>
            <a:r>
              <a:rPr lang="en-US" altLang="en-US" baseline="-25000" smtClean="0"/>
              <a:t>2 </a:t>
            </a:r>
            <a:endParaRPr lang="en-US" altLang="en-US" smtClean="0"/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Cu</a:t>
            </a:r>
            <a:r>
              <a:rPr lang="en-US" altLang="en-US" baseline="-25000" smtClean="0"/>
              <a:t>3</a:t>
            </a:r>
            <a:r>
              <a:rPr lang="en-US" altLang="en-US" smtClean="0"/>
              <a:t>PO</a:t>
            </a:r>
            <a:r>
              <a:rPr lang="en-US" altLang="en-US" baseline="-25000" smtClean="0"/>
              <a:t>4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HgF</a:t>
            </a:r>
            <a:r>
              <a:rPr lang="en-US" altLang="en-US" baseline="-25000" smtClean="0"/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None/>
            </a:pPr>
            <a:endParaRPr lang="en-US" altLang="en-US" smtClean="0"/>
          </a:p>
        </p:txBody>
      </p:sp>
      <p:sp>
        <p:nvSpPr>
          <p:cNvPr id="312324" name="Text Box 4"/>
          <p:cNvSpPr txBox="1">
            <a:spLocks noChangeArrowheads="1"/>
          </p:cNvSpPr>
          <p:nvPr/>
        </p:nvSpPr>
        <p:spPr bwMode="auto">
          <a:xfrm>
            <a:off x="4495800" y="1447800"/>
            <a:ext cx="4648200" cy="408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 sz="3200"/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/>
              <a:t>Sodium oxide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/>
              <a:t>Calcium carbonate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/>
              <a:t>Lead (IV) sulfide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/>
              <a:t>Tin (II) nitride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/>
              <a:t>Copper (I) phosphate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3200"/>
              <a:t>Mercury (II) fluoride</a:t>
            </a:r>
          </a:p>
        </p:txBody>
      </p:sp>
      <p:pic>
        <p:nvPicPr>
          <p:cNvPr id="312325" name="Lets96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LetsPlay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232" fill="hold"/>
                                        <p:tgtEl>
                                          <p:spTgt spid="3123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23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23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123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23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3123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3123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6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12325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Up… The Other Way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47800"/>
            <a:ext cx="4876800" cy="54102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en-US" smtClean="0"/>
              <a:t>Write the formula: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Copper (II) chlorate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Calcium nitride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Aluminum carbonate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Potassium bromide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Barium fluoride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mtClean="0"/>
              <a:t>Cesium hydroxide</a:t>
            </a:r>
          </a:p>
        </p:txBody>
      </p:sp>
      <p:sp>
        <p:nvSpPr>
          <p:cNvPr id="313348" name="Text Box 4"/>
          <p:cNvSpPr txBox="1">
            <a:spLocks noChangeArrowheads="1"/>
          </p:cNvSpPr>
          <p:nvPr/>
        </p:nvSpPr>
        <p:spPr bwMode="auto">
          <a:xfrm>
            <a:off x="5334000" y="1447800"/>
            <a:ext cx="3810000" cy="466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 sz="3200"/>
          </a:p>
          <a:p>
            <a:pPr eaLnBrk="1" hangingPunct="1">
              <a:spcBef>
                <a:spcPct val="20000"/>
              </a:spcBef>
            </a:pPr>
            <a:r>
              <a:rPr lang="en-US" altLang="en-US" sz="3200"/>
              <a:t>Cu(ClO</a:t>
            </a:r>
            <a:r>
              <a:rPr lang="en-US" altLang="en-US" sz="3200" baseline="-25000"/>
              <a:t>3</a:t>
            </a:r>
            <a:r>
              <a:rPr lang="en-US" altLang="en-US" sz="3200"/>
              <a:t>)</a:t>
            </a:r>
            <a:r>
              <a:rPr lang="en-US" altLang="en-US" sz="3200" baseline="-25000"/>
              <a:t>2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/>
              <a:t>Ca</a:t>
            </a:r>
            <a:r>
              <a:rPr lang="en-US" altLang="en-US" sz="3200" baseline="-25000"/>
              <a:t>3</a:t>
            </a:r>
            <a:r>
              <a:rPr lang="en-US" altLang="en-US" sz="3200"/>
              <a:t>N</a:t>
            </a:r>
            <a:r>
              <a:rPr lang="en-US" altLang="en-US" sz="3200" baseline="-25000"/>
              <a:t>2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/>
              <a:t>Al</a:t>
            </a:r>
            <a:r>
              <a:rPr lang="en-US" altLang="en-US" sz="3200" baseline="-25000"/>
              <a:t>2</a:t>
            </a:r>
            <a:r>
              <a:rPr lang="en-US" altLang="en-US" sz="3200"/>
              <a:t>(CO</a:t>
            </a:r>
            <a:r>
              <a:rPr lang="en-US" altLang="en-US" sz="3200" baseline="-25000"/>
              <a:t>3</a:t>
            </a:r>
            <a:r>
              <a:rPr lang="en-US" altLang="en-US" sz="3200"/>
              <a:t>)</a:t>
            </a:r>
            <a:r>
              <a:rPr lang="en-US" altLang="en-US" sz="3200" baseline="-25000"/>
              <a:t>3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/>
              <a:t>KBr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/>
              <a:t>BaF</a:t>
            </a:r>
            <a:r>
              <a:rPr lang="en-US" altLang="en-US" sz="3200" baseline="-25000"/>
              <a:t>2</a:t>
            </a:r>
          </a:p>
          <a:p>
            <a:pPr eaLnBrk="1" hangingPunct="1">
              <a:spcBef>
                <a:spcPct val="20000"/>
              </a:spcBef>
            </a:pPr>
            <a:r>
              <a:rPr lang="en-US" altLang="en-US" sz="3200"/>
              <a:t>CsOH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en-US" altLang="en-US"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33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33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33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33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334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1334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Rainbow Matrix Game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b="1" smtClean="0"/>
              <a:t>Link on Chemistry Geek.com on Chemistry I page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b="1" smtClean="0">
                <a:hlinkClick r:id="rId2"/>
              </a:rPr>
              <a:t>http://chemistrygeek.com/rainbow</a:t>
            </a:r>
            <a:endParaRPr lang="en-US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Use [ ] to represent subscripts since you can’t enter subscripts into the computer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So H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O would be H[2]O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And Al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(SO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)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 would be Al[2](SO[4])[3]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en-US" sz="28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Additional Polyatomic Ions (you do not have to memorize these, but they are in the game!)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Borate = BO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 </a:t>
            </a:r>
            <a:r>
              <a:rPr lang="en-US" altLang="en-US" sz="2800" b="1" baseline="30000" smtClean="0"/>
              <a:t>-3</a:t>
            </a:r>
            <a:r>
              <a:rPr lang="en-US" altLang="en-US" sz="2800" b="1" smtClean="0"/>
              <a:t>  ;  Silicate = SiO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 </a:t>
            </a:r>
            <a:r>
              <a:rPr lang="en-US" altLang="en-US" sz="2800" b="1" baseline="30000" smtClean="0"/>
              <a:t>-4</a:t>
            </a:r>
            <a:r>
              <a:rPr lang="en-US" altLang="en-US" sz="2800" b="1" smtClean="0"/>
              <a:t>  ;</a:t>
            </a:r>
            <a:br>
              <a:rPr lang="en-US" altLang="en-US" sz="2800" b="1" smtClean="0"/>
            </a:br>
            <a:r>
              <a:rPr lang="en-US" altLang="en-US" sz="2800" b="1" smtClean="0"/>
              <a:t>Manganate = MnO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 </a:t>
            </a:r>
            <a:r>
              <a:rPr lang="en-US" altLang="en-US" sz="2800" b="1" baseline="30000" smtClean="0"/>
              <a:t>-2</a:t>
            </a:r>
            <a:r>
              <a:rPr lang="en-US" altLang="en-US" sz="2800" b="1" smtClean="0"/>
              <a:t> (permanganate is -1)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1628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smtClean="0">
                <a:solidFill>
                  <a:schemeClr val="folHlink"/>
                </a:solidFill>
                <a:latin typeface="Comic Sans MS" pitchFamily="66" charset="0"/>
              </a:rPr>
              <a:t>Naming Molecular Compounds</a:t>
            </a:r>
            <a:endParaRPr lang="en-US" altLang="en-US" smtClean="0">
              <a:solidFill>
                <a:schemeClr val="folHlink"/>
              </a:solidFill>
            </a:endParaRPr>
          </a:p>
        </p:txBody>
      </p:sp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14600"/>
            <a:ext cx="2057400" cy="83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6" name="Text Box 6"/>
          <p:cNvSpPr txBox="1">
            <a:spLocks noChangeArrowheads="1"/>
          </p:cNvSpPr>
          <p:nvPr/>
        </p:nvSpPr>
        <p:spPr bwMode="auto">
          <a:xfrm>
            <a:off x="2209800" y="3160713"/>
            <a:ext cx="1841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400" b="1">
              <a:solidFill>
                <a:schemeClr val="hlink"/>
              </a:solidFill>
            </a:endParaRPr>
          </a:p>
        </p:txBody>
      </p:sp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0"/>
            <a:ext cx="1447800" cy="132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8" name="Text Box 8"/>
          <p:cNvSpPr txBox="1">
            <a:spLocks noChangeArrowheads="1"/>
          </p:cNvSpPr>
          <p:nvPr/>
        </p:nvSpPr>
        <p:spPr bwMode="auto">
          <a:xfrm>
            <a:off x="3124200" y="5410200"/>
            <a:ext cx="22145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BCl</a:t>
            </a:r>
            <a:r>
              <a:rPr lang="en-US" altLang="en-US" sz="2000" b="1" baseline="-25000"/>
              <a:t>3</a:t>
            </a:r>
            <a:r>
              <a:rPr lang="en-US" altLang="en-US" sz="2000" b="1"/>
              <a:t>  </a:t>
            </a:r>
            <a:br>
              <a:rPr lang="en-US" altLang="en-US" sz="2000" b="1"/>
            </a:br>
            <a:r>
              <a:rPr lang="en-US" altLang="en-US" sz="2000" b="1"/>
              <a:t>boron trichloride</a:t>
            </a:r>
          </a:p>
        </p:txBody>
      </p:sp>
      <p:sp>
        <p:nvSpPr>
          <p:cNvPr id="18439" name="Rectangle 9"/>
          <p:cNvSpPr>
            <a:spLocks noChangeArrowheads="1"/>
          </p:cNvSpPr>
          <p:nvPr/>
        </p:nvSpPr>
        <p:spPr bwMode="auto">
          <a:xfrm>
            <a:off x="3213100" y="2743200"/>
            <a:ext cx="27162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/>
              <a:t>CO</a:t>
            </a:r>
            <a:r>
              <a:rPr lang="en-US" altLang="en-US" sz="2000" b="1" baseline="-25000"/>
              <a:t>2</a:t>
            </a:r>
            <a:r>
              <a:rPr lang="en-US" altLang="en-US" sz="2000" b="1"/>
              <a:t>   Carbon dioxide</a:t>
            </a:r>
          </a:p>
        </p:txBody>
      </p:sp>
      <p:sp>
        <p:nvSpPr>
          <p:cNvPr id="254986" name="Text Box 10"/>
          <p:cNvSpPr txBox="1">
            <a:spLocks noChangeArrowheads="1"/>
          </p:cNvSpPr>
          <p:nvPr/>
        </p:nvSpPr>
        <p:spPr bwMode="auto">
          <a:xfrm>
            <a:off x="5965825" y="1752600"/>
            <a:ext cx="2568575" cy="1800225"/>
          </a:xfrm>
          <a:prstGeom prst="rect">
            <a:avLst/>
          </a:prstGeom>
          <a:solidFill>
            <a:srgbClr val="C0C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/>
              <a:t>All are formed from two or more nonmetals. </a:t>
            </a:r>
            <a:r>
              <a:rPr lang="en-US" altLang="en-US" sz="1800" b="1">
                <a:solidFill>
                  <a:schemeClr val="hlink"/>
                </a:solidFill>
              </a:rPr>
              <a:t> </a:t>
            </a:r>
          </a:p>
        </p:txBody>
      </p:sp>
      <p:sp>
        <p:nvSpPr>
          <p:cNvPr id="254987" name="Rectangle 11"/>
          <p:cNvSpPr>
            <a:spLocks noChangeArrowheads="1"/>
          </p:cNvSpPr>
          <p:nvPr/>
        </p:nvSpPr>
        <p:spPr bwMode="auto">
          <a:xfrm>
            <a:off x="5943600" y="3733800"/>
            <a:ext cx="2743200" cy="26543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 b="1" i="1"/>
              <a:t>Ionic</a:t>
            </a:r>
            <a:r>
              <a:rPr lang="en-US" altLang="en-US" sz="2800" b="1"/>
              <a:t> compounds generally involve a metal and nonmetal </a:t>
            </a:r>
          </a:p>
          <a:p>
            <a:r>
              <a:rPr lang="en-US" altLang="en-US" sz="2800" b="1"/>
              <a:t>(NaCl)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86" grpId="0" animBg="1" autoUpdateAnimBg="0"/>
      <p:bldP spid="254987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24863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smtClean="0"/>
              <a:t>Molecular (Covalent) Nomenclature</a:t>
            </a:r>
            <a:br>
              <a:rPr lang="en-US" sz="3600" smtClean="0"/>
            </a:br>
            <a:r>
              <a:rPr lang="en-US" sz="3600" smtClean="0"/>
              <a:t>for two </a:t>
            </a:r>
            <a:r>
              <a:rPr lang="en-US" sz="3600" smtClean="0">
                <a:solidFill>
                  <a:schemeClr val="folHlink"/>
                </a:solidFill>
              </a:rPr>
              <a:t>non</a:t>
            </a:r>
            <a:r>
              <a:rPr lang="en-US" sz="3600" smtClean="0"/>
              <a:t>metals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 marL="287338" indent="-287338" eaLnBrk="1" hangingPunct="1">
              <a:spcBef>
                <a:spcPct val="100000"/>
              </a:spcBef>
            </a:pPr>
            <a:r>
              <a:rPr lang="en-US" altLang="en-US" b="1" smtClean="0"/>
              <a:t>Prefix System </a:t>
            </a:r>
            <a:r>
              <a:rPr lang="en-US" altLang="en-US" smtClean="0"/>
              <a:t>(binary compounds)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1.	</a:t>
            </a:r>
            <a:r>
              <a:rPr lang="en-US" altLang="en-US" smtClean="0">
                <a:solidFill>
                  <a:schemeClr val="tx2"/>
                </a:solidFill>
              </a:rPr>
              <a:t>Less electronegative</a:t>
            </a:r>
            <a:r>
              <a:rPr lang="en-US" altLang="en-US" smtClean="0"/>
              <a:t> atom </a:t>
            </a:r>
            <a:br>
              <a:rPr lang="en-US" altLang="en-US" smtClean="0"/>
            </a:br>
            <a:r>
              <a:rPr lang="en-US" altLang="en-US" smtClean="0"/>
              <a:t>comes first. 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2.	Add </a:t>
            </a:r>
            <a:r>
              <a:rPr lang="en-US" altLang="en-US" smtClean="0">
                <a:solidFill>
                  <a:schemeClr val="tx2"/>
                </a:solidFill>
              </a:rPr>
              <a:t>prefixes</a:t>
            </a:r>
            <a:r>
              <a:rPr lang="en-US" altLang="en-US" smtClean="0"/>
              <a:t> to indicate # of atoms.  Omit </a:t>
            </a:r>
            <a:r>
              <a:rPr lang="en-US" altLang="en-US" smtClean="0">
                <a:solidFill>
                  <a:schemeClr val="tx2"/>
                </a:solidFill>
              </a:rPr>
              <a:t>mono-</a:t>
            </a:r>
            <a:r>
              <a:rPr lang="en-US" altLang="en-US" smtClean="0"/>
              <a:t> prefix on the FIRST element.  </a:t>
            </a:r>
            <a:r>
              <a:rPr lang="en-US" altLang="en-US" smtClean="0">
                <a:solidFill>
                  <a:schemeClr val="tx2"/>
                </a:solidFill>
              </a:rPr>
              <a:t>Mono-</a:t>
            </a:r>
            <a:r>
              <a:rPr lang="en-US" altLang="en-US" smtClean="0"/>
              <a:t> is OPTIONAL on the SECOND element (in this class, it’s NOT optional!).</a:t>
            </a:r>
          </a:p>
          <a:p>
            <a:pPr marL="909638" lvl="1" indent="-508000" eaLnBrk="1" hangingPunct="1">
              <a:spcBef>
                <a:spcPct val="100000"/>
              </a:spcBef>
              <a:buFontTx/>
              <a:buNone/>
            </a:pPr>
            <a:r>
              <a:rPr lang="en-US" altLang="en-US" smtClean="0"/>
              <a:t>3.	Change the ending of the </a:t>
            </a:r>
            <a:br>
              <a:rPr lang="en-US" altLang="en-US" smtClean="0"/>
            </a:br>
            <a:r>
              <a:rPr lang="en-US" altLang="en-US" smtClean="0"/>
              <a:t>second element to </a:t>
            </a:r>
            <a:r>
              <a:rPr lang="en-US" altLang="en-US" smtClean="0">
                <a:solidFill>
                  <a:schemeClr val="tx2"/>
                </a:solidFill>
              </a:rPr>
              <a:t>-ide</a:t>
            </a:r>
            <a:r>
              <a:rPr lang="en-US" altLang="en-US" smtClean="0"/>
              <a:t>.</a:t>
            </a:r>
          </a:p>
        </p:txBody>
      </p:sp>
      <p:grpSp>
        <p:nvGrpSpPr>
          <p:cNvPr id="289796" name="Group 4"/>
          <p:cNvGrpSpPr>
            <a:grpSpLocks/>
          </p:cNvGrpSpPr>
          <p:nvPr/>
        </p:nvGrpSpPr>
        <p:grpSpPr bwMode="auto">
          <a:xfrm>
            <a:off x="6096000" y="2133600"/>
            <a:ext cx="2763838" cy="1554163"/>
            <a:chOff x="999" y="1684"/>
            <a:chExt cx="3570" cy="2007"/>
          </a:xfrm>
        </p:grpSpPr>
        <p:pic>
          <p:nvPicPr>
            <p:cNvPr id="19461" name="Picture 5" descr="pertable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54" y="1968"/>
              <a:ext cx="3115" cy="17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462" name="AutoShape 6"/>
            <p:cNvSpPr>
              <a:spLocks noChangeArrowheads="1"/>
            </p:cNvSpPr>
            <p:nvPr/>
          </p:nvSpPr>
          <p:spPr bwMode="auto">
            <a:xfrm>
              <a:off x="1969" y="1684"/>
              <a:ext cx="1916" cy="277"/>
            </a:xfrm>
            <a:prstGeom prst="leftArrow">
              <a:avLst>
                <a:gd name="adj1" fmla="val 50176"/>
                <a:gd name="adj2" fmla="val 103594"/>
              </a:avLst>
            </a:prstGeom>
            <a:gradFill rotWithShape="0">
              <a:gsLst>
                <a:gs pos="0">
                  <a:srgbClr val="FF0000"/>
                </a:gs>
                <a:gs pos="100000">
                  <a:srgbClr val="3333CC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463" name="AutoShape 7"/>
            <p:cNvSpPr>
              <a:spLocks noChangeArrowheads="1"/>
            </p:cNvSpPr>
            <p:nvPr/>
          </p:nvSpPr>
          <p:spPr bwMode="auto">
            <a:xfrm rot="-5400000">
              <a:off x="180" y="2557"/>
              <a:ext cx="1916" cy="277"/>
            </a:xfrm>
            <a:prstGeom prst="leftArrow">
              <a:avLst>
                <a:gd name="adj1" fmla="val 50907"/>
                <a:gd name="adj2" fmla="val 108654"/>
              </a:avLst>
            </a:prstGeom>
            <a:gradFill rotWithShape="0">
              <a:gsLst>
                <a:gs pos="0">
                  <a:srgbClr val="3333CC"/>
                </a:gs>
                <a:gs pos="100000">
                  <a:srgbClr val="FF0000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9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9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89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89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9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5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200150" y="1365250"/>
            <a:ext cx="2981325" cy="4575175"/>
          </a:xfrm>
          <a:extLst>
            <a:ext uri="{AF507438-7753-43E0-B8FC-AC1667EBCBE1}">
              <a14:hiddenEffects xmlns:a14="http://schemas.microsoft.com/office/drawing/2010/main">
                <a:effectLst>
                  <a:outerShdw dist="56796" dir="1593903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b="1" smtClean="0">
                <a:latin typeface="Comic Sans MS" panose="030F0702030302020204" pitchFamily="66" charset="0"/>
              </a:rPr>
              <a:t>	PREFIX</a:t>
            </a:r>
            <a:endParaRPr lang="en-US" altLang="en-US" smtClean="0"/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mono-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di-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tri-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tetra-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penta-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/>
              <a:t>	</a:t>
            </a:r>
            <a:r>
              <a:rPr lang="en-US" altLang="en-US" smtClean="0">
                <a:solidFill>
                  <a:schemeClr val="tx2"/>
                </a:solidFill>
              </a:rPr>
              <a:t>hexa-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</a:t>
            </a:r>
            <a:r>
              <a:rPr lang="en-US" altLang="en-US" smtClean="0"/>
              <a:t>hepta-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octa-</a:t>
            </a: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</a:t>
            </a:r>
            <a:r>
              <a:rPr lang="en-US" altLang="en-US" smtClean="0"/>
              <a:t>nona-</a:t>
            </a:r>
            <a:endParaRPr lang="en-US" altLang="en-US" smtClean="0">
              <a:solidFill>
                <a:schemeClr val="tx2"/>
              </a:solidFill>
            </a:endParaRPr>
          </a:p>
          <a:p>
            <a:pPr marL="0" indent="0" eaLnBrk="1" hangingPunct="1">
              <a:spcBef>
                <a:spcPct val="15000"/>
              </a:spcBef>
              <a:buFontTx/>
              <a:buNone/>
              <a:tabLst>
                <a:tab pos="1030288" algn="l"/>
              </a:tabLst>
            </a:pPr>
            <a:r>
              <a:rPr lang="en-US" altLang="en-US" smtClean="0">
                <a:solidFill>
                  <a:schemeClr val="tx2"/>
                </a:solidFill>
              </a:rPr>
              <a:t>	deca-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70338" y="1365250"/>
            <a:ext cx="4013200" cy="4551363"/>
          </a:xfrm>
          <a:extLs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/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b="1" smtClean="0">
                <a:latin typeface="Comic Sans MS" panose="030F0702030302020204" pitchFamily="66" charset="0"/>
              </a:rPr>
              <a:t>NUMBER</a:t>
            </a:r>
            <a:endParaRPr lang="en-US" altLang="en-US" smtClean="0"/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1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2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3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4</a:t>
            </a:r>
            <a:endParaRPr lang="en-US" altLang="en-US" smtClean="0"/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5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6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7</a:t>
            </a:r>
            <a:endParaRPr lang="en-US" altLang="en-US" smtClean="0">
              <a:solidFill>
                <a:schemeClr val="tx2"/>
              </a:solidFill>
            </a:endParaRP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8</a:t>
            </a: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/>
              <a:t>9</a:t>
            </a:r>
            <a:endParaRPr lang="en-US" altLang="en-US" smtClean="0">
              <a:solidFill>
                <a:schemeClr val="tx2"/>
              </a:solidFill>
            </a:endParaRPr>
          </a:p>
          <a:p>
            <a:pPr marL="287338" indent="-287338" algn="ctr" eaLnBrk="1" hangingPunct="1">
              <a:spcBef>
                <a:spcPct val="15000"/>
              </a:spcBef>
              <a:buFontTx/>
              <a:buNone/>
            </a:pPr>
            <a:r>
              <a:rPr lang="en-US" altLang="en-US" smtClean="0">
                <a:solidFill>
                  <a:schemeClr val="tx2"/>
                </a:solidFill>
              </a:rPr>
              <a:t>10</a:t>
            </a:r>
            <a:endParaRPr lang="en-US" altLang="en-US" smtClean="0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1704975" y="1890713"/>
            <a:ext cx="5735638" cy="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082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439150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Molecular Nomenclature Prefixes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altLang="en-US" sz="3200" b="1"/>
              <a:t>CCl</a:t>
            </a:r>
            <a:r>
              <a:rPr lang="en-US" altLang="en-US" sz="3200" b="1" baseline="-25000"/>
              <a:t>4</a:t>
            </a:r>
            <a:endParaRPr lang="en-US" altLang="en-US" sz="3200" b="1"/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altLang="en-US" sz="3200" b="1"/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altLang="en-US" sz="3200" b="1"/>
              <a:t>N</a:t>
            </a:r>
            <a:r>
              <a:rPr lang="en-US" altLang="en-US" sz="3200" b="1" baseline="-25000"/>
              <a:t>2</a:t>
            </a:r>
            <a:r>
              <a:rPr lang="en-US" altLang="en-US" sz="3200" b="1"/>
              <a:t>O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altLang="en-US" sz="3200" b="1"/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altLang="en-US" sz="3200" b="1"/>
              <a:t>SF</a:t>
            </a:r>
            <a:r>
              <a:rPr lang="en-US" altLang="en-US" sz="3200" b="1" baseline="-25000"/>
              <a:t>6</a:t>
            </a:r>
            <a:endParaRPr lang="en-US" altLang="en-US" sz="3200"/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altLang="en-US" sz="2800"/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/>
              <a:t>carbon tetrachloride </a:t>
            </a:r>
          </a:p>
        </p:txBody>
      </p:sp>
      <p:sp>
        <p:nvSpPr>
          <p:cNvPr id="291844" name="Rectangle 4"/>
          <p:cNvSpPr>
            <a:spLocks noChangeArrowheads="1"/>
          </p:cNvSpPr>
          <p:nvPr/>
        </p:nvSpPr>
        <p:spPr bwMode="auto">
          <a:xfrm>
            <a:off x="433388" y="40370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/>
              <a:t>dinitrogen monoxide</a:t>
            </a:r>
          </a:p>
        </p:txBody>
      </p:sp>
      <p:sp>
        <p:nvSpPr>
          <p:cNvPr id="291845" name="Rectangle 5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/>
              <a:t>sulfur hexafluoride</a:t>
            </a:r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34375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Molecular Nomenclature: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 autoUpdateAnimBg="0"/>
      <p:bldP spid="291844" grpId="0" autoUpdateAnimBg="0"/>
      <p:bldP spid="29184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703263" y="304800"/>
            <a:ext cx="7666037" cy="6858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eaLnBrk="1" hangingPunct="1">
              <a:defRPr/>
            </a:pPr>
            <a:r>
              <a:rPr lang="en-US" sz="4800" smtClean="0">
                <a:latin typeface="Comic Sans MS" pitchFamily="66" charset="0"/>
              </a:rPr>
              <a:t>Forms of Chemical Bonds</a:t>
            </a:r>
            <a:endParaRPr lang="en-US" sz="5400" smtClean="0">
              <a:latin typeface="Helvetica" charset="0"/>
            </a:endParaRP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325" y="1371600"/>
            <a:ext cx="5205413" cy="43434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85750" indent="-285750" eaLnBrk="1" hangingPunct="1"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There are 3 forms bonding atoms:</a:t>
            </a: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Ionic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—complete </a:t>
            </a:r>
            <a:r>
              <a:rPr lang="en-US" sz="2800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transfer 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of 1 or more electrons from one atom to another (one loses, the other gains)</a:t>
            </a:r>
            <a:endParaRPr lang="en-US" sz="2800" smtClean="0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Covalent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—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some valence electrons </a:t>
            </a:r>
            <a:r>
              <a:rPr lang="en-US" sz="2800" i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shared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between atoms</a:t>
            </a:r>
          </a:p>
          <a:p>
            <a:pPr marL="285750" indent="-285750" eaLnBrk="1" hangingPunct="1">
              <a:defRPr/>
            </a:pPr>
            <a:r>
              <a:rPr lang="en-US" sz="280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Metallic</a:t>
            </a:r>
            <a:r>
              <a:rPr lang="en-US" sz="28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" charset="0"/>
              </a:rPr>
              <a:t> – holds atoms of a metal together</a:t>
            </a:r>
          </a:p>
          <a:p>
            <a:pPr marL="285750" indent="-285750" eaLnBrk="1" hangingPunct="1">
              <a:defRPr/>
            </a:pPr>
            <a:endParaRPr lang="en-US" sz="2800" smtClean="0">
              <a:solidFill>
                <a:srgbClr val="FAFD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" charset="0"/>
            </a:endParaRPr>
          </a:p>
        </p:txBody>
      </p:sp>
      <p:pic>
        <p:nvPicPr>
          <p:cNvPr id="4100" name="Picture 4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530350"/>
            <a:ext cx="2406650" cy="27305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bg2"/>
            </a:outerShdw>
          </a:effectLst>
        </p:spPr>
      </p:pic>
      <p:sp>
        <p:nvSpPr>
          <p:cNvPr id="4101" name="Line 5"/>
          <p:cNvSpPr>
            <a:spLocks noChangeShapeType="1"/>
          </p:cNvSpPr>
          <p:nvPr/>
        </p:nvSpPr>
        <p:spPr bwMode="auto">
          <a:xfrm>
            <a:off x="392113" y="1066800"/>
            <a:ext cx="8283575" cy="0"/>
          </a:xfrm>
          <a:prstGeom prst="line">
            <a:avLst/>
          </a:prstGeom>
          <a:noFill/>
          <a:ln w="254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228600" y="4600575"/>
            <a:ext cx="27432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Most bonds are somewhere in between ionic and covalent.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88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88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88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488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3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479425" y="1946275"/>
            <a:ext cx="7535863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87338" indent="-28733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altLang="en-US" sz="3200" b="1"/>
              <a:t>arsenic trichloride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altLang="en-US" sz="3200" b="1"/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altLang="en-US" sz="3200" b="1"/>
              <a:t>dinitrogen pentoxide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endParaRPr lang="en-US" altLang="en-US" sz="3200" b="1"/>
          </a:p>
          <a:p>
            <a:pPr eaLnBrk="1" hangingPunct="1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</a:pPr>
            <a:r>
              <a:rPr lang="en-US" altLang="en-US" sz="3200" b="1"/>
              <a:t>tetraphosphorus decoxide</a:t>
            </a:r>
            <a:endParaRPr lang="en-US" altLang="en-US" sz="3200"/>
          </a:p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endParaRPr lang="en-US" altLang="en-US" sz="2800"/>
          </a:p>
        </p:txBody>
      </p:sp>
      <p:sp>
        <p:nvSpPr>
          <p:cNvPr id="292867" name="Rectangle 3"/>
          <p:cNvSpPr>
            <a:spLocks noChangeArrowheads="1"/>
          </p:cNvSpPr>
          <p:nvPr/>
        </p:nvSpPr>
        <p:spPr bwMode="auto">
          <a:xfrm>
            <a:off x="433388" y="2590800"/>
            <a:ext cx="5259387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/>
              <a:t>AsCl</a:t>
            </a:r>
            <a:r>
              <a:rPr lang="en-US" altLang="en-US" sz="2800" baseline="-25000"/>
              <a:t>3</a:t>
            </a:r>
            <a:r>
              <a:rPr lang="en-US" altLang="en-US" sz="2800"/>
              <a:t> </a:t>
            </a:r>
          </a:p>
        </p:txBody>
      </p:sp>
      <p:sp>
        <p:nvSpPr>
          <p:cNvPr id="292868" name="Rectangle 4"/>
          <p:cNvSpPr>
            <a:spLocks noChangeArrowheads="1"/>
          </p:cNvSpPr>
          <p:nvPr/>
        </p:nvSpPr>
        <p:spPr bwMode="auto">
          <a:xfrm>
            <a:off x="433388" y="4049713"/>
            <a:ext cx="525938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/>
              <a:t>N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  <a:r>
              <a:rPr lang="en-US" altLang="en-US" sz="2800" baseline="-25000"/>
              <a:t>5</a:t>
            </a:r>
            <a:endParaRPr lang="en-US" altLang="en-US" sz="2800"/>
          </a:p>
        </p:txBody>
      </p:sp>
      <p:sp>
        <p:nvSpPr>
          <p:cNvPr id="292869" name="Rectangle 5"/>
          <p:cNvSpPr>
            <a:spLocks noChangeArrowheads="1"/>
          </p:cNvSpPr>
          <p:nvPr/>
        </p:nvSpPr>
        <p:spPr bwMode="auto">
          <a:xfrm>
            <a:off x="433388" y="5476875"/>
            <a:ext cx="72263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36588" indent="-2349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</a:pPr>
            <a:r>
              <a:rPr lang="en-US" altLang="en-US" sz="2800"/>
              <a:t>P</a:t>
            </a:r>
            <a:r>
              <a:rPr lang="en-US" altLang="en-US" sz="2800" baseline="-25000"/>
              <a:t>4</a:t>
            </a:r>
            <a:r>
              <a:rPr lang="en-US" altLang="en-US" sz="2800"/>
              <a:t>O</a:t>
            </a:r>
            <a:r>
              <a:rPr lang="en-US" altLang="en-US" sz="2800" baseline="-25000"/>
              <a:t>10</a:t>
            </a: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0813"/>
            <a:ext cx="8321675" cy="79057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More Molecular 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2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2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2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7" grpId="0" autoUpdateAnimBg="0"/>
      <p:bldP spid="292868" grpId="0" autoUpdateAnimBg="0"/>
      <p:bldP spid="292869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5429250"/>
          </a:xfrm>
        </p:spPr>
        <p:txBody>
          <a:bodyPr/>
          <a:lstStyle/>
          <a:p>
            <a:pPr marL="287338" indent="-287338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Acids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Compounds that form H</a:t>
            </a:r>
            <a:r>
              <a:rPr lang="en-US" sz="2400" b="1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in water.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Formulas usually begin with ‘H’.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 order to be an acid instead of a gas, binary acids must be aqueous (dissolved in water)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Ternary acids are ALL aqueous</a:t>
            </a:r>
          </a:p>
          <a:p>
            <a:pPr marL="287338" indent="-287338" eaLnBrk="1" hangingPunct="1">
              <a:lnSpc>
                <a:spcPct val="120000"/>
              </a:lnSpc>
              <a:defRPr/>
            </a:pPr>
            <a:r>
              <a:rPr lang="en-US" sz="28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Examples: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HCl 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hydrochloric acid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nitric acid</a:t>
            </a:r>
          </a:p>
          <a:p>
            <a:pPr marL="636588" lvl="1" indent="-234950" eaLnBrk="1" hangingPunct="1">
              <a:lnSpc>
                <a:spcPct val="120000"/>
              </a:lnSpc>
              <a:defRPr/>
            </a:pP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sz="2400" b="1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4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– sulfuric acid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3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3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3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3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3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3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3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3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3891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981200" y="1524000"/>
          <a:ext cx="6915150" cy="3981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" name="Document" r:id="rId3" imgW="7075891" imgH="4073142" progId="Word.Document.8">
                  <p:embed/>
                </p:oleObj>
              </mc:Choice>
              <mc:Fallback>
                <p:oleObj name="Document" r:id="rId3" imgW="7075891" imgH="4073142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24000"/>
                        <a:ext cx="6915150" cy="3981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1539" name="Rectangle 3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162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smtClean="0">
                <a:solidFill>
                  <a:srgbClr val="FCFEB9"/>
                </a:solidFill>
              </a:rPr>
              <a:t>Acid Nomenclature Review</a:t>
            </a:r>
          </a:p>
        </p:txBody>
      </p:sp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304800" y="289560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Oxygen</a:t>
            </a: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Wingdings" pitchFamily="2" charset="2"/>
              </a:rPr>
              <a:t></a:t>
            </a:r>
            <a:endParaRPr lang="en-US">
              <a:solidFill>
                <a:srgbClr val="FCFEB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381000" y="4267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solidFill>
                  <a:srgbClr val="FCFEB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w/Oxygen </a:t>
            </a: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 flipV="1">
            <a:off x="1981200" y="4114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4583" name="Line 7"/>
          <p:cNvSpPr>
            <a:spLocks noChangeShapeType="1"/>
          </p:cNvSpPr>
          <p:nvPr/>
        </p:nvSpPr>
        <p:spPr bwMode="auto">
          <a:xfrm>
            <a:off x="1981200" y="45720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21544" name="Text Box 8"/>
          <p:cNvSpPr txBox="1">
            <a:spLocks noChangeArrowheads="1"/>
          </p:cNvSpPr>
          <p:nvPr/>
        </p:nvSpPr>
        <p:spPr bwMode="auto">
          <a:xfrm>
            <a:off x="228600" y="5410200"/>
            <a:ext cx="89154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 easy way to remember which goes with which…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“In the cafeteria, you </a:t>
            </a: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ATE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something </a:t>
            </a:r>
            <a:r>
              <a:rPr lang="en-US" sz="2800" b="1" i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IC</a:t>
            </a:r>
            <a:r>
              <a:rPr lang="en-US" sz="2800" b="1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ky”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HBr 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SO</a:t>
            </a:r>
            <a:r>
              <a:rPr lang="en-US" sz="3200" b="1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6963" name="Rectangle 3"/>
          <p:cNvSpPr>
            <a:spLocks noChangeArrowheads="1"/>
          </p:cNvSpPr>
          <p:nvPr/>
        </p:nvSpPr>
        <p:spPr bwMode="auto">
          <a:xfrm>
            <a:off x="433388" y="2590800"/>
            <a:ext cx="4227512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No oxygen, </a:t>
            </a:r>
            <a:r>
              <a:rPr lang="en-US" sz="28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ide</a:t>
            </a: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6964" name="Rectangle 4"/>
          <p:cNvSpPr>
            <a:spLocks noChangeArrowheads="1"/>
          </p:cNvSpPr>
          <p:nvPr/>
        </p:nvSpPr>
        <p:spPr bwMode="auto">
          <a:xfrm>
            <a:off x="433388" y="4037013"/>
            <a:ext cx="8351837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Has oxygen, 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-ate</a:t>
            </a: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</a:t>
            </a:r>
          </a:p>
        </p:txBody>
      </p:sp>
      <p:sp>
        <p:nvSpPr>
          <p:cNvPr id="296965" name="Rectangle 5"/>
          <p:cNvSpPr>
            <a:spLocks noChangeArrowheads="1"/>
          </p:cNvSpPr>
          <p:nvPr/>
        </p:nvSpPr>
        <p:spPr bwMode="auto">
          <a:xfrm>
            <a:off x="433388" y="5476875"/>
            <a:ext cx="45656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Has oxygen, </a:t>
            </a:r>
            <a:r>
              <a:rPr lang="en-US" sz="2800" i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-ite</a:t>
            </a:r>
            <a:endParaRPr lang="en-US" sz="280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4529138" y="2582863"/>
            <a:ext cx="4233862" cy="874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	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bromic acid</a:t>
            </a:r>
          </a:p>
        </p:txBody>
      </p:sp>
      <p:sp>
        <p:nvSpPr>
          <p:cNvPr id="296967" name="Rectangle 7"/>
          <p:cNvSpPr>
            <a:spLocks noChangeArrowheads="1"/>
          </p:cNvSpPr>
          <p:nvPr/>
        </p:nvSpPr>
        <p:spPr bwMode="auto">
          <a:xfrm>
            <a:off x="4527550" y="4038600"/>
            <a:ext cx="37528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	carbon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ic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6968" name="Rectangle 8"/>
          <p:cNvSpPr>
            <a:spLocks noChangeArrowheads="1"/>
          </p:cNvSpPr>
          <p:nvPr/>
        </p:nvSpPr>
        <p:spPr bwMode="auto">
          <a:xfrm>
            <a:off x="4527550" y="5465763"/>
            <a:ext cx="3811588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	sulfur</a:t>
            </a:r>
            <a:r>
              <a:rPr lang="en-US" sz="32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ous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696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6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6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6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6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63" grpId="0" autoUpdateAnimBg="0"/>
      <p:bldP spid="296964" grpId="0" autoUpdateAnimBg="0"/>
      <p:bldP spid="296965" grpId="0" autoUpdateAnimBg="0"/>
      <p:bldP spid="296966" grpId="0" autoUpdateAnimBg="0"/>
      <p:bldP spid="296967" grpId="0" autoUpdateAnimBg="0"/>
      <p:bldP spid="29696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ChangeArrowheads="1"/>
          </p:cNvSpPr>
          <p:nvPr/>
        </p:nvSpPr>
        <p:spPr bwMode="auto">
          <a:xfrm>
            <a:off x="479425" y="1946275"/>
            <a:ext cx="5259388" cy="181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hydrofluoric acid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sulfuric acid</a:t>
            </a: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endParaRPr lang="en-US" sz="3200" b="1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buFontTx/>
              <a:buChar char="•"/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nitrous acid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87" name="Rectangle 3"/>
          <p:cNvSpPr>
            <a:spLocks noChangeArrowheads="1"/>
          </p:cNvSpPr>
          <p:nvPr/>
        </p:nvSpPr>
        <p:spPr bwMode="auto">
          <a:xfrm>
            <a:off x="433388" y="2590800"/>
            <a:ext cx="3060700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 elements</a:t>
            </a:r>
          </a:p>
        </p:txBody>
      </p:sp>
      <p:sp>
        <p:nvSpPr>
          <p:cNvPr id="297988" name="Rectangle 4"/>
          <p:cNvSpPr>
            <a:spLocks noChangeArrowheads="1"/>
          </p:cNvSpPr>
          <p:nvPr/>
        </p:nvSpPr>
        <p:spPr bwMode="auto">
          <a:xfrm>
            <a:off x="433388" y="4037013"/>
            <a:ext cx="4171950" cy="814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elements,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-ic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89" name="Rectangle 5"/>
          <p:cNvSpPr>
            <a:spLocks noChangeArrowheads="1"/>
          </p:cNvSpPr>
          <p:nvPr/>
        </p:nvSpPr>
        <p:spPr bwMode="auto">
          <a:xfrm>
            <a:off x="433388" y="5476875"/>
            <a:ext cx="4164012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36588" lvl="1" indent="-234950">
              <a:lnSpc>
                <a:spcPct val="120000"/>
              </a:lnSpc>
              <a:spcBef>
                <a:spcPct val="20000"/>
              </a:spcBef>
              <a:buClr>
                <a:schemeClr val="tx1"/>
              </a:buClr>
              <a:buFontTx/>
              <a:buChar char="•"/>
              <a:defRPr/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 elements, </a:t>
            </a:r>
            <a:r>
              <a:rPr lang="en-US" sz="2800" i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-ous</a:t>
            </a:r>
            <a:endParaRPr lang="en-US" sz="2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0" name="Rectangle 6"/>
          <p:cNvSpPr>
            <a:spLocks noChangeArrowheads="1"/>
          </p:cNvSpPr>
          <p:nvPr/>
        </p:nvSpPr>
        <p:spPr bwMode="auto">
          <a:xfrm>
            <a:off x="6840538" y="2590800"/>
            <a:ext cx="1990725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HF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</p:txBody>
      </p:sp>
      <p:sp>
        <p:nvSpPr>
          <p:cNvPr id="297991" name="Rectangle 7"/>
          <p:cNvSpPr>
            <a:spLocks noChangeArrowheads="1"/>
          </p:cNvSpPr>
          <p:nvPr/>
        </p:nvSpPr>
        <p:spPr bwMode="auto">
          <a:xfrm>
            <a:off x="6838950" y="4038600"/>
            <a:ext cx="23050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SO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4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2" name="Rectangle 8"/>
          <p:cNvSpPr>
            <a:spLocks noChangeArrowheads="1"/>
          </p:cNvSpPr>
          <p:nvPr/>
        </p:nvSpPr>
        <p:spPr bwMode="auto">
          <a:xfrm>
            <a:off x="6838950" y="5467350"/>
            <a:ext cx="2260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Acid Nomenclature</a:t>
            </a:r>
          </a:p>
        </p:txBody>
      </p:sp>
      <p:sp>
        <p:nvSpPr>
          <p:cNvPr id="297994" name="Rectangle 10"/>
          <p:cNvSpPr>
            <a:spLocks noChangeArrowheads="1"/>
          </p:cNvSpPr>
          <p:nvPr/>
        </p:nvSpPr>
        <p:spPr bwMode="auto">
          <a:xfrm>
            <a:off x="4356100" y="2590800"/>
            <a:ext cx="2325688" cy="874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F-</a:t>
            </a:r>
          </a:p>
        </p:txBody>
      </p:sp>
      <p:sp>
        <p:nvSpPr>
          <p:cNvPr id="297995" name="Rectangle 11"/>
          <p:cNvSpPr>
            <a:spLocks noChangeArrowheads="1"/>
          </p:cNvSpPr>
          <p:nvPr/>
        </p:nvSpPr>
        <p:spPr bwMode="auto">
          <a:xfrm>
            <a:off x="4354513" y="4038600"/>
            <a:ext cx="26924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SO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4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2-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97996" name="Rectangle 12"/>
          <p:cNvSpPr>
            <a:spLocks noChangeArrowheads="1"/>
          </p:cNvSpPr>
          <p:nvPr/>
        </p:nvSpPr>
        <p:spPr bwMode="auto">
          <a:xfrm>
            <a:off x="4354513" y="5467350"/>
            <a:ext cx="264160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87338" indent="-287338">
              <a:lnSpc>
                <a:spcPct val="12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  H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+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 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2</a:t>
            </a:r>
            <a:r>
              <a:rPr lang="en-US" sz="3200" baseline="30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sym typeface="Symbol" pitchFamily="18" charset="2"/>
              </a:rPr>
              <a:t>-</a:t>
            </a:r>
            <a:endParaRPr lang="en-US" sz="3200" baseline="-250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97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97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9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97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7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987" grpId="0" autoUpdateAnimBg="0"/>
      <p:bldP spid="297988" grpId="0" autoUpdateAnimBg="0"/>
      <p:bldP spid="297989" grpId="0" autoUpdateAnimBg="0"/>
      <p:bldP spid="297990" grpId="0" autoUpdateAnimBg="0"/>
      <p:bldP spid="297991" grpId="0" autoUpdateAnimBg="0"/>
      <p:bldP spid="297992" grpId="0" autoUpdateAnimBg="0"/>
      <p:bldP spid="297994" grpId="0" autoUpdateAnimBg="0"/>
      <p:bldP spid="297995" grpId="0" autoUpdateAnimBg="0"/>
      <p:bldP spid="297996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Name ‘Em!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2667000" cy="35052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 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(aq)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HCl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HNO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HIO</a:t>
            </a:r>
            <a:r>
              <a:rPr lang="en-US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endParaRPr lang="en-US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2819400" y="1752600"/>
            <a:ext cx="60198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Hydroiodic acid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Hydrogen chloride (not aq!)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Sulfurous acid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Nitric acid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Periodic acid</a:t>
            </a:r>
          </a:p>
        </p:txBody>
      </p:sp>
      <p:pic>
        <p:nvPicPr>
          <p:cNvPr id="306181" name="fanfare 07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6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61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61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61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61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0" dur="4272" fill="hold"/>
                                        <p:tgtEl>
                                          <p:spTgt spid="30618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6181"/>
                </p:tgtEl>
              </p:cMediaNode>
            </p:audio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Write the Formula!</a:t>
            </a:r>
          </a:p>
        </p:txBody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3962400" cy="3505200"/>
          </a:xfrm>
        </p:spPr>
        <p:txBody>
          <a:bodyPr/>
          <a:lstStyle/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Hydrobromic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Nitrous acid</a:t>
            </a: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Phosphoric acid</a:t>
            </a:r>
            <a:endParaRPr lang="en-US" baseline="-250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eaLnBrk="1" hangingPunct="1">
              <a:spcAft>
                <a:spcPct val="30000"/>
              </a:spcAft>
              <a:defRPr/>
            </a:pPr>
            <a:r>
              <a:rPr lang="en-US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Hydrotelluric acid</a:t>
            </a:r>
          </a:p>
        </p:txBody>
      </p:sp>
      <p:sp>
        <p:nvSpPr>
          <p:cNvPr id="307204" name="Text Box 4"/>
          <p:cNvSpPr txBox="1">
            <a:spLocks noChangeArrowheads="1"/>
          </p:cNvSpPr>
          <p:nvPr/>
        </p:nvSpPr>
        <p:spPr bwMode="auto">
          <a:xfrm>
            <a:off x="4800600" y="1752600"/>
            <a:ext cx="4038600" cy="3506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HBr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HNO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PO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</a:t>
            </a:r>
          </a:p>
          <a:p>
            <a:pPr>
              <a:spcBef>
                <a:spcPct val="50000"/>
              </a:spcBef>
              <a:defRPr/>
            </a:pP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H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Te </a:t>
            </a:r>
            <a:r>
              <a:rPr lang="en-US" sz="3200" baseline="-250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(aq)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2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2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2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2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nomenclature flowchart cop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0"/>
            <a:ext cx="9144000" cy="390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1066800" y="304800"/>
            <a:ext cx="7543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Nomenclature Summary Flowchart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3048000" cy="4724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BaI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Ca(OH)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FeCO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Cr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7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Cu(ClO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CS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Cl</a:t>
            </a:r>
            <a:r>
              <a:rPr lang="en-US" sz="2800" baseline="-25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3505200" y="1828800"/>
            <a:ext cx="56388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Barium iodide</a:t>
            </a:r>
          </a:p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Tetraphosphorus trisulfide</a:t>
            </a:r>
          </a:p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Calcium hydroxide</a:t>
            </a:r>
          </a:p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Iron (II) carbonate</a:t>
            </a:r>
          </a:p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Sodium dichromate</a:t>
            </a:r>
          </a:p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Diiodine pentoxide</a:t>
            </a:r>
          </a:p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Copper (II) perchlorate</a:t>
            </a:r>
          </a:p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Carbon disulfide</a:t>
            </a:r>
          </a:p>
          <a:p>
            <a:pPr>
              <a:spcBef>
                <a:spcPct val="20000"/>
              </a:spcBef>
              <a:buFontTx/>
              <a:buAutoNum type="arabicPeriod"/>
              <a:defRPr/>
            </a:pPr>
            <a:r>
              <a:rPr lang="en-US" sz="28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Diboron tetrachloride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6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6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6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6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6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6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6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64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64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64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64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64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64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64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64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164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Mixed Practice</a:t>
            </a:r>
          </a:p>
        </p:txBody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4267200" cy="4724400"/>
          </a:xfrm>
        </p:spPr>
        <p:txBody>
          <a:bodyPr/>
          <a:lstStyle/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Dinitrogen monoxide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Potassium sulfide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Copper (II) nitrate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Dichlorine heptoxide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Chromium (III) sulfate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Iron (III) sulfite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Calcium oxide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Barium carbonate</a:t>
            </a:r>
          </a:p>
          <a:p>
            <a:pPr marL="609600" indent="-609600" eaLnBrk="1" hangingPunct="1">
              <a:buClr>
                <a:schemeClr val="tx1"/>
              </a:buClr>
              <a:buFontTx/>
              <a:buAutoNum type="arabicPeriod"/>
            </a:pPr>
            <a:r>
              <a:rPr lang="en-US" altLang="en-US" sz="2800" smtClean="0"/>
              <a:t>Iodine monochloride</a:t>
            </a:r>
          </a:p>
        </p:txBody>
      </p:sp>
      <p:sp>
        <p:nvSpPr>
          <p:cNvPr id="315396" name="Text Box 4"/>
          <p:cNvSpPr txBox="1">
            <a:spLocks noChangeArrowheads="1"/>
          </p:cNvSpPr>
          <p:nvPr/>
        </p:nvSpPr>
        <p:spPr bwMode="auto">
          <a:xfrm>
            <a:off x="5638800" y="1905000"/>
            <a:ext cx="2438400" cy="462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N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K</a:t>
            </a:r>
            <a:r>
              <a:rPr lang="en-US" altLang="en-US" sz="2800" baseline="-25000"/>
              <a:t>2</a:t>
            </a:r>
            <a:r>
              <a:rPr lang="en-US" altLang="en-US" sz="2800"/>
              <a:t>S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Cu(NO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2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Cl</a:t>
            </a:r>
            <a:r>
              <a:rPr lang="en-US" altLang="en-US" sz="2800" baseline="-25000"/>
              <a:t>2</a:t>
            </a:r>
            <a:r>
              <a:rPr lang="en-US" altLang="en-US" sz="2800"/>
              <a:t>O</a:t>
            </a:r>
            <a:r>
              <a:rPr lang="en-US" altLang="en-US" sz="2800" baseline="-25000"/>
              <a:t>7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Cr</a:t>
            </a:r>
            <a:r>
              <a:rPr lang="en-US" altLang="en-US" sz="2800" baseline="-25000"/>
              <a:t>2</a:t>
            </a:r>
            <a:r>
              <a:rPr lang="en-US" altLang="en-US" sz="2800"/>
              <a:t>(SO</a:t>
            </a:r>
            <a:r>
              <a:rPr lang="en-US" altLang="en-US" sz="2800" baseline="-25000"/>
              <a:t>4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Fe</a:t>
            </a:r>
            <a:r>
              <a:rPr lang="en-US" altLang="en-US" sz="2800" baseline="-25000"/>
              <a:t>2</a:t>
            </a:r>
            <a:r>
              <a:rPr lang="en-US" altLang="en-US" sz="2800"/>
              <a:t>(SO</a:t>
            </a:r>
            <a:r>
              <a:rPr lang="en-US" altLang="en-US" sz="2800" baseline="-25000"/>
              <a:t>3</a:t>
            </a:r>
            <a:r>
              <a:rPr lang="en-US" altLang="en-US" sz="2800"/>
              <a:t>)</a:t>
            </a:r>
            <a:r>
              <a:rPr lang="en-US" altLang="en-US" sz="2800" baseline="-25000"/>
              <a:t>3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CaO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BaCO</a:t>
            </a:r>
            <a:r>
              <a:rPr lang="en-US" altLang="en-US" sz="2800" baseline="-25000"/>
              <a:t>3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altLang="en-US" sz="2800"/>
              <a:t>ICl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15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15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5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15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5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15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15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15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15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15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315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315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315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3153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1539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6" descr="melbch2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lum bright="-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Common Names</a:t>
            </a:r>
          </a:p>
        </p:txBody>
      </p:sp>
      <p:pic>
        <p:nvPicPr>
          <p:cNvPr id="5124" name="Picture 4" descr="ammonia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19800" y="4503738"/>
            <a:ext cx="3124200" cy="23542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2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6172200" cy="5105400"/>
          </a:xfrm>
          <a:solidFill>
            <a:srgbClr val="5EA5FF">
              <a:alpha val="50000"/>
            </a:srgbClr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lot of chemicals have common names as well as the proper IUPAC name.</a:t>
            </a:r>
          </a:p>
          <a:p>
            <a:pPr eaLnBrk="1" hangingPunct="1">
              <a:defRPr/>
            </a:pPr>
            <a:r>
              <a:rPr lang="en-US" sz="2800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Chemicals that should always be named by common name and never named by the IUPAC method are: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b="1" baseline="-250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	water, not dihydrogen monoxide</a:t>
            </a:r>
          </a:p>
          <a:p>
            <a:pPr lvl="1" eaLnBrk="1" hangingPunct="1">
              <a:defRPr/>
            </a:pP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NH</a:t>
            </a:r>
            <a:r>
              <a:rPr lang="en-US" b="1" baseline="-2500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  <a:r>
              <a:rPr lang="en-US" b="1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ammonia, not nitrogen trihydride</a:t>
            </a:r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V="1">
            <a:off x="3048000" y="4191000"/>
            <a:ext cx="2590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2819400" y="5715000"/>
            <a:ext cx="3810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Overall strategy for naming chemical compounds.</a:t>
            </a:r>
          </a:p>
        </p:txBody>
      </p:sp>
      <p:pic>
        <p:nvPicPr>
          <p:cNvPr id="32771" name="Picture 3" descr="Zumdahl04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7467600" cy="4778375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915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A flow chart for naming binary compounds.</a:t>
            </a:r>
          </a:p>
        </p:txBody>
      </p:sp>
      <p:pic>
        <p:nvPicPr>
          <p:cNvPr id="33795" name="Picture 3" descr="Zumdahl04_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01713"/>
            <a:ext cx="6248400" cy="539908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458200" cy="9144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Mixed Review 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5257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Name the following compounds: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1.  	CaO</a:t>
            </a:r>
          </a:p>
          <a:p>
            <a:pPr eaLnBrk="1" hangingPunct="1">
              <a:buFontTx/>
              <a:buNone/>
            </a:pPr>
            <a:r>
              <a:rPr lang="en-US" altLang="en-US" sz="2400" b="1" smtClean="0">
                <a:solidFill>
                  <a:schemeClr val="accent1"/>
                </a:solidFill>
              </a:rPr>
              <a:t>		a)  calcium oxide		b) calcium(I) oxide</a:t>
            </a:r>
            <a:br>
              <a:rPr lang="en-US" altLang="en-US" sz="2400" b="1" smtClean="0">
                <a:solidFill>
                  <a:schemeClr val="accent1"/>
                </a:solidFill>
              </a:rPr>
            </a:br>
            <a:r>
              <a:rPr lang="en-US" altLang="en-US" sz="2400" b="1" smtClean="0">
                <a:solidFill>
                  <a:schemeClr val="accent1"/>
                </a:solidFill>
              </a:rPr>
              <a:t>	c)  calcium (II) oxide</a:t>
            </a:r>
          </a:p>
          <a:p>
            <a:pPr eaLnBrk="1" hangingPunct="1">
              <a:lnSpc>
                <a:spcPct val="30000"/>
              </a:lnSpc>
              <a:buFontTx/>
              <a:buNone/>
            </a:pPr>
            <a:endParaRPr lang="en-US" altLang="en-US" sz="2400" b="1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2.  	SnCl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		 	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>		</a:t>
            </a:r>
            <a:r>
              <a:rPr lang="en-US" altLang="en-US" sz="2800" b="1" smtClean="0">
                <a:solidFill>
                  <a:schemeClr val="accent1"/>
                </a:solidFill>
              </a:rPr>
              <a:t>a)  tin tetrachloride	b) tin(II) chloride  </a:t>
            </a:r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accent1"/>
                </a:solidFill>
              </a:rPr>
              <a:t>		c)  tin(IV) chloride</a:t>
            </a:r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en-US" altLang="en-US" sz="2800" b="1" smtClean="0"/>
          </a:p>
          <a:p>
            <a:pPr eaLnBrk="1" hangingPunct="1">
              <a:buFontTx/>
              <a:buNone/>
            </a:pPr>
            <a:r>
              <a:rPr lang="en-US" altLang="en-US" sz="2800" b="1" smtClean="0"/>
              <a:t>3.  	N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O</a:t>
            </a:r>
            <a:r>
              <a:rPr lang="en-US" altLang="en-US" sz="2800" b="1" baseline="-25000" smtClean="0"/>
              <a:t>3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2800" b="1" smtClean="0"/>
              <a:t>		</a:t>
            </a:r>
            <a:r>
              <a:rPr lang="en-US" altLang="en-US" sz="2400" b="1" smtClean="0">
                <a:solidFill>
                  <a:schemeClr val="accent1"/>
                </a:solidFill>
              </a:rPr>
              <a:t>a)  nitrogen oxide   	b) dinitrogen trioxide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2400" smtClean="0">
                <a:solidFill>
                  <a:schemeClr val="accent1"/>
                </a:solidFill>
              </a:rPr>
              <a:t>		</a:t>
            </a:r>
            <a:r>
              <a:rPr lang="en-US" altLang="en-US" sz="2400" b="1" smtClean="0">
                <a:solidFill>
                  <a:schemeClr val="accent1"/>
                </a:solidFill>
              </a:rPr>
              <a:t>c)  nitrogen trioxide</a:t>
            </a:r>
          </a:p>
          <a:p>
            <a:pPr lvl="4" eaLnBrk="1" hangingPunct="1">
              <a:buFontTx/>
              <a:buNone/>
            </a:pPr>
            <a:endParaRPr lang="en-US" altLang="en-US" sz="2800" smtClean="0">
              <a:solidFill>
                <a:schemeClr val="accent1"/>
              </a:solidFill>
            </a:endParaRPr>
          </a:p>
        </p:txBody>
      </p:sp>
      <p:pic>
        <p:nvPicPr>
          <p:cNvPr id="275460" name="WhoWantsToBeAMillionair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0" y="6705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350" fill="hold"/>
                                        <p:tgtEl>
                                          <p:spTgt spid="2754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5460"/>
                </p:tgtEl>
              </p:cMediaNode>
            </p:audio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4582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Solution 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5715000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 b="1" smtClean="0"/>
              <a:t>Name the following compounds: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1.     	CaO			</a:t>
            </a:r>
          </a:p>
          <a:p>
            <a:pPr eaLnBrk="1" hangingPunct="1"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2.     	SnCl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		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altLang="en-US" sz="2800" b="1" smtClean="0"/>
              <a:t/>
            </a:r>
            <a:br>
              <a:rPr lang="en-US" altLang="en-US" sz="2800" b="1" smtClean="0"/>
            </a:br>
            <a:r>
              <a:rPr lang="en-US" altLang="en-US" sz="2800" b="1" smtClean="0"/>
              <a:t>3.		N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O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		</a:t>
            </a:r>
            <a:endParaRPr lang="en-US" altLang="en-US" sz="2800" b="1" smtClean="0">
              <a:solidFill>
                <a:schemeClr val="accent1"/>
              </a:solidFill>
            </a:endParaRPr>
          </a:p>
          <a:p>
            <a:pPr lvl="4" eaLnBrk="1" hangingPunct="1">
              <a:lnSpc>
                <a:spcPct val="80000"/>
              </a:lnSpc>
              <a:buFontTx/>
              <a:buNone/>
            </a:pPr>
            <a:r>
              <a:rPr lang="en-US" altLang="en-US" smtClean="0">
                <a:solidFill>
                  <a:schemeClr val="accent1"/>
                </a:solidFill>
              </a:rPr>
              <a:t>		</a:t>
            </a:r>
            <a:r>
              <a:rPr lang="en-US" altLang="en-US" sz="2800" smtClean="0">
                <a:solidFill>
                  <a:schemeClr val="accent1"/>
                </a:solidFill>
              </a:rPr>
              <a:t>	</a:t>
            </a:r>
            <a:endParaRPr lang="en-US" altLang="en-US" smtClean="0">
              <a:solidFill>
                <a:schemeClr val="accent1"/>
              </a:solidFill>
            </a:endParaRPr>
          </a:p>
        </p:txBody>
      </p:sp>
      <p:sp>
        <p:nvSpPr>
          <p:cNvPr id="276484" name="Rectangle 4"/>
          <p:cNvSpPr>
            <a:spLocks noChangeArrowheads="1"/>
          </p:cNvSpPr>
          <p:nvPr/>
        </p:nvSpPr>
        <p:spPr bwMode="auto">
          <a:xfrm>
            <a:off x="4343400" y="2540000"/>
            <a:ext cx="3052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accent1"/>
                </a:solidFill>
              </a:rPr>
              <a:t>a)  calcium oxide</a:t>
            </a:r>
          </a:p>
        </p:txBody>
      </p:sp>
      <p:sp>
        <p:nvSpPr>
          <p:cNvPr id="276485" name="Rectangle 5"/>
          <p:cNvSpPr>
            <a:spLocks noChangeArrowheads="1"/>
          </p:cNvSpPr>
          <p:nvPr/>
        </p:nvSpPr>
        <p:spPr bwMode="auto">
          <a:xfrm>
            <a:off x="4343400" y="3454400"/>
            <a:ext cx="3189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2"/>
              </a:buClr>
            </a:pPr>
            <a:r>
              <a:rPr lang="en-US" altLang="en-US" sz="2800" b="1">
                <a:solidFill>
                  <a:schemeClr val="accent1"/>
                </a:solidFill>
              </a:rPr>
              <a:t>c)  tin(IV) chloride</a:t>
            </a:r>
          </a:p>
        </p:txBody>
      </p:sp>
      <p:sp>
        <p:nvSpPr>
          <p:cNvPr id="276486" name="Rectangle 6"/>
          <p:cNvSpPr>
            <a:spLocks noChangeArrowheads="1"/>
          </p:cNvSpPr>
          <p:nvPr/>
        </p:nvSpPr>
        <p:spPr bwMode="auto">
          <a:xfrm>
            <a:off x="4343400" y="4521200"/>
            <a:ext cx="3881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accent1"/>
                </a:solidFill>
              </a:rPr>
              <a:t>b)  Dinitrogen trioxide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4" grpId="0"/>
      <p:bldP spid="276485" grpId="0"/>
      <p:bldP spid="27648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smtClean="0"/>
              <a:t>Now it’s Study Time</a:t>
            </a:r>
            <a:br>
              <a:rPr lang="en-US" sz="3600" smtClean="0"/>
            </a:br>
            <a:r>
              <a:rPr lang="en-US" sz="3600" smtClean="0"/>
              <a:t/>
            </a:r>
            <a:br>
              <a:rPr lang="en-US" sz="3600" smtClean="0"/>
            </a:br>
            <a:r>
              <a:rPr lang="en-US" sz="21400" smtClean="0"/>
              <a:t>DONE</a:t>
            </a:r>
            <a:endParaRPr lang="en-US" sz="22000" smtClean="0">
              <a:solidFill>
                <a:schemeClr val="hlink"/>
              </a:solidFill>
            </a:endParaRPr>
          </a:p>
        </p:txBody>
      </p:sp>
      <p:pic>
        <p:nvPicPr>
          <p:cNvPr id="308229" name="monster house done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78" fill="hold"/>
                                        <p:tgtEl>
                                          <p:spTgt spid="30822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822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4876800" y="609600"/>
            <a:ext cx="3429000" cy="1676400"/>
          </a:xfrm>
          <a:prstGeom prst="rect">
            <a:avLst/>
          </a:prstGeom>
          <a:solidFill>
            <a:srgbClr val="FFC5CF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CATION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+ </a:t>
            </a:r>
          </a:p>
          <a:p>
            <a:pPr algn="ctr" eaLnBrk="0" hangingPunct="0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ANION</a:t>
            </a: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---&gt; </a:t>
            </a:r>
          </a:p>
          <a:p>
            <a:pPr algn="ctr"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COMPOUND</a:t>
            </a:r>
            <a:endParaRPr lang="en-US" sz="3200">
              <a:effectLst>
                <a:outerShdw blurRad="38100" dist="38100" dir="2700000" algn="tl">
                  <a:srgbClr val="000000"/>
                </a:outerShdw>
              </a:effectLst>
              <a:latin typeface="Times" pitchFamily="18" charset="0"/>
            </a:endParaRPr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4724400" y="3810000"/>
            <a:ext cx="3886200" cy="2057400"/>
          </a:xfrm>
          <a:prstGeom prst="rect">
            <a:avLst/>
          </a:prstGeom>
          <a:solidFill>
            <a:srgbClr val="FCFEB9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A neutral compound </a:t>
            </a:r>
          </a:p>
          <a:p>
            <a:pPr algn="ctr" eaLnBrk="0" hangingPunct="0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requires</a:t>
            </a:r>
          </a:p>
          <a:p>
            <a:pPr algn="ctr" eaLnBrk="0" hangingPunct="0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 equal number of + </a:t>
            </a:r>
          </a:p>
          <a:p>
            <a:pPr algn="ctr" eaLnBrk="0" hangingPunct="0"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" pitchFamily="18" charset="0"/>
              </a:rPr>
              <a:t>and - charges.</a:t>
            </a:r>
            <a:endParaRPr lang="en-US" sz="320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itchFamily="18" charset="0"/>
            </a:endParaRPr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3886200" cy="1981200"/>
          </a:xfrm>
          <a:effectLst>
            <a:outerShdw dist="71842" dir="2700000" algn="ctr" rotWithShape="0">
              <a:schemeClr val="tx1"/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 anchor="ctr"/>
          <a:lstStyle/>
          <a:p>
            <a:pPr eaLnBrk="1" hangingPunct="1">
              <a:defRPr/>
            </a:pPr>
            <a:r>
              <a:rPr lang="en-US" altLang="en-US" sz="4400" smtClean="0">
                <a:solidFill>
                  <a:srgbClr val="EF9100"/>
                </a:solidFill>
                <a:latin typeface="Comic Sans MS" pitchFamily="66" charset="0"/>
              </a:rPr>
              <a:t>COMPOUNDS FORMED FROM IONS</a:t>
            </a:r>
            <a:endParaRPr lang="en-US" altLang="en-US" sz="4800" smtClean="0">
              <a:solidFill>
                <a:srgbClr val="EF9100"/>
              </a:solidFill>
            </a:endParaRPr>
          </a:p>
        </p:txBody>
      </p:sp>
      <p:sp>
        <p:nvSpPr>
          <p:cNvPr id="2508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48200" y="2667000"/>
            <a:ext cx="4114800" cy="762000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/>
          <a:lstStyle/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Na</a:t>
            </a:r>
            <a:r>
              <a:rPr lang="en-US" altLang="en-US" sz="4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+</a:t>
            </a: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+ Cl</a:t>
            </a:r>
            <a:r>
              <a:rPr lang="en-US" altLang="en-US" sz="4000" baseline="30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 </a:t>
            </a:r>
            <a:r>
              <a:rPr lang="en-US" altLang="en-US" sz="400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--&gt; NaCl</a:t>
            </a:r>
            <a:endParaRPr lang="en-US" altLang="en-US" sz="360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en-US" sz="360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pPr marL="285750" indent="-285750" eaLnBrk="1" hangingPunct="1">
              <a:lnSpc>
                <a:spcPct val="80000"/>
              </a:lnSpc>
              <a:buFontTx/>
              <a:buNone/>
              <a:defRPr/>
            </a:pPr>
            <a:endParaRPr lang="en-US" altLang="en-US" sz="360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6150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2495550"/>
            <a:ext cx="4000500" cy="3530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08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08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0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2" grpId="0" animBg="1" autoUpdateAnimBg="0"/>
      <p:bldP spid="250883" grpId="0" animBg="1" autoUpdateAnimBg="0"/>
      <p:bldP spid="250885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Text Box 3"/>
          <p:cNvSpPr txBox="1">
            <a:spLocks noChangeArrowheads="1"/>
          </p:cNvSpPr>
          <p:nvPr/>
        </p:nvSpPr>
        <p:spPr bwMode="auto">
          <a:xfrm>
            <a:off x="685800" y="344488"/>
            <a:ext cx="770413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Predicting Charges on Monatomic Ions</a:t>
            </a:r>
          </a:p>
          <a:p>
            <a:pPr algn="ctr" eaLnBrk="0" hangingPunct="0">
              <a:defRPr/>
            </a:pPr>
            <a:r>
              <a:rPr lang="en-US" sz="3200" b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KNOW THESE !!!!</a:t>
            </a:r>
          </a:p>
        </p:txBody>
      </p:sp>
      <p:pic>
        <p:nvPicPr>
          <p:cNvPr id="7171" name="Picture 4" descr="charg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8188"/>
            <a:ext cx="9144000" cy="464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136525" y="1182688"/>
            <a:ext cx="876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+1   +2                                                                     -3   -2   -1    0</a:t>
            </a:r>
          </a:p>
        </p:txBody>
      </p:sp>
      <p:sp>
        <p:nvSpPr>
          <p:cNvPr id="7173" name="Line 6"/>
          <p:cNvSpPr>
            <a:spLocks noChangeShapeType="1"/>
          </p:cNvSpPr>
          <p:nvPr/>
        </p:nvSpPr>
        <p:spPr bwMode="auto">
          <a:xfrm>
            <a:off x="457200" y="1676400"/>
            <a:ext cx="7620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4" name="Line 7"/>
          <p:cNvSpPr>
            <a:spLocks noChangeShapeType="1"/>
          </p:cNvSpPr>
          <p:nvPr/>
        </p:nvSpPr>
        <p:spPr bwMode="auto">
          <a:xfrm flipH="1">
            <a:off x="990600" y="16002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5" name="Line 8"/>
          <p:cNvSpPr>
            <a:spLocks noChangeShapeType="1"/>
          </p:cNvSpPr>
          <p:nvPr/>
        </p:nvSpPr>
        <p:spPr bwMode="auto">
          <a:xfrm>
            <a:off x="7162800" y="1676400"/>
            <a:ext cx="76200" cy="1066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6" name="Line 9"/>
          <p:cNvSpPr>
            <a:spLocks noChangeShapeType="1"/>
          </p:cNvSpPr>
          <p:nvPr/>
        </p:nvSpPr>
        <p:spPr bwMode="auto">
          <a:xfrm flipH="1">
            <a:off x="7696200" y="1600200"/>
            <a:ext cx="76200" cy="12192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7" name="Line 10"/>
          <p:cNvSpPr>
            <a:spLocks noChangeShapeType="1"/>
          </p:cNvSpPr>
          <p:nvPr/>
        </p:nvSpPr>
        <p:spPr bwMode="auto">
          <a:xfrm flipH="1">
            <a:off x="8153400" y="1676400"/>
            <a:ext cx="76200" cy="6858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8" name="Line 11"/>
          <p:cNvSpPr>
            <a:spLocks noChangeShapeType="1"/>
          </p:cNvSpPr>
          <p:nvPr/>
        </p:nvSpPr>
        <p:spPr bwMode="auto">
          <a:xfrm flipH="1">
            <a:off x="8763000" y="1676400"/>
            <a:ext cx="0" cy="53340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179" name="Text Box 12"/>
          <p:cNvSpPr txBox="1">
            <a:spLocks noChangeArrowheads="1"/>
          </p:cNvSpPr>
          <p:nvPr/>
        </p:nvSpPr>
        <p:spPr bwMode="auto">
          <a:xfrm>
            <a:off x="5486400" y="4800600"/>
            <a:ext cx="5413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>
                <a:solidFill>
                  <a:schemeClr val="bg2"/>
                </a:solidFill>
              </a:rPr>
              <a:t>Cd</a:t>
            </a:r>
            <a:r>
              <a:rPr lang="en-US" altLang="en-US" sz="1400" baseline="30000">
                <a:solidFill>
                  <a:schemeClr val="bg2"/>
                </a:solidFill>
              </a:rPr>
              <a:t>+2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82000" cy="1143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Formulas of Ionic Compounds</a:t>
            </a: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839200" cy="4876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 b="1" smtClean="0"/>
              <a:t>	Formulas of ionic compounds are determined from the charges on the ions</a:t>
            </a:r>
            <a:endParaRPr lang="en-US" altLang="en-US" sz="3000" b="1" baseline="30000" smtClean="0"/>
          </a:p>
          <a:p>
            <a:pPr eaLnBrk="1" hangingPunct="1">
              <a:lnSpc>
                <a:spcPct val="40000"/>
              </a:lnSpc>
              <a:buFontTx/>
              <a:buNone/>
            </a:pPr>
            <a:endParaRPr lang="en-US" altLang="en-US" sz="3000" b="1" baseline="30000" smtClean="0"/>
          </a:p>
          <a:p>
            <a:pPr eaLnBrk="1" hangingPunct="1">
              <a:lnSpc>
                <a:spcPct val="0"/>
              </a:lnSpc>
              <a:buFontTx/>
              <a:buNone/>
            </a:pPr>
            <a:endParaRPr lang="en-US" altLang="en-US" sz="3000" b="1" baseline="30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000" b="1" baseline="30000" smtClean="0"/>
              <a:t>          </a:t>
            </a:r>
            <a:r>
              <a:rPr lang="en-US" altLang="en-US" sz="3000" b="1" smtClean="0">
                <a:solidFill>
                  <a:schemeClr val="accent1"/>
                </a:solidFill>
              </a:rPr>
              <a:t>atoms			      ions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3000" b="1" baseline="-25000" smtClean="0">
                <a:sym typeface="Symbol" panose="05050102010706020507" pitchFamily="18" charset="2"/>
              </a:rPr>
              <a:t>                        </a:t>
            </a:r>
            <a:r>
              <a:rPr lang="en-US" altLang="en-US" sz="3000" b="1" baseline="-25000" smtClean="0"/>
              <a:t>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-25000" smtClean="0"/>
              <a:t>			</a:t>
            </a:r>
            <a:r>
              <a:rPr lang="en-US" altLang="en-US" sz="3000" b="1" baseline="30000" smtClean="0"/>
              <a:t>        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-25000" smtClean="0"/>
              <a:t> </a:t>
            </a:r>
            <a:r>
              <a:rPr lang="en-US" altLang="en-US" sz="3000" b="1" baseline="-25000" smtClean="0">
                <a:sym typeface="Symbol" panose="05050102010706020507" pitchFamily="18" charset="2"/>
              </a:rPr>
              <a:t>    </a:t>
            </a:r>
            <a:r>
              <a:rPr lang="en-US" altLang="en-US" sz="3000" b="1" smtClean="0">
                <a:sym typeface="Symbol" panose="05050102010706020507" pitchFamily="18" charset="2"/>
              </a:rPr>
              <a:t>–</a:t>
            </a:r>
            <a:endParaRPr lang="en-US" altLang="en-US" sz="3000" b="1" baseline="30000" smtClean="0"/>
          </a:p>
          <a:p>
            <a:pPr eaLnBrk="1" hangingPunct="1">
              <a:buFontTx/>
              <a:buNone/>
            </a:pPr>
            <a:r>
              <a:rPr lang="en-US" altLang="en-US" sz="3000" b="1" smtClean="0"/>
              <a:t>Na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 </a:t>
            </a:r>
            <a:r>
              <a:rPr lang="en-US" altLang="en-US" sz="3000" b="1" smtClean="0"/>
              <a:t>	+ 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smtClean="0"/>
              <a:t>  F  :  </a:t>
            </a:r>
            <a:r>
              <a:rPr lang="en-US" altLang="en-US" sz="3000" b="1" smtClean="0">
                <a:sym typeface="Symbol" panose="05050102010706020507" pitchFamily="18" charset="2"/>
              </a:rPr>
              <a:t></a:t>
            </a:r>
            <a:r>
              <a:rPr lang="en-US" altLang="en-US" sz="3000" b="1" smtClean="0"/>
              <a:t>	 Na</a:t>
            </a:r>
            <a:r>
              <a:rPr lang="en-US" altLang="en-US" sz="3000" b="1" baseline="30000" smtClean="0"/>
              <a:t>+         </a:t>
            </a:r>
            <a:r>
              <a:rPr lang="en-US" altLang="en-US" sz="3000" b="1" smtClean="0"/>
              <a:t>: F :   </a:t>
            </a:r>
            <a:r>
              <a:rPr lang="en-US" altLang="en-US" sz="3000" b="1" smtClean="0">
                <a:sym typeface="Symbol" panose="05050102010706020507" pitchFamily="18" charset="2"/>
              </a:rPr>
              <a:t></a:t>
            </a:r>
            <a:r>
              <a:rPr lang="en-US" altLang="en-US" sz="3000" b="1" smtClean="0"/>
              <a:t>   NaF</a:t>
            </a:r>
          </a:p>
          <a:p>
            <a:pPr eaLnBrk="1" hangingPunct="1">
              <a:buFontTx/>
              <a:buNone/>
            </a:pPr>
            <a:r>
              <a:rPr lang="en-US" altLang="en-US" sz="3000" b="1" baseline="30000" smtClean="0">
                <a:sym typeface="Symbol" panose="05050102010706020507" pitchFamily="18" charset="2"/>
              </a:rPr>
              <a:t>                        </a:t>
            </a:r>
            <a:r>
              <a:rPr lang="en-US" altLang="en-US" sz="3000" b="1" baseline="30000" smtClean="0"/>
              <a:t>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		                      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r>
              <a:rPr lang="en-US" altLang="en-US" sz="3000" b="1" baseline="30000" smtClean="0"/>
              <a:t> </a:t>
            </a:r>
            <a:r>
              <a:rPr lang="en-US" altLang="en-US" sz="3000" b="1" baseline="30000" smtClean="0">
                <a:sym typeface="Symbol" panose="05050102010706020507" pitchFamily="18" charset="2"/>
              </a:rPr>
              <a:t></a:t>
            </a:r>
            <a:endParaRPr lang="en-US" altLang="en-US" sz="3000" b="1" baseline="30000" smtClean="0"/>
          </a:p>
          <a:p>
            <a:pPr eaLnBrk="1" hangingPunct="1">
              <a:buFontTx/>
              <a:buNone/>
            </a:pPr>
            <a:r>
              <a:rPr lang="en-US" altLang="en-US" sz="2800" b="1" smtClean="0">
                <a:solidFill>
                  <a:schemeClr val="folHlink"/>
                </a:solidFill>
              </a:rPr>
              <a:t>sodium +  fluorine         sodium fluoride      formula</a:t>
            </a:r>
          </a:p>
          <a:p>
            <a:pPr eaLnBrk="1" hangingPunct="1">
              <a:lnSpc>
                <a:spcPct val="20000"/>
              </a:lnSpc>
              <a:buFontTx/>
              <a:buNone/>
            </a:pPr>
            <a:endParaRPr lang="en-US" altLang="en-US" sz="2800" b="1" smtClean="0">
              <a:solidFill>
                <a:schemeClr val="accent2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sz="2800" b="1" smtClean="0"/>
              <a:t>   Charge balance:           </a:t>
            </a:r>
            <a:r>
              <a:rPr lang="en-US" altLang="en-US" sz="2800" b="1" smtClean="0">
                <a:solidFill>
                  <a:schemeClr val="accent1"/>
                </a:solidFill>
              </a:rPr>
              <a:t>1+</a:t>
            </a:r>
            <a:r>
              <a:rPr lang="en-US" altLang="en-US" sz="2800" b="1" smtClean="0"/>
              <a:t>            </a:t>
            </a:r>
            <a:r>
              <a:rPr lang="en-US" altLang="en-US" sz="2800" b="1" smtClean="0">
                <a:solidFill>
                  <a:schemeClr val="accent1"/>
                </a:solidFill>
              </a:rPr>
              <a:t>1-</a:t>
            </a:r>
            <a:r>
              <a:rPr lang="en-US" altLang="en-US" sz="2800" b="1" smtClean="0"/>
              <a:t>             = </a:t>
            </a:r>
            <a:r>
              <a:rPr lang="en-US" altLang="en-US" sz="2800" b="1" smtClean="0">
                <a:solidFill>
                  <a:schemeClr val="accent1"/>
                </a:solidFill>
              </a:rPr>
              <a:t> 0</a:t>
            </a:r>
            <a:endParaRPr lang="en-US" altLang="en-US" sz="2800" b="1" smtClean="0"/>
          </a:p>
          <a:p>
            <a:pPr eaLnBrk="1" hangingPunct="1">
              <a:buFontTx/>
              <a:buNone/>
            </a:pPr>
            <a:endParaRPr lang="en-US" altLang="en-US" sz="3000" b="1" smtClean="0"/>
          </a:p>
          <a:p>
            <a:pPr eaLnBrk="1" hangingPunct="1">
              <a:buFontTx/>
              <a:buNone/>
            </a:pPr>
            <a:endParaRPr lang="en-US" altLang="en-US" sz="3000" smtClean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3657600" y="50292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smtClean="0"/>
              <a:t>Monatomic Ions</a:t>
            </a:r>
          </a:p>
        </p:txBody>
      </p:sp>
      <p:pic>
        <p:nvPicPr>
          <p:cNvPr id="9219" name="Picture 3" descr="Table_4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85863"/>
            <a:ext cx="8229600" cy="5138737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458200" cy="1143000"/>
          </a:xfrm>
          <a:effectLst>
            <a:outerShdw dist="35921" dir="2700000" algn="ctr" rotWithShape="0">
              <a:srgbClr val="000000">
                <a:alpha val="50000"/>
              </a:srgbClr>
            </a:outerShdw>
          </a:effectLst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 eaLnBrk="1" hangingPunct="1">
              <a:defRPr/>
            </a:pPr>
            <a:r>
              <a:rPr lang="en-US" smtClean="0"/>
              <a:t>Naming Compounds</a:t>
            </a:r>
          </a:p>
        </p:txBody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8001000" cy="45720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pPr eaLnBrk="1" hangingPunct="1"/>
            <a:r>
              <a:rPr lang="en-US" altLang="en-US" b="1" smtClean="0"/>
              <a:t>1.  Cation first, then anion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b="1" smtClean="0"/>
              <a:t>2.  Monatomic cation = name of the element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Ca</a:t>
            </a:r>
            <a:r>
              <a:rPr lang="en-US" altLang="en-US" b="1" baseline="30000" smtClean="0"/>
              <a:t>2+</a:t>
            </a:r>
            <a:r>
              <a:rPr lang="en-US" altLang="en-US" b="1" smtClean="0"/>
              <a:t> = </a:t>
            </a:r>
            <a:r>
              <a:rPr lang="en-US" altLang="en-US" b="1" smtClean="0">
                <a:solidFill>
                  <a:srgbClr val="00FF00"/>
                </a:solidFill>
              </a:rPr>
              <a:t>calcium</a:t>
            </a:r>
            <a:r>
              <a:rPr lang="en-US" altLang="en-US" b="1" smtClean="0"/>
              <a:t> </a:t>
            </a:r>
            <a:r>
              <a:rPr lang="en-US" altLang="en-US" b="1" smtClean="0">
                <a:solidFill>
                  <a:schemeClr val="folHlink"/>
                </a:solidFill>
              </a:rPr>
              <a:t>ion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b="1" smtClean="0"/>
              <a:t>3.  Monatomic anion   =   </a:t>
            </a:r>
            <a:r>
              <a:rPr lang="en-US" altLang="en-US" b="1" smtClean="0">
                <a:solidFill>
                  <a:srgbClr val="00FF00"/>
                </a:solidFill>
              </a:rPr>
              <a:t>root</a:t>
            </a:r>
            <a:r>
              <a:rPr lang="en-US" altLang="en-US" b="1" smtClean="0"/>
              <a:t>  +  </a:t>
            </a:r>
            <a:r>
              <a:rPr lang="en-US" altLang="en-US" b="1" smtClean="0">
                <a:solidFill>
                  <a:schemeClr val="folHlink"/>
                </a:solidFill>
              </a:rPr>
              <a:t>-ide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Cl</a:t>
            </a:r>
            <a:r>
              <a:rPr lang="en-US" altLang="en-US" b="1" baseline="30000" smtClean="0">
                <a:latin typeface="Symbol" panose="05050102010706020507" pitchFamily="18" charset="2"/>
              </a:rPr>
              <a:t>-</a:t>
            </a:r>
            <a:r>
              <a:rPr lang="en-US" altLang="en-US" b="1" smtClean="0"/>
              <a:t>  =  </a:t>
            </a:r>
            <a:r>
              <a:rPr lang="en-US" altLang="en-US" b="1" smtClean="0">
                <a:solidFill>
                  <a:srgbClr val="00FF00"/>
                </a:solidFill>
              </a:rPr>
              <a:t>chlor</a:t>
            </a:r>
            <a:r>
              <a:rPr lang="en-US" altLang="en-US" b="1" smtClean="0">
                <a:solidFill>
                  <a:schemeClr val="folHlink"/>
                </a:solidFill>
              </a:rPr>
              <a:t>ide</a:t>
            </a:r>
          </a:p>
          <a:p>
            <a:pPr algn="ctr" eaLnBrk="1" hangingPunct="1"/>
            <a:r>
              <a:rPr lang="en-US" altLang="en-US" b="1" smtClean="0">
                <a:solidFill>
                  <a:srgbClr val="00FF00"/>
                </a:solidFill>
              </a:rPr>
              <a:t>CaCl</a:t>
            </a:r>
            <a:r>
              <a:rPr lang="en-US" altLang="en-US" b="1" baseline="-25000" smtClean="0"/>
              <a:t>2</a:t>
            </a:r>
            <a:r>
              <a:rPr lang="en-US" altLang="en-US" b="1" smtClean="0"/>
              <a:t>  =  </a:t>
            </a:r>
            <a:r>
              <a:rPr lang="en-US" altLang="en-US" b="1" smtClean="0">
                <a:solidFill>
                  <a:srgbClr val="00FF00"/>
                </a:solidFill>
              </a:rPr>
              <a:t>calcium chlor</a:t>
            </a:r>
            <a:r>
              <a:rPr lang="en-US" altLang="en-US" b="1" smtClean="0">
                <a:solidFill>
                  <a:schemeClr val="folHlink"/>
                </a:solidFill>
              </a:rPr>
              <a:t>ide</a:t>
            </a:r>
          </a:p>
        </p:txBody>
      </p:sp>
      <p:sp>
        <p:nvSpPr>
          <p:cNvPr id="245764" name="Rectangle 4"/>
          <p:cNvSpPr>
            <a:spLocks noChangeArrowheads="1"/>
          </p:cNvSpPr>
          <p:nvPr/>
        </p:nvSpPr>
        <p:spPr bwMode="auto">
          <a:xfrm>
            <a:off x="457200" y="1219200"/>
            <a:ext cx="73152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Binary Ionic Compounds: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45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45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45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457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534400" cy="762000"/>
          </a:xfrm>
          <a:ln w="38100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 sz="3600" b="1" smtClean="0"/>
              <a:t>Names of Variable Ions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334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z="2800" b="1" smtClean="0"/>
              <a:t>These elements REQUIRE Roman Numerals because they can have more than one possible charge: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 smtClean="0"/>
              <a:t>	</a:t>
            </a:r>
            <a:r>
              <a:rPr lang="en-US" altLang="en-US" sz="2800" b="1" smtClean="0">
                <a:solidFill>
                  <a:schemeClr val="accent1"/>
                </a:solidFill>
              </a:rPr>
              <a:t>anything except Group 1A, 2A, Ag, Zn, Cd, and Al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800" b="1" smtClean="0">
                <a:solidFill>
                  <a:schemeClr val="accent1"/>
                </a:solidFill>
              </a:rPr>
              <a:t>		(You should already know the charges on these!)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1800" b="1" smtClean="0"/>
              <a:t>Or another way to say it is: Transition metals and the</a:t>
            </a:r>
            <a:r>
              <a:rPr lang="en-US" altLang="en-US" sz="1800" b="1" smtClean="0">
                <a:solidFill>
                  <a:schemeClr val="hlink"/>
                </a:solidFill>
              </a:rPr>
              <a:t> </a:t>
            </a:r>
            <a:r>
              <a:rPr lang="en-US" altLang="en-US" sz="1800" b="1" smtClean="0">
                <a:solidFill>
                  <a:schemeClr val="folHlink"/>
                </a:solidFill>
              </a:rPr>
              <a:t>metals</a:t>
            </a:r>
            <a:r>
              <a:rPr lang="en-US" altLang="en-US" sz="1800" b="1" smtClean="0">
                <a:solidFill>
                  <a:schemeClr val="hlink"/>
                </a:solidFill>
              </a:rPr>
              <a:t> </a:t>
            </a:r>
            <a:r>
              <a:rPr lang="en-US" altLang="en-US" sz="1800" b="1" smtClean="0"/>
              <a:t>in groups 4A and</a:t>
            </a:r>
            <a:r>
              <a:rPr lang="en-US" altLang="en-US" sz="1800" b="1" smtClean="0">
                <a:solidFill>
                  <a:schemeClr val="hlink"/>
                </a:solidFill>
              </a:rPr>
              <a:t/>
            </a:r>
            <a:br>
              <a:rPr lang="en-US" altLang="en-US" sz="1800" b="1" smtClean="0">
                <a:solidFill>
                  <a:schemeClr val="hlink"/>
                </a:solidFill>
              </a:rPr>
            </a:br>
            <a:r>
              <a:rPr lang="en-US" altLang="en-US" sz="1800" b="1" smtClean="0"/>
              <a:t/>
            </a:r>
            <a:br>
              <a:rPr lang="en-US" altLang="en-US" sz="1800" b="1" smtClean="0"/>
            </a:br>
            <a:r>
              <a:rPr lang="en-US" altLang="en-US" sz="1800" b="1" smtClean="0"/>
              <a:t> 5A (except Ag, Zn, Cd, and Al) require a Roman Numeral.</a:t>
            </a:r>
          </a:p>
          <a:p>
            <a:pPr eaLnBrk="1" hangingPunct="1">
              <a:lnSpc>
                <a:spcPct val="60000"/>
              </a:lnSpc>
              <a:buFontTx/>
              <a:buNone/>
            </a:pPr>
            <a:endParaRPr lang="en-US" altLang="en-US" sz="1800" b="1" smtClean="0"/>
          </a:p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altLang="en-US" sz="4000" b="1" smtClean="0"/>
              <a:t>	</a:t>
            </a:r>
            <a:r>
              <a:rPr lang="en-US" altLang="en-US" sz="3000" b="1" smtClean="0"/>
              <a:t>FeCl</a:t>
            </a:r>
            <a:r>
              <a:rPr lang="en-US" altLang="en-US" sz="3000" b="1" baseline="-25000" smtClean="0"/>
              <a:t>3</a:t>
            </a:r>
            <a:r>
              <a:rPr lang="en-US" altLang="en-US" sz="2800" b="1" baseline="-25000" smtClean="0"/>
              <a:t>		</a:t>
            </a:r>
            <a:r>
              <a:rPr lang="en-US" altLang="en-US" sz="2800" b="1" smtClean="0"/>
              <a:t>(Fe</a:t>
            </a:r>
            <a:r>
              <a:rPr lang="en-US" altLang="en-US" sz="2800" b="1" baseline="30000" smtClean="0"/>
              <a:t>3+</a:t>
            </a:r>
            <a:r>
              <a:rPr lang="en-US" altLang="en-US" sz="2800" b="1" smtClean="0"/>
              <a:t>)</a:t>
            </a:r>
            <a:r>
              <a:rPr lang="en-US" altLang="en-US" sz="2800" b="1" baseline="30000" smtClean="0"/>
              <a:t> </a:t>
            </a:r>
            <a:r>
              <a:rPr lang="en-US" altLang="en-US" sz="2800" b="1" smtClean="0"/>
              <a:t>	iron (III) chloride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CuCl	 	(Cu</a:t>
            </a:r>
            <a:r>
              <a:rPr lang="en-US" altLang="en-US" sz="2800" b="1" baseline="30000" smtClean="0"/>
              <a:t>+</a:t>
            </a:r>
            <a:r>
              <a:rPr lang="en-US" altLang="en-US" sz="2800" b="1" smtClean="0"/>
              <a:t> ) 	copper (I) chloride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SnF</a:t>
            </a:r>
            <a:r>
              <a:rPr lang="en-US" altLang="en-US" sz="2800" b="1" baseline="-25000" smtClean="0"/>
              <a:t>4</a:t>
            </a:r>
            <a:r>
              <a:rPr lang="en-US" altLang="en-US" sz="2800" b="1" smtClean="0"/>
              <a:t>          	(Sn</a:t>
            </a:r>
            <a:r>
              <a:rPr lang="en-US" altLang="en-US" sz="2800" b="1" baseline="30000" smtClean="0"/>
              <a:t>4+</a:t>
            </a:r>
            <a:r>
              <a:rPr lang="en-US" altLang="en-US" sz="2800" b="1" smtClean="0"/>
              <a:t>)</a:t>
            </a:r>
            <a:r>
              <a:rPr lang="en-US" altLang="en-US" sz="2800" b="1" baseline="30000" smtClean="0"/>
              <a:t> </a:t>
            </a:r>
            <a:r>
              <a:rPr lang="en-US" altLang="en-US" sz="2800" b="1" smtClean="0"/>
              <a:t>	tin (IV) fluoride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	PbCl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        	(Pb</a:t>
            </a:r>
            <a:r>
              <a:rPr lang="en-US" altLang="en-US" sz="2800" b="1" baseline="30000" smtClean="0"/>
              <a:t>2+</a:t>
            </a:r>
            <a:r>
              <a:rPr lang="en-US" altLang="en-US" sz="2800" b="1" smtClean="0"/>
              <a:t>)	lead (II) chloride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en-US" sz="2800" b="1" smtClean="0"/>
              <a:t>   	Fe</a:t>
            </a:r>
            <a:r>
              <a:rPr lang="en-US" altLang="en-US" sz="2800" b="1" baseline="-25000" smtClean="0"/>
              <a:t>2</a:t>
            </a:r>
            <a:r>
              <a:rPr lang="en-US" altLang="en-US" sz="2800" b="1" smtClean="0"/>
              <a:t>S</a:t>
            </a:r>
            <a:r>
              <a:rPr lang="en-US" altLang="en-US" sz="2800" b="1" baseline="-25000" smtClean="0"/>
              <a:t>3</a:t>
            </a:r>
            <a:r>
              <a:rPr lang="en-US" altLang="en-US" sz="2800" b="1" smtClean="0"/>
              <a:t>	        	(Fe</a:t>
            </a:r>
            <a:r>
              <a:rPr lang="en-US" altLang="en-US" sz="2800" b="1" baseline="30000" smtClean="0"/>
              <a:t>3+</a:t>
            </a:r>
            <a:r>
              <a:rPr lang="en-US" altLang="en-US" sz="2800" b="1" smtClean="0"/>
              <a:t>)	iron (III) sulfide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oCtemplate_copy">
  <a:themeElements>
    <a:clrScheme name="WoCtemplate_copy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WoCtemplate_cop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WoCtemplate_copy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Ctemplate_copy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Ctemplate_copy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oCtemplate_copy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oCtemplate_copy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WoCtemplate_copy</Template>
  <TotalTime>1536</TotalTime>
  <Words>806</Words>
  <Application>Microsoft Office PowerPoint</Application>
  <PresentationFormat>On-screen Show (4:3)</PresentationFormat>
  <Paragraphs>313</Paragraphs>
  <Slides>34</Slides>
  <Notes>2</Notes>
  <HiddenSlides>0</HiddenSlides>
  <MMClips>4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2" baseType="lpstr">
      <vt:lpstr>Arial</vt:lpstr>
      <vt:lpstr>Comic Sans MS</vt:lpstr>
      <vt:lpstr>Helvetica</vt:lpstr>
      <vt:lpstr>Times</vt:lpstr>
      <vt:lpstr>Symbol</vt:lpstr>
      <vt:lpstr>Wingdings</vt:lpstr>
      <vt:lpstr>WoCtemplate_copy</vt:lpstr>
      <vt:lpstr>Microsoft Word Document</vt:lpstr>
      <vt:lpstr>PowerPoint Presentation</vt:lpstr>
      <vt:lpstr>Forms of Chemical Bonds</vt:lpstr>
      <vt:lpstr>Common Names</vt:lpstr>
      <vt:lpstr>COMPOUNDS FORMED FROM IONS</vt:lpstr>
      <vt:lpstr>PowerPoint Presentation</vt:lpstr>
      <vt:lpstr>Formulas of Ionic Compounds</vt:lpstr>
      <vt:lpstr>Monatomic Ions</vt:lpstr>
      <vt:lpstr>Naming Compounds</vt:lpstr>
      <vt:lpstr>Names of Variable Ions</vt:lpstr>
      <vt:lpstr>Examples of Older Names of Cations formed from Transition Metals (you do not have to memorize these)</vt:lpstr>
      <vt:lpstr>Naming Binary Ionic Compounds</vt:lpstr>
      <vt:lpstr>Naming Ternary Compounds</vt:lpstr>
      <vt:lpstr>Mixed Practice!</vt:lpstr>
      <vt:lpstr>Mixed Up… The Other Way</vt:lpstr>
      <vt:lpstr>Rainbow Matrix Game</vt:lpstr>
      <vt:lpstr>Naming Molecular Compounds</vt:lpstr>
      <vt:lpstr>Molecular (Covalent) Nomenclature for two nonmetals</vt:lpstr>
      <vt:lpstr>Molecular Nomenclature Prefixes</vt:lpstr>
      <vt:lpstr>Molecular Nomenclature: Examples</vt:lpstr>
      <vt:lpstr>More Molecular Examples</vt:lpstr>
      <vt:lpstr>Acid Nomenclature</vt:lpstr>
      <vt:lpstr>Acid Nomenclature Review</vt:lpstr>
      <vt:lpstr>Acid Nomenclature</vt:lpstr>
      <vt:lpstr>Acid Nomenclature</vt:lpstr>
      <vt:lpstr>Name ‘Em!</vt:lpstr>
      <vt:lpstr>Write the Formula!</vt:lpstr>
      <vt:lpstr>PowerPoint Presentation</vt:lpstr>
      <vt:lpstr>Mixed Practice</vt:lpstr>
      <vt:lpstr>Mixed Practice</vt:lpstr>
      <vt:lpstr>Overall strategy for naming chemical compounds.</vt:lpstr>
      <vt:lpstr>A flow chart for naming binary compounds.</vt:lpstr>
      <vt:lpstr>Mixed Review </vt:lpstr>
      <vt:lpstr>Solution </vt:lpstr>
      <vt:lpstr>Now it’s Study Time  DONE</vt:lpstr>
    </vt:vector>
  </TitlesOfParts>
  <Company/>
  <LinksUpToDate>false</LinksUpToDate>
  <SharedDoc>false</SharedDoc>
  <HyperlinkBase>chemistrygeek.com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Nomenclature</dc:title>
  <dc:subject>Chemistry I (High School)</dc:subject>
  <dc:creator>Neil Rapp</dc:creator>
  <cp:keywords>nomenclature, ionic compound, covalent compound, oxidation numbers, polyatomic ions</cp:keywords>
  <cp:lastModifiedBy>Rapp, Delbert N</cp:lastModifiedBy>
  <cp:revision>53</cp:revision>
  <dcterms:created xsi:type="dcterms:W3CDTF">2002-03-10T14:48:55Z</dcterms:created>
  <dcterms:modified xsi:type="dcterms:W3CDTF">2019-09-24T12:01:30Z</dcterms:modified>
</cp:coreProperties>
</file>