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36"/>
  </p:notesMasterIdLst>
  <p:handoutMasterIdLst>
    <p:handoutMasterId r:id="rId37"/>
  </p:handoutMasterIdLst>
  <p:sldIdLst>
    <p:sldId id="258" r:id="rId2"/>
    <p:sldId id="268" r:id="rId3"/>
    <p:sldId id="315" r:id="rId4"/>
    <p:sldId id="269" r:id="rId5"/>
    <p:sldId id="274" r:id="rId6"/>
    <p:sldId id="279" r:id="rId7"/>
    <p:sldId id="260" r:id="rId8"/>
    <p:sldId id="304" r:id="rId9"/>
    <p:sldId id="318" r:id="rId10"/>
    <p:sldId id="265" r:id="rId11"/>
    <p:sldId id="289" r:id="rId12"/>
    <p:sldId id="261" r:id="rId13"/>
    <p:sldId id="299" r:id="rId14"/>
    <p:sldId id="323" r:id="rId15"/>
    <p:sldId id="324" r:id="rId16"/>
    <p:sldId id="273" r:id="rId17"/>
    <p:sldId id="306" r:id="rId18"/>
    <p:sldId id="307" r:id="rId19"/>
    <p:sldId id="308" r:id="rId20"/>
    <p:sldId id="309" r:id="rId21"/>
    <p:sldId id="292" r:id="rId22"/>
    <p:sldId id="293" r:id="rId23"/>
    <p:sldId id="264" r:id="rId24"/>
    <p:sldId id="262" r:id="rId25"/>
    <p:sldId id="326" r:id="rId26"/>
    <p:sldId id="327" r:id="rId27"/>
    <p:sldId id="310" r:id="rId28"/>
    <p:sldId id="330" r:id="rId29"/>
    <p:sldId id="332" r:id="rId30"/>
    <p:sldId id="314" r:id="rId31"/>
    <p:sldId id="319" r:id="rId32"/>
    <p:sldId id="320" r:id="rId33"/>
    <p:sldId id="329" r:id="rId34"/>
    <p:sldId id="32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AEAEA"/>
    <a:srgbClr val="5EA5FF"/>
    <a:srgbClr val="CCCCFF"/>
    <a:srgbClr val="333399"/>
    <a:srgbClr val="66FFFF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 autoAdjust="0"/>
    <p:restoredTop sz="94678" autoAdjust="0"/>
  </p:normalViewPr>
  <p:slideViewPr>
    <p:cSldViewPr>
      <p:cViewPr varScale="1">
        <p:scale>
          <a:sx n="86" d="100"/>
          <a:sy n="86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2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0E2668-DADA-4DBE-8819-5A77F77DC5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1032C3-F4BF-4990-94FC-647325939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3F2509-2853-4D70-91A0-F5BF583D9544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2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88975"/>
            <a:ext cx="4573588" cy="34290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824D34-51B9-4568-BB95-0A60C3EAF469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26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33400"/>
            <a:ext cx="7772400" cy="1143000"/>
          </a:xfrm>
        </p:spPr>
        <p:txBody>
          <a:bodyPr/>
          <a:lstStyle>
            <a:lvl1pPr>
              <a:defRPr sz="4400">
                <a:solidFill>
                  <a:schemeClr val="hlink"/>
                </a:solidFill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04850" y="2286000"/>
            <a:ext cx="7734300" cy="1752600"/>
          </a:xfrm>
        </p:spPr>
        <p:txBody>
          <a:bodyPr lIns="92075" tIns="46038" rIns="92075" bIns="46038" anchor="b"/>
          <a:lstStyle>
            <a:lvl1pPr marL="0" indent="0" algn="ctr">
              <a:buFontTx/>
              <a:buNone/>
              <a:defRPr sz="6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24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A87DFB10-BD94-490C-A054-02EB6AE58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3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810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7B440BDD-776D-47E0-B95A-A316674C21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15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D43157EB-F063-4FC6-9F3A-755ED4EAA9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995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FAC0E388-9BBC-4B5E-904B-67C99CB47F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29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49393699-9CB1-49CB-BC7A-F7F963A35C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35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19275AF0-75F6-4700-9DA7-772B5A10A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18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A5E1B8A8-7D73-4D42-BA15-37F87CCD79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59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A5AF1D8E-6CF8-4411-BE47-9CADBFCE2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7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36A27419-270C-4FF8-B65B-C073B0EEF6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80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71E85ACF-2E79-4199-9364-4B87C3849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1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64AE5E78-076F-4ED2-971C-C633395DED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64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00795F94-2619-4F3A-BA59-1284497C78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7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810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324600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246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 altLang="en-US"/>
              <a:t>4-</a:t>
            </a:r>
            <a:fld id="{5382CA80-C308-4820-864F-006D8E5602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9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WhoWantsToBeAMillionaire.wav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fanfare%2007.wav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monster%20house%20done.wa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1752600"/>
            <a:ext cx="6400800" cy="8382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5400" smtClean="0"/>
              <a:t>Nomenclature</a:t>
            </a:r>
          </a:p>
        </p:txBody>
      </p:sp>
      <p:pic>
        <p:nvPicPr>
          <p:cNvPr id="5123" name="Picture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895600" cy="1981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5124" name="Picture 1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3225800" cy="267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457200" y="2209800"/>
            <a:ext cx="2101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altLang="en-US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3-</a:t>
            </a:r>
          </a:p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phosphate ion</a:t>
            </a: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914400" y="6035675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altLang="en-US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</a:p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acetate ion</a:t>
            </a: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127" name="Picture 15" descr="vineg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95600"/>
            <a:ext cx="1320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6"/>
          <p:cNvSpPr txBox="1">
            <a:spLocks noChangeArrowheads="1"/>
          </p:cNvSpPr>
          <p:nvPr/>
        </p:nvSpPr>
        <p:spPr bwMode="auto">
          <a:xfrm>
            <a:off x="7162800" y="3429000"/>
            <a:ext cx="1981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HC</a:t>
            </a:r>
            <a:r>
              <a:rPr lang="en-US" altLang="en-US" sz="2400" baseline="-25000"/>
              <a:t>2</a:t>
            </a:r>
            <a:r>
              <a:rPr lang="en-US" altLang="en-US" sz="2400"/>
              <a:t>H</a:t>
            </a:r>
            <a:r>
              <a:rPr lang="en-US" altLang="en-US" sz="2400" baseline="-25000"/>
              <a:t>3</a:t>
            </a:r>
            <a:r>
              <a:rPr lang="en-US" altLang="en-US" sz="2400"/>
              <a:t>O</a:t>
            </a:r>
            <a:r>
              <a:rPr lang="en-US" altLang="en-US" sz="2400" baseline="-25000"/>
              <a:t>2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Acetic Acid</a:t>
            </a:r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4876800" y="304800"/>
            <a:ext cx="37338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/>
              <a:t>Chemistry 1 Honors: Chapter 5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mtClean="0"/>
              <a:t>Naming Compounds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8001000" cy="457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b="1" smtClean="0"/>
              <a:t>1.  Cation first, then anion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b="1" smtClean="0"/>
              <a:t>2.  Monatomic cation = name of the element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Ca</a:t>
            </a:r>
            <a:r>
              <a:rPr lang="en-US" altLang="en-US" b="1" baseline="30000" smtClean="0"/>
              <a:t>2+</a:t>
            </a:r>
            <a:r>
              <a:rPr lang="en-US" altLang="en-US" b="1" smtClean="0"/>
              <a:t> = </a:t>
            </a:r>
            <a:r>
              <a:rPr lang="en-US" altLang="en-US" b="1" smtClean="0">
                <a:solidFill>
                  <a:srgbClr val="00FF00"/>
                </a:solidFill>
              </a:rPr>
              <a:t>calcium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chemeClr val="folHlink"/>
                </a:solidFill>
              </a:rPr>
              <a:t>ion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b="1" smtClean="0"/>
              <a:t>3.  Monatomic anion   =   </a:t>
            </a:r>
            <a:r>
              <a:rPr lang="en-US" altLang="en-US" b="1" smtClean="0">
                <a:solidFill>
                  <a:srgbClr val="00FF00"/>
                </a:solidFill>
              </a:rPr>
              <a:t>root</a:t>
            </a:r>
            <a:r>
              <a:rPr lang="en-US" altLang="en-US" b="1" smtClean="0"/>
              <a:t>  +  </a:t>
            </a:r>
            <a:r>
              <a:rPr lang="en-US" altLang="en-US" b="1" smtClean="0">
                <a:solidFill>
                  <a:schemeClr val="folHlink"/>
                </a:solidFill>
              </a:rPr>
              <a:t>-ide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Cl</a:t>
            </a:r>
            <a:r>
              <a:rPr lang="en-US" altLang="en-US" b="1" baseline="30000" smtClean="0">
                <a:latin typeface="Symbol" panose="05050102010706020507" pitchFamily="18" charset="2"/>
              </a:rPr>
              <a:t>-</a:t>
            </a:r>
            <a:r>
              <a:rPr lang="en-US" altLang="en-US" b="1" smtClean="0"/>
              <a:t>  =  </a:t>
            </a:r>
            <a:r>
              <a:rPr lang="en-US" altLang="en-US" b="1" smtClean="0">
                <a:solidFill>
                  <a:srgbClr val="00FF00"/>
                </a:solidFill>
              </a:rPr>
              <a:t>chlor</a:t>
            </a:r>
            <a:r>
              <a:rPr lang="en-US" altLang="en-US" b="1" smtClean="0">
                <a:solidFill>
                  <a:schemeClr val="folHlink"/>
                </a:solidFill>
              </a:rPr>
              <a:t>ide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CaCl</a:t>
            </a:r>
            <a:r>
              <a:rPr lang="en-US" altLang="en-US" b="1" baseline="-25000" smtClean="0"/>
              <a:t>2</a:t>
            </a:r>
            <a:r>
              <a:rPr lang="en-US" altLang="en-US" b="1" smtClean="0"/>
              <a:t>  =  </a:t>
            </a:r>
            <a:r>
              <a:rPr lang="en-US" altLang="en-US" b="1" smtClean="0">
                <a:solidFill>
                  <a:srgbClr val="00FF00"/>
                </a:solidFill>
              </a:rPr>
              <a:t>calcium chlor</a:t>
            </a:r>
            <a:r>
              <a:rPr lang="en-US" altLang="en-US" b="1" smtClean="0">
                <a:solidFill>
                  <a:schemeClr val="folHlink"/>
                </a:solidFill>
              </a:rPr>
              <a:t>ide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457200" y="1219200"/>
            <a:ext cx="73152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Binary Ionic Compounds: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762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Names of Variable Ions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/>
              <a:t>	</a:t>
            </a:r>
            <a:r>
              <a:rPr lang="en-US" altLang="en-US" sz="2800" b="1" smtClean="0"/>
              <a:t>These elements REQUIRE Roman Numerals because they can have more than one possible charge: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b="1" smtClean="0"/>
              <a:t>	</a:t>
            </a:r>
            <a:r>
              <a:rPr lang="en-US" altLang="en-US" sz="2800" b="1" smtClean="0">
                <a:solidFill>
                  <a:schemeClr val="accent1"/>
                </a:solidFill>
              </a:rPr>
              <a:t>anything except Group 1A, 2A, Ag, Zn, Cd, and Al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800" b="1" smtClean="0">
                <a:solidFill>
                  <a:schemeClr val="accent1"/>
                </a:solidFill>
              </a:rPr>
              <a:t>		(You should already know the charges on these!)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800" b="1" smtClean="0"/>
              <a:t>Or another way to say it is: Transition metals and the</a:t>
            </a:r>
            <a:r>
              <a:rPr lang="en-US" altLang="en-US" sz="1800" b="1" smtClean="0">
                <a:solidFill>
                  <a:schemeClr val="hlink"/>
                </a:solidFill>
              </a:rPr>
              <a:t> </a:t>
            </a:r>
            <a:r>
              <a:rPr lang="en-US" altLang="en-US" sz="1800" b="1" smtClean="0">
                <a:solidFill>
                  <a:schemeClr val="folHlink"/>
                </a:solidFill>
              </a:rPr>
              <a:t>metals</a:t>
            </a:r>
            <a:r>
              <a:rPr lang="en-US" altLang="en-US" sz="1800" b="1" smtClean="0">
                <a:solidFill>
                  <a:schemeClr val="hlink"/>
                </a:solidFill>
              </a:rPr>
              <a:t> </a:t>
            </a:r>
            <a:r>
              <a:rPr lang="en-US" altLang="en-US" sz="1800" b="1" smtClean="0"/>
              <a:t>in groups 4A and</a:t>
            </a:r>
            <a:r>
              <a:rPr lang="en-US" altLang="en-US" sz="1800" b="1" smtClean="0">
                <a:solidFill>
                  <a:schemeClr val="hlink"/>
                </a:solidFill>
              </a:rPr>
              <a:t/>
            </a:r>
            <a:br>
              <a:rPr lang="en-US" altLang="en-US" sz="1800" b="1" smtClean="0">
                <a:solidFill>
                  <a:schemeClr val="hlink"/>
                </a:solidFill>
              </a:rPr>
            </a:br>
            <a:r>
              <a:rPr lang="en-US" altLang="en-US" sz="1800" b="1" smtClean="0"/>
              <a:t/>
            </a:r>
            <a:br>
              <a:rPr lang="en-US" altLang="en-US" sz="1800" b="1" smtClean="0"/>
            </a:br>
            <a:r>
              <a:rPr lang="en-US" altLang="en-US" sz="1800" b="1" smtClean="0"/>
              <a:t> 5A (except Ag, Zn, Cd, and Al) require a Roman Numeral.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4000" b="1" smtClean="0"/>
              <a:t>	</a:t>
            </a:r>
            <a:r>
              <a:rPr lang="en-US" altLang="en-US" sz="3000" b="1" smtClean="0"/>
              <a:t>FeCl</a:t>
            </a:r>
            <a:r>
              <a:rPr lang="en-US" altLang="en-US" sz="3000" b="1" baseline="-25000" smtClean="0"/>
              <a:t>3</a:t>
            </a:r>
            <a:r>
              <a:rPr lang="en-US" altLang="en-US" sz="2800" b="1" baseline="-25000" smtClean="0"/>
              <a:t>		</a:t>
            </a:r>
            <a:r>
              <a:rPr lang="en-US" altLang="en-US" sz="2800" b="1" smtClean="0"/>
              <a:t>(Fe</a:t>
            </a:r>
            <a:r>
              <a:rPr lang="en-US" altLang="en-US" sz="2800" b="1" baseline="30000" smtClean="0"/>
              <a:t>3+</a:t>
            </a:r>
            <a:r>
              <a:rPr lang="en-US" altLang="en-US" sz="2800" b="1" smtClean="0"/>
              <a:t>)</a:t>
            </a:r>
            <a:r>
              <a:rPr lang="en-US" altLang="en-US" sz="2800" b="1" baseline="30000" smtClean="0"/>
              <a:t> </a:t>
            </a:r>
            <a:r>
              <a:rPr lang="en-US" altLang="en-US" sz="2800" b="1" smtClean="0"/>
              <a:t>	iron (III) chloride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CuCl	 	(Cu</a:t>
            </a:r>
            <a:r>
              <a:rPr lang="en-US" altLang="en-US" sz="2800" b="1" baseline="30000" smtClean="0"/>
              <a:t>+</a:t>
            </a:r>
            <a:r>
              <a:rPr lang="en-US" altLang="en-US" sz="2800" b="1" smtClean="0"/>
              <a:t> ) 	copper (I) chloride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SnF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          	(Sn</a:t>
            </a:r>
            <a:r>
              <a:rPr lang="en-US" altLang="en-US" sz="2800" b="1" baseline="30000" smtClean="0"/>
              <a:t>4+</a:t>
            </a:r>
            <a:r>
              <a:rPr lang="en-US" altLang="en-US" sz="2800" b="1" smtClean="0"/>
              <a:t>)</a:t>
            </a:r>
            <a:r>
              <a:rPr lang="en-US" altLang="en-US" sz="2800" b="1" baseline="30000" smtClean="0"/>
              <a:t> </a:t>
            </a:r>
            <a:r>
              <a:rPr lang="en-US" altLang="en-US" sz="2800" b="1" smtClean="0"/>
              <a:t>	tin (IV) fluoride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PbCl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        	(Pb</a:t>
            </a:r>
            <a:r>
              <a:rPr lang="en-US" altLang="en-US" sz="2800" b="1" baseline="30000" smtClean="0"/>
              <a:t>2+</a:t>
            </a:r>
            <a:r>
              <a:rPr lang="en-US" altLang="en-US" sz="2800" b="1" smtClean="0"/>
              <a:t>)	lead (II) chloride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   	Fe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S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	        	(Fe</a:t>
            </a:r>
            <a:r>
              <a:rPr lang="en-US" altLang="en-US" sz="2800" b="1" baseline="30000" smtClean="0"/>
              <a:t>3+</a:t>
            </a:r>
            <a:r>
              <a:rPr lang="en-US" altLang="en-US" sz="2800" b="1" smtClean="0"/>
              <a:t>)	iron (III) sulfide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Examples of Older Names of Cations formed from Transition Metals</a:t>
            </a:r>
            <a:br>
              <a:rPr lang="en-US" sz="3600" smtClean="0"/>
            </a:br>
            <a:r>
              <a:rPr lang="en-US" sz="2400" smtClean="0"/>
              <a:t>(you do not have to memorize these)</a:t>
            </a:r>
          </a:p>
        </p:txBody>
      </p:sp>
      <p:pic>
        <p:nvPicPr>
          <p:cNvPr id="17411" name="Picture 3" descr="Table_4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74850"/>
            <a:ext cx="7315200" cy="4883150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29" name="Oval 5"/>
          <p:cNvSpPr>
            <a:spLocks noChangeArrowheads="1"/>
          </p:cNvSpPr>
          <p:nvPr/>
        </p:nvSpPr>
        <p:spPr bwMode="auto">
          <a:xfrm>
            <a:off x="1752600" y="6324600"/>
            <a:ext cx="57912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Naming Ternary Compounds</a:t>
            </a:r>
            <a:endParaRPr lang="en-US" smtClean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610600" cy="5181600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Contains at least 3 elements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There MUST be at least one </a:t>
            </a:r>
            <a:r>
              <a:rPr lang="en-US" altLang="en-US" sz="3000" b="1" smtClean="0">
                <a:solidFill>
                  <a:schemeClr val="accent1"/>
                </a:solidFill>
              </a:rPr>
              <a:t>polyatomic ion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chemeClr val="accent1"/>
                </a:solidFill>
              </a:rPr>
              <a:t>		(it helps to circle the ions)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Examples: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Na</a:t>
            </a:r>
            <a:r>
              <a:rPr lang="en-US" altLang="en-US" sz="3000" b="1" smtClean="0">
                <a:solidFill>
                  <a:schemeClr val="accent1"/>
                </a:solidFill>
              </a:rPr>
              <a:t>NO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		</a:t>
            </a:r>
            <a:r>
              <a:rPr lang="en-US" altLang="en-US" sz="3000" b="1" smtClean="0"/>
              <a:t>Sodium </a:t>
            </a:r>
            <a:r>
              <a:rPr lang="en-US" altLang="en-US" sz="3000" b="1" smtClean="0">
                <a:solidFill>
                  <a:schemeClr val="accent1"/>
                </a:solidFill>
              </a:rPr>
              <a:t>nitrate</a:t>
            </a:r>
            <a:endParaRPr lang="en-US" altLang="en-US" sz="3000" b="1" smtClean="0"/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K</a:t>
            </a:r>
            <a:r>
              <a:rPr lang="en-US" altLang="en-US" sz="3000" b="1" baseline="-25000" smtClean="0"/>
              <a:t>2</a:t>
            </a:r>
            <a:r>
              <a:rPr lang="en-US" altLang="en-US" sz="3000" b="1" smtClean="0">
                <a:solidFill>
                  <a:schemeClr val="accent1"/>
                </a:solidFill>
              </a:rPr>
              <a:t>SO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4</a:t>
            </a:r>
            <a:r>
              <a:rPr lang="en-US" altLang="en-US" sz="3000" b="1" baseline="-25000" smtClean="0">
                <a:solidFill>
                  <a:srgbClr val="99FF33"/>
                </a:solidFill>
              </a:rPr>
              <a:t>		</a:t>
            </a:r>
            <a:r>
              <a:rPr lang="en-US" altLang="en-US" sz="3000" b="1" smtClean="0"/>
              <a:t>Potassium </a:t>
            </a:r>
            <a:r>
              <a:rPr lang="en-US" altLang="en-US" sz="3000" b="1" smtClean="0">
                <a:solidFill>
                  <a:schemeClr val="accent1"/>
                </a:solidFill>
              </a:rPr>
              <a:t>sulfate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</a:t>
            </a:r>
            <a:r>
              <a:rPr lang="en-US" altLang="en-US" sz="3000" b="1" smtClean="0"/>
              <a:t>Al</a:t>
            </a:r>
            <a:r>
              <a:rPr lang="en-US" altLang="en-US" sz="3000" b="1" smtClean="0">
                <a:solidFill>
                  <a:schemeClr val="accent1"/>
                </a:solidFill>
              </a:rPr>
              <a:t>(HCO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</a:t>
            </a:r>
            <a:r>
              <a:rPr lang="en-US" altLang="en-US" sz="3000" b="1" smtClean="0">
                <a:solidFill>
                  <a:schemeClr val="accent1"/>
                </a:solidFill>
              </a:rPr>
              <a:t>)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</a:t>
            </a:r>
            <a:r>
              <a:rPr lang="en-US" altLang="en-US" sz="3000" b="1" baseline="-25000" smtClean="0">
                <a:solidFill>
                  <a:srgbClr val="99FF33"/>
                </a:solidFill>
              </a:rPr>
              <a:t>	</a:t>
            </a:r>
            <a:r>
              <a:rPr lang="en-US" altLang="en-US" sz="3000" b="1" smtClean="0"/>
              <a:t>Aluminum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  <a:r>
              <a:rPr lang="en-US" altLang="en-US" sz="3000" b="1" smtClean="0">
                <a:solidFill>
                  <a:schemeClr val="accent1"/>
                </a:solidFill>
              </a:rPr>
              <a:t>bicarbonate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			</a:t>
            </a:r>
            <a:r>
              <a:rPr lang="en-US" altLang="en-US" sz="3000" b="1" smtClean="0">
                <a:solidFill>
                  <a:schemeClr val="accent1"/>
                </a:solidFill>
              </a:rPr>
              <a:t>or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			Aluminum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  <a:r>
              <a:rPr lang="en-US" altLang="en-US" sz="3000" b="1" smtClean="0">
                <a:solidFill>
                  <a:schemeClr val="accent1"/>
                </a:solidFill>
              </a:rPr>
              <a:t>hydrogen carbonate</a:t>
            </a:r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</a:t>
            </a:r>
            <a:endParaRPr lang="en-US" altLang="en-US" sz="2800" b="1" smtClean="0">
              <a:solidFill>
                <a:srgbClr val="99FF33"/>
              </a:solidFill>
            </a:endParaRPr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en-US" altLang="en-US" sz="2800" b="1" baseline="30000" smtClean="0"/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	</a:t>
            </a: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914400"/>
          </a:xfrm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Practice!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381000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Name the following: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Na</a:t>
            </a:r>
            <a:r>
              <a:rPr lang="en-US" altLang="en-US" baseline="-25000" smtClean="0"/>
              <a:t>2</a:t>
            </a:r>
            <a:r>
              <a:rPr lang="en-US" altLang="en-US" smtClean="0"/>
              <a:t>O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CaCO</a:t>
            </a:r>
            <a:r>
              <a:rPr lang="en-US" altLang="en-US" baseline="-25000" smtClean="0"/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PbS</a:t>
            </a:r>
            <a:r>
              <a:rPr lang="en-US" altLang="en-US" baseline="-25000" smtClean="0"/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Sn</a:t>
            </a:r>
            <a:r>
              <a:rPr lang="en-US" altLang="en-US" baseline="-25000" smtClean="0"/>
              <a:t>3</a:t>
            </a:r>
            <a:r>
              <a:rPr lang="en-US" altLang="en-US" smtClean="0"/>
              <a:t>N</a:t>
            </a:r>
            <a:r>
              <a:rPr lang="en-US" altLang="en-US" baseline="-25000" smtClean="0"/>
              <a:t>2 </a:t>
            </a:r>
            <a:endParaRPr lang="en-US" altLang="en-US" smtClean="0"/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Cu</a:t>
            </a:r>
            <a:r>
              <a:rPr lang="en-US" altLang="en-US" baseline="-25000" smtClean="0"/>
              <a:t>3</a:t>
            </a:r>
            <a:r>
              <a:rPr lang="en-US" altLang="en-US" smtClean="0"/>
              <a:t>PO</a:t>
            </a:r>
            <a:r>
              <a:rPr lang="en-US" altLang="en-US" baseline="-25000" smtClean="0"/>
              <a:t>4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HgF</a:t>
            </a:r>
            <a:r>
              <a:rPr lang="en-US" altLang="en-US" baseline="-25000" smtClean="0"/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endParaRPr lang="en-US" altLang="en-US" smtClean="0"/>
          </a:p>
        </p:txBody>
      </p:sp>
      <p:sp>
        <p:nvSpPr>
          <p:cNvPr id="312324" name="Text Box 4"/>
          <p:cNvSpPr txBox="1">
            <a:spLocks noChangeArrowheads="1"/>
          </p:cNvSpPr>
          <p:nvPr/>
        </p:nvSpPr>
        <p:spPr bwMode="auto">
          <a:xfrm>
            <a:off x="4495800" y="1447800"/>
            <a:ext cx="4648200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/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Sodium oxide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Calcium carbonate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Lead (IV) sulfide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Tin (II) nitride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Copper (I) phosphate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Mercury (II) fluoride</a:t>
            </a:r>
          </a:p>
        </p:txBody>
      </p:sp>
      <p:pic>
        <p:nvPicPr>
          <p:cNvPr id="312325" name="Lets29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etsPlay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3123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2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12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232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Up… The Other Way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4876800" cy="5410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Write the formula: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Copper (II) chlorate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Calcium nitride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Aluminum carbonate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Potassium bromide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Barium fluoride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Cesium hydroxide</a:t>
            </a:r>
          </a:p>
        </p:txBody>
      </p:sp>
      <p:sp>
        <p:nvSpPr>
          <p:cNvPr id="313348" name="Text Box 4"/>
          <p:cNvSpPr txBox="1">
            <a:spLocks noChangeArrowheads="1"/>
          </p:cNvSpPr>
          <p:nvPr/>
        </p:nvSpPr>
        <p:spPr bwMode="auto">
          <a:xfrm>
            <a:off x="5334000" y="1447800"/>
            <a:ext cx="3810000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/>
          </a:p>
          <a:p>
            <a:pPr eaLnBrk="1" hangingPunct="1">
              <a:buClrTx/>
              <a:buFontTx/>
              <a:buNone/>
            </a:pPr>
            <a:r>
              <a:rPr lang="en-US" altLang="en-US"/>
              <a:t>Cu(ClO</a:t>
            </a:r>
            <a:r>
              <a:rPr lang="en-US" altLang="en-US" baseline="-25000"/>
              <a:t>3</a:t>
            </a:r>
            <a:r>
              <a:rPr lang="en-US" altLang="en-US"/>
              <a:t>)</a:t>
            </a:r>
            <a:r>
              <a:rPr lang="en-US" altLang="en-US" baseline="-25000"/>
              <a:t>2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Ca</a:t>
            </a:r>
            <a:r>
              <a:rPr lang="en-US" altLang="en-US" baseline="-25000"/>
              <a:t>3</a:t>
            </a:r>
            <a:r>
              <a:rPr lang="en-US" altLang="en-US"/>
              <a:t>N</a:t>
            </a:r>
            <a:r>
              <a:rPr lang="en-US" altLang="en-US" baseline="-25000"/>
              <a:t>2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Al</a:t>
            </a:r>
            <a:r>
              <a:rPr lang="en-US" altLang="en-US" baseline="-25000"/>
              <a:t>2</a:t>
            </a:r>
            <a:r>
              <a:rPr lang="en-US" altLang="en-US"/>
              <a:t>(CO</a:t>
            </a:r>
            <a:r>
              <a:rPr lang="en-US" altLang="en-US" baseline="-25000"/>
              <a:t>3</a:t>
            </a:r>
            <a:r>
              <a:rPr lang="en-US" altLang="en-US"/>
              <a:t>)</a:t>
            </a:r>
            <a:r>
              <a:rPr lang="en-US" altLang="en-US" baseline="-25000"/>
              <a:t>3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KBr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BaF</a:t>
            </a:r>
            <a:r>
              <a:rPr lang="en-US" altLang="en-US" baseline="-25000"/>
              <a:t>2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CsOH</a:t>
            </a:r>
          </a:p>
          <a:p>
            <a:pPr eaLnBrk="1" hangingPunct="1">
              <a:buClrTx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3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62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400" smtClean="0">
                <a:solidFill>
                  <a:schemeClr val="folHlink"/>
                </a:solidFill>
                <a:latin typeface="Comic Sans MS" pitchFamily="66" charset="0"/>
              </a:rPr>
              <a:t>Naming Molecular Compounds</a:t>
            </a:r>
            <a:endParaRPr lang="en-US" altLang="en-US" smtClean="0">
              <a:solidFill>
                <a:schemeClr val="folHlink"/>
              </a:solidFill>
            </a:endParaRP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4600"/>
            <a:ext cx="205740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2209800" y="3160713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b="1">
              <a:solidFill>
                <a:schemeClr val="hlink"/>
              </a:solidFill>
            </a:endParaRPr>
          </a:p>
        </p:txBody>
      </p:sp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14478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124200" y="5410200"/>
            <a:ext cx="2214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BCl</a:t>
            </a:r>
            <a:r>
              <a:rPr lang="en-US" altLang="en-US" sz="2000" b="1" baseline="-25000"/>
              <a:t>3</a:t>
            </a:r>
            <a:r>
              <a:rPr lang="en-US" altLang="en-US" sz="2000" b="1"/>
              <a:t>  </a:t>
            </a:r>
            <a:br>
              <a:rPr lang="en-US" altLang="en-US" sz="2000" b="1"/>
            </a:br>
            <a:r>
              <a:rPr lang="en-US" altLang="en-US" sz="2000" b="1"/>
              <a:t>boron trichloride</a:t>
            </a:r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3213100" y="2743200"/>
            <a:ext cx="2716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CO</a:t>
            </a:r>
            <a:r>
              <a:rPr lang="en-US" altLang="en-US" sz="2000" b="1" baseline="-25000"/>
              <a:t>2</a:t>
            </a:r>
            <a:r>
              <a:rPr lang="en-US" altLang="en-US" sz="2000" b="1"/>
              <a:t>   Carbon dioxide</a:t>
            </a:r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5965825" y="1752600"/>
            <a:ext cx="2568575" cy="18002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/>
              <a:t>All are formed from two or more nonmetals. </a:t>
            </a:r>
            <a:r>
              <a:rPr lang="en-US" altLang="en-US" sz="1800" b="1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54987" name="Rectangle 11"/>
          <p:cNvSpPr>
            <a:spLocks noChangeArrowheads="1"/>
          </p:cNvSpPr>
          <p:nvPr/>
        </p:nvSpPr>
        <p:spPr bwMode="auto">
          <a:xfrm>
            <a:off x="5943600" y="3733800"/>
            <a:ext cx="2743200" cy="2654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 i="1"/>
              <a:t>Ionic</a:t>
            </a:r>
            <a:r>
              <a:rPr lang="en-US" altLang="en-US" sz="2800" b="1"/>
              <a:t> compounds generally involve a metal and nonmetal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/>
              <a:t>(NaCl)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6" grpId="0" animBg="1" autoUpdateAnimBg="0"/>
      <p:bldP spid="25498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424863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Molecular (Covalent) Nomenclature</a:t>
            </a:r>
            <a:br>
              <a:rPr lang="en-US" sz="3600" smtClean="0"/>
            </a:br>
            <a:r>
              <a:rPr lang="en-US" sz="3600" smtClean="0"/>
              <a:t>for two </a:t>
            </a:r>
            <a:r>
              <a:rPr lang="en-US" sz="3600" smtClean="0">
                <a:solidFill>
                  <a:schemeClr val="folHlink"/>
                </a:solidFill>
              </a:rPr>
              <a:t>non</a:t>
            </a:r>
            <a:r>
              <a:rPr lang="en-US" sz="3600" smtClean="0"/>
              <a:t>metals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287338" indent="-287338" eaLnBrk="1" hangingPunct="1">
              <a:spcBef>
                <a:spcPct val="100000"/>
              </a:spcBef>
            </a:pPr>
            <a:r>
              <a:rPr lang="en-US" altLang="en-US" b="1" smtClean="0"/>
              <a:t>Prefix System </a:t>
            </a:r>
            <a:r>
              <a:rPr lang="en-US" altLang="en-US" smtClean="0"/>
              <a:t>(binary compounds)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1.	</a:t>
            </a:r>
            <a:r>
              <a:rPr lang="en-US" altLang="en-US" smtClean="0">
                <a:solidFill>
                  <a:schemeClr val="tx2"/>
                </a:solidFill>
              </a:rPr>
              <a:t>Less electronegative</a:t>
            </a:r>
            <a:r>
              <a:rPr lang="en-US" altLang="en-US" smtClean="0"/>
              <a:t> atom </a:t>
            </a:r>
            <a:br>
              <a:rPr lang="en-US" altLang="en-US" smtClean="0"/>
            </a:br>
            <a:r>
              <a:rPr lang="en-US" altLang="en-US" smtClean="0"/>
              <a:t>comes first. 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2.	Add </a:t>
            </a:r>
            <a:r>
              <a:rPr lang="en-US" altLang="en-US" smtClean="0">
                <a:solidFill>
                  <a:schemeClr val="tx2"/>
                </a:solidFill>
              </a:rPr>
              <a:t>prefixes</a:t>
            </a:r>
            <a:r>
              <a:rPr lang="en-US" altLang="en-US" smtClean="0"/>
              <a:t> to indicate # of atoms.  Omit </a:t>
            </a:r>
            <a:r>
              <a:rPr lang="en-US" altLang="en-US" smtClean="0">
                <a:solidFill>
                  <a:schemeClr val="tx2"/>
                </a:solidFill>
              </a:rPr>
              <a:t>mono-</a:t>
            </a:r>
            <a:r>
              <a:rPr lang="en-US" altLang="en-US" smtClean="0"/>
              <a:t> prefix on the FIRST element.  </a:t>
            </a:r>
            <a:r>
              <a:rPr lang="en-US" altLang="en-US" smtClean="0">
                <a:solidFill>
                  <a:schemeClr val="tx2"/>
                </a:solidFill>
              </a:rPr>
              <a:t>Mono-</a:t>
            </a:r>
            <a:r>
              <a:rPr lang="en-US" altLang="en-US" smtClean="0"/>
              <a:t> is OPTIONAL on the SECOND element (in this class, it’s NOT optional!).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3.	Change the ending of the </a:t>
            </a:r>
            <a:br>
              <a:rPr lang="en-US" altLang="en-US" smtClean="0"/>
            </a:br>
            <a:r>
              <a:rPr lang="en-US" altLang="en-US" smtClean="0"/>
              <a:t>second element to </a:t>
            </a:r>
            <a:r>
              <a:rPr lang="en-US" altLang="en-US" smtClean="0">
                <a:solidFill>
                  <a:schemeClr val="tx2"/>
                </a:solidFill>
              </a:rPr>
              <a:t>-ide</a:t>
            </a:r>
            <a:r>
              <a:rPr lang="en-US" altLang="en-US" smtClean="0"/>
              <a:t>.</a:t>
            </a:r>
          </a:p>
        </p:txBody>
      </p:sp>
      <p:grpSp>
        <p:nvGrpSpPr>
          <p:cNvPr id="289796" name="Group 4"/>
          <p:cNvGrpSpPr>
            <a:grpSpLocks/>
          </p:cNvGrpSpPr>
          <p:nvPr/>
        </p:nvGrpSpPr>
        <p:grpSpPr bwMode="auto">
          <a:xfrm>
            <a:off x="6096000" y="2133600"/>
            <a:ext cx="2763838" cy="1554163"/>
            <a:chOff x="999" y="1684"/>
            <a:chExt cx="3570" cy="2007"/>
          </a:xfrm>
        </p:grpSpPr>
        <p:pic>
          <p:nvPicPr>
            <p:cNvPr id="23557" name="Picture 5" descr="pertabl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" y="1968"/>
              <a:ext cx="3115" cy="1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58" name="AutoShape 6"/>
            <p:cNvSpPr>
              <a:spLocks noChangeArrowheads="1"/>
            </p:cNvSpPr>
            <p:nvPr/>
          </p:nvSpPr>
          <p:spPr bwMode="auto">
            <a:xfrm>
              <a:off x="1969" y="1684"/>
              <a:ext cx="1916" cy="277"/>
            </a:xfrm>
            <a:prstGeom prst="leftArrow">
              <a:avLst>
                <a:gd name="adj1" fmla="val 50176"/>
                <a:gd name="adj2" fmla="val 103594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3333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 rot="-5400000">
              <a:off x="180" y="2557"/>
              <a:ext cx="1916" cy="277"/>
            </a:xfrm>
            <a:prstGeom prst="leftArrow">
              <a:avLst>
                <a:gd name="adj1" fmla="val 50907"/>
                <a:gd name="adj2" fmla="val 108654"/>
              </a:avLst>
            </a:prstGeom>
            <a:gradFill rotWithShape="0">
              <a:gsLst>
                <a:gs pos="0">
                  <a:srgbClr val="3333CC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200150" y="1365250"/>
            <a:ext cx="2981325" cy="4575175"/>
          </a:xfrm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b="1" smtClean="0">
                <a:latin typeface="Comic Sans MS" panose="030F0702030302020204" pitchFamily="66" charset="0"/>
              </a:rPr>
              <a:t>	PREFIX</a:t>
            </a:r>
            <a:endParaRPr lang="en-US" altLang="en-US" smtClean="0"/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mono-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di-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tri-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tetra-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penta-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hexa-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</a:t>
            </a:r>
            <a:r>
              <a:rPr lang="en-US" altLang="en-US" smtClean="0"/>
              <a:t>hepta-</a:t>
            </a:r>
            <a:endParaRPr lang="en-US" altLang="en-US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octa-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</a:t>
            </a:r>
            <a:r>
              <a:rPr lang="en-US" altLang="en-US" smtClean="0"/>
              <a:t>nona-</a:t>
            </a:r>
            <a:endParaRPr lang="en-US" altLang="en-US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deca-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70338" y="1365250"/>
            <a:ext cx="4013200" cy="4551363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smtClean="0">
                <a:latin typeface="Comic Sans MS" panose="030F0702030302020204" pitchFamily="66" charset="0"/>
              </a:rPr>
              <a:t>NUMBER</a:t>
            </a:r>
            <a:endParaRPr lang="en-US" altLang="en-US" smtClean="0"/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1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2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3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4</a:t>
            </a:r>
            <a:endParaRPr lang="en-US" altLang="en-US" smtClean="0"/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5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6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7</a:t>
            </a:r>
            <a:endParaRPr lang="en-US" altLang="en-US" smtClean="0">
              <a:solidFill>
                <a:schemeClr val="tx2"/>
              </a:solidFill>
            </a:endParaRP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8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9</a:t>
            </a:r>
            <a:endParaRPr lang="en-US" altLang="en-US" smtClean="0">
              <a:solidFill>
                <a:schemeClr val="tx2"/>
              </a:solidFill>
            </a:endParaRP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10</a:t>
            </a:r>
            <a:endParaRPr lang="en-US" altLang="en-US" smtClean="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704975" y="1890713"/>
            <a:ext cx="5735638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43915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Molecular Nomenclature Prefixes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7338" indent="-287338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b="1"/>
              <a:t>CCl</a:t>
            </a:r>
            <a:r>
              <a:rPr lang="en-US" altLang="en-US" b="1" baseline="-25000"/>
              <a:t>4</a:t>
            </a:r>
            <a:endParaRPr lang="en-US" altLang="en-US" b="1"/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N</a:t>
            </a:r>
            <a:r>
              <a:rPr lang="en-US" altLang="en-US" b="1" baseline="-25000"/>
              <a:t>2</a:t>
            </a:r>
            <a:r>
              <a:rPr lang="en-US" altLang="en-US" b="1"/>
              <a:t>O</a:t>
            </a:r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SF</a:t>
            </a:r>
            <a:r>
              <a:rPr lang="en-US" altLang="en-US" b="1" baseline="-25000"/>
              <a:t>6</a:t>
            </a:r>
            <a:endParaRPr lang="en-US" altLang="en-US"/>
          </a:p>
          <a:p>
            <a:pPr lvl="1" eaLnBrk="1" hangingPunct="1">
              <a:lnSpc>
                <a:spcPct val="120000"/>
              </a:lnSpc>
            </a:pPr>
            <a:endParaRPr lang="en-US" altLang="en-US"/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433388" y="2590800"/>
            <a:ext cx="52593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carbon tetrachloride 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433388" y="4037013"/>
            <a:ext cx="5259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dinitrogen monoxide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433388" y="5476875"/>
            <a:ext cx="72263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sulfur hexafluoride</a:t>
            </a:r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334375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Molecular Nomenclature: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autoUpdateAnimBg="0"/>
      <p:bldP spid="291844" grpId="0" autoUpdateAnimBg="0"/>
      <p:bldP spid="2918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304800"/>
            <a:ext cx="7666037" cy="685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/>
          <a:p>
            <a:pPr eaLnBrk="1" hangingPunct="1">
              <a:defRPr/>
            </a:pPr>
            <a:r>
              <a:rPr lang="en-US" sz="4800" smtClean="0">
                <a:latin typeface="Comic Sans MS" pitchFamily="66" charset="0"/>
              </a:rPr>
              <a:t>Forms of Chemical Bonds</a:t>
            </a:r>
            <a:endParaRPr lang="en-US" sz="5400" smtClean="0">
              <a:latin typeface="Helvetica" charset="0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325" y="1371600"/>
            <a:ext cx="5205413" cy="43434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85750" indent="-285750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There are 3 forms bonding atoms:</a:t>
            </a: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Ionic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—complete </a:t>
            </a:r>
            <a:r>
              <a:rPr lang="en-US" sz="2800" i="1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transfer 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of 1 or more electrons from one atom to another (one loses, the other gains)</a:t>
            </a:r>
            <a:endParaRPr lang="en-US" sz="2800" smtClean="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Covalent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—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some valence electrons </a:t>
            </a:r>
            <a:r>
              <a:rPr lang="en-US" sz="2800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shared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 between atoms</a:t>
            </a: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Metallic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 – holds atoms of a metal together</a:t>
            </a:r>
          </a:p>
          <a:p>
            <a:pPr marL="285750" indent="-285750" eaLnBrk="1" hangingPunct="1">
              <a:defRPr/>
            </a:pPr>
            <a:endParaRPr lang="en-US" sz="2800" smtClean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</p:txBody>
      </p:sp>
      <p:pic>
        <p:nvPicPr>
          <p:cNvPr id="614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530350"/>
            <a:ext cx="2406650" cy="2730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92113" y="1066800"/>
            <a:ext cx="828357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228600" y="4600575"/>
            <a:ext cx="2743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Most bonds are somewhere in between ionic and covalent.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79425" y="1946275"/>
            <a:ext cx="753586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7338" indent="-287338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b="1"/>
              <a:t>arsenic trichloride</a:t>
            </a:r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dinitrogen pentoxide</a:t>
            </a:r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tetraphosphorus decoxide</a:t>
            </a:r>
            <a:endParaRPr lang="en-US" altLang="en-US"/>
          </a:p>
          <a:p>
            <a:pPr lvl="1" eaLnBrk="1" hangingPunct="1">
              <a:lnSpc>
                <a:spcPct val="120000"/>
              </a:lnSpc>
            </a:pPr>
            <a:endParaRPr lang="en-US" altLang="en-US"/>
          </a:p>
        </p:txBody>
      </p:sp>
      <p:sp>
        <p:nvSpPr>
          <p:cNvPr id="292867" name="Rectangle 3"/>
          <p:cNvSpPr>
            <a:spLocks noChangeArrowheads="1"/>
          </p:cNvSpPr>
          <p:nvPr/>
        </p:nvSpPr>
        <p:spPr bwMode="auto">
          <a:xfrm>
            <a:off x="433388" y="2590800"/>
            <a:ext cx="52593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AsCl</a:t>
            </a:r>
            <a:r>
              <a:rPr lang="en-US" altLang="en-US" baseline="-25000"/>
              <a:t>3</a:t>
            </a:r>
            <a:r>
              <a:rPr lang="en-US" altLang="en-US"/>
              <a:t> </a:t>
            </a:r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433388" y="4049713"/>
            <a:ext cx="5259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5</a:t>
            </a:r>
            <a:endParaRPr lang="en-US" altLang="en-US"/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433388" y="5476875"/>
            <a:ext cx="72263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P</a:t>
            </a:r>
            <a:r>
              <a:rPr lang="en-US" altLang="en-US" baseline="-25000"/>
              <a:t>4</a:t>
            </a:r>
            <a:r>
              <a:rPr lang="en-US" altLang="en-US"/>
              <a:t>O</a:t>
            </a:r>
            <a:r>
              <a:rPr lang="en-US" altLang="en-US" baseline="-25000"/>
              <a:t>10</a:t>
            </a:r>
          </a:p>
        </p:txBody>
      </p:sp>
      <p:sp>
        <p:nvSpPr>
          <p:cNvPr id="29287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321675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More Molecular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autoUpdateAnimBg="0"/>
      <p:bldP spid="292868" grpId="0" autoUpdateAnimBg="0"/>
      <p:bldP spid="2928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9144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Mixed Review 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Name the following compounds: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1.  	CaO</a:t>
            </a:r>
          </a:p>
          <a:p>
            <a:pPr eaLnBrk="1" hangingPunct="1"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	a)  calcium oxide		b) calcium(I) oxide</a:t>
            </a:r>
            <a:br>
              <a:rPr lang="en-US" altLang="en-US" sz="2400" b="1" smtClean="0">
                <a:solidFill>
                  <a:schemeClr val="accent1"/>
                </a:solidFill>
              </a:rPr>
            </a:br>
            <a:r>
              <a:rPr lang="en-US" altLang="en-US" sz="2400" b="1" smtClean="0">
                <a:solidFill>
                  <a:schemeClr val="accent1"/>
                </a:solidFill>
              </a:rPr>
              <a:t>	c)  calcium (II) oxide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endParaRPr lang="en-US" altLang="en-US" sz="2400" b="1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2.  	SnCl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		 	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		</a:t>
            </a:r>
            <a:r>
              <a:rPr lang="en-US" altLang="en-US" sz="2800" b="1" smtClean="0">
                <a:solidFill>
                  <a:schemeClr val="accent1"/>
                </a:solidFill>
              </a:rPr>
              <a:t>a)  tin tetrachloride	b) tin(II) chloride  </a:t>
            </a:r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	c)  tin(IV) chloride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en-US" altLang="en-US" sz="2800" b="1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3.  	N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</a:t>
            </a:r>
            <a:r>
              <a:rPr lang="en-US" altLang="en-US" sz="2800" b="1" baseline="-25000" smtClean="0"/>
              <a:t>3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2800" b="1" smtClean="0"/>
              <a:t>		</a:t>
            </a:r>
            <a:r>
              <a:rPr lang="en-US" altLang="en-US" sz="2400" b="1" smtClean="0">
                <a:solidFill>
                  <a:schemeClr val="accent1"/>
                </a:solidFill>
              </a:rPr>
              <a:t>a)  nitrogen oxide   	b) dinitrogen trioxide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2400" smtClean="0">
                <a:solidFill>
                  <a:schemeClr val="accent1"/>
                </a:solidFill>
              </a:rPr>
              <a:t>		</a:t>
            </a:r>
            <a:r>
              <a:rPr lang="en-US" altLang="en-US" sz="2400" b="1" smtClean="0">
                <a:solidFill>
                  <a:schemeClr val="accent1"/>
                </a:solidFill>
              </a:rPr>
              <a:t>c)  nitrogen trioxide</a:t>
            </a:r>
          </a:p>
          <a:p>
            <a:pPr lvl="4" eaLnBrk="1" hangingPunct="1">
              <a:buFontTx/>
              <a:buNone/>
            </a:pPr>
            <a:endParaRPr lang="en-US" altLang="en-US" sz="2800" smtClean="0">
              <a:solidFill>
                <a:schemeClr val="accent1"/>
              </a:solidFill>
            </a:endParaRPr>
          </a:p>
        </p:txBody>
      </p:sp>
      <p:pic>
        <p:nvPicPr>
          <p:cNvPr id="275460" name="WhoWantsToBeAMillionair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70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350" fill="hold"/>
                                        <p:tgtEl>
                                          <p:spTgt spid="2754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5460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Solution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57150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Name the following compounds: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1.     	CaO			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2.     	SnCl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	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3.		N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		</a:t>
            </a:r>
            <a:endParaRPr lang="en-US" altLang="en-US" sz="2800" b="1" smtClean="0">
              <a:solidFill>
                <a:schemeClr val="accent1"/>
              </a:solidFill>
            </a:endParaRPr>
          </a:p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chemeClr val="accent1"/>
                </a:solidFill>
              </a:rPr>
              <a:t>		</a:t>
            </a:r>
            <a:r>
              <a:rPr lang="en-US" altLang="en-US" sz="2800" smtClean="0">
                <a:solidFill>
                  <a:schemeClr val="accent1"/>
                </a:solidFill>
              </a:rPr>
              <a:t>	</a:t>
            </a:r>
            <a:endParaRPr lang="en-US" altLang="en-US" smtClean="0">
              <a:solidFill>
                <a:schemeClr val="accent1"/>
              </a:solidFill>
            </a:endParaRP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4343400" y="2540000"/>
            <a:ext cx="30527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a)  calcium oxide</a:t>
            </a:r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4343400" y="3454400"/>
            <a:ext cx="3189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c)  tin(IV) chloride</a:t>
            </a:r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4343400" y="4521200"/>
            <a:ext cx="3881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b)  Dinitrogen trioxide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  <p:bldP spid="276485" grpId="0"/>
      <p:bldP spid="2764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Overall strategy for naming chemical compounds.</a:t>
            </a:r>
          </a:p>
        </p:txBody>
      </p:sp>
      <p:pic>
        <p:nvPicPr>
          <p:cNvPr id="29699" name="Picture 3" descr="Zumdahl04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7467600" cy="4778375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15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A flow chart for naming binary compounds.</a:t>
            </a:r>
          </a:p>
        </p:txBody>
      </p:sp>
      <p:pic>
        <p:nvPicPr>
          <p:cNvPr id="30723" name="Picture 3" descr="Zumdahl04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01713"/>
            <a:ext cx="6248400" cy="539908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4267200" cy="4724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Dinitrogen monoxide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Potassium sulfide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Copper (II) nitrate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Dichlorine heptoxide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Chromium (III) sulfate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Iron (III) sulfite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Calcium 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Barium carbonate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Iodine monochloride</a:t>
            </a:r>
          </a:p>
        </p:txBody>
      </p:sp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5638800" y="1905000"/>
            <a:ext cx="24384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N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K</a:t>
            </a:r>
            <a:r>
              <a:rPr lang="en-US" altLang="en-US" sz="2800" baseline="-25000"/>
              <a:t>2</a:t>
            </a:r>
            <a:r>
              <a:rPr lang="en-US" altLang="en-US" sz="2800"/>
              <a:t>S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Cu(NO</a:t>
            </a:r>
            <a:r>
              <a:rPr lang="en-US" altLang="en-US" sz="2800" baseline="-25000"/>
              <a:t>3</a:t>
            </a:r>
            <a:r>
              <a:rPr lang="en-US" altLang="en-US" sz="2800"/>
              <a:t>)</a:t>
            </a:r>
            <a:r>
              <a:rPr lang="en-US" altLang="en-US" sz="2800" baseline="-25000"/>
              <a:t>2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Cl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  <a:r>
              <a:rPr lang="en-US" altLang="en-US" sz="2800" baseline="-25000"/>
              <a:t>7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Cr</a:t>
            </a:r>
            <a:r>
              <a:rPr lang="en-US" altLang="en-US" sz="2800" baseline="-25000"/>
              <a:t>2</a:t>
            </a:r>
            <a:r>
              <a:rPr lang="en-US" altLang="en-US" sz="2800"/>
              <a:t>(SO</a:t>
            </a:r>
            <a:r>
              <a:rPr lang="en-US" altLang="en-US" sz="2800" baseline="-25000"/>
              <a:t>4</a:t>
            </a:r>
            <a:r>
              <a:rPr lang="en-US" altLang="en-US" sz="2800"/>
              <a:t>)</a:t>
            </a:r>
            <a:r>
              <a:rPr lang="en-US" altLang="en-US" sz="2800" baseline="-25000"/>
              <a:t>3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Fe</a:t>
            </a:r>
            <a:r>
              <a:rPr lang="en-US" altLang="en-US" sz="2800" baseline="-25000"/>
              <a:t>2</a:t>
            </a:r>
            <a:r>
              <a:rPr lang="en-US" altLang="en-US" sz="2800"/>
              <a:t>(SO</a:t>
            </a:r>
            <a:r>
              <a:rPr lang="en-US" altLang="en-US" sz="2800" baseline="-25000"/>
              <a:t>3</a:t>
            </a:r>
            <a:r>
              <a:rPr lang="en-US" altLang="en-US" sz="2800"/>
              <a:t>)</a:t>
            </a:r>
            <a:r>
              <a:rPr lang="en-US" altLang="en-US" sz="2800" baseline="-25000"/>
              <a:t>3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CaO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BaCO</a:t>
            </a:r>
            <a:r>
              <a:rPr lang="en-US" altLang="en-US" sz="2800" baseline="-25000"/>
              <a:t>3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ICl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5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5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5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5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5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5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15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15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3048000" cy="4724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BaI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Ca(OH)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FeCO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Cr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Cu(ClO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CS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Cl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3505200" y="1828800"/>
            <a:ext cx="56388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Barium iodide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Tetraphosphorus trisulfide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Calcium hydroxide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Iron (II) carbonate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Sodium dichromate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Diiodine pentoxide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Copper (II) perchlorate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Carbon disulfide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Diboron tetrachloride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6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6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178800" cy="5429250"/>
          </a:xfrm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Acids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Compounds that form H</a:t>
            </a:r>
            <a:r>
              <a:rPr lang="en-US" sz="2400" b="1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 water.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Formulas usually begin with ‘H’.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order to be an acid instead of a gas, binary acids must be aqueous (dissolved in water)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Ternary acids are ALL aqueous</a:t>
            </a:r>
          </a:p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Examples: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 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hydrochloric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nitric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sulfuric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981200" y="1524000"/>
          <a:ext cx="6915150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Document" r:id="rId3" imgW="7075891" imgH="4073142" progId="Word.Document.8">
                  <p:embed/>
                </p:oleObj>
              </mc:Choice>
              <mc:Fallback>
                <p:oleObj name="Document" r:id="rId3" imgW="7075891" imgH="407314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6915150" cy="398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39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CFEB9"/>
                </a:solidFill>
              </a:rPr>
              <a:t>Acid Nomenclature Review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Oxygen</a:t>
            </a: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pitchFamily="2" charset="2"/>
              </a:rPr>
              <a:t></a:t>
            </a:r>
            <a:endParaRPr lang="en-US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381000" y="4267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w/Oxygen 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1981200" y="4114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1981200" y="4572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228600" y="5410200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 easy way to remember which goes with which…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“In the cafeteria, you </a:t>
            </a: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ATE</a:t>
            </a: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something </a:t>
            </a: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IC</a:t>
            </a: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HBr 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433388" y="2590800"/>
            <a:ext cx="4227512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oxygen,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433388" y="4037013"/>
            <a:ext cx="835183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Has oxygen,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-ate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433388" y="5476875"/>
            <a:ext cx="45656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Has oxygen,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-ite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4529138" y="2582863"/>
            <a:ext cx="423386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	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bromic acid</a:t>
            </a:r>
          </a:p>
        </p:txBody>
      </p:sp>
      <p:sp>
        <p:nvSpPr>
          <p:cNvPr id="324615" name="Rectangle 7"/>
          <p:cNvSpPr>
            <a:spLocks noChangeArrowheads="1"/>
          </p:cNvSpPr>
          <p:nvPr/>
        </p:nvSpPr>
        <p:spPr bwMode="auto">
          <a:xfrm>
            <a:off x="4527550" y="4038600"/>
            <a:ext cx="37528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	carbon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ic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4527550" y="5465763"/>
            <a:ext cx="3811588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	sulfur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ous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utoUpdateAnimBg="0"/>
      <p:bldP spid="324612" grpId="0" autoUpdateAnimBg="0"/>
      <p:bldP spid="324613" grpId="0" autoUpdateAnimBg="0"/>
      <p:bldP spid="324614" grpId="0" autoUpdateAnimBg="0"/>
      <p:bldP spid="324615" grpId="0" autoUpdateAnimBg="0"/>
      <p:bldP spid="32461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melbch2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Common Names</a:t>
            </a:r>
          </a:p>
        </p:txBody>
      </p:sp>
      <p:pic>
        <p:nvPicPr>
          <p:cNvPr id="8196" name="Picture 4" descr="ammonia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503738"/>
            <a:ext cx="3124200" cy="2354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2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143000"/>
            <a:ext cx="6172200" cy="5105400"/>
          </a:xfrm>
          <a:solidFill>
            <a:srgbClr val="5EA5FF">
              <a:alpha val="50000"/>
            </a:srgb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2800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lot of chemicals have common names as well as the proper IUPAC name.</a:t>
            </a:r>
          </a:p>
          <a:p>
            <a:pPr eaLnBrk="1" hangingPunct="1">
              <a:defRPr/>
            </a:pPr>
            <a:r>
              <a:rPr lang="en-US" sz="2800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Chemicals that should always be named by common name and never named by the IUPAC method are: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="1" baseline="-2500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	water, not dihydrogen monoxide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</a:t>
            </a:r>
            <a:r>
              <a:rPr lang="en-US" b="1" baseline="-2500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ammonia, not nitrogen trihydride</a:t>
            </a:r>
          </a:p>
        </p:txBody>
      </p:sp>
      <p:sp>
        <p:nvSpPr>
          <p:cNvPr id="8198" name="Line 8"/>
          <p:cNvSpPr>
            <a:spLocks noChangeShapeType="1"/>
          </p:cNvSpPr>
          <p:nvPr/>
        </p:nvSpPr>
        <p:spPr bwMode="auto">
          <a:xfrm flipV="1">
            <a:off x="3048000" y="41910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2819400" y="5715000"/>
            <a:ext cx="3810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hydrofluoric acid</a:t>
            </a: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sulfuric acid</a:t>
            </a: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nitrous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87" name="Rectangle 3"/>
          <p:cNvSpPr>
            <a:spLocks noChangeArrowheads="1"/>
          </p:cNvSpPr>
          <p:nvPr/>
        </p:nvSpPr>
        <p:spPr bwMode="auto">
          <a:xfrm>
            <a:off x="433388" y="2590800"/>
            <a:ext cx="30607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elements</a:t>
            </a:r>
          </a:p>
        </p:txBody>
      </p:sp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433388" y="4037013"/>
            <a:ext cx="4171950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-ic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89" name="Rectangle 5"/>
          <p:cNvSpPr>
            <a:spLocks noChangeArrowheads="1"/>
          </p:cNvSpPr>
          <p:nvPr/>
        </p:nvSpPr>
        <p:spPr bwMode="auto">
          <a:xfrm>
            <a:off x="433388" y="5476875"/>
            <a:ext cx="4164012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-ous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0" name="Rectangle 6"/>
          <p:cNvSpPr>
            <a:spLocks noChangeArrowheads="1"/>
          </p:cNvSpPr>
          <p:nvPr/>
        </p:nvSpPr>
        <p:spPr bwMode="auto">
          <a:xfrm>
            <a:off x="6840538" y="2590800"/>
            <a:ext cx="1990725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HF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</p:txBody>
      </p:sp>
      <p:sp>
        <p:nvSpPr>
          <p:cNvPr id="297991" name="Rectangle 7"/>
          <p:cNvSpPr>
            <a:spLocks noChangeArrowheads="1"/>
          </p:cNvSpPr>
          <p:nvPr/>
        </p:nvSpPr>
        <p:spPr bwMode="auto">
          <a:xfrm>
            <a:off x="6838950" y="4038600"/>
            <a:ext cx="23050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4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2" name="Rectangle 8"/>
          <p:cNvSpPr>
            <a:spLocks noChangeArrowheads="1"/>
          </p:cNvSpPr>
          <p:nvPr/>
        </p:nvSpPr>
        <p:spPr bwMode="auto">
          <a:xfrm>
            <a:off x="6838950" y="5467350"/>
            <a:ext cx="2260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4356100" y="2590800"/>
            <a:ext cx="2325688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F-</a:t>
            </a:r>
          </a:p>
        </p:txBody>
      </p:sp>
      <p:sp>
        <p:nvSpPr>
          <p:cNvPr id="297995" name="Rectangle 11"/>
          <p:cNvSpPr>
            <a:spLocks noChangeArrowheads="1"/>
          </p:cNvSpPr>
          <p:nvPr/>
        </p:nvSpPr>
        <p:spPr bwMode="auto">
          <a:xfrm>
            <a:off x="4354513" y="4038600"/>
            <a:ext cx="2692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4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2-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6" name="Rectangle 12"/>
          <p:cNvSpPr>
            <a:spLocks noChangeArrowheads="1"/>
          </p:cNvSpPr>
          <p:nvPr/>
        </p:nvSpPr>
        <p:spPr bwMode="auto">
          <a:xfrm>
            <a:off x="4354513" y="5467350"/>
            <a:ext cx="2641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-</a:t>
            </a:r>
            <a:endParaRPr lang="en-US" sz="3200" baseline="-25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autoUpdateAnimBg="0"/>
      <p:bldP spid="297988" grpId="0" autoUpdateAnimBg="0"/>
      <p:bldP spid="297989" grpId="0" autoUpdateAnimBg="0"/>
      <p:bldP spid="297990" grpId="0" autoUpdateAnimBg="0"/>
      <p:bldP spid="297991" grpId="0" autoUpdateAnimBg="0"/>
      <p:bldP spid="297992" grpId="0" autoUpdateAnimBg="0"/>
      <p:bldP spid="297994" grpId="0" autoUpdateAnimBg="0"/>
      <p:bldP spid="297995" grpId="0" autoUpdateAnimBg="0"/>
      <p:bldP spid="297996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Name ‘Em!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26670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 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2819400" y="1752600"/>
            <a:ext cx="60198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Hydroiodic acid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Hydrogen chloride (not aq!)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Sulfurous acid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Nitric acid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Periodic acid</a:t>
            </a:r>
          </a:p>
        </p:txBody>
      </p:sp>
      <p:pic>
        <p:nvPicPr>
          <p:cNvPr id="306181" name="fanfare 07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272" fill="hold"/>
                                        <p:tgtEl>
                                          <p:spTgt spid="3061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6181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Write the Formula!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39624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Hydrobromic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Nitrous acid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Carbonic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Phosphoric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Hydrotelluric acid</a:t>
            </a: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4800600" y="1752600"/>
            <a:ext cx="40386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HBr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nomenclature flowchart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754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/>
              <a:t>Nomenclature Summary Flowchart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Now it’s Study Time</a:t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21400" smtClean="0"/>
              <a:t>DONE</a:t>
            </a:r>
            <a:endParaRPr lang="en-US" sz="22000" smtClean="0">
              <a:solidFill>
                <a:schemeClr val="hlink"/>
              </a:solidFill>
            </a:endParaRPr>
          </a:p>
        </p:txBody>
      </p:sp>
      <p:pic>
        <p:nvPicPr>
          <p:cNvPr id="308229" name="monster house don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8" fill="hold"/>
                                        <p:tgtEl>
                                          <p:spTgt spid="308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22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4876800" y="609600"/>
            <a:ext cx="3429000" cy="1676400"/>
          </a:xfrm>
          <a:prstGeom prst="rect">
            <a:avLst/>
          </a:prstGeom>
          <a:solidFill>
            <a:srgbClr val="FFC5C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CATION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+ 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ANION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---&gt; </a:t>
            </a:r>
          </a:p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COMPOUND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Times" charset="0"/>
            </a:endParaRP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4724400" y="3810000"/>
            <a:ext cx="3886200" cy="2057400"/>
          </a:xfrm>
          <a:prstGeom prst="rect">
            <a:avLst/>
          </a:prstGeom>
          <a:solidFill>
            <a:srgbClr val="FCFEB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A neutral compound 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requires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 equal number of + 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and - charges.</a:t>
            </a:r>
            <a:endParaRPr lang="en-US" sz="32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charset="0"/>
            </a:endParaRP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3886200" cy="1981200"/>
          </a:xfrm>
          <a:effectLst>
            <a:outerShdw dist="7184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/>
          <a:p>
            <a:pPr eaLnBrk="1" hangingPunct="1">
              <a:defRPr/>
            </a:pPr>
            <a:r>
              <a:rPr lang="en-US" altLang="en-US" sz="4400" smtClean="0">
                <a:solidFill>
                  <a:srgbClr val="EF9100"/>
                </a:solidFill>
                <a:latin typeface="Comic Sans MS" pitchFamily="66" charset="0"/>
              </a:rPr>
              <a:t>COMPOUNDS FORMED FROM IONS</a:t>
            </a:r>
            <a:endParaRPr lang="en-US" altLang="en-US" sz="4800" smtClean="0">
              <a:solidFill>
                <a:srgbClr val="EF9100"/>
              </a:solidFill>
            </a:endParaRPr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48200" y="2667000"/>
            <a:ext cx="4114800" cy="76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en-US" altLang="en-US" sz="4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+ Cl</a:t>
            </a:r>
            <a:r>
              <a:rPr lang="en-US" altLang="en-US" sz="4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--&gt; NaCl</a:t>
            </a:r>
            <a:endParaRPr lang="en-US" altLang="en-US" sz="36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36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360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22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495550"/>
            <a:ext cx="4000500" cy="353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 animBg="1" autoUpdateAnimBg="0"/>
      <p:bldP spid="250883" grpId="0" animBg="1" autoUpdateAnimBg="0"/>
      <p:bldP spid="25088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685800" y="344488"/>
            <a:ext cx="7704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Predicting Charges on Monatomic Ions</a:t>
            </a:r>
          </a:p>
          <a:p>
            <a:pPr algn="ctr">
              <a:defRPr/>
            </a:pPr>
            <a:r>
              <a:rPr lang="en-US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KNOW THESE !!!!</a:t>
            </a:r>
          </a:p>
        </p:txBody>
      </p:sp>
      <p:pic>
        <p:nvPicPr>
          <p:cNvPr id="10243" name="Picture 4" descr="char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8188"/>
            <a:ext cx="91440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36525" y="1182688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+1   +2                                                                     -3   -2   -1    0</a:t>
            </a:r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>
            <a:off x="457200" y="1676400"/>
            <a:ext cx="7620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 flipH="1">
            <a:off x="990600" y="1600200"/>
            <a:ext cx="762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7162800" y="1676400"/>
            <a:ext cx="762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 flipH="1">
            <a:off x="7696200" y="1600200"/>
            <a:ext cx="76200" cy="1219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 flipH="1">
            <a:off x="8153400" y="1676400"/>
            <a:ext cx="7620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 flipH="1">
            <a:off x="8763000" y="1676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5486400" y="48006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2"/>
                </a:solidFill>
              </a:rPr>
              <a:t>Cd</a:t>
            </a:r>
            <a:r>
              <a:rPr lang="en-US" altLang="en-US" sz="1400" baseline="30000">
                <a:solidFill>
                  <a:schemeClr val="bg2"/>
                </a:solidFill>
              </a:rPr>
              <a:t>+2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Formulas of Ionic Compounds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876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 b="1" smtClean="0"/>
              <a:t>	Formulas of ionic compounds are determined from the charges on the ions</a:t>
            </a:r>
            <a:endParaRPr lang="en-US" altLang="en-US" sz="3000" b="1" baseline="30000" smtClean="0"/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en-US" altLang="en-US" sz="3000" b="1" baseline="30000" smtClean="0"/>
          </a:p>
          <a:p>
            <a:pPr eaLnBrk="1" hangingPunct="1">
              <a:lnSpc>
                <a:spcPct val="0"/>
              </a:lnSpc>
              <a:buFontTx/>
              <a:buNone/>
            </a:pPr>
            <a:endParaRPr lang="en-US" altLang="en-US" sz="3000" b="1" baseline="30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b="1" baseline="30000" smtClean="0"/>
              <a:t>          </a:t>
            </a:r>
            <a:r>
              <a:rPr lang="en-US" altLang="en-US" sz="3000" b="1" smtClean="0">
                <a:solidFill>
                  <a:schemeClr val="accent1"/>
                </a:solidFill>
              </a:rPr>
              <a:t>atoms			      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000" b="1" baseline="-25000" smtClean="0">
                <a:sym typeface="Symbol" panose="05050102010706020507" pitchFamily="18" charset="2"/>
              </a:rPr>
              <a:t>                        </a:t>
            </a:r>
            <a:r>
              <a:rPr lang="en-US" altLang="en-US" sz="3000" b="1" baseline="-25000" smtClean="0"/>
              <a:t>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-25000" smtClean="0"/>
              <a:t>			</a:t>
            </a:r>
            <a:r>
              <a:rPr lang="en-US" altLang="en-US" sz="3000" b="1" baseline="30000" smtClean="0"/>
              <a:t>        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-25000" smtClean="0"/>
              <a:t>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    </a:t>
            </a:r>
            <a:r>
              <a:rPr lang="en-US" altLang="en-US" sz="3000" b="1" smtClean="0">
                <a:sym typeface="Symbol" panose="05050102010706020507" pitchFamily="18" charset="2"/>
              </a:rPr>
              <a:t>–</a:t>
            </a:r>
            <a:endParaRPr lang="en-US" altLang="en-US" sz="3000" b="1" baseline="30000" smtClean="0"/>
          </a:p>
          <a:p>
            <a:pPr eaLnBrk="1" hangingPunct="1">
              <a:buFontTx/>
              <a:buNone/>
            </a:pPr>
            <a:r>
              <a:rPr lang="en-US" altLang="en-US" sz="3000" b="1" smtClean="0"/>
              <a:t>Na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 </a:t>
            </a:r>
            <a:r>
              <a:rPr lang="en-US" altLang="en-US" sz="3000" b="1" smtClean="0"/>
              <a:t>	+ 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smtClean="0"/>
              <a:t>  F  :  </a:t>
            </a:r>
            <a:r>
              <a:rPr lang="en-US" altLang="en-US" sz="3000" b="1" smtClean="0">
                <a:sym typeface="Symbol" panose="05050102010706020507" pitchFamily="18" charset="2"/>
              </a:rPr>
              <a:t></a:t>
            </a:r>
            <a:r>
              <a:rPr lang="en-US" altLang="en-US" sz="3000" b="1" smtClean="0"/>
              <a:t>	 Na</a:t>
            </a:r>
            <a:r>
              <a:rPr lang="en-US" altLang="en-US" sz="3000" b="1" baseline="30000" smtClean="0"/>
              <a:t>+         </a:t>
            </a:r>
            <a:r>
              <a:rPr lang="en-US" altLang="en-US" sz="3000" b="1" smtClean="0"/>
              <a:t>: F :   </a:t>
            </a:r>
            <a:r>
              <a:rPr lang="en-US" altLang="en-US" sz="3000" b="1" smtClean="0">
                <a:sym typeface="Symbol" panose="05050102010706020507" pitchFamily="18" charset="2"/>
              </a:rPr>
              <a:t></a:t>
            </a:r>
            <a:r>
              <a:rPr lang="en-US" altLang="en-US" sz="3000" b="1" smtClean="0"/>
              <a:t>   NaF</a:t>
            </a:r>
          </a:p>
          <a:p>
            <a:pPr eaLnBrk="1" hangingPunct="1">
              <a:buFontTx/>
              <a:buNone/>
            </a:pPr>
            <a:r>
              <a:rPr lang="en-US" altLang="en-US" sz="3000" b="1" baseline="30000" smtClean="0">
                <a:sym typeface="Symbol" panose="05050102010706020507" pitchFamily="18" charset="2"/>
              </a:rPr>
              <a:t>                        </a:t>
            </a:r>
            <a:r>
              <a:rPr lang="en-US" altLang="en-US" sz="3000" b="1" baseline="30000" smtClean="0"/>
              <a:t>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		                      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endParaRPr lang="en-US" altLang="en-US" sz="3000" b="1" baseline="30000" smtClean="0"/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folHlink"/>
                </a:solidFill>
              </a:rPr>
              <a:t>sodium +  fluorine         sodium fluoride      formula</a:t>
            </a:r>
          </a:p>
          <a:p>
            <a:pPr eaLnBrk="1" hangingPunct="1">
              <a:lnSpc>
                <a:spcPct val="20000"/>
              </a:lnSpc>
              <a:buFontTx/>
              <a:buNone/>
            </a:pPr>
            <a:endParaRPr lang="en-US" altLang="en-US" sz="28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800" b="1" smtClean="0"/>
              <a:t>   Charge balance:           </a:t>
            </a:r>
            <a:r>
              <a:rPr lang="en-US" altLang="en-US" sz="2800" b="1" smtClean="0">
                <a:solidFill>
                  <a:schemeClr val="accent1"/>
                </a:solidFill>
              </a:rPr>
              <a:t>1+</a:t>
            </a:r>
            <a:r>
              <a:rPr lang="en-US" altLang="en-US" sz="2800" b="1" smtClean="0"/>
              <a:t>            </a:t>
            </a:r>
            <a:r>
              <a:rPr lang="en-US" altLang="en-US" sz="2800" b="1" smtClean="0">
                <a:solidFill>
                  <a:schemeClr val="accent1"/>
                </a:solidFill>
              </a:rPr>
              <a:t>1-</a:t>
            </a:r>
            <a:r>
              <a:rPr lang="en-US" altLang="en-US" sz="2800" b="1" smtClean="0"/>
              <a:t>             = </a:t>
            </a:r>
            <a:r>
              <a:rPr lang="en-US" altLang="en-US" sz="2800" b="1" smtClean="0">
                <a:solidFill>
                  <a:schemeClr val="accent1"/>
                </a:solidFill>
              </a:rPr>
              <a:t> </a:t>
            </a:r>
            <a:r>
              <a:rPr lang="en-US" altLang="en-US" sz="6000" b="1" smtClean="0">
                <a:solidFill>
                  <a:schemeClr val="accent1"/>
                </a:solidFill>
              </a:rPr>
              <a:t>0</a:t>
            </a:r>
            <a:endParaRPr lang="en-US" altLang="en-US" sz="6000" b="1" smtClean="0"/>
          </a:p>
          <a:p>
            <a:pPr eaLnBrk="1" hangingPunct="1">
              <a:buFontTx/>
              <a:buNone/>
            </a:pPr>
            <a:endParaRPr lang="en-US" altLang="en-US" sz="3000" b="1" smtClean="0"/>
          </a:p>
          <a:p>
            <a:pPr eaLnBrk="1" hangingPunct="1">
              <a:buFontTx/>
              <a:buNone/>
            </a:pPr>
            <a:endParaRPr lang="en-US" altLang="en-US" sz="3000" smtClean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6576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/>
              <a:t>Monatomic Ions</a:t>
            </a:r>
          </a:p>
        </p:txBody>
      </p:sp>
      <p:pic>
        <p:nvPicPr>
          <p:cNvPr id="12291" name="Picture 3" descr="Table_4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5863"/>
            <a:ext cx="8229600" cy="5138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Ionic Nomenclature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386763" cy="5429250"/>
          </a:xfrm>
        </p:spPr>
        <p:txBody>
          <a:bodyPr/>
          <a:lstStyle/>
          <a:p>
            <a:pPr marL="287338" indent="-287338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b="1" smtClean="0"/>
              <a:t>Writing Formulas</a:t>
            </a:r>
            <a:endParaRPr lang="en-US" altLang="en-US" smtClean="0"/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Write each ion, cation first.  Don’t show charges in the final formula.</a:t>
            </a:r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Overall charge must equal </a:t>
            </a:r>
            <a:r>
              <a:rPr lang="en-US" altLang="en-US" b="1" smtClean="0">
                <a:solidFill>
                  <a:schemeClr val="tx2"/>
                </a:solidFill>
              </a:rPr>
              <a:t>zero</a:t>
            </a:r>
            <a:r>
              <a:rPr lang="en-US" altLang="en-US" b="1" smtClean="0"/>
              <a:t>.</a:t>
            </a:r>
          </a:p>
          <a:p>
            <a:pPr marL="636588" lvl="1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b="1" smtClean="0"/>
              <a:t>If charges cancel, just write symbols.</a:t>
            </a:r>
          </a:p>
          <a:p>
            <a:pPr marL="636588" lvl="1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b="1" smtClean="0"/>
              <a:t>If not, use subscripts to balance charges.</a:t>
            </a:r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Use parentheses to show more than one of a particular </a:t>
            </a:r>
            <a:r>
              <a:rPr lang="en-US" altLang="en-US" b="1" smtClean="0">
                <a:solidFill>
                  <a:schemeClr val="tx2"/>
                </a:solidFill>
              </a:rPr>
              <a:t>polyatomic ion</a:t>
            </a:r>
            <a:r>
              <a:rPr lang="en-US" altLang="en-US" b="1" smtClean="0"/>
              <a:t>.</a:t>
            </a:r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Use </a:t>
            </a:r>
            <a:r>
              <a:rPr lang="en-US" altLang="en-US" b="1" smtClean="0">
                <a:solidFill>
                  <a:schemeClr val="tx2"/>
                </a:solidFill>
              </a:rPr>
              <a:t>Roman numerals</a:t>
            </a:r>
            <a:r>
              <a:rPr lang="en-US" altLang="en-US" b="1" smtClean="0"/>
              <a:t> indicate the ion’s </a:t>
            </a:r>
            <a:r>
              <a:rPr lang="en-US" altLang="en-US" b="1" smtClean="0">
                <a:solidFill>
                  <a:schemeClr val="tx2"/>
                </a:solidFill>
              </a:rPr>
              <a:t>charge </a:t>
            </a:r>
            <a:r>
              <a:rPr lang="en-US" altLang="en-US" b="1" smtClean="0"/>
              <a:t>when needed (stock system)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Ionic Nomenclature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386763" cy="5429250"/>
          </a:xfrm>
        </p:spPr>
        <p:txBody>
          <a:bodyPr/>
          <a:lstStyle/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Sodium Sulfate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Na</a:t>
            </a:r>
            <a:r>
              <a:rPr lang="en-US" altLang="en-US" sz="2800" b="1" baseline="30000" smtClean="0"/>
              <a:t>+</a:t>
            </a:r>
            <a:r>
              <a:rPr lang="en-US" altLang="en-US" sz="2800" b="1" smtClean="0"/>
              <a:t>  and SO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 </a:t>
            </a:r>
            <a:r>
              <a:rPr lang="en-US" altLang="en-US" sz="2800" b="1" baseline="30000" smtClean="0"/>
              <a:t>-2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Na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SO</a:t>
            </a:r>
            <a:r>
              <a:rPr lang="en-US" altLang="en-US" sz="2800" b="1" baseline="-25000" smtClean="0"/>
              <a:t>4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endParaRPr lang="en-US" altLang="en-US" sz="2800" b="1" smtClean="0"/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Iron (III) hydroxide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Fe</a:t>
            </a:r>
            <a:r>
              <a:rPr lang="en-US" altLang="en-US" sz="2800" b="1" baseline="30000" smtClean="0"/>
              <a:t>+3</a:t>
            </a:r>
            <a:r>
              <a:rPr lang="en-US" altLang="en-US" sz="2800" b="1" smtClean="0"/>
              <a:t> and OH</a:t>
            </a:r>
            <a:r>
              <a:rPr lang="en-US" altLang="en-US" sz="2800" b="1" baseline="30000" smtClean="0"/>
              <a:t>-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Fe(OH)</a:t>
            </a:r>
            <a:r>
              <a:rPr lang="en-US" altLang="en-US" sz="2800" b="1" baseline="-25000" smtClean="0"/>
              <a:t>3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endParaRPr lang="en-US" altLang="en-US" sz="2800" b="1" baseline="-25000" smtClean="0"/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Ammonium carbonate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NH</a:t>
            </a:r>
            <a:r>
              <a:rPr lang="en-US" altLang="en-US" sz="2800" b="1" baseline="-25000" smtClean="0"/>
              <a:t>4</a:t>
            </a:r>
            <a:r>
              <a:rPr lang="en-US" altLang="en-US" sz="2800" b="1" baseline="30000" smtClean="0"/>
              <a:t>+</a:t>
            </a:r>
            <a:r>
              <a:rPr lang="en-US" altLang="en-US" sz="2800" b="1" smtClean="0"/>
              <a:t> and CO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 </a:t>
            </a:r>
            <a:r>
              <a:rPr lang="en-US" altLang="en-US" sz="2800" b="1" baseline="30000" smtClean="0"/>
              <a:t>–2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(NH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)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CO</a:t>
            </a:r>
            <a:r>
              <a:rPr lang="en-US" altLang="en-US" sz="2800" b="1" baseline="-2500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5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 autoUpdateAnimBg="0"/>
    </p:bldLst>
  </p:timing>
</p:sld>
</file>

<file path=ppt/theme/theme1.xml><?xml version="1.0" encoding="utf-8"?>
<a:theme xmlns:a="http://schemas.openxmlformats.org/drawingml/2006/main" name="WoCtemplate_copy">
  <a:themeElements>
    <a:clrScheme name="WoCtemplate_copy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WoCtemplate_cop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oCtemplate_copy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Ctemplate_copy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Ctemplate_cop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Ctemplate_copy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Ctemplate_copy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WoCtemplate_copy</Template>
  <TotalTime>1298</TotalTime>
  <Words>811</Words>
  <Application>Microsoft Office PowerPoint</Application>
  <PresentationFormat>On-screen Show (4:3)</PresentationFormat>
  <Paragraphs>311</Paragraphs>
  <Slides>34</Slides>
  <Notes>2</Notes>
  <HiddenSlides>0</HiddenSlides>
  <MMClips>4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Comic Sans MS</vt:lpstr>
      <vt:lpstr>Helvetica</vt:lpstr>
      <vt:lpstr>Times</vt:lpstr>
      <vt:lpstr>Symbol</vt:lpstr>
      <vt:lpstr>Wingdings</vt:lpstr>
      <vt:lpstr>WoCtemplate_copy</vt:lpstr>
      <vt:lpstr>Microsoft Word Document</vt:lpstr>
      <vt:lpstr>PowerPoint Presentation</vt:lpstr>
      <vt:lpstr>Forms of Chemical Bonds</vt:lpstr>
      <vt:lpstr>Common Names</vt:lpstr>
      <vt:lpstr>COMPOUNDS FORMED FROM IONS</vt:lpstr>
      <vt:lpstr>PowerPoint Presentation</vt:lpstr>
      <vt:lpstr>Formulas of Ionic Compounds</vt:lpstr>
      <vt:lpstr>Monatomic Ions</vt:lpstr>
      <vt:lpstr>Ionic Nomenclature</vt:lpstr>
      <vt:lpstr>Ionic Nomenclature</vt:lpstr>
      <vt:lpstr>Naming Compounds</vt:lpstr>
      <vt:lpstr>Names of Variable Ions</vt:lpstr>
      <vt:lpstr>Examples of Older Names of Cations formed from Transition Metals (you do not have to memorize these)</vt:lpstr>
      <vt:lpstr>Naming Ternary Compounds</vt:lpstr>
      <vt:lpstr>Mixed Practice!</vt:lpstr>
      <vt:lpstr>Mixed Up… The Other Way</vt:lpstr>
      <vt:lpstr>Naming Molecular Compounds</vt:lpstr>
      <vt:lpstr>Molecular (Covalent) Nomenclature for two nonmetals</vt:lpstr>
      <vt:lpstr>Molecular Nomenclature Prefixes</vt:lpstr>
      <vt:lpstr>Molecular Nomenclature: Examples</vt:lpstr>
      <vt:lpstr>More Molecular Examples</vt:lpstr>
      <vt:lpstr>Mixed Review </vt:lpstr>
      <vt:lpstr>Solution </vt:lpstr>
      <vt:lpstr>Overall strategy for naming chemical compounds.</vt:lpstr>
      <vt:lpstr>A flow chart for naming binary compounds.</vt:lpstr>
      <vt:lpstr>Mixed Practice</vt:lpstr>
      <vt:lpstr>Mixed Practice</vt:lpstr>
      <vt:lpstr>Acid Nomenclature</vt:lpstr>
      <vt:lpstr>Acid Nomenclature Review</vt:lpstr>
      <vt:lpstr>Acid Nomenclature</vt:lpstr>
      <vt:lpstr>Acid Nomenclature</vt:lpstr>
      <vt:lpstr>Name ‘Em!</vt:lpstr>
      <vt:lpstr>Write the Formula!</vt:lpstr>
      <vt:lpstr>PowerPoint Presentation</vt:lpstr>
      <vt:lpstr>Now it’s Study Time  DONE</vt:lpstr>
    </vt:vector>
  </TitlesOfParts>
  <Company/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Nomenclature</dc:title>
  <dc:subject>Chemistry I (High School)</dc:subject>
  <dc:creator>Neil Rapp</dc:creator>
  <cp:keywords>nomenclature, ionic compound, covalent compound, oxidation numbers, polyatomic ions</cp:keywords>
  <cp:lastModifiedBy>Rapp, Delbert N</cp:lastModifiedBy>
  <cp:revision>56</cp:revision>
  <dcterms:created xsi:type="dcterms:W3CDTF">2002-03-10T14:48:55Z</dcterms:created>
  <dcterms:modified xsi:type="dcterms:W3CDTF">2019-09-24T12:01:20Z</dcterms:modified>
</cp:coreProperties>
</file>