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audio2.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handoutMasterIdLst>
    <p:handoutMasterId r:id="rId54"/>
  </p:handoutMasterIdLst>
  <p:sldIdLst>
    <p:sldId id="298" r:id="rId2"/>
    <p:sldId id="258" r:id="rId3"/>
    <p:sldId id="263" r:id="rId4"/>
    <p:sldId id="262" r:id="rId5"/>
    <p:sldId id="314" r:id="rId6"/>
    <p:sldId id="265" r:id="rId7"/>
    <p:sldId id="264" r:id="rId8"/>
    <p:sldId id="297" r:id="rId9"/>
    <p:sldId id="303" r:id="rId10"/>
    <p:sldId id="302" r:id="rId11"/>
    <p:sldId id="304" r:id="rId12"/>
    <p:sldId id="306" r:id="rId13"/>
    <p:sldId id="307" r:id="rId14"/>
    <p:sldId id="313" r:id="rId15"/>
    <p:sldId id="308" r:id="rId16"/>
    <p:sldId id="309" r:id="rId17"/>
    <p:sldId id="317" r:id="rId18"/>
    <p:sldId id="318" r:id="rId19"/>
    <p:sldId id="319" r:id="rId20"/>
    <p:sldId id="320" r:id="rId21"/>
    <p:sldId id="326" r:id="rId22"/>
    <p:sldId id="327" r:id="rId23"/>
    <p:sldId id="328" r:id="rId24"/>
    <p:sldId id="329" r:id="rId25"/>
    <p:sldId id="350" r:id="rId26"/>
    <p:sldId id="351" r:id="rId27"/>
    <p:sldId id="352" r:id="rId28"/>
    <p:sldId id="330" r:id="rId29"/>
    <p:sldId id="331" r:id="rId30"/>
    <p:sldId id="332" r:id="rId31"/>
    <p:sldId id="334" r:id="rId32"/>
    <p:sldId id="353" r:id="rId33"/>
    <p:sldId id="354" r:id="rId34"/>
    <p:sldId id="355" r:id="rId35"/>
    <p:sldId id="356" r:id="rId36"/>
    <p:sldId id="335" r:id="rId37"/>
    <p:sldId id="338" r:id="rId38"/>
    <p:sldId id="336" r:id="rId39"/>
    <p:sldId id="337" r:id="rId40"/>
    <p:sldId id="325" r:id="rId41"/>
    <p:sldId id="311" r:id="rId42"/>
    <p:sldId id="312" r:id="rId43"/>
    <p:sldId id="339" r:id="rId44"/>
    <p:sldId id="342" r:id="rId45"/>
    <p:sldId id="343" r:id="rId46"/>
    <p:sldId id="349" r:id="rId47"/>
    <p:sldId id="344" r:id="rId48"/>
    <p:sldId id="345" r:id="rId49"/>
    <p:sldId id="346" r:id="rId50"/>
    <p:sldId id="347" r:id="rId51"/>
    <p:sldId id="348" r:id="rId52"/>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600" b="1" i="1" kern="1200">
        <a:solidFill>
          <a:schemeClr val="tx1"/>
        </a:solidFill>
        <a:latin typeface="Arial" panose="020B0604020202020204" pitchFamily="34" charset="0"/>
        <a:ea typeface="+mn-ea"/>
        <a:cs typeface="+mn-cs"/>
      </a:defRPr>
    </a:lvl5pPr>
    <a:lvl6pPr marL="2286000" algn="l" defTabSz="914400" rtl="0" eaLnBrk="1" latinLnBrk="0" hangingPunct="1">
      <a:defRPr sz="1600" b="1" i="1" kern="1200">
        <a:solidFill>
          <a:schemeClr val="tx1"/>
        </a:solidFill>
        <a:latin typeface="Arial" panose="020B0604020202020204" pitchFamily="34" charset="0"/>
        <a:ea typeface="+mn-ea"/>
        <a:cs typeface="+mn-cs"/>
      </a:defRPr>
    </a:lvl6pPr>
    <a:lvl7pPr marL="2743200" algn="l" defTabSz="914400" rtl="0" eaLnBrk="1" latinLnBrk="0" hangingPunct="1">
      <a:defRPr sz="1600" b="1" i="1" kern="1200">
        <a:solidFill>
          <a:schemeClr val="tx1"/>
        </a:solidFill>
        <a:latin typeface="Arial" panose="020B0604020202020204" pitchFamily="34" charset="0"/>
        <a:ea typeface="+mn-ea"/>
        <a:cs typeface="+mn-cs"/>
      </a:defRPr>
    </a:lvl7pPr>
    <a:lvl8pPr marL="3200400" algn="l" defTabSz="914400" rtl="0" eaLnBrk="1" latinLnBrk="0" hangingPunct="1">
      <a:defRPr sz="1600" b="1" i="1" kern="1200">
        <a:solidFill>
          <a:schemeClr val="tx1"/>
        </a:solidFill>
        <a:latin typeface="Arial" panose="020B0604020202020204" pitchFamily="34" charset="0"/>
        <a:ea typeface="+mn-ea"/>
        <a:cs typeface="+mn-cs"/>
      </a:defRPr>
    </a:lvl8pPr>
    <a:lvl9pPr marL="3657600" algn="l" defTabSz="914400" rtl="0" eaLnBrk="1" latinLnBrk="0" hangingPunct="1">
      <a:defRPr sz="1600" b="1" i="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79F"/>
    <a:srgbClr val="003E00"/>
    <a:srgbClr val="790015"/>
    <a:srgbClr val="FCFEB9"/>
    <a:srgbClr val="FFA27C"/>
    <a:srgbClr val="FFFFFF"/>
    <a:srgbClr val="99FF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6" autoAdjust="0"/>
    <p:restoredTop sz="94660"/>
  </p:normalViewPr>
  <p:slideViewPr>
    <p:cSldViewPr>
      <p:cViewPr varScale="1">
        <p:scale>
          <a:sx n="91" d="100"/>
          <a:sy n="91" d="100"/>
        </p:scale>
        <p:origin x="135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0" d="100"/>
          <a:sy n="40" d="100"/>
        </p:scale>
        <p:origin x="-139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1600" b="1" i="1">
                <a:solidFill>
                  <a:schemeClr val="tx1"/>
                </a:solidFill>
                <a:latin typeface="Arial" panose="020B0604020202020204" pitchFamily="34" charset="0"/>
              </a:defRPr>
            </a:lvl1pPr>
            <a:lvl2pPr marL="742950" indent="-285750" defTabSz="868363">
              <a:defRPr sz="1600" b="1" i="1">
                <a:solidFill>
                  <a:schemeClr val="tx1"/>
                </a:solidFill>
                <a:latin typeface="Arial" panose="020B0604020202020204" pitchFamily="34" charset="0"/>
              </a:defRPr>
            </a:lvl2pPr>
            <a:lvl3pPr marL="1143000" indent="-228600" defTabSz="868363">
              <a:defRPr sz="1600" b="1" i="1">
                <a:solidFill>
                  <a:schemeClr val="tx1"/>
                </a:solidFill>
                <a:latin typeface="Arial" panose="020B0604020202020204" pitchFamily="34" charset="0"/>
              </a:defRPr>
            </a:lvl3pPr>
            <a:lvl4pPr marL="1600200" indent="-228600" defTabSz="868363">
              <a:defRPr sz="1600" b="1" i="1">
                <a:solidFill>
                  <a:schemeClr val="tx1"/>
                </a:solidFill>
                <a:latin typeface="Arial" panose="020B0604020202020204" pitchFamily="34" charset="0"/>
              </a:defRPr>
            </a:lvl4pPr>
            <a:lvl5pPr marL="2057400" indent="-228600" defTabSz="868363">
              <a:defRPr sz="1600" b="1" i="1">
                <a:solidFill>
                  <a:schemeClr val="tx1"/>
                </a:solidFill>
                <a:latin typeface="Arial" panose="020B0604020202020204" pitchFamily="34" charset="0"/>
              </a:defRPr>
            </a:lvl5pPr>
            <a:lvl6pPr marL="2514600" indent="-228600" algn="ctr" defTabSz="868363"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defTabSz="868363"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defTabSz="868363"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defTabSz="868363" eaLnBrk="0" fontAlgn="base" hangingPunct="0">
              <a:spcBef>
                <a:spcPct val="0"/>
              </a:spcBef>
              <a:spcAft>
                <a:spcPct val="0"/>
              </a:spcAft>
              <a:defRPr sz="1600" b="1" i="1">
                <a:solidFill>
                  <a:schemeClr val="tx1"/>
                </a:solidFill>
                <a:latin typeface="Arial" panose="020B0604020202020204" pitchFamily="34" charset="0"/>
              </a:defRPr>
            </a:lvl9pPr>
          </a:lstStyle>
          <a:p>
            <a:pPr algn="ctr">
              <a:lnSpc>
                <a:spcPct val="90000"/>
              </a:lnSpc>
              <a:defRPr/>
            </a:pPr>
            <a:r>
              <a:rPr lang="en-US" altLang="en-US" sz="1200" b="0" i="0" smtClean="0"/>
              <a:t>Page </a:t>
            </a:r>
            <a:fld id="{B3455BA3-BF8A-408C-A49B-9F5CCCD036B3}" type="slidenum">
              <a:rPr lang="en-US" altLang="en-US" sz="1200" b="0" i="0" smtClean="0"/>
              <a:pPr algn="ctr">
                <a:lnSpc>
                  <a:spcPct val="90000"/>
                </a:lnSpc>
                <a:defRPr/>
              </a:pPr>
              <a:t>‹#›</a:t>
            </a:fld>
            <a:endParaRPr lang="en-US" altLang="en-US" sz="1200" b="0" i="0" smtClean="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3051175" y="8710613"/>
            <a:ext cx="757238" cy="254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7312" tIns="44450" rIns="87312" bIns="44450">
            <a:spAutoFit/>
          </a:bodyPr>
          <a:lstStyle>
            <a:lvl1pPr defTabSz="868363">
              <a:defRPr sz="1600" b="1" i="1">
                <a:solidFill>
                  <a:schemeClr val="tx1"/>
                </a:solidFill>
                <a:latin typeface="Arial" panose="020B0604020202020204" pitchFamily="34" charset="0"/>
              </a:defRPr>
            </a:lvl1pPr>
            <a:lvl2pPr marL="742950" indent="-285750" defTabSz="868363">
              <a:defRPr sz="1600" b="1" i="1">
                <a:solidFill>
                  <a:schemeClr val="tx1"/>
                </a:solidFill>
                <a:latin typeface="Arial" panose="020B0604020202020204" pitchFamily="34" charset="0"/>
              </a:defRPr>
            </a:lvl2pPr>
            <a:lvl3pPr marL="1143000" indent="-228600" defTabSz="868363">
              <a:defRPr sz="1600" b="1" i="1">
                <a:solidFill>
                  <a:schemeClr val="tx1"/>
                </a:solidFill>
                <a:latin typeface="Arial" panose="020B0604020202020204" pitchFamily="34" charset="0"/>
              </a:defRPr>
            </a:lvl3pPr>
            <a:lvl4pPr marL="1600200" indent="-228600" defTabSz="868363">
              <a:defRPr sz="1600" b="1" i="1">
                <a:solidFill>
                  <a:schemeClr val="tx1"/>
                </a:solidFill>
                <a:latin typeface="Arial" panose="020B0604020202020204" pitchFamily="34" charset="0"/>
              </a:defRPr>
            </a:lvl4pPr>
            <a:lvl5pPr marL="2057400" indent="-228600" defTabSz="868363">
              <a:defRPr sz="1600" b="1" i="1">
                <a:solidFill>
                  <a:schemeClr val="tx1"/>
                </a:solidFill>
                <a:latin typeface="Arial" panose="020B0604020202020204" pitchFamily="34" charset="0"/>
              </a:defRPr>
            </a:lvl5pPr>
            <a:lvl6pPr marL="2514600" indent="-228600" algn="ctr" defTabSz="868363" eaLnBrk="0" fontAlgn="base" hangingPunct="0">
              <a:spcBef>
                <a:spcPct val="0"/>
              </a:spcBef>
              <a:spcAft>
                <a:spcPct val="0"/>
              </a:spcAft>
              <a:defRPr sz="1600" b="1" i="1">
                <a:solidFill>
                  <a:schemeClr val="tx1"/>
                </a:solidFill>
                <a:latin typeface="Arial" panose="020B0604020202020204" pitchFamily="34" charset="0"/>
              </a:defRPr>
            </a:lvl6pPr>
            <a:lvl7pPr marL="2971800" indent="-228600" algn="ctr" defTabSz="868363" eaLnBrk="0" fontAlgn="base" hangingPunct="0">
              <a:spcBef>
                <a:spcPct val="0"/>
              </a:spcBef>
              <a:spcAft>
                <a:spcPct val="0"/>
              </a:spcAft>
              <a:defRPr sz="1600" b="1" i="1">
                <a:solidFill>
                  <a:schemeClr val="tx1"/>
                </a:solidFill>
                <a:latin typeface="Arial" panose="020B0604020202020204" pitchFamily="34" charset="0"/>
              </a:defRPr>
            </a:lvl7pPr>
            <a:lvl8pPr marL="3429000" indent="-228600" algn="ctr" defTabSz="868363" eaLnBrk="0" fontAlgn="base" hangingPunct="0">
              <a:spcBef>
                <a:spcPct val="0"/>
              </a:spcBef>
              <a:spcAft>
                <a:spcPct val="0"/>
              </a:spcAft>
              <a:defRPr sz="1600" b="1" i="1">
                <a:solidFill>
                  <a:schemeClr val="tx1"/>
                </a:solidFill>
                <a:latin typeface="Arial" panose="020B0604020202020204" pitchFamily="34" charset="0"/>
              </a:defRPr>
            </a:lvl8pPr>
            <a:lvl9pPr marL="3886200" indent="-228600" algn="ctr" defTabSz="868363" eaLnBrk="0" fontAlgn="base" hangingPunct="0">
              <a:spcBef>
                <a:spcPct val="0"/>
              </a:spcBef>
              <a:spcAft>
                <a:spcPct val="0"/>
              </a:spcAft>
              <a:defRPr sz="1600" b="1" i="1">
                <a:solidFill>
                  <a:schemeClr val="tx1"/>
                </a:solidFill>
                <a:latin typeface="Arial" panose="020B0604020202020204" pitchFamily="34" charset="0"/>
              </a:defRPr>
            </a:lvl9pPr>
          </a:lstStyle>
          <a:p>
            <a:pPr algn="ctr">
              <a:lnSpc>
                <a:spcPct val="90000"/>
              </a:lnSpc>
              <a:defRPr/>
            </a:pPr>
            <a:r>
              <a:rPr lang="en-US" altLang="en-US" sz="1200" b="0" i="0" smtClean="0"/>
              <a:t>Page </a:t>
            </a:r>
            <a:fld id="{BBE913C3-F437-45BB-A1FA-39DA7DBC5FA7}" type="slidenum">
              <a:rPr lang="en-US" altLang="en-US" sz="1200" b="0" i="0" smtClean="0"/>
              <a:pPr algn="ctr">
                <a:lnSpc>
                  <a:spcPct val="90000"/>
                </a:lnSpc>
                <a:defRPr/>
              </a:pPr>
              <a:t>‹#›</a:t>
            </a:fld>
            <a:endParaRPr lang="en-US" altLang="en-US" sz="1200" b="0" i="0" smtClean="0"/>
          </a:p>
        </p:txBody>
      </p:sp>
      <p:sp>
        <p:nvSpPr>
          <p:cNvPr id="2051"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noTextEdit="1"/>
          </p:cNvSpPr>
          <p:nvPr>
            <p:ph type="sldImg"/>
          </p:nvPr>
        </p:nvSpPr>
        <p:spPr>
          <a:xfrm>
            <a:off x="1150938" y="692150"/>
            <a:ext cx="4556125" cy="3416300"/>
          </a:xfrm>
          <a:ln/>
        </p:spPr>
      </p:sp>
      <p:sp>
        <p:nvSpPr>
          <p:cNvPr id="12291" name="Rectangle 3"/>
          <p:cNvSpPr>
            <a:spLocks noGrp="1" noChangeArrowheads="1"/>
          </p:cNvSpPr>
          <p:nvPr>
            <p:ph type="body" idx="1"/>
          </p:nvPr>
        </p:nvSpPr>
        <p:spPr>
          <a:noFill/>
        </p:spPr>
        <p:txBody>
          <a:bodyPr/>
          <a:lstStyle/>
          <a:p>
            <a:endParaRPr lang="en-US" altLang="en-US"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258705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9354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09600"/>
            <a:ext cx="17907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609600"/>
            <a:ext cx="52197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8096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505200" cy="4114800"/>
          </a:xfrm>
        </p:spPr>
        <p:txBody>
          <a:bodyPr/>
          <a:lstStyle/>
          <a:p>
            <a:pPr lvl="0"/>
            <a:endParaRPr lang="en-US" noProof="0" smtClean="0"/>
          </a:p>
        </p:txBody>
      </p:sp>
    </p:spTree>
    <p:extLst>
      <p:ext uri="{BB962C8B-B14F-4D97-AF65-F5344CB8AC3E}">
        <p14:creationId xmlns:p14="http://schemas.microsoft.com/office/powerpoint/2010/main" val="620435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701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90600" y="609600"/>
            <a:ext cx="71628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76866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609600"/>
            <a:ext cx="716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981200"/>
            <a:ext cx="35052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5052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0401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82441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77241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505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271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994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50126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5193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89369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36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CC"/>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609600"/>
            <a:ext cx="7162800"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ctr" anchorCtr="0" compatLnSpc="1">
            <a:prstTxWarp prst="textNoShape">
              <a:avLst/>
            </a:prstTxWarp>
          </a:bodyPr>
          <a:lstStyle/>
          <a:p>
            <a:pPr lvl="0"/>
            <a:r>
              <a:rPr lang="en-US" altLang="en-US" smtClean="0"/>
              <a:t>Slide Title</a:t>
            </a:r>
          </a:p>
        </p:txBody>
      </p:sp>
      <p:sp>
        <p:nvSpPr>
          <p:cNvPr id="1027" name="Rectangle 3"/>
          <p:cNvSpPr>
            <a:spLocks noGrp="1" noChangeArrowheads="1"/>
          </p:cNvSpPr>
          <p:nvPr>
            <p:ph type="body" idx="1"/>
          </p:nvPr>
        </p:nvSpPr>
        <p:spPr bwMode="auto">
          <a:xfrm>
            <a:off x="990600" y="1981200"/>
            <a:ext cx="7162800" cy="4114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7" tIns="44450" rIns="90487" bIns="44450"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lnSpc>
          <a:spcPct val="90000"/>
        </a:lnSpc>
        <a:spcBef>
          <a:spcPct val="0"/>
        </a:spcBef>
        <a:spcAft>
          <a:spcPct val="0"/>
        </a:spcAft>
        <a:defRPr sz="3600" b="1">
          <a:solidFill>
            <a:schemeClr val="tx2"/>
          </a:solidFill>
          <a:latin typeface="+mj-lt"/>
          <a:ea typeface="+mj-ea"/>
          <a:cs typeface="+mj-cs"/>
        </a:defRPr>
      </a:lvl1pPr>
      <a:lvl2pPr algn="ctr" rtl="0" eaLnBrk="0" fontAlgn="base" hangingPunct="0">
        <a:lnSpc>
          <a:spcPct val="90000"/>
        </a:lnSpc>
        <a:spcBef>
          <a:spcPct val="0"/>
        </a:spcBef>
        <a:spcAft>
          <a:spcPct val="0"/>
        </a:spcAft>
        <a:defRPr sz="3600" b="1">
          <a:solidFill>
            <a:schemeClr val="tx2"/>
          </a:solidFill>
          <a:latin typeface="Arial" charset="0"/>
        </a:defRPr>
      </a:lvl2pPr>
      <a:lvl3pPr algn="ctr" rtl="0" eaLnBrk="0" fontAlgn="base" hangingPunct="0">
        <a:lnSpc>
          <a:spcPct val="90000"/>
        </a:lnSpc>
        <a:spcBef>
          <a:spcPct val="0"/>
        </a:spcBef>
        <a:spcAft>
          <a:spcPct val="0"/>
        </a:spcAft>
        <a:defRPr sz="3600" b="1">
          <a:solidFill>
            <a:schemeClr val="tx2"/>
          </a:solidFill>
          <a:latin typeface="Arial" charset="0"/>
        </a:defRPr>
      </a:lvl3pPr>
      <a:lvl4pPr algn="ctr" rtl="0" eaLnBrk="0" fontAlgn="base" hangingPunct="0">
        <a:lnSpc>
          <a:spcPct val="90000"/>
        </a:lnSpc>
        <a:spcBef>
          <a:spcPct val="0"/>
        </a:spcBef>
        <a:spcAft>
          <a:spcPct val="0"/>
        </a:spcAft>
        <a:defRPr sz="3600" b="1">
          <a:solidFill>
            <a:schemeClr val="tx2"/>
          </a:solidFill>
          <a:latin typeface="Arial" charset="0"/>
        </a:defRPr>
      </a:lvl4pPr>
      <a:lvl5pPr algn="ctr" rtl="0" eaLnBrk="0" fontAlgn="base" hangingPunct="0">
        <a:lnSpc>
          <a:spcPct val="90000"/>
        </a:lnSpc>
        <a:spcBef>
          <a:spcPct val="0"/>
        </a:spcBef>
        <a:spcAft>
          <a:spcPct val="0"/>
        </a:spcAft>
        <a:defRPr sz="3600" b="1">
          <a:solidFill>
            <a:schemeClr val="tx2"/>
          </a:solidFill>
          <a:latin typeface="Arial" charset="0"/>
        </a:defRPr>
      </a:lvl5pPr>
      <a:lvl6pPr marL="457200" algn="ctr" rtl="0" eaLnBrk="0" fontAlgn="base" hangingPunct="0">
        <a:lnSpc>
          <a:spcPct val="90000"/>
        </a:lnSpc>
        <a:spcBef>
          <a:spcPct val="0"/>
        </a:spcBef>
        <a:spcAft>
          <a:spcPct val="0"/>
        </a:spcAft>
        <a:defRPr sz="3600" b="1">
          <a:solidFill>
            <a:schemeClr val="tx2"/>
          </a:solidFill>
          <a:latin typeface="Arial" charset="0"/>
        </a:defRPr>
      </a:lvl6pPr>
      <a:lvl7pPr marL="914400" algn="ctr" rtl="0" eaLnBrk="0" fontAlgn="base" hangingPunct="0">
        <a:lnSpc>
          <a:spcPct val="90000"/>
        </a:lnSpc>
        <a:spcBef>
          <a:spcPct val="0"/>
        </a:spcBef>
        <a:spcAft>
          <a:spcPct val="0"/>
        </a:spcAft>
        <a:defRPr sz="3600" b="1">
          <a:solidFill>
            <a:schemeClr val="tx2"/>
          </a:solidFill>
          <a:latin typeface="Arial" charset="0"/>
        </a:defRPr>
      </a:lvl7pPr>
      <a:lvl8pPr marL="1371600" algn="ctr" rtl="0" eaLnBrk="0" fontAlgn="base" hangingPunct="0">
        <a:lnSpc>
          <a:spcPct val="90000"/>
        </a:lnSpc>
        <a:spcBef>
          <a:spcPct val="0"/>
        </a:spcBef>
        <a:spcAft>
          <a:spcPct val="0"/>
        </a:spcAft>
        <a:defRPr sz="3600" b="1">
          <a:solidFill>
            <a:schemeClr val="tx2"/>
          </a:solidFill>
          <a:latin typeface="Arial" charset="0"/>
        </a:defRPr>
      </a:lvl8pPr>
      <a:lvl9pPr marL="1828800" algn="ctr" rtl="0" eaLnBrk="0" fontAlgn="base" hangingPunct="0">
        <a:lnSpc>
          <a:spcPct val="90000"/>
        </a:lnSpc>
        <a:spcBef>
          <a:spcPct val="0"/>
        </a:spcBef>
        <a:spcAft>
          <a:spcPct val="0"/>
        </a:spcAft>
        <a:defRPr sz="3600" b="1">
          <a:solidFill>
            <a:schemeClr val="tx2"/>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SzPct val="100000"/>
        <a:buChar char="–"/>
        <a:defRPr b="1">
          <a:solidFill>
            <a:schemeClr val="tx1"/>
          </a:solidFill>
          <a:latin typeface="+mn-lt"/>
        </a:defRPr>
      </a:lvl2pPr>
      <a:lvl3pPr marL="1143000" indent="-228600" algn="l" rtl="0" eaLnBrk="0" fontAlgn="base" hangingPunct="0">
        <a:lnSpc>
          <a:spcPct val="90000"/>
        </a:lnSpc>
        <a:spcBef>
          <a:spcPct val="30000"/>
        </a:spcBef>
        <a:spcAft>
          <a:spcPct val="0"/>
        </a:spcAft>
        <a:buSzPct val="100000"/>
        <a:buChar char="»"/>
        <a:defRPr b="1">
          <a:solidFill>
            <a:schemeClr val="tx1"/>
          </a:solidFill>
          <a:latin typeface="+mn-lt"/>
        </a:defRPr>
      </a:lvl3pPr>
      <a:lvl4pPr marL="1543050" indent="-171450" algn="l" rtl="0" eaLnBrk="0" fontAlgn="base" hangingPunct="0">
        <a:lnSpc>
          <a:spcPct val="90000"/>
        </a:lnSpc>
        <a:spcBef>
          <a:spcPct val="30000"/>
        </a:spcBef>
        <a:spcAft>
          <a:spcPct val="0"/>
        </a:spcAft>
        <a:buSzPct val="100000"/>
        <a:buChar char="•"/>
        <a:defRPr sz="1400" b="1">
          <a:solidFill>
            <a:schemeClr val="tx1"/>
          </a:solidFill>
          <a:latin typeface="+mn-lt"/>
        </a:defRPr>
      </a:lvl4pPr>
      <a:lvl5pPr marL="2000250" indent="-171450" algn="l" rtl="0" eaLnBrk="0" fontAlgn="base" hangingPunct="0">
        <a:lnSpc>
          <a:spcPct val="90000"/>
        </a:lnSpc>
        <a:spcBef>
          <a:spcPct val="30000"/>
        </a:spcBef>
        <a:spcAft>
          <a:spcPct val="0"/>
        </a:spcAft>
        <a:buSzPct val="100000"/>
        <a:buChar char="–"/>
        <a:defRPr sz="1400" b="1">
          <a:solidFill>
            <a:schemeClr val="tx1"/>
          </a:solidFill>
          <a:latin typeface="+mn-lt"/>
        </a:defRPr>
      </a:lvl5pPr>
      <a:lvl6pPr marL="2457450" indent="-171450" algn="l" rtl="0" eaLnBrk="0" fontAlgn="base" hangingPunct="0">
        <a:lnSpc>
          <a:spcPct val="90000"/>
        </a:lnSpc>
        <a:spcBef>
          <a:spcPct val="30000"/>
        </a:spcBef>
        <a:spcAft>
          <a:spcPct val="0"/>
        </a:spcAft>
        <a:buSzPct val="100000"/>
        <a:buChar char="–"/>
        <a:defRPr sz="14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14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14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1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temp\Chemistry%201%20Power%20Point\THINK!.WAV" TargetMode="Externa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image" Target="../media/image19.w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audio" Target="../media/audio1.wav"/></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file:///Z:\My%20Documents\Chemistry%201%20Power%20Point\03M07AN2.avi" TargetMode="External"/><Relationship Id="rId1" Type="http://schemas.openxmlformats.org/officeDocument/2006/relationships/video" Target="file:///C:\temp\Chemistry%201%20Power%20Point\03M07AN1.avi" TargetMode="Externa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temp\Chemistry%201%20Power%20Point\fanfare%2007.wav" TargetMode="Externa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19.wmf"/><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9.w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video" Target="file:///C:\Temp\Chemistry%201%20Power%20Point\01M04AN1.av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video" Target="file:///C:\temp\Chemistry%201%20Power%20Point\02M11AN2.avi" TargetMode="External"/><Relationship Id="rId1" Type="http://schemas.openxmlformats.org/officeDocument/2006/relationships/video" Target="file:///C:\temp\Chemistry%201%20Power%20Point\02M11AN1.avi" TargetMode="External"/><Relationship Id="rId5" Type="http://schemas.openxmlformats.org/officeDocument/2006/relationships/image" Target="../media/image27.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C:\temp\Chemistry%201%20Power%20Point\periods.avi"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video" Target="file:///C:\temp\Chemistry%201%20Power%20Point\groups.avi"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slideLayout" Target="../slideLayouts/slideLayout2.xml"/><Relationship Id="rId1" Type="http://schemas.openxmlformats.org/officeDocument/2006/relationships/video" Target="file:///Z:\My%20Documents\Chemistry%201%20Power%20Point\02M17VD3.avi" TargetMode="Externa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slideLayout" Target="../slideLayouts/slideLayout14.xml"/><Relationship Id="rId1" Type="http://schemas.openxmlformats.org/officeDocument/2006/relationships/video" Target="file:///Z:\My%20Documents\Chemistry%201%20Power%20Point\02M05VD1.avi" TargetMode="External"/><Relationship Id="rId5" Type="http://schemas.openxmlformats.org/officeDocument/2006/relationships/image" Target="../media/image38.png"/><Relationship Id="rId4" Type="http://schemas.openxmlformats.org/officeDocument/2006/relationships/image" Target="../media/image37.wmf"/></Relationships>
</file>

<file path=ppt/slides/_rels/slide49.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slideLayout" Target="../slideLayouts/slideLayout2.xml"/><Relationship Id="rId1" Type="http://schemas.openxmlformats.org/officeDocument/2006/relationships/video" Target="file:///Z:\My%20Documents\Chemistry%201%20Power%20Point\03M10VD1.avi" TargetMode="External"/><Relationship Id="rId5" Type="http://schemas.openxmlformats.org/officeDocument/2006/relationships/image" Target="../media/image41.png"/><Relationship Id="rId4" Type="http://schemas.openxmlformats.org/officeDocument/2006/relationships/image" Target="../media/image40.w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42.png"/><Relationship Id="rId4" Type="http://schemas.openxmlformats.org/officeDocument/2006/relationships/oleObject" Target="../embeddings/oleObject4.bin"/></Relationships>
</file>

<file path=ppt/slides/_rels/slide51.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video" Target="file:///C:\temp\Chemistry%201%20Power%20Point\01M06AN1.avi"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Z:\My%20Documents\Chemistry%201%20Power%20Point\02M14AN1.av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02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642100" cy="46609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4099" name="Rectangle 1027"/>
          <p:cNvSpPr>
            <a:spLocks noGrp="1" noChangeArrowheads="1"/>
          </p:cNvSpPr>
          <p:nvPr>
            <p:ph type="subTitle" idx="1"/>
          </p:nvPr>
        </p:nvSpPr>
        <p:spPr>
          <a:xfrm>
            <a:off x="304800" y="304800"/>
            <a:ext cx="6400800" cy="914400"/>
          </a:xfrm>
        </p:spPr>
        <p:txBody>
          <a:bodyPr/>
          <a:lstStyle/>
          <a:p>
            <a:r>
              <a:rPr lang="en-US" altLang="en-US" sz="6600" smtClean="0">
                <a:solidFill>
                  <a:srgbClr val="790015"/>
                </a:solidFill>
              </a:rPr>
              <a:t>Elements, Atoms, and Ions</a:t>
            </a:r>
            <a:endParaRPr lang="en-US" altLang="en-US" sz="6600" smtClean="0"/>
          </a:p>
        </p:txBody>
      </p:sp>
      <p:sp>
        <p:nvSpPr>
          <p:cNvPr id="4100" name="Text Box 1029"/>
          <p:cNvSpPr txBox="1">
            <a:spLocks noChangeArrowheads="1"/>
          </p:cNvSpPr>
          <p:nvPr/>
        </p:nvSpPr>
        <p:spPr bwMode="auto">
          <a:xfrm>
            <a:off x="6019800" y="304800"/>
            <a:ext cx="2895600" cy="6461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spcBef>
                <a:spcPct val="50000"/>
              </a:spcBef>
            </a:pPr>
            <a:r>
              <a:rPr lang="en-US" altLang="en-US" sz="1800"/>
              <a:t>Chemistry I Honors: Chapter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914400" y="533400"/>
            <a:ext cx="7010400" cy="609600"/>
          </a:xfrm>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ATOMIC COMPOSITION</a:t>
            </a:r>
            <a:endParaRPr lang="en-US" sz="4400" smtClean="0">
              <a:solidFill>
                <a:schemeClr val="hlink"/>
              </a:solidFill>
              <a:effectLst>
                <a:outerShdw blurRad="38100" dist="38100" dir="2700000" algn="tl">
                  <a:srgbClr val="000000"/>
                </a:outerShdw>
              </a:effectLst>
            </a:endParaRPr>
          </a:p>
        </p:txBody>
      </p:sp>
      <p:sp>
        <p:nvSpPr>
          <p:cNvPr id="125955" name="Rectangle 3"/>
          <p:cNvSpPr>
            <a:spLocks noGrp="1" noChangeArrowheads="1"/>
          </p:cNvSpPr>
          <p:nvPr>
            <p:ph type="body" idx="1"/>
          </p:nvPr>
        </p:nvSpPr>
        <p:spPr>
          <a:xfrm>
            <a:off x="838200" y="1219200"/>
            <a:ext cx="7162800" cy="4114800"/>
          </a:xfrm>
        </p:spPr>
        <p:txBody>
          <a:bodyPr/>
          <a:lstStyle/>
          <a:p>
            <a:pPr>
              <a:defRPr/>
            </a:pPr>
            <a:r>
              <a:rPr lang="en-US" sz="2800" smtClean="0">
                <a:solidFill>
                  <a:schemeClr val="hlink"/>
                </a:solidFill>
                <a:effectLst>
                  <a:outerShdw blurRad="38100" dist="38100" dir="2700000" algn="tl">
                    <a:srgbClr val="000000"/>
                  </a:outerShdw>
                </a:effectLst>
              </a:rPr>
              <a:t>Protons (p</a:t>
            </a:r>
            <a:r>
              <a:rPr lang="en-US" sz="2800" baseline="30000" smtClean="0">
                <a:solidFill>
                  <a:schemeClr val="hlink"/>
                </a:solidFill>
                <a:effectLst>
                  <a:outerShdw blurRad="38100" dist="38100" dir="2700000" algn="tl">
                    <a:srgbClr val="000000"/>
                  </a:outerShdw>
                </a:effectLst>
              </a:rPr>
              <a:t>+</a:t>
            </a:r>
            <a:r>
              <a:rPr lang="en-US" sz="2800" smtClean="0">
                <a:solidFill>
                  <a:schemeClr val="hlink"/>
                </a:solidFill>
                <a:effectLst>
                  <a:outerShdw blurRad="38100" dist="38100" dir="2700000" algn="tl">
                    <a:srgbClr val="000000"/>
                  </a:outerShdw>
                </a:effectLst>
              </a:rPr>
              <a:t>)</a:t>
            </a:r>
            <a:endParaRPr lang="en-US" smtClean="0">
              <a:effectLst>
                <a:outerShdw blurRad="38100" dist="38100" dir="2700000" algn="tl">
                  <a:srgbClr val="FFFFFF"/>
                </a:outerShdw>
              </a:effectLst>
            </a:endParaRPr>
          </a:p>
          <a:p>
            <a:pPr lvl="1">
              <a:defRPr/>
            </a:pPr>
            <a:r>
              <a:rPr lang="en-US" sz="2400" smtClean="0">
                <a:effectLst>
                  <a:outerShdw blurRad="38100" dist="38100" dir="2700000" algn="tl">
                    <a:srgbClr val="FFFFFF"/>
                  </a:outerShdw>
                </a:effectLst>
              </a:rPr>
              <a:t>	+ electrical charge</a:t>
            </a:r>
          </a:p>
          <a:p>
            <a:pPr lvl="1">
              <a:defRPr/>
            </a:pPr>
            <a:r>
              <a:rPr lang="en-US" sz="2400" smtClean="0">
                <a:effectLst>
                  <a:outerShdw blurRad="38100" dist="38100" dir="2700000" algn="tl">
                    <a:srgbClr val="FFFFFF"/>
                  </a:outerShdw>
                </a:effectLst>
              </a:rPr>
              <a:t>	mass =  1.672623 x 10</a:t>
            </a:r>
            <a:r>
              <a:rPr lang="en-US" sz="2400" baseline="30000" smtClean="0">
                <a:effectLst>
                  <a:outerShdw blurRad="38100" dist="38100" dir="2700000" algn="tl">
                    <a:srgbClr val="FFFFFF"/>
                  </a:outerShdw>
                </a:effectLst>
              </a:rPr>
              <a:t>-24</a:t>
            </a:r>
            <a:r>
              <a:rPr lang="en-US" sz="2400" smtClean="0">
                <a:effectLst>
                  <a:outerShdw blurRad="38100" dist="38100" dir="2700000" algn="tl">
                    <a:srgbClr val="FFFFFF"/>
                  </a:outerShdw>
                </a:effectLst>
              </a:rPr>
              <a:t> g</a:t>
            </a:r>
          </a:p>
          <a:p>
            <a:pPr lvl="1">
              <a:defRPr/>
            </a:pPr>
            <a:r>
              <a:rPr lang="en-US" sz="2400" smtClean="0">
                <a:effectLst>
                  <a:outerShdw blurRad="38100" dist="38100" dir="2700000" algn="tl">
                    <a:srgbClr val="FFFFFF"/>
                  </a:outerShdw>
                </a:effectLst>
              </a:rPr>
              <a:t>	relative mass  =  1.007 atomic 		mass units (amu) </a:t>
            </a:r>
            <a:r>
              <a:rPr lang="en-US" sz="2400" smtClean="0">
                <a:solidFill>
                  <a:srgbClr val="FFFF00"/>
                </a:solidFill>
                <a:effectLst>
                  <a:outerShdw blurRad="38100" dist="38100" dir="2700000" algn="tl">
                    <a:srgbClr val="000000"/>
                  </a:outerShdw>
                </a:effectLst>
              </a:rPr>
              <a:t>but we can round to 1</a:t>
            </a:r>
            <a:endParaRPr lang="en-US" smtClean="0">
              <a:solidFill>
                <a:srgbClr val="FFFF00"/>
              </a:solidFill>
              <a:effectLst>
                <a:outerShdw blurRad="38100" dist="38100" dir="2700000" algn="tl">
                  <a:srgbClr val="000000"/>
                </a:outerShdw>
              </a:effectLst>
            </a:endParaRPr>
          </a:p>
          <a:p>
            <a:pPr>
              <a:defRPr/>
            </a:pPr>
            <a:r>
              <a:rPr lang="en-US" sz="2800" smtClean="0">
                <a:solidFill>
                  <a:schemeClr val="hlink"/>
                </a:solidFill>
                <a:effectLst>
                  <a:outerShdw blurRad="38100" dist="38100" dir="2700000" algn="tl">
                    <a:srgbClr val="000000"/>
                  </a:outerShdw>
                </a:effectLst>
              </a:rPr>
              <a:t>Electrons (e</a:t>
            </a:r>
            <a:r>
              <a:rPr lang="en-US" sz="2800" baseline="30000" smtClean="0">
                <a:solidFill>
                  <a:schemeClr val="hlink"/>
                </a:solidFill>
                <a:effectLst>
                  <a:outerShdw blurRad="38100" dist="38100" dir="2700000" algn="tl">
                    <a:srgbClr val="000000"/>
                  </a:outerShdw>
                </a:effectLst>
              </a:rPr>
              <a:t>-</a:t>
            </a:r>
            <a:r>
              <a:rPr lang="en-US" sz="2800" smtClean="0">
                <a:solidFill>
                  <a:schemeClr val="hlink"/>
                </a:solidFill>
                <a:effectLst>
                  <a:outerShdw blurRad="38100" dist="38100" dir="2700000" algn="tl">
                    <a:srgbClr val="000000"/>
                  </a:outerShdw>
                </a:effectLst>
              </a:rPr>
              <a:t>)</a:t>
            </a:r>
            <a:endParaRPr lang="en-US" smtClean="0">
              <a:effectLst>
                <a:outerShdw blurRad="38100" dist="38100" dir="2700000" algn="tl">
                  <a:srgbClr val="FFFFFF"/>
                </a:outerShdw>
              </a:effectLst>
            </a:endParaRPr>
          </a:p>
          <a:p>
            <a:pPr lvl="1">
              <a:defRPr/>
            </a:pPr>
            <a:r>
              <a:rPr lang="en-US" sz="2000" smtClean="0">
                <a:effectLst>
                  <a:outerShdw blurRad="38100" dist="38100" dir="2700000" algn="tl">
                    <a:srgbClr val="FFFFFF"/>
                  </a:outerShdw>
                </a:effectLst>
              </a:rPr>
              <a:t>	</a:t>
            </a:r>
            <a:r>
              <a:rPr lang="en-US" sz="2400" smtClean="0">
                <a:effectLst>
                  <a:outerShdw blurRad="38100" dist="38100" dir="2700000" algn="tl">
                    <a:srgbClr val="FFFFFF"/>
                  </a:outerShdw>
                </a:effectLst>
              </a:rPr>
              <a:t>negative electrical charge</a:t>
            </a:r>
          </a:p>
          <a:p>
            <a:pPr lvl="1">
              <a:defRPr/>
            </a:pPr>
            <a:r>
              <a:rPr lang="en-US" sz="2400" smtClean="0">
                <a:effectLst>
                  <a:outerShdw blurRad="38100" dist="38100" dir="2700000" algn="tl">
                    <a:srgbClr val="FFFFFF"/>
                  </a:outerShdw>
                </a:effectLst>
              </a:rPr>
              <a:t>	relative mass  =  0.0005 amu </a:t>
            </a:r>
            <a:br>
              <a:rPr lang="en-US" sz="2400" smtClean="0">
                <a:effectLst>
                  <a:outerShdw blurRad="38100" dist="38100" dir="2700000" algn="tl">
                    <a:srgbClr val="FFFFFF"/>
                  </a:outerShdw>
                </a:effectLst>
              </a:rPr>
            </a:br>
            <a:r>
              <a:rPr lang="en-US" sz="2400" smtClean="0">
                <a:effectLst>
                  <a:outerShdw blurRad="38100" dist="38100" dir="2700000" algn="tl">
                    <a:srgbClr val="FFFFFF"/>
                  </a:outerShdw>
                </a:effectLst>
              </a:rPr>
              <a:t>                                  </a:t>
            </a:r>
            <a:r>
              <a:rPr lang="en-US" sz="2400" smtClean="0">
                <a:solidFill>
                  <a:srgbClr val="FFFF00"/>
                </a:solidFill>
                <a:effectLst>
                  <a:outerShdw blurRad="38100" dist="38100" dir="2700000" algn="tl">
                    <a:srgbClr val="000000"/>
                  </a:outerShdw>
                </a:effectLst>
              </a:rPr>
              <a:t>but we can round to 0</a:t>
            </a:r>
            <a:endParaRPr lang="en-US" smtClean="0">
              <a:solidFill>
                <a:srgbClr val="FFFF00"/>
              </a:solidFill>
              <a:effectLst>
                <a:outerShdw blurRad="38100" dist="38100" dir="2700000" algn="tl">
                  <a:srgbClr val="000000"/>
                </a:outerShdw>
              </a:effectLst>
            </a:endParaRPr>
          </a:p>
          <a:p>
            <a:pPr>
              <a:defRPr/>
            </a:pPr>
            <a:r>
              <a:rPr lang="en-US" sz="2800" smtClean="0">
                <a:solidFill>
                  <a:schemeClr val="hlink"/>
                </a:solidFill>
                <a:effectLst>
                  <a:outerShdw blurRad="38100" dist="38100" dir="2700000" algn="tl">
                    <a:srgbClr val="000000"/>
                  </a:outerShdw>
                </a:effectLst>
              </a:rPr>
              <a:t>Neutrons (n</a:t>
            </a:r>
            <a:r>
              <a:rPr lang="en-US" sz="2800" baseline="30000" smtClean="0">
                <a:solidFill>
                  <a:schemeClr val="hlink"/>
                </a:solidFill>
                <a:effectLst>
                  <a:outerShdw blurRad="38100" dist="38100" dir="2700000" algn="tl">
                    <a:srgbClr val="000000"/>
                  </a:outerShdw>
                </a:effectLst>
              </a:rPr>
              <a:t>o</a:t>
            </a:r>
            <a:r>
              <a:rPr lang="en-US" sz="2800" smtClean="0">
                <a:solidFill>
                  <a:schemeClr val="hlink"/>
                </a:solidFill>
                <a:effectLst>
                  <a:outerShdw blurRad="38100" dist="38100" dir="2700000" algn="tl">
                    <a:srgbClr val="000000"/>
                  </a:outerShdw>
                </a:effectLst>
              </a:rPr>
              <a:t>)</a:t>
            </a:r>
            <a:endParaRPr lang="en-US" smtClean="0">
              <a:effectLst>
                <a:outerShdw blurRad="38100" dist="38100" dir="2700000" algn="tl">
                  <a:srgbClr val="FFFFFF"/>
                </a:outerShdw>
              </a:effectLst>
            </a:endParaRPr>
          </a:p>
          <a:p>
            <a:pPr lvl="1">
              <a:defRPr/>
            </a:pPr>
            <a:r>
              <a:rPr lang="en-US" smtClean="0">
                <a:effectLst>
                  <a:outerShdw blurRad="38100" dist="38100" dir="2700000" algn="tl">
                    <a:srgbClr val="FFFFFF"/>
                  </a:outerShdw>
                </a:effectLst>
              </a:rPr>
              <a:t>	</a:t>
            </a:r>
            <a:r>
              <a:rPr lang="en-US" sz="2400" smtClean="0">
                <a:effectLst>
                  <a:outerShdw blurRad="38100" dist="38100" dir="2700000" algn="tl">
                    <a:srgbClr val="FFFFFF"/>
                  </a:outerShdw>
                </a:effectLst>
              </a:rPr>
              <a:t>no electrical charge</a:t>
            </a:r>
          </a:p>
          <a:p>
            <a:pPr lvl="1">
              <a:defRPr/>
            </a:pPr>
            <a:r>
              <a:rPr lang="en-US" sz="2400" smtClean="0">
                <a:effectLst>
                  <a:outerShdw blurRad="38100" dist="38100" dir="2700000" algn="tl">
                    <a:srgbClr val="FFFFFF"/>
                  </a:outerShdw>
                </a:effectLst>
              </a:rPr>
              <a:t>	mass  =  1.009 amu </a:t>
            </a:r>
            <a:r>
              <a:rPr lang="en-US" sz="2400" smtClean="0">
                <a:solidFill>
                  <a:srgbClr val="FFFF00"/>
                </a:solidFill>
                <a:effectLst>
                  <a:outerShdw blurRad="38100" dist="38100" dir="2700000" algn="tl">
                    <a:srgbClr val="000000"/>
                  </a:outerShdw>
                </a:effectLst>
              </a:rPr>
              <a:t>but we can round to 1</a:t>
            </a:r>
          </a:p>
        </p:txBody>
      </p:sp>
      <p:sp>
        <p:nvSpPr>
          <p:cNvPr id="14340" name="Line 4"/>
          <p:cNvSpPr>
            <a:spLocks noChangeShapeType="1"/>
          </p:cNvSpPr>
          <p:nvPr/>
        </p:nvSpPr>
        <p:spPr bwMode="auto">
          <a:xfrm>
            <a:off x="787400" y="1143000"/>
            <a:ext cx="711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dissolve">
                                      <p:cBhvr>
                                        <p:cTn id="7" dur="500"/>
                                        <p:tgtEl>
                                          <p:spTgt spid="1259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5955">
                                            <p:txEl>
                                              <p:pRg st="1" end="1"/>
                                            </p:txEl>
                                          </p:spTgt>
                                        </p:tgtEl>
                                        <p:attrNameLst>
                                          <p:attrName>style.visibility</p:attrName>
                                        </p:attrNameLst>
                                      </p:cBhvr>
                                      <p:to>
                                        <p:strVal val="visible"/>
                                      </p:to>
                                    </p:set>
                                    <p:animEffect transition="in" filter="dissolve">
                                      <p:cBhvr>
                                        <p:cTn id="12" dur="500"/>
                                        <p:tgtEl>
                                          <p:spTgt spid="1259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5955">
                                            <p:txEl>
                                              <p:pRg st="2" end="2"/>
                                            </p:txEl>
                                          </p:spTgt>
                                        </p:tgtEl>
                                        <p:attrNameLst>
                                          <p:attrName>style.visibility</p:attrName>
                                        </p:attrNameLst>
                                      </p:cBhvr>
                                      <p:to>
                                        <p:strVal val="visible"/>
                                      </p:to>
                                    </p:set>
                                    <p:animEffect transition="in" filter="dissolve">
                                      <p:cBhvr>
                                        <p:cTn id="17" dur="500"/>
                                        <p:tgtEl>
                                          <p:spTgt spid="1259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5955">
                                            <p:txEl>
                                              <p:pRg st="3" end="3"/>
                                            </p:txEl>
                                          </p:spTgt>
                                        </p:tgtEl>
                                        <p:attrNameLst>
                                          <p:attrName>style.visibility</p:attrName>
                                        </p:attrNameLst>
                                      </p:cBhvr>
                                      <p:to>
                                        <p:strVal val="visible"/>
                                      </p:to>
                                    </p:set>
                                    <p:animEffect transition="in" filter="dissolve">
                                      <p:cBhvr>
                                        <p:cTn id="22" dur="500"/>
                                        <p:tgtEl>
                                          <p:spTgt spid="1259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5955">
                                            <p:txEl>
                                              <p:pRg st="4" end="4"/>
                                            </p:txEl>
                                          </p:spTgt>
                                        </p:tgtEl>
                                        <p:attrNameLst>
                                          <p:attrName>style.visibility</p:attrName>
                                        </p:attrNameLst>
                                      </p:cBhvr>
                                      <p:to>
                                        <p:strVal val="visible"/>
                                      </p:to>
                                    </p:set>
                                    <p:animEffect transition="in" filter="dissolve">
                                      <p:cBhvr>
                                        <p:cTn id="27" dur="500"/>
                                        <p:tgtEl>
                                          <p:spTgt spid="1259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25955">
                                            <p:txEl>
                                              <p:pRg st="5" end="5"/>
                                            </p:txEl>
                                          </p:spTgt>
                                        </p:tgtEl>
                                        <p:attrNameLst>
                                          <p:attrName>style.visibility</p:attrName>
                                        </p:attrNameLst>
                                      </p:cBhvr>
                                      <p:to>
                                        <p:strVal val="visible"/>
                                      </p:to>
                                    </p:set>
                                    <p:animEffect transition="in" filter="dissolve">
                                      <p:cBhvr>
                                        <p:cTn id="32" dur="500"/>
                                        <p:tgtEl>
                                          <p:spTgt spid="12595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5955">
                                            <p:txEl>
                                              <p:pRg st="6" end="6"/>
                                            </p:txEl>
                                          </p:spTgt>
                                        </p:tgtEl>
                                        <p:attrNameLst>
                                          <p:attrName>style.visibility</p:attrName>
                                        </p:attrNameLst>
                                      </p:cBhvr>
                                      <p:to>
                                        <p:strVal val="visible"/>
                                      </p:to>
                                    </p:set>
                                    <p:animEffect transition="in" filter="dissolve">
                                      <p:cBhvr>
                                        <p:cTn id="37" dur="500"/>
                                        <p:tgtEl>
                                          <p:spTgt spid="12595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25955">
                                            <p:txEl>
                                              <p:pRg st="7" end="7"/>
                                            </p:txEl>
                                          </p:spTgt>
                                        </p:tgtEl>
                                        <p:attrNameLst>
                                          <p:attrName>style.visibility</p:attrName>
                                        </p:attrNameLst>
                                      </p:cBhvr>
                                      <p:to>
                                        <p:strVal val="visible"/>
                                      </p:to>
                                    </p:set>
                                    <p:animEffect transition="in" filter="dissolve">
                                      <p:cBhvr>
                                        <p:cTn id="42" dur="500"/>
                                        <p:tgtEl>
                                          <p:spTgt spid="12595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25955">
                                            <p:txEl>
                                              <p:pRg st="8" end="8"/>
                                            </p:txEl>
                                          </p:spTgt>
                                        </p:tgtEl>
                                        <p:attrNameLst>
                                          <p:attrName>style.visibility</p:attrName>
                                        </p:attrNameLst>
                                      </p:cBhvr>
                                      <p:to>
                                        <p:strVal val="visible"/>
                                      </p:to>
                                    </p:set>
                                    <p:animEffect transition="in" filter="dissolve">
                                      <p:cBhvr>
                                        <p:cTn id="47" dur="500"/>
                                        <p:tgtEl>
                                          <p:spTgt spid="12595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5955">
                                            <p:txEl>
                                              <p:pRg st="9" end="9"/>
                                            </p:txEl>
                                          </p:spTgt>
                                        </p:tgtEl>
                                        <p:attrNameLst>
                                          <p:attrName>style.visibility</p:attrName>
                                        </p:attrNameLst>
                                      </p:cBhvr>
                                      <p:to>
                                        <p:strVal val="visible"/>
                                      </p:to>
                                    </p:set>
                                    <p:animEffect transition="in" filter="dissolve">
                                      <p:cBhvr>
                                        <p:cTn id="52" dur="500"/>
                                        <p:tgtEl>
                                          <p:spTgt spid="12595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2"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762000" y="762000"/>
            <a:ext cx="7162800" cy="1143000"/>
          </a:xfrm>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Atomic Number, Z</a:t>
            </a:r>
            <a:endParaRPr lang="en-US" sz="4800" smtClean="0">
              <a:solidFill>
                <a:srgbClr val="EF9100"/>
              </a:solidFill>
              <a:effectLst>
                <a:outerShdw blurRad="38100" dist="38100" dir="2700000" algn="tl">
                  <a:srgbClr val="000000"/>
                </a:outerShdw>
              </a:effectLst>
            </a:endParaRPr>
          </a:p>
        </p:txBody>
      </p:sp>
      <p:sp>
        <p:nvSpPr>
          <p:cNvPr id="129027" name="Rectangle 3"/>
          <p:cNvSpPr>
            <a:spLocks noGrp="1" noChangeArrowheads="1"/>
          </p:cNvSpPr>
          <p:nvPr>
            <p:ph type="body" idx="1"/>
          </p:nvPr>
        </p:nvSpPr>
        <p:spPr>
          <a:xfrm>
            <a:off x="990600" y="1981200"/>
            <a:ext cx="7162800" cy="1752600"/>
          </a:xfrm>
        </p:spPr>
        <p:txBody>
          <a:bodyPr/>
          <a:lstStyle/>
          <a:p>
            <a:pPr>
              <a:buFontTx/>
              <a:buNone/>
              <a:defRPr/>
            </a:pPr>
            <a:r>
              <a:rPr lang="en-US" sz="3600" smtClean="0">
                <a:effectLst>
                  <a:outerShdw blurRad="38100" dist="38100" dir="2700000" algn="tl">
                    <a:srgbClr val="FFFFFF"/>
                  </a:outerShdw>
                </a:effectLst>
              </a:rPr>
              <a:t>All atoms of the same element have the same number of protons in the nucleus, </a:t>
            </a:r>
            <a:r>
              <a:rPr lang="en-US" sz="4400" smtClean="0">
                <a:solidFill>
                  <a:srgbClr val="EF9100"/>
                </a:solidFill>
                <a:effectLst>
                  <a:outerShdw blurRad="38100" dist="38100" dir="2700000" algn="tl">
                    <a:srgbClr val="000000"/>
                  </a:outerShdw>
                </a:effectLst>
              </a:rPr>
              <a:t>Z</a:t>
            </a:r>
            <a:endParaRPr lang="en-US" sz="3600" smtClean="0">
              <a:solidFill>
                <a:srgbClr val="EF9100"/>
              </a:solidFill>
              <a:effectLst>
                <a:outerShdw blurRad="38100" dist="38100" dir="2700000" algn="tl">
                  <a:srgbClr val="000000"/>
                </a:outerShdw>
              </a:effectLst>
            </a:endParaRPr>
          </a:p>
        </p:txBody>
      </p:sp>
      <p:sp>
        <p:nvSpPr>
          <p:cNvPr id="15364" name="Line 4"/>
          <p:cNvSpPr>
            <a:spLocks noChangeShapeType="1"/>
          </p:cNvSpPr>
          <p:nvPr/>
        </p:nvSpPr>
        <p:spPr bwMode="auto">
          <a:xfrm>
            <a:off x="533400" y="1828800"/>
            <a:ext cx="7620000" cy="0"/>
          </a:xfrm>
          <a:prstGeom prst="line">
            <a:avLst/>
          </a:prstGeom>
          <a:noFill/>
          <a:ln w="28575">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29" name="Rectangle 5"/>
          <p:cNvSpPr>
            <a:spLocks noChangeArrowheads="1"/>
          </p:cNvSpPr>
          <p:nvPr/>
        </p:nvSpPr>
        <p:spPr bwMode="auto">
          <a:xfrm>
            <a:off x="1676400" y="4343400"/>
            <a:ext cx="1447800" cy="1600200"/>
          </a:xfrm>
          <a:prstGeom prst="rect">
            <a:avLst/>
          </a:prstGeom>
          <a:solidFill>
            <a:srgbClr val="FF7C8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endParaRPr lang="en-US" altLang="en-US"/>
          </a:p>
        </p:txBody>
      </p:sp>
      <p:sp>
        <p:nvSpPr>
          <p:cNvPr id="129030" name="Text Box 6"/>
          <p:cNvSpPr txBox="1">
            <a:spLocks noChangeArrowheads="1"/>
          </p:cNvSpPr>
          <p:nvPr/>
        </p:nvSpPr>
        <p:spPr bwMode="auto">
          <a:xfrm>
            <a:off x="2057400" y="4281488"/>
            <a:ext cx="581025"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13</a:t>
            </a:r>
          </a:p>
        </p:txBody>
      </p:sp>
      <p:sp>
        <p:nvSpPr>
          <p:cNvPr id="129031" name="Text Box 7"/>
          <p:cNvSpPr txBox="1">
            <a:spLocks noChangeArrowheads="1"/>
          </p:cNvSpPr>
          <p:nvPr/>
        </p:nvSpPr>
        <p:spPr bwMode="auto">
          <a:xfrm>
            <a:off x="2127250" y="4814888"/>
            <a:ext cx="539750"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Al</a:t>
            </a:r>
          </a:p>
        </p:txBody>
      </p:sp>
      <p:sp>
        <p:nvSpPr>
          <p:cNvPr id="129032" name="Text Box 8"/>
          <p:cNvSpPr txBox="1">
            <a:spLocks noChangeArrowheads="1"/>
          </p:cNvSpPr>
          <p:nvPr/>
        </p:nvSpPr>
        <p:spPr bwMode="auto">
          <a:xfrm>
            <a:off x="1752600" y="5424488"/>
            <a:ext cx="1274763" cy="5191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26.981</a:t>
            </a:r>
          </a:p>
        </p:txBody>
      </p:sp>
      <p:grpSp>
        <p:nvGrpSpPr>
          <p:cNvPr id="129033" name="Group 9"/>
          <p:cNvGrpSpPr>
            <a:grpSpLocks/>
          </p:cNvGrpSpPr>
          <p:nvPr/>
        </p:nvGrpSpPr>
        <p:grpSpPr bwMode="auto">
          <a:xfrm>
            <a:off x="2895600" y="4256088"/>
            <a:ext cx="3844925" cy="519112"/>
            <a:chOff x="1824" y="2681"/>
            <a:chExt cx="2422" cy="327"/>
          </a:xfrm>
        </p:grpSpPr>
        <p:sp>
          <p:nvSpPr>
            <p:cNvPr id="15376" name="Line 10"/>
            <p:cNvSpPr>
              <a:spLocks noChangeShapeType="1"/>
            </p:cNvSpPr>
            <p:nvPr/>
          </p:nvSpPr>
          <p:spPr bwMode="auto">
            <a:xfrm flipH="1">
              <a:off x="1824" y="2880"/>
              <a:ext cx="624"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5" name="Text Box 11"/>
            <p:cNvSpPr txBox="1">
              <a:spLocks noChangeArrowheads="1"/>
            </p:cNvSpPr>
            <p:nvPr/>
          </p:nvSpPr>
          <p:spPr bwMode="auto">
            <a:xfrm>
              <a:off x="2486" y="2681"/>
              <a:ext cx="1760"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Atomic number</a:t>
              </a:r>
            </a:p>
          </p:txBody>
        </p:sp>
      </p:grpSp>
      <p:grpSp>
        <p:nvGrpSpPr>
          <p:cNvPr id="129036" name="Group 12"/>
          <p:cNvGrpSpPr>
            <a:grpSpLocks/>
          </p:cNvGrpSpPr>
          <p:nvPr/>
        </p:nvGrpSpPr>
        <p:grpSpPr bwMode="auto">
          <a:xfrm>
            <a:off x="2667000" y="4800600"/>
            <a:ext cx="3352800" cy="519113"/>
            <a:chOff x="1680" y="3024"/>
            <a:chExt cx="2112" cy="327"/>
          </a:xfrm>
        </p:grpSpPr>
        <p:sp>
          <p:nvSpPr>
            <p:cNvPr id="15374" name="Line 13"/>
            <p:cNvSpPr>
              <a:spLocks noChangeShapeType="1"/>
            </p:cNvSpPr>
            <p:nvPr/>
          </p:nvSpPr>
          <p:spPr bwMode="auto">
            <a:xfrm flipH="1">
              <a:off x="1680" y="3216"/>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38" name="Text Box 14"/>
            <p:cNvSpPr txBox="1">
              <a:spLocks noChangeArrowheads="1"/>
            </p:cNvSpPr>
            <p:nvPr/>
          </p:nvSpPr>
          <p:spPr bwMode="auto">
            <a:xfrm>
              <a:off x="2256" y="3024"/>
              <a:ext cx="1536"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Atom symbol</a:t>
              </a:r>
            </a:p>
          </p:txBody>
        </p:sp>
      </p:grpSp>
      <p:grpSp>
        <p:nvGrpSpPr>
          <p:cNvPr id="129039" name="Group 15"/>
          <p:cNvGrpSpPr>
            <a:grpSpLocks/>
          </p:cNvGrpSpPr>
          <p:nvPr/>
        </p:nvGrpSpPr>
        <p:grpSpPr bwMode="auto">
          <a:xfrm>
            <a:off x="2971800" y="5424488"/>
            <a:ext cx="5202238" cy="519112"/>
            <a:chOff x="1872" y="3417"/>
            <a:chExt cx="3277" cy="327"/>
          </a:xfrm>
        </p:grpSpPr>
        <p:sp>
          <p:nvSpPr>
            <p:cNvPr id="15372" name="Line 16"/>
            <p:cNvSpPr>
              <a:spLocks noChangeShapeType="1"/>
            </p:cNvSpPr>
            <p:nvPr/>
          </p:nvSpPr>
          <p:spPr bwMode="auto">
            <a:xfrm flipH="1">
              <a:off x="1872" y="3600"/>
              <a:ext cx="576"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41" name="Text Box 17"/>
            <p:cNvSpPr txBox="1">
              <a:spLocks noChangeArrowheads="1"/>
            </p:cNvSpPr>
            <p:nvPr/>
          </p:nvSpPr>
          <p:spPr bwMode="auto">
            <a:xfrm>
              <a:off x="2480" y="3417"/>
              <a:ext cx="2669" cy="3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2800" i="0">
                  <a:effectLst>
                    <a:outerShdw blurRad="38100" dist="38100" dir="2700000" algn="tl">
                      <a:srgbClr val="FFFFFF"/>
                    </a:outerShdw>
                  </a:effectLst>
                  <a:latin typeface="Arial" charset="0"/>
                </a:rPr>
                <a:t>AVERAGE Atomic Mass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Effect transition="in" filter="dissolve">
                                      <p:cBhvr>
                                        <p:cTn id="7" dur="500"/>
                                        <p:tgtEl>
                                          <p:spTgt spid="129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9029"/>
                                        </p:tgtEl>
                                        <p:attrNameLst>
                                          <p:attrName>style.visibility</p:attrName>
                                        </p:attrNameLst>
                                      </p:cBhvr>
                                      <p:to>
                                        <p:strVal val="visible"/>
                                      </p:to>
                                    </p:set>
                                    <p:animEffect transition="in" filter="dissolve">
                                      <p:cBhvr>
                                        <p:cTn id="12" dur="500"/>
                                        <p:tgtEl>
                                          <p:spTgt spid="12902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9031"/>
                                        </p:tgtEl>
                                        <p:attrNameLst>
                                          <p:attrName>style.visibility</p:attrName>
                                        </p:attrNameLst>
                                      </p:cBhvr>
                                      <p:to>
                                        <p:strVal val="visible"/>
                                      </p:to>
                                    </p:set>
                                    <p:animEffect transition="in" filter="dissolve">
                                      <p:cBhvr>
                                        <p:cTn id="17" dur="500"/>
                                        <p:tgtEl>
                                          <p:spTgt spid="1290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29036"/>
                                        </p:tgtEl>
                                        <p:attrNameLst>
                                          <p:attrName>style.visibility</p:attrName>
                                        </p:attrNameLst>
                                      </p:cBhvr>
                                      <p:to>
                                        <p:strVal val="visible"/>
                                      </p:to>
                                    </p:set>
                                    <p:animEffect transition="in" filter="dissolve">
                                      <p:cBhvr>
                                        <p:cTn id="22" dur="500"/>
                                        <p:tgtEl>
                                          <p:spTgt spid="12903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9030"/>
                                        </p:tgtEl>
                                        <p:attrNameLst>
                                          <p:attrName>style.visibility</p:attrName>
                                        </p:attrNameLst>
                                      </p:cBhvr>
                                      <p:to>
                                        <p:strVal val="visible"/>
                                      </p:to>
                                    </p:set>
                                    <p:animEffect transition="in" filter="dissolve">
                                      <p:cBhvr>
                                        <p:cTn id="27" dur="500"/>
                                        <p:tgtEl>
                                          <p:spTgt spid="1290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29033"/>
                                        </p:tgtEl>
                                        <p:attrNameLst>
                                          <p:attrName>style.visibility</p:attrName>
                                        </p:attrNameLst>
                                      </p:cBhvr>
                                      <p:to>
                                        <p:strVal val="visible"/>
                                      </p:to>
                                    </p:set>
                                    <p:animEffect transition="in" filter="dissolve">
                                      <p:cBhvr>
                                        <p:cTn id="32" dur="500"/>
                                        <p:tgtEl>
                                          <p:spTgt spid="12903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9032"/>
                                        </p:tgtEl>
                                        <p:attrNameLst>
                                          <p:attrName>style.visibility</p:attrName>
                                        </p:attrNameLst>
                                      </p:cBhvr>
                                      <p:to>
                                        <p:strVal val="visible"/>
                                      </p:to>
                                    </p:set>
                                    <p:animEffect transition="in" filter="dissolve">
                                      <p:cBhvr>
                                        <p:cTn id="37" dur="500"/>
                                        <p:tgtEl>
                                          <p:spTgt spid="1290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29039"/>
                                        </p:tgtEl>
                                        <p:attrNameLst>
                                          <p:attrName>style.visibility</p:attrName>
                                        </p:attrNameLst>
                                      </p:cBhvr>
                                      <p:to>
                                        <p:strVal val="visible"/>
                                      </p:to>
                                    </p:set>
                                    <p:animEffect transition="in" filter="dissolve">
                                      <p:cBhvr>
                                        <p:cTn id="42" dur="500"/>
                                        <p:tgtEl>
                                          <p:spTgt spid="129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autoUpdateAnimBg="0"/>
      <p:bldP spid="129029" grpId="0" animBg="1"/>
      <p:bldP spid="129030" grpId="0" autoUpdateAnimBg="0"/>
      <p:bldP spid="129031" grpId="0" autoUpdateAnimBg="0"/>
      <p:bldP spid="129032"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1066800" y="381000"/>
            <a:ext cx="7162800" cy="1143000"/>
          </a:xfrm>
        </p:spPr>
        <p:txBody>
          <a:bodyPr/>
          <a:lstStyle/>
          <a:p>
            <a:pPr>
              <a:defRPr/>
            </a:pPr>
            <a:r>
              <a:rPr lang="en-US" sz="4800" smtClean="0">
                <a:solidFill>
                  <a:srgbClr val="99FF99"/>
                </a:solidFill>
                <a:effectLst>
                  <a:outerShdw blurRad="38100" dist="38100" dir="2700000" algn="tl">
                    <a:srgbClr val="000000"/>
                  </a:outerShdw>
                </a:effectLst>
                <a:latin typeface="Comic Sans MS" pitchFamily="66" charset="0"/>
              </a:rPr>
              <a:t>Mass Number, A</a:t>
            </a:r>
            <a:endParaRPr lang="en-US" sz="4800" smtClean="0">
              <a:solidFill>
                <a:srgbClr val="99FF99"/>
              </a:solidFill>
              <a:effectLst>
                <a:outerShdw blurRad="38100" dist="38100" dir="2700000" algn="tl">
                  <a:srgbClr val="000000"/>
                </a:outerShdw>
              </a:effectLst>
            </a:endParaRPr>
          </a:p>
        </p:txBody>
      </p:sp>
      <p:sp>
        <p:nvSpPr>
          <p:cNvPr id="131075" name="Rectangle 3"/>
          <p:cNvSpPr>
            <a:spLocks noGrp="1" noChangeArrowheads="1"/>
          </p:cNvSpPr>
          <p:nvPr>
            <p:ph type="body" idx="1"/>
          </p:nvPr>
        </p:nvSpPr>
        <p:spPr>
          <a:xfrm>
            <a:off x="990600" y="1371600"/>
            <a:ext cx="7162800" cy="4114800"/>
          </a:xfrm>
        </p:spPr>
        <p:txBody>
          <a:bodyPr/>
          <a:lstStyle/>
          <a:p>
            <a:pPr>
              <a:defRPr/>
            </a:pPr>
            <a:r>
              <a:rPr lang="en-US" sz="2800" smtClean="0">
                <a:effectLst>
                  <a:outerShdw blurRad="38100" dist="38100" dir="2700000" algn="tl">
                    <a:srgbClr val="FFFFFF"/>
                  </a:outerShdw>
                </a:effectLst>
              </a:rPr>
              <a:t>C atom with 6 protons and 6 neutrons is the mass standard   =  12 atomic mass units (amu)</a:t>
            </a:r>
          </a:p>
          <a:p>
            <a:pPr>
              <a:defRPr/>
            </a:pPr>
            <a:r>
              <a:rPr lang="en-US" sz="3200" smtClean="0">
                <a:solidFill>
                  <a:schemeClr val="hlink"/>
                </a:solidFill>
                <a:effectLst>
                  <a:outerShdw blurRad="38100" dist="38100" dir="2700000" algn="tl">
                    <a:srgbClr val="000000"/>
                  </a:outerShdw>
                </a:effectLst>
              </a:rPr>
              <a:t>Mass Number</a:t>
            </a:r>
            <a:r>
              <a:rPr lang="en-US" sz="3200" smtClean="0">
                <a:effectLst>
                  <a:outerShdw blurRad="38100" dist="38100" dir="2700000" algn="tl">
                    <a:srgbClr val="FFFFFF"/>
                  </a:outerShdw>
                </a:effectLst>
              </a:rPr>
              <a:t> (A)					</a:t>
            </a:r>
            <a:r>
              <a:rPr lang="en-US" sz="2800" smtClean="0">
                <a:effectLst>
                  <a:outerShdw blurRad="38100" dist="38100" dir="2700000" algn="tl">
                    <a:srgbClr val="FFFFFF"/>
                  </a:outerShdw>
                </a:effectLst>
              </a:rPr>
              <a:t>= # protons  +  # neutrons</a:t>
            </a:r>
          </a:p>
          <a:p>
            <a:pPr>
              <a:defRPr/>
            </a:pPr>
            <a:r>
              <a:rPr lang="en-US" sz="2800" smtClean="0">
                <a:effectLst>
                  <a:outerShdw blurRad="38100" dist="38100" dir="2700000" algn="tl">
                    <a:srgbClr val="FFFFFF"/>
                  </a:outerShdw>
                </a:effectLst>
              </a:rPr>
              <a:t>NOT on the periodic table…(AVERAGE atomic mass is on the table)</a:t>
            </a:r>
          </a:p>
          <a:p>
            <a:pPr>
              <a:defRPr/>
            </a:pPr>
            <a:r>
              <a:rPr lang="en-US" sz="2800" smtClean="0">
                <a:effectLst>
                  <a:outerShdw blurRad="38100" dist="38100" dir="2700000" algn="tl">
                    <a:srgbClr val="FFFFFF"/>
                  </a:outerShdw>
                </a:effectLst>
              </a:rPr>
              <a:t>A boron atom can have </a:t>
            </a:r>
            <a:r>
              <a:rPr lang="en-US" smtClean="0">
                <a:effectLst>
                  <a:outerShdw blurRad="38100" dist="38100" dir="2700000" algn="tl">
                    <a:srgbClr val="FFFFFF"/>
                  </a:outerShdw>
                </a:effectLst>
              </a:rPr>
              <a:t>				</a:t>
            </a:r>
            <a:r>
              <a:rPr lang="en-US" sz="2800" smtClean="0">
                <a:effectLst>
                  <a:outerShdw blurRad="38100" dist="38100" dir="2700000" algn="tl">
                    <a:srgbClr val="FFFFFF"/>
                  </a:outerShdw>
                </a:effectLst>
              </a:rPr>
              <a:t>A  =  5 p  +  5 n  =  10 amu</a:t>
            </a:r>
          </a:p>
        </p:txBody>
      </p:sp>
      <p:pic>
        <p:nvPicPr>
          <p:cNvPr id="13107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4495800"/>
            <a:ext cx="1803400" cy="20574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pic>
        <p:nvPicPr>
          <p:cNvPr id="13107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5486400"/>
            <a:ext cx="1965325" cy="1127125"/>
          </a:xfrm>
          <a:prstGeom prst="rect">
            <a:avLst/>
          </a:prstGeom>
          <a:solidFill>
            <a:srgbClr val="FCFEB9"/>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5">
                                            <p:txEl>
                                              <p:pRg st="0" end="0"/>
                                            </p:txEl>
                                          </p:spTgt>
                                        </p:tgtEl>
                                        <p:attrNameLst>
                                          <p:attrName>style.visibility</p:attrName>
                                        </p:attrNameLst>
                                      </p:cBhvr>
                                      <p:to>
                                        <p:strVal val="visible"/>
                                      </p:to>
                                    </p:set>
                                    <p:animEffect transition="in" filter="dissolve">
                                      <p:cBhvr>
                                        <p:cTn id="7" dur="500"/>
                                        <p:tgtEl>
                                          <p:spTgt spid="1310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1075">
                                            <p:txEl>
                                              <p:pRg st="1" end="1"/>
                                            </p:txEl>
                                          </p:spTgt>
                                        </p:tgtEl>
                                        <p:attrNameLst>
                                          <p:attrName>style.visibility</p:attrName>
                                        </p:attrNameLst>
                                      </p:cBhvr>
                                      <p:to>
                                        <p:strVal val="visible"/>
                                      </p:to>
                                    </p:set>
                                    <p:animEffect transition="in" filter="dissolve">
                                      <p:cBhvr>
                                        <p:cTn id="12" dur="500"/>
                                        <p:tgtEl>
                                          <p:spTgt spid="1310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1075">
                                            <p:txEl>
                                              <p:pRg st="2" end="2"/>
                                            </p:txEl>
                                          </p:spTgt>
                                        </p:tgtEl>
                                        <p:attrNameLst>
                                          <p:attrName>style.visibility</p:attrName>
                                        </p:attrNameLst>
                                      </p:cBhvr>
                                      <p:to>
                                        <p:strVal val="visible"/>
                                      </p:to>
                                    </p:set>
                                    <p:animEffect transition="in" filter="dissolve">
                                      <p:cBhvr>
                                        <p:cTn id="17" dur="500"/>
                                        <p:tgtEl>
                                          <p:spTgt spid="1310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1075">
                                            <p:txEl>
                                              <p:pRg st="3" end="3"/>
                                            </p:txEl>
                                          </p:spTgt>
                                        </p:tgtEl>
                                        <p:attrNameLst>
                                          <p:attrName>style.visibility</p:attrName>
                                        </p:attrNameLst>
                                      </p:cBhvr>
                                      <p:to>
                                        <p:strVal val="visible"/>
                                      </p:to>
                                    </p:set>
                                    <p:animEffect transition="in" filter="dissolve">
                                      <p:cBhvr>
                                        <p:cTn id="22" dur="500"/>
                                        <p:tgtEl>
                                          <p:spTgt spid="13107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1077"/>
                                        </p:tgtEl>
                                        <p:attrNameLst>
                                          <p:attrName>style.visibility</p:attrName>
                                        </p:attrNameLst>
                                      </p:cBhvr>
                                      <p:to>
                                        <p:strVal val="visible"/>
                                      </p:to>
                                    </p:set>
                                    <p:animEffect transition="in" filter="dissolve">
                                      <p:cBhvr>
                                        <p:cTn id="27" dur="500"/>
                                        <p:tgtEl>
                                          <p:spTgt spid="131077"/>
                                        </p:tgtEl>
                                      </p:cBhvr>
                                    </p:animEffect>
                                  </p:childTnLst>
                                </p:cTn>
                              </p:par>
                            </p:childTnLst>
                          </p:cTn>
                        </p:par>
                        <p:par>
                          <p:cTn id="28" fill="hold" nodeType="afterGroup">
                            <p:stCondLst>
                              <p:cond delay="500"/>
                            </p:stCondLst>
                            <p:childTnLst>
                              <p:par>
                                <p:cTn id="29" presetID="9" presetClass="entr" presetSubtype="0" fill="hold" nodeType="afterEffect">
                                  <p:stCondLst>
                                    <p:cond delay="0"/>
                                  </p:stCondLst>
                                  <p:childTnLst>
                                    <p:set>
                                      <p:cBhvr>
                                        <p:cTn id="30" dur="1" fill="hold">
                                          <p:stCondLst>
                                            <p:cond delay="0"/>
                                          </p:stCondLst>
                                        </p:cTn>
                                        <p:tgtEl>
                                          <p:spTgt spid="131076"/>
                                        </p:tgtEl>
                                        <p:attrNameLst>
                                          <p:attrName>style.visibility</p:attrName>
                                        </p:attrNameLst>
                                      </p:cBhvr>
                                      <p:to>
                                        <p:strVal val="visible"/>
                                      </p:to>
                                    </p:set>
                                    <p:animEffect transition="in" filter="dissolve">
                                      <p:cBhvr>
                                        <p:cTn id="31" dur="5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438400" y="609600"/>
            <a:ext cx="3962400" cy="609600"/>
          </a:xfrm>
        </p:spPr>
        <p:txBody>
          <a:bodyPr/>
          <a:lstStyle/>
          <a:p>
            <a:pPr>
              <a:defRPr/>
            </a:pPr>
            <a:r>
              <a:rPr lang="en-US" sz="4800" smtClean="0">
                <a:solidFill>
                  <a:schemeClr val="hlink"/>
                </a:solidFill>
                <a:effectLst>
                  <a:outerShdw blurRad="38100" dist="38100" dir="2700000" algn="tl">
                    <a:srgbClr val="000000"/>
                  </a:outerShdw>
                </a:effectLst>
                <a:latin typeface="Comic Sans MS" pitchFamily="66" charset="0"/>
              </a:rPr>
              <a:t>Isotopes</a:t>
            </a:r>
            <a:endParaRPr lang="en-US" sz="5400" smtClean="0">
              <a:solidFill>
                <a:schemeClr val="hlink"/>
              </a:solidFill>
              <a:effectLst>
                <a:outerShdw blurRad="38100" dist="38100" dir="2700000" algn="tl">
                  <a:srgbClr val="000000"/>
                </a:outerShdw>
              </a:effectLst>
            </a:endParaRPr>
          </a:p>
        </p:txBody>
      </p:sp>
      <p:sp>
        <p:nvSpPr>
          <p:cNvPr id="132099" name="Rectangle 3"/>
          <p:cNvSpPr>
            <a:spLocks noGrp="1" noChangeArrowheads="1"/>
          </p:cNvSpPr>
          <p:nvPr>
            <p:ph type="body" idx="1"/>
          </p:nvPr>
        </p:nvSpPr>
        <p:spPr>
          <a:xfrm>
            <a:off x="457200" y="1676400"/>
            <a:ext cx="7848600" cy="2209800"/>
          </a:xfrm>
        </p:spPr>
        <p:txBody>
          <a:bodyPr/>
          <a:lstStyle/>
          <a:p>
            <a:pPr>
              <a:defRPr/>
            </a:pPr>
            <a:r>
              <a:rPr lang="en-US" sz="3200" smtClean="0">
                <a:effectLst>
                  <a:outerShdw blurRad="38100" dist="38100" dir="2700000" algn="tl">
                    <a:srgbClr val="FFFFFF"/>
                  </a:outerShdw>
                </a:effectLst>
              </a:rPr>
              <a:t>Atoms of the same element (same Z) but different mass number (A).</a:t>
            </a:r>
          </a:p>
          <a:p>
            <a:pPr>
              <a:defRPr/>
            </a:pPr>
            <a:r>
              <a:rPr lang="en-US" sz="3200" smtClean="0">
                <a:effectLst>
                  <a:outerShdw blurRad="38100" dist="38100" dir="2700000" algn="tl">
                    <a:srgbClr val="FFFFFF"/>
                  </a:outerShdw>
                </a:effectLst>
              </a:rPr>
              <a:t>Boron-10 (</a:t>
            </a:r>
            <a:r>
              <a:rPr lang="en-US" sz="3200" baseline="30000" smtClean="0">
                <a:effectLst>
                  <a:outerShdw blurRad="38100" dist="38100" dir="2700000" algn="tl">
                    <a:srgbClr val="FFFFFF"/>
                  </a:outerShdw>
                </a:effectLst>
              </a:rPr>
              <a:t>10</a:t>
            </a:r>
            <a:r>
              <a:rPr lang="en-US" sz="3200" smtClean="0">
                <a:effectLst>
                  <a:outerShdw blurRad="38100" dist="38100" dir="2700000" algn="tl">
                    <a:srgbClr val="FFFFFF"/>
                  </a:outerShdw>
                </a:effectLst>
              </a:rPr>
              <a:t>B) has 5 p and 5 n	</a:t>
            </a:r>
          </a:p>
          <a:p>
            <a:pPr>
              <a:defRPr/>
            </a:pPr>
            <a:r>
              <a:rPr lang="en-US" sz="3200" smtClean="0">
                <a:effectLst>
                  <a:outerShdw blurRad="38100" dist="38100" dir="2700000" algn="tl">
                    <a:srgbClr val="FFFFFF"/>
                  </a:outerShdw>
                </a:effectLst>
              </a:rPr>
              <a:t>Boron-11 (</a:t>
            </a:r>
            <a:r>
              <a:rPr lang="en-US" sz="3200" baseline="30000" smtClean="0">
                <a:effectLst>
                  <a:outerShdw blurRad="38100" dist="38100" dir="2700000" algn="tl">
                    <a:srgbClr val="FFFFFF"/>
                  </a:outerShdw>
                </a:effectLst>
              </a:rPr>
              <a:t>11</a:t>
            </a:r>
            <a:r>
              <a:rPr lang="en-US" sz="3200" smtClean="0">
                <a:effectLst>
                  <a:outerShdw blurRad="38100" dist="38100" dir="2700000" algn="tl">
                    <a:srgbClr val="FFFFFF"/>
                  </a:outerShdw>
                </a:effectLst>
              </a:rPr>
              <a:t>B) has 5 p and 6 n</a:t>
            </a:r>
          </a:p>
        </p:txBody>
      </p:sp>
      <p:grpSp>
        <p:nvGrpSpPr>
          <p:cNvPr id="132100" name="Group 4"/>
          <p:cNvGrpSpPr>
            <a:grpSpLocks/>
          </p:cNvGrpSpPr>
          <p:nvPr/>
        </p:nvGrpSpPr>
        <p:grpSpPr bwMode="auto">
          <a:xfrm>
            <a:off x="1962150" y="4197350"/>
            <a:ext cx="4889500" cy="1778000"/>
            <a:chOff x="1236" y="2644"/>
            <a:chExt cx="3080" cy="1120"/>
          </a:xfrm>
        </p:grpSpPr>
        <p:pic>
          <p:nvPicPr>
            <p:cNvPr id="17414"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6" y="2644"/>
              <a:ext cx="3080" cy="11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7415" name="Rectangle 6"/>
            <p:cNvSpPr>
              <a:spLocks noChangeArrowheads="1"/>
            </p:cNvSpPr>
            <p:nvPr/>
          </p:nvSpPr>
          <p:spPr bwMode="auto">
            <a:xfrm>
              <a:off x="2291" y="3318"/>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baseline="30000"/>
                <a:t>10</a:t>
              </a:r>
              <a:r>
                <a:rPr lang="en-US" altLang="en-US" sz="2800" i="0"/>
                <a:t>B</a:t>
              </a:r>
            </a:p>
          </p:txBody>
        </p:sp>
        <p:sp>
          <p:nvSpPr>
            <p:cNvPr id="17416" name="Rectangle 7"/>
            <p:cNvSpPr>
              <a:spLocks noChangeArrowheads="1"/>
            </p:cNvSpPr>
            <p:nvPr/>
          </p:nvSpPr>
          <p:spPr bwMode="auto">
            <a:xfrm>
              <a:off x="2963" y="2694"/>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baseline="30000"/>
                <a:t>11</a:t>
              </a:r>
              <a:r>
                <a:rPr lang="en-US" altLang="en-US" sz="2800" i="0"/>
                <a:t>B</a:t>
              </a:r>
            </a:p>
          </p:txBody>
        </p:sp>
      </p:grpSp>
      <p:sp>
        <p:nvSpPr>
          <p:cNvPr id="17413" name="Line 8"/>
          <p:cNvSpPr>
            <a:spLocks noChangeShapeType="1"/>
          </p:cNvSpPr>
          <p:nvPr/>
        </p:nvSpPr>
        <p:spPr bwMode="auto">
          <a:xfrm>
            <a:off x="787400" y="1447800"/>
            <a:ext cx="7112000" cy="0"/>
          </a:xfrm>
          <a:prstGeom prst="line">
            <a:avLst/>
          </a:prstGeom>
          <a:noFill/>
          <a:ln w="508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Effect transition="in" filter="dissolve">
                                      <p:cBhvr>
                                        <p:cTn id="7" dur="500"/>
                                        <p:tgtEl>
                                          <p:spTgt spid="132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2099">
                                            <p:txEl>
                                              <p:pRg st="1" end="1"/>
                                            </p:txEl>
                                          </p:spTgt>
                                        </p:tgtEl>
                                        <p:attrNameLst>
                                          <p:attrName>style.visibility</p:attrName>
                                        </p:attrNameLst>
                                      </p:cBhvr>
                                      <p:to>
                                        <p:strVal val="visible"/>
                                      </p:to>
                                    </p:set>
                                    <p:animEffect transition="in" filter="dissolve">
                                      <p:cBhvr>
                                        <p:cTn id="12" dur="500"/>
                                        <p:tgtEl>
                                          <p:spTgt spid="132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2099">
                                            <p:txEl>
                                              <p:pRg st="2" end="2"/>
                                            </p:txEl>
                                          </p:spTgt>
                                        </p:tgtEl>
                                        <p:attrNameLst>
                                          <p:attrName>style.visibility</p:attrName>
                                        </p:attrNameLst>
                                      </p:cBhvr>
                                      <p:to>
                                        <p:strVal val="visible"/>
                                      </p:to>
                                    </p:set>
                                    <p:animEffect transition="in" filter="dissolve">
                                      <p:cBhvr>
                                        <p:cTn id="17" dur="500"/>
                                        <p:tgtEl>
                                          <p:spTgt spid="132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32100"/>
                                        </p:tgtEl>
                                        <p:attrNameLst>
                                          <p:attrName>style.visibility</p:attrName>
                                        </p:attrNameLst>
                                      </p:cBhvr>
                                      <p:to>
                                        <p:strVal val="visible"/>
                                      </p:to>
                                    </p:set>
                                    <p:animEffect transition="in" filter="dissolve">
                                      <p:cBhvr>
                                        <p:cTn id="22" dur="500"/>
                                        <p:tgtEl>
                                          <p:spTgt spid="132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p:txBody>
          <a:bodyPr/>
          <a:lstStyle/>
          <a:p>
            <a:r>
              <a:rPr lang="en-US" altLang="en-US" b="0" smtClean="0"/>
              <a:t>Figure 3.10:</a:t>
            </a:r>
            <a:r>
              <a:rPr lang="en-US" altLang="en-US" smtClean="0"/>
              <a:t> Two isotopes of sodium.</a:t>
            </a:r>
          </a:p>
        </p:txBody>
      </p:sp>
      <p:pic>
        <p:nvPicPr>
          <p:cNvPr id="18435" name="Picture 1027" descr="Zumdahl03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8686800" cy="36512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4724400" y="609600"/>
            <a:ext cx="3429000" cy="1143000"/>
          </a:xfrm>
        </p:spPr>
        <p:txBody>
          <a:bodyPr/>
          <a:lstStyle/>
          <a:p>
            <a:pPr>
              <a:defRPr/>
            </a:pPr>
            <a:r>
              <a:rPr lang="en-US" sz="4800" smtClean="0">
                <a:solidFill>
                  <a:srgbClr val="CF0E30"/>
                </a:solidFill>
                <a:effectLst>
                  <a:outerShdw blurRad="38100" dist="38100" dir="2700000" algn="tl">
                    <a:srgbClr val="000000"/>
                  </a:outerShdw>
                </a:effectLst>
                <a:latin typeface="Comic Sans MS" pitchFamily="66" charset="0"/>
              </a:rPr>
              <a:t>Isotopes &amp; Their Uses</a:t>
            </a:r>
            <a:endParaRPr lang="en-US" smtClean="0"/>
          </a:p>
        </p:txBody>
      </p:sp>
      <p:sp>
        <p:nvSpPr>
          <p:cNvPr id="133123" name="Text Box 3"/>
          <p:cNvSpPr txBox="1">
            <a:spLocks noChangeArrowheads="1"/>
          </p:cNvSpPr>
          <p:nvPr/>
        </p:nvSpPr>
        <p:spPr bwMode="auto">
          <a:xfrm>
            <a:off x="4876800" y="2286000"/>
            <a:ext cx="3444875" cy="13731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i="0">
                <a:effectLst>
                  <a:outerShdw blurRad="38100" dist="38100" dir="2700000" algn="tl">
                    <a:srgbClr val="FFFFFF"/>
                  </a:outerShdw>
                </a:effectLst>
                <a:latin typeface="Arial" charset="0"/>
              </a:rPr>
              <a:t>Bone scans with radioactive technetium-99. </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2250"/>
            <a:ext cx="3810000" cy="641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762000" y="304800"/>
            <a:ext cx="7543800" cy="1143000"/>
          </a:xfrm>
        </p:spPr>
        <p:txBody>
          <a:bodyPr/>
          <a:lstStyle/>
          <a:p>
            <a:pPr>
              <a:defRPr/>
            </a:pPr>
            <a:r>
              <a:rPr lang="en-US" sz="4800" smtClean="0">
                <a:solidFill>
                  <a:srgbClr val="CF0E30"/>
                </a:solidFill>
                <a:effectLst>
                  <a:outerShdw blurRad="38100" dist="38100" dir="2700000" algn="tl">
                    <a:srgbClr val="000000"/>
                  </a:outerShdw>
                </a:effectLst>
                <a:latin typeface="Comic Sans MS" pitchFamily="66" charset="0"/>
              </a:rPr>
              <a:t>Isotopes &amp; Their Uses</a:t>
            </a:r>
            <a:endParaRPr lang="en-US" smtClean="0"/>
          </a:p>
        </p:txBody>
      </p:sp>
      <p:sp>
        <p:nvSpPr>
          <p:cNvPr id="134147" name="Text Box 3"/>
          <p:cNvSpPr txBox="1">
            <a:spLocks noChangeArrowheads="1"/>
          </p:cNvSpPr>
          <p:nvPr/>
        </p:nvSpPr>
        <p:spPr bwMode="auto">
          <a:xfrm>
            <a:off x="762000" y="4648200"/>
            <a:ext cx="7543800" cy="18684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US" sz="2800" i="0">
                <a:effectLst>
                  <a:outerShdw blurRad="38100" dist="38100" dir="2700000" algn="tl">
                    <a:srgbClr val="FFFFFF"/>
                  </a:outerShdw>
                </a:effectLst>
                <a:latin typeface="Arial" charset="0"/>
              </a:rPr>
              <a:t>The </a:t>
            </a:r>
            <a:r>
              <a:rPr lang="en-US" sz="2800" i="0">
                <a:solidFill>
                  <a:srgbClr val="CF0E30"/>
                </a:solidFill>
                <a:effectLst>
                  <a:outerShdw blurRad="38100" dist="38100" dir="2700000" algn="tl">
                    <a:srgbClr val="000000"/>
                  </a:outerShdw>
                </a:effectLst>
                <a:latin typeface="Comic Sans MS" pitchFamily="66" charset="0"/>
              </a:rPr>
              <a:t>tritium</a:t>
            </a:r>
            <a:r>
              <a:rPr lang="en-US" sz="2800" i="0">
                <a:effectLst>
                  <a:outerShdw blurRad="38100" dist="38100" dir="2700000" algn="tl">
                    <a:srgbClr val="FFFFFF"/>
                  </a:outerShdw>
                </a:effectLst>
                <a:latin typeface="Arial" charset="0"/>
              </a:rPr>
              <a:t> content of ground water is used to discover the source of the water, for example, in municipal water or the source of the steam from a volcano. </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4676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457200"/>
            <a:ext cx="7772400" cy="1143000"/>
          </a:xfrm>
          <a:ln w="38100">
            <a:solidFill>
              <a:schemeClr val="hlink"/>
            </a:solidFill>
            <a:miter lim="800000"/>
            <a:headEnd/>
            <a:tailEnd/>
          </a:ln>
        </p:spPr>
        <p:txBody>
          <a:bodyPr/>
          <a:lstStyle/>
          <a:p>
            <a:r>
              <a:rPr lang="en-US" altLang="en-US" sz="4400" smtClean="0">
                <a:solidFill>
                  <a:srgbClr val="FFA27C"/>
                </a:solidFill>
              </a:rPr>
              <a:t>Atomic Symbols</a:t>
            </a:r>
          </a:p>
        </p:txBody>
      </p:sp>
      <p:sp>
        <p:nvSpPr>
          <p:cNvPr id="21507" name="Rectangle 3"/>
          <p:cNvSpPr>
            <a:spLocks noGrp="1" noChangeArrowheads="1"/>
          </p:cNvSpPr>
          <p:nvPr>
            <p:ph type="body" idx="1"/>
          </p:nvPr>
        </p:nvSpPr>
        <p:spPr>
          <a:xfrm>
            <a:off x="533400" y="1752600"/>
            <a:ext cx="8305800" cy="4876800"/>
          </a:xfrm>
        </p:spPr>
        <p:txBody>
          <a:bodyPr/>
          <a:lstStyle/>
          <a:p>
            <a:pPr marL="342900" indent="-342900">
              <a:lnSpc>
                <a:spcPct val="140000"/>
              </a:lnSpc>
              <a:buFont typeface="Wingdings" panose="05000000000000000000" pitchFamily="2" charset="2"/>
              <a:buChar char="l"/>
            </a:pPr>
            <a:r>
              <a:rPr lang="en-US" altLang="en-US" sz="2800" smtClean="0">
                <a:solidFill>
                  <a:schemeClr val="hlink"/>
                </a:solidFill>
              </a:rPr>
              <a:t>Hyphen notation</a:t>
            </a:r>
            <a:r>
              <a:rPr lang="en-US" altLang="en-US" sz="2800" smtClean="0"/>
              <a:t> name of the element, a hyphen, and the mass number</a:t>
            </a:r>
            <a:endParaRPr lang="en-US" altLang="en-US" sz="2800" smtClean="0">
              <a:solidFill>
                <a:schemeClr val="hlink"/>
              </a:solidFill>
            </a:endParaRPr>
          </a:p>
          <a:p>
            <a:pPr marL="342900" indent="-342900">
              <a:lnSpc>
                <a:spcPct val="140000"/>
              </a:lnSpc>
              <a:buFont typeface="Wingdings" panose="05000000000000000000" pitchFamily="2" charset="2"/>
              <a:buNone/>
            </a:pPr>
            <a:r>
              <a:rPr lang="en-US" altLang="en-US" smtClean="0"/>
              <a:t>				</a:t>
            </a:r>
            <a:r>
              <a:rPr lang="en-US" altLang="en-US" sz="2800" b="0" smtClean="0">
                <a:solidFill>
                  <a:schemeClr val="accent1"/>
                </a:solidFill>
              </a:rPr>
              <a:t>sodium-23</a:t>
            </a:r>
          </a:p>
          <a:p>
            <a:pPr marL="342900" indent="-342900">
              <a:lnSpc>
                <a:spcPct val="140000"/>
              </a:lnSpc>
              <a:buFont typeface="Wingdings" panose="05000000000000000000" pitchFamily="2" charset="2"/>
              <a:buChar char="l"/>
            </a:pPr>
            <a:r>
              <a:rPr lang="en-US" altLang="en-US" sz="2800" smtClean="0">
                <a:solidFill>
                  <a:schemeClr val="hlink"/>
                </a:solidFill>
              </a:rPr>
              <a:t>Nuclear symbol form</a:t>
            </a:r>
          </a:p>
          <a:p>
            <a:pPr marL="342900" indent="-342900">
              <a:buFont typeface="Wingdings" panose="05000000000000000000" pitchFamily="2" charset="2"/>
              <a:buNone/>
            </a:pPr>
            <a:r>
              <a:rPr lang="en-US" altLang="en-US" sz="2800" b="0" smtClean="0">
                <a:solidFill>
                  <a:schemeClr val="accent1"/>
                </a:solidFill>
              </a:rPr>
              <a:t>	mass number</a:t>
            </a:r>
            <a:endParaRPr lang="en-US" altLang="en-US" sz="2800" b="0" smtClean="0"/>
          </a:p>
          <a:p>
            <a:pPr marL="342900" indent="-342900">
              <a:buFontTx/>
              <a:buNone/>
            </a:pPr>
            <a:r>
              <a:rPr lang="en-US" altLang="en-US" sz="2800" b="0" smtClean="0"/>
              <a:t>	 				  </a:t>
            </a:r>
            <a:r>
              <a:rPr lang="en-US" altLang="en-US" sz="2800" b="0" baseline="30000" smtClean="0"/>
              <a:t>23 </a:t>
            </a:r>
            <a:r>
              <a:rPr lang="en-US" altLang="en-US" sz="2800" b="0" smtClean="0"/>
              <a:t>Na 	   </a:t>
            </a:r>
            <a:endParaRPr lang="en-US" altLang="en-US" sz="2800" b="0" smtClean="0">
              <a:solidFill>
                <a:schemeClr val="accent1"/>
              </a:solidFill>
            </a:endParaRPr>
          </a:p>
          <a:p>
            <a:pPr marL="342900" indent="-342900">
              <a:buFontTx/>
              <a:buNone/>
            </a:pPr>
            <a:r>
              <a:rPr lang="en-US" altLang="en-US" sz="2800" b="0" smtClean="0">
                <a:solidFill>
                  <a:schemeClr val="accent1"/>
                </a:solidFill>
              </a:rPr>
              <a:t>   atomic number	  	  </a:t>
            </a:r>
            <a:r>
              <a:rPr lang="en-US" altLang="en-US" sz="2800" b="0" baseline="30000" smtClean="0"/>
              <a:t>11</a:t>
            </a:r>
          </a:p>
          <a:p>
            <a:pPr marL="342900" indent="-342900">
              <a:buFontTx/>
              <a:buNone/>
            </a:pPr>
            <a:endParaRPr lang="en-US" altLang="en-US" sz="2800" b="0" baseline="30000" smtClean="0"/>
          </a:p>
          <a:p>
            <a:pPr marL="342900" indent="-342900">
              <a:buFontTx/>
              <a:buNone/>
            </a:pPr>
            <a:endParaRPr lang="en-US" altLang="en-US" sz="2800" b="0" baseline="30000" smtClean="0"/>
          </a:p>
          <a:p>
            <a:pPr marL="342900" indent="-342900">
              <a:buFontTx/>
              <a:buNone/>
            </a:pPr>
            <a:endParaRPr lang="en-US" altLang="en-US" sz="2800" b="0" baseline="30000" smtClean="0"/>
          </a:p>
        </p:txBody>
      </p:sp>
      <p:sp>
        <p:nvSpPr>
          <p:cNvPr id="21508" name="Line 4"/>
          <p:cNvSpPr>
            <a:spLocks noChangeShapeType="1"/>
          </p:cNvSpPr>
          <p:nvPr/>
        </p:nvSpPr>
        <p:spPr bwMode="auto">
          <a:xfrm>
            <a:off x="3200400" y="4724400"/>
            <a:ext cx="12192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09" name="Line 5"/>
          <p:cNvSpPr>
            <a:spLocks noChangeShapeType="1"/>
          </p:cNvSpPr>
          <p:nvPr/>
        </p:nvSpPr>
        <p:spPr bwMode="auto">
          <a:xfrm flipV="1">
            <a:off x="3352800" y="5715000"/>
            <a:ext cx="1066800" cy="76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z="5400" smtClean="0">
                <a:solidFill>
                  <a:schemeClr val="hlink"/>
                </a:solidFill>
                <a:cs typeface="Times New Roman" panose="02020603050405020304" pitchFamily="18" charset="0"/>
              </a:rPr>
              <a:t>Isotopes?</a:t>
            </a:r>
          </a:p>
        </p:txBody>
      </p:sp>
      <p:sp>
        <p:nvSpPr>
          <p:cNvPr id="22531" name="Rectangle 3"/>
          <p:cNvSpPr>
            <a:spLocks noGrp="1" noChangeArrowheads="1"/>
          </p:cNvSpPr>
          <p:nvPr>
            <p:ph type="body" idx="1"/>
          </p:nvPr>
        </p:nvSpPr>
        <p:spPr>
          <a:xfrm>
            <a:off x="381000" y="1981200"/>
            <a:ext cx="8229600" cy="4267200"/>
          </a:xfrm>
        </p:spPr>
        <p:txBody>
          <a:bodyPr/>
          <a:lstStyle/>
          <a:p>
            <a:pPr marL="342900" indent="-342900">
              <a:buFontTx/>
              <a:buNone/>
            </a:pPr>
            <a:r>
              <a:rPr lang="en-US" altLang="en-US" sz="3600" smtClean="0">
                <a:cs typeface="Times New Roman" panose="02020603050405020304" pitchFamily="18" charset="0"/>
              </a:rPr>
              <a:t>Which of the following represent isotopes of the same element? Which element?</a:t>
            </a:r>
          </a:p>
          <a:p>
            <a:pPr marL="342900" indent="-342900">
              <a:buFontTx/>
              <a:buNone/>
            </a:pPr>
            <a:endParaRPr lang="en-US" altLang="en-US" sz="3600" smtClean="0">
              <a:cs typeface="Times New Roman" panose="02020603050405020304" pitchFamily="18" charset="0"/>
            </a:endParaRPr>
          </a:p>
          <a:p>
            <a:pPr marL="342900" indent="-342900">
              <a:buFontTx/>
              <a:buNone/>
            </a:pPr>
            <a:r>
              <a:rPr lang="en-US" altLang="en-US" sz="4000" baseline="30000" smtClean="0">
                <a:cs typeface="Times New Roman" panose="02020603050405020304" pitchFamily="18" charset="0"/>
              </a:rPr>
              <a:t>234 </a:t>
            </a:r>
            <a:r>
              <a:rPr lang="en-US" altLang="en-US" sz="4000" baseline="-30000" smtClean="0">
                <a:cs typeface="Times New Roman" panose="02020603050405020304" pitchFamily="18" charset="0"/>
              </a:rPr>
              <a:t>X</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234 </a:t>
            </a:r>
            <a:r>
              <a:rPr lang="en-US" altLang="en-US" sz="4000" baseline="-30000" smtClean="0">
                <a:cs typeface="Times New Roman" panose="02020603050405020304" pitchFamily="18" charset="0"/>
              </a:rPr>
              <a:t>X</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235 </a:t>
            </a:r>
            <a:r>
              <a:rPr lang="en-US" altLang="en-US" sz="4000" baseline="-30000" smtClean="0">
                <a:cs typeface="Times New Roman" panose="02020603050405020304" pitchFamily="18" charset="0"/>
              </a:rPr>
              <a:t>X</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238 </a:t>
            </a:r>
            <a:r>
              <a:rPr lang="en-US" altLang="en-US" sz="4000" baseline="-30000" smtClean="0">
                <a:cs typeface="Times New Roman" panose="02020603050405020304" pitchFamily="18" charset="0"/>
              </a:rPr>
              <a:t>X</a:t>
            </a:r>
            <a:endParaRPr lang="en-US" altLang="en-US" sz="4000" smtClean="0">
              <a:cs typeface="Times New Roman" panose="02020603050405020304" pitchFamily="18" charset="0"/>
            </a:endParaRPr>
          </a:p>
          <a:p>
            <a:pPr marL="342900" indent="-342900">
              <a:buFontTx/>
              <a:buNone/>
            </a:pPr>
            <a:r>
              <a:rPr lang="en-US" altLang="en-US" sz="4000" baseline="30000" smtClean="0">
                <a:cs typeface="Times New Roman" panose="02020603050405020304" pitchFamily="18" charset="0"/>
              </a:rPr>
              <a:t>  92</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93</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92</a:t>
            </a:r>
            <a:r>
              <a:rPr lang="en-US" altLang="en-US" sz="4000" smtClean="0">
                <a:cs typeface="Times New Roman" panose="02020603050405020304" pitchFamily="18" charset="0"/>
              </a:rPr>
              <a:t>		</a:t>
            </a:r>
            <a:r>
              <a:rPr lang="en-US" altLang="en-US" sz="4000" baseline="30000" smtClean="0">
                <a:cs typeface="Times New Roman" panose="02020603050405020304" pitchFamily="18" charset="0"/>
              </a:rPr>
              <a:t>92</a:t>
            </a:r>
            <a:endParaRPr lang="en-US" altLang="en-US" sz="4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solidFill>
                  <a:schemeClr val="hlink"/>
                </a:solidFill>
                <a:cs typeface="Times New Roman" panose="02020603050405020304" pitchFamily="18" charset="0"/>
              </a:rPr>
              <a:t>Answer:</a:t>
            </a:r>
            <a:r>
              <a:rPr lang="en-US" altLang="en-US" smtClean="0"/>
              <a:t> </a:t>
            </a:r>
          </a:p>
        </p:txBody>
      </p:sp>
      <p:sp>
        <p:nvSpPr>
          <p:cNvPr id="23555" name="Rectangle 3"/>
          <p:cNvSpPr>
            <a:spLocks noGrp="1" noChangeArrowheads="1"/>
          </p:cNvSpPr>
          <p:nvPr>
            <p:ph type="body" idx="1"/>
          </p:nvPr>
        </p:nvSpPr>
        <p:spPr>
          <a:xfrm>
            <a:off x="419100" y="1752600"/>
            <a:ext cx="8305800" cy="4724400"/>
          </a:xfrm>
        </p:spPr>
        <p:txBody>
          <a:bodyPr/>
          <a:lstStyle/>
          <a:p>
            <a:pPr marL="342900" indent="-342900">
              <a:buFontTx/>
              <a:buNone/>
            </a:pPr>
            <a:r>
              <a:rPr lang="en-US" altLang="en-US" sz="3600" baseline="30000" smtClean="0">
                <a:cs typeface="Times New Roman" panose="02020603050405020304" pitchFamily="18" charset="0"/>
              </a:rPr>
              <a:t>234 </a:t>
            </a:r>
            <a:r>
              <a:rPr lang="en-US" altLang="en-US" sz="3600" baseline="-30000" smtClean="0">
                <a:cs typeface="Times New Roman" panose="02020603050405020304" pitchFamily="18" charset="0"/>
              </a:rPr>
              <a:t>U</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234 </a:t>
            </a:r>
            <a:r>
              <a:rPr lang="en-US" altLang="en-US" sz="3600" baseline="-30000" smtClean="0">
                <a:cs typeface="Times New Roman" panose="02020603050405020304" pitchFamily="18" charset="0"/>
              </a:rPr>
              <a:t>Np</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235 </a:t>
            </a:r>
            <a:r>
              <a:rPr lang="en-US" altLang="en-US" sz="3600" baseline="-30000" smtClean="0">
                <a:cs typeface="Times New Roman" panose="02020603050405020304" pitchFamily="18" charset="0"/>
              </a:rPr>
              <a:t>U</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238 </a:t>
            </a:r>
            <a:r>
              <a:rPr lang="en-US" altLang="en-US" sz="3600" baseline="-30000" smtClean="0">
                <a:cs typeface="Times New Roman" panose="02020603050405020304" pitchFamily="18" charset="0"/>
              </a:rPr>
              <a:t>U</a:t>
            </a:r>
            <a:endParaRPr lang="en-US" altLang="en-US" sz="3600" smtClean="0">
              <a:cs typeface="Times New Roman" panose="02020603050405020304" pitchFamily="18" charset="0"/>
            </a:endParaRPr>
          </a:p>
          <a:p>
            <a:pPr marL="342900" indent="-342900">
              <a:buFontTx/>
              <a:buNone/>
            </a:pPr>
            <a:r>
              <a:rPr lang="en-US" altLang="en-US" sz="3600" baseline="30000" smtClean="0">
                <a:cs typeface="Times New Roman" panose="02020603050405020304" pitchFamily="18" charset="0"/>
              </a:rPr>
              <a:t>92</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93</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92</a:t>
            </a: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92</a:t>
            </a:r>
            <a:endParaRPr lang="en-US" altLang="en-US" sz="3600" smtClean="0">
              <a:cs typeface="Times New Roman" panose="02020603050405020304" pitchFamily="18" charset="0"/>
            </a:endParaRPr>
          </a:p>
          <a:p>
            <a:pPr marL="342900" indent="-342900">
              <a:buFontTx/>
              <a:buNone/>
            </a:pPr>
            <a:r>
              <a:rPr lang="en-US" altLang="en-US" sz="3600" baseline="30000" smtClean="0">
                <a:cs typeface="Times New Roman" panose="02020603050405020304" pitchFamily="18" charset="0"/>
              </a:rPr>
              <a:t/>
            </a:r>
            <a:br>
              <a:rPr lang="en-US" altLang="en-US" sz="3600" baseline="30000" smtClean="0">
                <a:cs typeface="Times New Roman" panose="02020603050405020304" pitchFamily="18" charset="0"/>
              </a:rPr>
            </a:br>
            <a:endParaRPr lang="en-US" altLang="en-US" sz="3600" baseline="30000" smtClean="0">
              <a:cs typeface="Times New Roman" panose="02020603050405020304" pitchFamily="18" charset="0"/>
            </a:endParaRPr>
          </a:p>
          <a:p>
            <a:pPr marL="342900" indent="-342900">
              <a:buFontTx/>
              <a:buNone/>
            </a:pPr>
            <a:r>
              <a:rPr lang="en-US" altLang="en-US" sz="3600" baseline="30000" smtClean="0">
                <a:cs typeface="Times New Roman" panose="02020603050405020304" pitchFamily="18" charset="0"/>
              </a:rPr>
              <a:t>234 </a:t>
            </a:r>
            <a:r>
              <a:rPr lang="en-US" altLang="en-US" sz="3600" baseline="-30000" smtClean="0">
                <a:cs typeface="Times New Roman" panose="02020603050405020304" pitchFamily="18" charset="0"/>
              </a:rPr>
              <a:t>Np</a:t>
            </a:r>
            <a:r>
              <a:rPr lang="en-US" altLang="en-US" sz="3600" smtClean="0">
                <a:cs typeface="Times New Roman" panose="02020603050405020304" pitchFamily="18" charset="0"/>
              </a:rPr>
              <a:t>  is not an isotope of Uranium.</a:t>
            </a:r>
          </a:p>
          <a:p>
            <a:pPr marL="342900" indent="-342900">
              <a:buFontTx/>
              <a:buNone/>
            </a:pPr>
            <a:r>
              <a:rPr lang="en-US" altLang="en-US" sz="3600" smtClean="0">
                <a:cs typeface="Times New Roman" panose="02020603050405020304" pitchFamily="18" charset="0"/>
              </a:rPr>
              <a:t> </a:t>
            </a:r>
            <a:r>
              <a:rPr lang="en-US" altLang="en-US" sz="3600" baseline="30000" smtClean="0">
                <a:cs typeface="Times New Roman" panose="02020603050405020304" pitchFamily="18" charset="0"/>
              </a:rPr>
              <a:t>93</a:t>
            </a:r>
            <a:r>
              <a:rPr lang="en-US" altLang="en-US" sz="3600" smtClean="0">
                <a:cs typeface="Times New Roman" panose="02020603050405020304" pitchFamily="18" charset="0"/>
              </a:rPr>
              <a:t>	</a:t>
            </a:r>
            <a:endParaRPr lang="en-US" altLang="en-US" sz="36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33400" y="381000"/>
            <a:ext cx="7924800" cy="762000"/>
          </a:xfrm>
          <a:effectLst>
            <a:outerShdw dist="71842" dir="2700000" algn="ctr" rotWithShape="0">
              <a:schemeClr val="tx1"/>
            </a:outerShdw>
          </a:effectLst>
        </p:spPr>
        <p:txBody>
          <a:bodyPr/>
          <a:lstStyle/>
          <a:p>
            <a:pPr algn="l">
              <a:defRPr/>
            </a:pPr>
            <a:r>
              <a:rPr lang="en-US" sz="4400" smtClean="0">
                <a:solidFill>
                  <a:srgbClr val="EF9100"/>
                </a:solidFill>
                <a:effectLst>
                  <a:outerShdw blurRad="38100" dist="38100" dir="2700000" algn="tl">
                    <a:srgbClr val="000000"/>
                  </a:outerShdw>
                </a:effectLst>
                <a:latin typeface="Comic Sans MS" pitchFamily="66" charset="0"/>
              </a:rPr>
              <a:t>The Language of Chemistry</a:t>
            </a:r>
            <a:endParaRPr lang="en-US" sz="4800" smtClean="0">
              <a:solidFill>
                <a:srgbClr val="EF9100"/>
              </a:solidFill>
              <a:effectLst>
                <a:outerShdw blurRad="38100" dist="38100" dir="2700000" algn="tl">
                  <a:srgbClr val="000000"/>
                </a:outerShdw>
              </a:effectLst>
              <a:latin typeface="Palatino" charset="0"/>
            </a:endParaRPr>
          </a:p>
        </p:txBody>
      </p:sp>
      <p:sp>
        <p:nvSpPr>
          <p:cNvPr id="7171" name="Rectangle 3"/>
          <p:cNvSpPr>
            <a:spLocks noGrp="1" noChangeArrowheads="1"/>
          </p:cNvSpPr>
          <p:nvPr>
            <p:ph type="body" idx="1"/>
          </p:nvPr>
        </p:nvSpPr>
        <p:spPr>
          <a:xfrm>
            <a:off x="381000" y="1219200"/>
            <a:ext cx="8458200" cy="1752600"/>
          </a:xfrm>
        </p:spPr>
        <p:txBody>
          <a:bodyPr/>
          <a:lstStyle/>
          <a:p>
            <a:pPr>
              <a:defRPr/>
            </a:pPr>
            <a:r>
              <a:rPr lang="en-US" sz="3600" smtClean="0">
                <a:solidFill>
                  <a:schemeClr val="hlink"/>
                </a:solidFill>
                <a:effectLst>
                  <a:outerShdw blurRad="38100" dist="38100" dir="2700000" algn="tl">
                    <a:srgbClr val="000000"/>
                  </a:outerShdw>
                </a:effectLst>
              </a:rPr>
              <a:t>CHEMICAL ELEMENTS</a:t>
            </a:r>
            <a:r>
              <a:rPr lang="en-US" sz="2800" smtClean="0">
                <a:effectLst>
                  <a:outerShdw blurRad="38100" dist="38100" dir="2700000" algn="tl">
                    <a:srgbClr val="FFFFFF"/>
                  </a:outerShdw>
                </a:effectLst>
              </a:rPr>
              <a:t>  -  </a:t>
            </a:r>
          </a:p>
          <a:p>
            <a:pPr lvl="1">
              <a:defRPr/>
            </a:pPr>
            <a:r>
              <a:rPr lang="en-US" sz="2400" smtClean="0">
                <a:solidFill>
                  <a:srgbClr val="FFFFFF"/>
                </a:solidFill>
                <a:effectLst>
                  <a:outerShdw blurRad="38100" dist="38100" dir="2700000" algn="tl">
                    <a:srgbClr val="000000"/>
                  </a:outerShdw>
                </a:effectLst>
              </a:rPr>
              <a:t>pure substances that cannot be decomposed by ordinary means to other substances.</a:t>
            </a:r>
            <a:endParaRPr lang="en-US" sz="2000" smtClean="0">
              <a:effectLst>
                <a:outerShdw blurRad="38100" dist="38100" dir="2700000" algn="tl">
                  <a:srgbClr val="FFFFFF"/>
                </a:outerShdw>
              </a:effectLst>
            </a:endParaRPr>
          </a:p>
        </p:txBody>
      </p:sp>
      <p:sp>
        <p:nvSpPr>
          <p:cNvPr id="7172" name="Rectangle 4"/>
          <p:cNvSpPr>
            <a:spLocks noChangeArrowheads="1"/>
          </p:cNvSpPr>
          <p:nvPr/>
        </p:nvSpPr>
        <p:spPr bwMode="auto">
          <a:xfrm>
            <a:off x="1357313" y="5959475"/>
            <a:ext cx="14843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Sodium</a:t>
            </a:r>
          </a:p>
        </p:txBody>
      </p:sp>
      <p:pic>
        <p:nvPicPr>
          <p:cNvPr id="7173"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7325" y="2689225"/>
            <a:ext cx="4324350" cy="356235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
        <p:nvSpPr>
          <p:cNvPr id="7174" name="Rectangle 6"/>
          <p:cNvSpPr>
            <a:spLocks noChangeArrowheads="1"/>
          </p:cNvSpPr>
          <p:nvPr/>
        </p:nvSpPr>
        <p:spPr bwMode="auto">
          <a:xfrm>
            <a:off x="7148513" y="5730875"/>
            <a:ext cx="16240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Bromine</a:t>
            </a:r>
          </a:p>
        </p:txBody>
      </p:sp>
      <p:sp>
        <p:nvSpPr>
          <p:cNvPr id="7175" name="Rectangle 7"/>
          <p:cNvSpPr>
            <a:spLocks noChangeArrowheads="1"/>
          </p:cNvSpPr>
          <p:nvPr/>
        </p:nvSpPr>
        <p:spPr bwMode="auto">
          <a:xfrm>
            <a:off x="3795713" y="4816475"/>
            <a:ext cx="1919287"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Aluminum</a:t>
            </a:r>
          </a:p>
        </p:txBody>
      </p:sp>
      <p:pic>
        <p:nvPicPr>
          <p:cNvPr id="7176"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2882900"/>
            <a:ext cx="2076450" cy="3022600"/>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dissolve">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dissolve">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dissolve">
                                      <p:cBhvr>
                                        <p:cTn id="17" dur="500"/>
                                        <p:tgtEl>
                                          <p:spTgt spid="71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dissolve">
                                      <p:cBhvr>
                                        <p:cTn id="22" dur="500"/>
                                        <p:tgtEl>
                                          <p:spTgt spid="717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animEffect transition="in" filter="dissolve">
                                      <p:cBhvr>
                                        <p:cTn id="27" dur="500"/>
                                        <p:tgtEl>
                                          <p:spTgt spid="71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175"/>
                                        </p:tgtEl>
                                        <p:attrNameLst>
                                          <p:attrName>style.visibility</p:attrName>
                                        </p:attrNameLst>
                                      </p:cBhvr>
                                      <p:to>
                                        <p:strVal val="visible"/>
                                      </p:to>
                                    </p:set>
                                    <p:animEffect transition="in" filter="dissolve">
                                      <p:cBhvr>
                                        <p:cTn id="32" dur="500"/>
                                        <p:tgtEl>
                                          <p:spTgt spid="717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174"/>
                                        </p:tgtEl>
                                        <p:attrNameLst>
                                          <p:attrName>style.visibility</p:attrName>
                                        </p:attrNameLst>
                                      </p:cBhvr>
                                      <p:to>
                                        <p:strVal val="visible"/>
                                      </p:to>
                                    </p:set>
                                    <p:animEffect transition="in" filter="dissolve">
                                      <p:cBhvr>
                                        <p:cTn id="37"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bldLvl="2" autoUpdateAnimBg="0"/>
      <p:bldP spid="7172" grpId="0" autoUpdateAnimBg="0"/>
      <p:bldP spid="7174" grpId="0" autoUpdateAnimBg="0"/>
      <p:bldP spid="717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solidFill>
                  <a:schemeClr val="hlink"/>
                </a:solidFill>
              </a:rPr>
              <a:t>Counting Protons, Neutrons, and Electrons</a:t>
            </a:r>
          </a:p>
        </p:txBody>
      </p:sp>
      <p:sp>
        <p:nvSpPr>
          <p:cNvPr id="24579" name="Rectangle 3"/>
          <p:cNvSpPr>
            <a:spLocks noGrp="1" noChangeArrowheads="1"/>
          </p:cNvSpPr>
          <p:nvPr>
            <p:ph type="body" idx="1"/>
          </p:nvPr>
        </p:nvSpPr>
        <p:spPr>
          <a:xfrm>
            <a:off x="304800" y="1981200"/>
            <a:ext cx="8382000" cy="4648200"/>
          </a:xfrm>
        </p:spPr>
        <p:txBody>
          <a:bodyPr/>
          <a:lstStyle/>
          <a:p>
            <a:r>
              <a:rPr lang="en-US" altLang="en-US" smtClean="0">
                <a:solidFill>
                  <a:schemeClr val="hlink"/>
                </a:solidFill>
              </a:rPr>
              <a:t>Protons:</a:t>
            </a:r>
            <a:r>
              <a:rPr lang="en-US" altLang="en-US" smtClean="0"/>
              <a:t> Atomic Number (from periodic table)</a:t>
            </a:r>
          </a:p>
          <a:p>
            <a:r>
              <a:rPr lang="en-US" altLang="en-US" smtClean="0">
                <a:solidFill>
                  <a:schemeClr val="hlink"/>
                </a:solidFill>
              </a:rPr>
              <a:t>Neutrons:</a:t>
            </a:r>
            <a:r>
              <a:rPr lang="en-US" altLang="en-US" smtClean="0"/>
              <a:t> Mass Number minus the number of protons</a:t>
            </a:r>
          </a:p>
          <a:p>
            <a:r>
              <a:rPr lang="en-US" altLang="en-US" smtClean="0">
                <a:solidFill>
                  <a:schemeClr val="hlink"/>
                </a:solidFill>
              </a:rPr>
              <a:t>Electrons:</a:t>
            </a:r>
            <a:r>
              <a:rPr lang="en-US" altLang="en-US" smtClean="0"/>
              <a:t> </a:t>
            </a:r>
          </a:p>
          <a:p>
            <a:pPr lvl="1"/>
            <a:r>
              <a:rPr lang="en-US" altLang="en-US" sz="2400" i="1" smtClean="0"/>
              <a:t>If it’s an atom</a:t>
            </a:r>
            <a:r>
              <a:rPr lang="en-US" altLang="en-US" sz="2400" smtClean="0"/>
              <a:t>, the protons and electrons must be EQUAL (no electrical charge)</a:t>
            </a:r>
          </a:p>
          <a:p>
            <a:pPr lvl="1"/>
            <a:r>
              <a:rPr lang="en-US" altLang="en-US" sz="2400" smtClean="0"/>
              <a:t>If it does NOT have an equal number of electrons, it is not an atom, it is an ION.  For each negative charge, add an extra electron. For each positive charge, subtract an electron (Don’t add a proton!!! That changes the element!)</a:t>
            </a:r>
            <a:endParaRPr lang="en-US" alt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3200" smtClean="0"/>
              <a:t>Learning Check – Counting</a:t>
            </a:r>
            <a:endParaRPr lang="en-US" altLang="en-US" smtClean="0"/>
          </a:p>
        </p:txBody>
      </p:sp>
      <p:sp>
        <p:nvSpPr>
          <p:cNvPr id="25603" name="Rectangle 3"/>
          <p:cNvSpPr>
            <a:spLocks noGrp="1" noChangeArrowheads="1"/>
          </p:cNvSpPr>
          <p:nvPr>
            <p:ph type="body" idx="1"/>
          </p:nvPr>
        </p:nvSpPr>
        <p:spPr>
          <a:xfrm>
            <a:off x="304800" y="1524000"/>
            <a:ext cx="8839200" cy="5105400"/>
          </a:xfrm>
        </p:spPr>
        <p:txBody>
          <a:bodyPr/>
          <a:lstStyle/>
          <a:p>
            <a:pPr marL="342900" indent="-342900">
              <a:buFontTx/>
              <a:buNone/>
            </a:pPr>
            <a:endParaRPr lang="en-US" altLang="en-US" sz="2800" smtClean="0"/>
          </a:p>
          <a:p>
            <a:pPr marL="342900" indent="-342900">
              <a:buFontTx/>
              <a:buNone/>
            </a:pPr>
            <a:r>
              <a:rPr lang="en-US" altLang="en-US" sz="2800" smtClean="0"/>
              <a:t>   Naturally occurring carbon consists of three isotopes, </a:t>
            </a:r>
            <a:r>
              <a:rPr lang="en-US" altLang="en-US" sz="2800" baseline="30000" smtClean="0"/>
              <a:t>12</a:t>
            </a:r>
            <a:r>
              <a:rPr lang="en-US" altLang="en-US" sz="2800" smtClean="0"/>
              <a:t>C, </a:t>
            </a:r>
            <a:r>
              <a:rPr lang="en-US" altLang="en-US" sz="2800" baseline="30000" smtClean="0"/>
              <a:t>13</a:t>
            </a:r>
            <a:r>
              <a:rPr lang="en-US" altLang="en-US" sz="2800" smtClean="0"/>
              <a:t>C, and </a:t>
            </a:r>
            <a:r>
              <a:rPr lang="en-US" altLang="en-US" sz="2800" baseline="30000" smtClean="0"/>
              <a:t>14</a:t>
            </a:r>
            <a:r>
              <a:rPr lang="en-US" altLang="en-US" sz="2800" smtClean="0"/>
              <a:t>C.  State the number of protons, neutrons, and electrons in each of these carbon atoms. </a:t>
            </a:r>
          </a:p>
          <a:p>
            <a:pPr marL="342900" indent="-342900">
              <a:lnSpc>
                <a:spcPct val="110000"/>
              </a:lnSpc>
              <a:buFontTx/>
              <a:buNone/>
            </a:pPr>
            <a:r>
              <a:rPr lang="en-US" altLang="en-US" sz="2800" smtClean="0"/>
              <a:t>		</a:t>
            </a:r>
            <a:r>
              <a:rPr lang="en-US" altLang="en-US" sz="2800" baseline="30000" smtClean="0"/>
              <a:t>12</a:t>
            </a:r>
            <a:r>
              <a:rPr lang="en-US" altLang="en-US" sz="2800" smtClean="0"/>
              <a:t>C		        </a:t>
            </a:r>
            <a:r>
              <a:rPr lang="en-US" altLang="en-US" sz="2800" baseline="30000" smtClean="0"/>
              <a:t>13</a:t>
            </a:r>
            <a:r>
              <a:rPr lang="en-US" altLang="en-US" sz="2800" smtClean="0"/>
              <a:t>C			</a:t>
            </a:r>
            <a:r>
              <a:rPr lang="en-US" altLang="en-US" sz="2800" baseline="30000" smtClean="0"/>
              <a:t>14</a:t>
            </a:r>
            <a:r>
              <a:rPr lang="en-US" altLang="en-US" sz="2800" smtClean="0"/>
              <a:t>C</a:t>
            </a:r>
          </a:p>
          <a:p>
            <a:pPr marL="342900" indent="-342900">
              <a:lnSpc>
                <a:spcPct val="70000"/>
              </a:lnSpc>
              <a:buFontTx/>
              <a:buNone/>
            </a:pPr>
            <a:r>
              <a:rPr lang="en-US" altLang="en-US" sz="2800" smtClean="0"/>
              <a:t>     	 </a:t>
            </a:r>
            <a:r>
              <a:rPr lang="en-US" altLang="en-US" sz="2800" baseline="30000" smtClean="0"/>
              <a:t>6		              6                       	 	 6	</a:t>
            </a:r>
          </a:p>
          <a:p>
            <a:pPr marL="342900" indent="-342900">
              <a:lnSpc>
                <a:spcPct val="130000"/>
              </a:lnSpc>
              <a:buFontTx/>
              <a:buNone/>
            </a:pPr>
            <a:r>
              <a:rPr lang="en-US" altLang="en-US" sz="2800" b="0" smtClean="0">
                <a:solidFill>
                  <a:srgbClr val="FF9900"/>
                </a:solidFill>
              </a:rPr>
              <a:t>#p</a:t>
            </a:r>
            <a:r>
              <a:rPr lang="en-US" altLang="en-US" sz="2800" b="0" baseline="30000" smtClean="0">
                <a:solidFill>
                  <a:srgbClr val="FF9900"/>
                </a:solidFill>
              </a:rPr>
              <a:t>+</a:t>
            </a:r>
            <a:r>
              <a:rPr lang="en-US" altLang="en-US" sz="2800" b="0" smtClean="0">
                <a:solidFill>
                  <a:srgbClr val="FF9900"/>
                </a:solidFill>
              </a:rPr>
              <a:t>  _______            _______               _______     </a:t>
            </a:r>
          </a:p>
          <a:p>
            <a:pPr marL="342900" indent="-342900">
              <a:lnSpc>
                <a:spcPct val="130000"/>
              </a:lnSpc>
              <a:buFontTx/>
              <a:buNone/>
            </a:pPr>
            <a:r>
              <a:rPr lang="en-US" altLang="en-US" sz="2800" b="0" smtClean="0">
                <a:solidFill>
                  <a:srgbClr val="FF9900"/>
                </a:solidFill>
              </a:rPr>
              <a:t>#n</a:t>
            </a:r>
            <a:r>
              <a:rPr lang="en-US" altLang="en-US" sz="2800" b="0" baseline="30000" smtClean="0">
                <a:solidFill>
                  <a:srgbClr val="FF9900"/>
                </a:solidFill>
              </a:rPr>
              <a:t>o</a:t>
            </a:r>
            <a:r>
              <a:rPr lang="en-US" altLang="en-US" sz="2800" b="0" smtClean="0">
                <a:solidFill>
                  <a:srgbClr val="FF9900"/>
                </a:solidFill>
              </a:rPr>
              <a:t>  _______            _______               _______</a:t>
            </a:r>
            <a:r>
              <a:rPr lang="en-US" altLang="en-US" sz="2800" b="0" smtClean="0"/>
              <a:t>     </a:t>
            </a:r>
          </a:p>
          <a:p>
            <a:pPr marL="342900" indent="-342900">
              <a:lnSpc>
                <a:spcPct val="130000"/>
              </a:lnSpc>
              <a:buFontTx/>
              <a:buNone/>
            </a:pPr>
            <a:r>
              <a:rPr lang="en-US" altLang="en-US" sz="2800" b="0" smtClean="0">
                <a:solidFill>
                  <a:srgbClr val="FF9900"/>
                </a:solidFill>
              </a:rPr>
              <a:t>#e</a:t>
            </a:r>
            <a:r>
              <a:rPr lang="en-US" altLang="en-US" sz="2800" b="0" baseline="30000" smtClean="0">
                <a:solidFill>
                  <a:srgbClr val="FF9900"/>
                </a:solidFill>
              </a:rPr>
              <a:t>-</a:t>
            </a:r>
            <a:r>
              <a:rPr lang="en-US" altLang="en-US" sz="2800" b="0" smtClean="0">
                <a:solidFill>
                  <a:srgbClr val="FF9900"/>
                </a:solidFill>
              </a:rPr>
              <a:t>   _______            _______               _______</a:t>
            </a:r>
            <a:r>
              <a:rPr lang="en-US" altLang="en-US" sz="2000" b="0" smtClean="0"/>
              <a:t>     </a:t>
            </a:r>
          </a:p>
          <a:p>
            <a:pPr marL="342900" indent="-342900">
              <a:lnSpc>
                <a:spcPct val="130000"/>
              </a:lnSpc>
              <a:buFontTx/>
              <a:buNone/>
            </a:pPr>
            <a:endParaRPr lang="en-US" altLang="en-US" b="0" smtClean="0"/>
          </a:p>
          <a:p>
            <a:pPr marL="342900" indent="-342900">
              <a:lnSpc>
                <a:spcPct val="150000"/>
              </a:lnSpc>
              <a:buFontTx/>
              <a:buNone/>
            </a:pPr>
            <a:endParaRPr lang="en-US" altLang="en-US" smtClean="0"/>
          </a:p>
        </p:txBody>
      </p:sp>
      <p:graphicFrame>
        <p:nvGraphicFramePr>
          <p:cNvPr id="25604" name="Object 4"/>
          <p:cNvGraphicFramePr>
            <a:graphicFrameLocks noChangeAspect="1"/>
          </p:cNvGraphicFramePr>
          <p:nvPr/>
        </p:nvGraphicFramePr>
        <p:xfrm>
          <a:off x="228600" y="0"/>
          <a:ext cx="1952625" cy="1981200"/>
        </p:xfrm>
        <a:graphic>
          <a:graphicData uri="http://schemas.openxmlformats.org/presentationml/2006/ole">
            <mc:AlternateContent xmlns:mc="http://schemas.openxmlformats.org/markup-compatibility/2006">
              <mc:Choice xmlns:v="urn:schemas-microsoft-com:vml" Requires="v">
                <p:oleObj spid="_x0000_s25606" name="Microsoft ClipArt Gallery" r:id="rId4" imgW="2254040" imgH="2286888" progId="MS_ClipArt_Gallery">
                  <p:embed/>
                </p:oleObj>
              </mc:Choice>
              <mc:Fallback>
                <p:oleObj name="Microsoft ClipArt Gallery" r:id="rId4" imgW="2254040" imgH="2286888" progId="MS_ClipArt_Gallery">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95262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1560" name="THINK!.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8392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7000"/>
                                  </p:stCondLst>
                                  <p:childTnLst>
                                    <p:cmd type="call" cmd="playFrom(0.0)">
                                      <p:cBhvr>
                                        <p:cTn id="6" dur="33741" fill="hold"/>
                                        <p:tgtEl>
                                          <p:spTgt spid="15156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1560"/>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4400" smtClean="0">
                <a:solidFill>
                  <a:schemeClr val="hlink"/>
                </a:solidFill>
              </a:rPr>
              <a:t>Answers</a:t>
            </a:r>
          </a:p>
        </p:txBody>
      </p:sp>
      <p:sp>
        <p:nvSpPr>
          <p:cNvPr id="26627" name="Rectangle 3"/>
          <p:cNvSpPr>
            <a:spLocks noGrp="1" noChangeArrowheads="1"/>
          </p:cNvSpPr>
          <p:nvPr>
            <p:ph type="body" idx="1"/>
          </p:nvPr>
        </p:nvSpPr>
        <p:spPr>
          <a:xfrm>
            <a:off x="304800" y="1752600"/>
            <a:ext cx="8382000" cy="4343400"/>
          </a:xfrm>
        </p:spPr>
        <p:txBody>
          <a:bodyPr/>
          <a:lstStyle/>
          <a:p>
            <a:pPr marL="342900" indent="-342900">
              <a:buFontTx/>
              <a:buNone/>
            </a:pPr>
            <a:endParaRPr lang="en-US" altLang="en-US" b="0" smtClean="0"/>
          </a:p>
          <a:p>
            <a:pPr marL="342900" indent="-342900">
              <a:buFontTx/>
              <a:buNone/>
            </a:pPr>
            <a:r>
              <a:rPr lang="en-US" altLang="en-US" b="0" smtClean="0"/>
              <a:t>		</a:t>
            </a:r>
            <a:r>
              <a:rPr lang="en-US" altLang="en-US" sz="2800" b="0" baseline="30000" smtClean="0"/>
              <a:t>12</a:t>
            </a:r>
            <a:r>
              <a:rPr lang="en-US" altLang="en-US" sz="2800" b="0" smtClean="0"/>
              <a:t>C		        </a:t>
            </a:r>
            <a:r>
              <a:rPr lang="en-US" altLang="en-US" sz="2800" b="0" baseline="30000" smtClean="0"/>
              <a:t>13</a:t>
            </a:r>
            <a:r>
              <a:rPr lang="en-US" altLang="en-US" sz="2800" b="0" smtClean="0"/>
              <a:t>C			</a:t>
            </a:r>
            <a:r>
              <a:rPr lang="en-US" altLang="en-US" sz="2800" b="0" baseline="30000" smtClean="0"/>
              <a:t>14</a:t>
            </a:r>
            <a:r>
              <a:rPr lang="en-US" altLang="en-US" sz="2800" b="0" smtClean="0"/>
              <a:t>C</a:t>
            </a:r>
          </a:p>
          <a:p>
            <a:pPr marL="342900" indent="-342900">
              <a:lnSpc>
                <a:spcPct val="60000"/>
              </a:lnSpc>
              <a:buFontTx/>
              <a:buNone/>
            </a:pPr>
            <a:r>
              <a:rPr lang="en-US" altLang="en-US" sz="2800" b="0" smtClean="0"/>
              <a:t>     	 </a:t>
            </a:r>
            <a:r>
              <a:rPr lang="en-US" altLang="en-US" sz="2800" b="0" baseline="30000" smtClean="0"/>
              <a:t>6		              6                       		  6	</a:t>
            </a:r>
          </a:p>
          <a:p>
            <a:pPr marL="342900" indent="-342900">
              <a:lnSpc>
                <a:spcPct val="150000"/>
              </a:lnSpc>
              <a:buFontTx/>
              <a:buNone/>
            </a:pPr>
            <a:r>
              <a:rPr lang="en-US" altLang="en-US" sz="2800" b="0" smtClean="0">
                <a:solidFill>
                  <a:schemeClr val="accent2"/>
                </a:solidFill>
              </a:rPr>
              <a:t>#p</a:t>
            </a:r>
            <a:r>
              <a:rPr lang="en-US" altLang="en-US" sz="2800" b="0" baseline="30000" smtClean="0">
                <a:solidFill>
                  <a:schemeClr val="accent2"/>
                </a:solidFill>
              </a:rPr>
              <a:t>+</a:t>
            </a:r>
            <a:r>
              <a:rPr lang="en-US" altLang="en-US" sz="2800" b="0" smtClean="0">
                <a:solidFill>
                  <a:schemeClr val="accent2"/>
                </a:solidFill>
              </a:rPr>
              <a:t>   </a:t>
            </a:r>
            <a:r>
              <a:rPr lang="en-US" altLang="en-US" sz="2800" b="0" u="sng" smtClean="0">
                <a:solidFill>
                  <a:schemeClr val="accent2"/>
                </a:solidFill>
              </a:rPr>
              <a:t>6</a:t>
            </a:r>
            <a:r>
              <a:rPr lang="en-US" altLang="en-US" sz="2800" b="0" smtClean="0">
                <a:solidFill>
                  <a:schemeClr val="accent2"/>
                </a:solidFill>
              </a:rPr>
              <a:t>              		</a:t>
            </a:r>
            <a:r>
              <a:rPr lang="en-US" altLang="en-US" sz="2800" b="0" u="sng" smtClean="0">
                <a:solidFill>
                  <a:schemeClr val="accent2"/>
                </a:solidFill>
              </a:rPr>
              <a:t>6</a:t>
            </a:r>
            <a:r>
              <a:rPr lang="en-US" altLang="en-US" sz="2800" b="0" smtClean="0">
                <a:solidFill>
                  <a:schemeClr val="accent2"/>
                </a:solidFill>
              </a:rPr>
              <a:t>              		</a:t>
            </a:r>
            <a:r>
              <a:rPr lang="en-US" altLang="en-US" sz="2800" b="0" u="sng" smtClean="0">
                <a:solidFill>
                  <a:schemeClr val="accent2"/>
                </a:solidFill>
              </a:rPr>
              <a:t>6</a:t>
            </a:r>
            <a:r>
              <a:rPr lang="en-US" altLang="en-US" sz="2800" b="0" smtClean="0">
                <a:solidFill>
                  <a:schemeClr val="accent2"/>
                </a:solidFill>
              </a:rPr>
              <a:t>     </a:t>
            </a:r>
          </a:p>
          <a:p>
            <a:pPr marL="342900" indent="-342900">
              <a:lnSpc>
                <a:spcPct val="150000"/>
              </a:lnSpc>
              <a:buFontTx/>
              <a:buNone/>
            </a:pPr>
            <a:r>
              <a:rPr lang="en-US" altLang="en-US" sz="2800" b="0" smtClean="0">
                <a:solidFill>
                  <a:schemeClr val="accent2"/>
                </a:solidFill>
              </a:rPr>
              <a:t>#n</a:t>
            </a:r>
            <a:r>
              <a:rPr lang="en-US" altLang="en-US" sz="2800" b="0" baseline="30000" smtClean="0">
                <a:solidFill>
                  <a:schemeClr val="accent2"/>
                </a:solidFill>
              </a:rPr>
              <a:t>o</a:t>
            </a:r>
            <a:r>
              <a:rPr lang="en-US" altLang="en-US" sz="2800" b="0" smtClean="0">
                <a:solidFill>
                  <a:schemeClr val="accent2"/>
                </a:solidFill>
              </a:rPr>
              <a:t>  </a:t>
            </a:r>
            <a:r>
              <a:rPr lang="en-US" altLang="en-US" sz="2800" b="0" u="sng" smtClean="0">
                <a:solidFill>
                  <a:schemeClr val="accent2"/>
                </a:solidFill>
              </a:rPr>
              <a:t>6</a:t>
            </a:r>
            <a:r>
              <a:rPr lang="en-US" altLang="en-US" sz="2800" b="0" smtClean="0">
                <a:solidFill>
                  <a:schemeClr val="accent2"/>
                </a:solidFill>
              </a:rPr>
              <a:t>              		</a:t>
            </a:r>
            <a:r>
              <a:rPr lang="en-US" altLang="en-US" sz="2800" b="0" u="sng" smtClean="0">
                <a:solidFill>
                  <a:schemeClr val="accent2"/>
                </a:solidFill>
              </a:rPr>
              <a:t>7</a:t>
            </a:r>
            <a:r>
              <a:rPr lang="en-US" altLang="en-US" sz="2800" b="0" smtClean="0">
                <a:solidFill>
                  <a:schemeClr val="accent2"/>
                </a:solidFill>
              </a:rPr>
              <a:t>              		</a:t>
            </a:r>
            <a:r>
              <a:rPr lang="en-US" altLang="en-US" sz="2800" b="0" u="sng" smtClean="0">
                <a:solidFill>
                  <a:schemeClr val="accent2"/>
                </a:solidFill>
              </a:rPr>
              <a:t>8</a:t>
            </a:r>
            <a:r>
              <a:rPr lang="en-US" altLang="en-US" sz="2800" b="0" smtClean="0">
                <a:solidFill>
                  <a:schemeClr val="accent2"/>
                </a:solidFill>
              </a:rPr>
              <a:t>     </a:t>
            </a:r>
          </a:p>
          <a:p>
            <a:pPr marL="342900" indent="-342900">
              <a:lnSpc>
                <a:spcPct val="150000"/>
              </a:lnSpc>
              <a:buFontTx/>
              <a:buNone/>
            </a:pPr>
            <a:r>
              <a:rPr lang="en-US" altLang="en-US" sz="2800" b="0" smtClean="0">
                <a:solidFill>
                  <a:schemeClr val="accent2"/>
                </a:solidFill>
              </a:rPr>
              <a:t>#e</a:t>
            </a:r>
            <a:r>
              <a:rPr lang="en-US" altLang="en-US" sz="2800" b="0" baseline="30000" smtClean="0">
                <a:solidFill>
                  <a:schemeClr val="accent2"/>
                </a:solidFill>
              </a:rPr>
              <a:t>-</a:t>
            </a:r>
            <a:r>
              <a:rPr lang="en-US" altLang="en-US" sz="2800" b="0" smtClean="0">
                <a:solidFill>
                  <a:schemeClr val="accent2"/>
                </a:solidFill>
              </a:rPr>
              <a:t>   6              		</a:t>
            </a:r>
            <a:r>
              <a:rPr lang="en-US" altLang="en-US" sz="2800" b="0" u="sng" smtClean="0">
                <a:solidFill>
                  <a:schemeClr val="accent2"/>
                </a:solidFill>
              </a:rPr>
              <a:t>6</a:t>
            </a:r>
            <a:r>
              <a:rPr lang="en-US" altLang="en-US" sz="2800" b="0" smtClean="0">
                <a:solidFill>
                  <a:schemeClr val="accent2"/>
                </a:solidFill>
              </a:rPr>
              <a:t>               		</a:t>
            </a:r>
            <a:r>
              <a:rPr lang="en-US" altLang="en-US" sz="2800" b="0" u="sng" smtClean="0">
                <a:solidFill>
                  <a:schemeClr val="accent2"/>
                </a:solidFill>
              </a:rPr>
              <a:t>6</a:t>
            </a:r>
            <a:r>
              <a:rPr lang="en-US" altLang="en-US" sz="2800" b="0" smtClean="0">
                <a:solidFill>
                  <a:srgbClr val="FF9900"/>
                </a:solidFill>
              </a:rPr>
              <a:t>     </a:t>
            </a:r>
          </a:p>
          <a:p>
            <a:pPr marL="342900" indent="-342900">
              <a:lnSpc>
                <a:spcPct val="150000"/>
              </a:lnSpc>
              <a:buFontTx/>
              <a:buNone/>
            </a:pPr>
            <a:endParaRPr lang="en-US" altLang="en-US" sz="2800" b="0" smtClean="0">
              <a:solidFill>
                <a:srgbClr val="FF9900"/>
              </a:solidFill>
            </a:endParaRPr>
          </a:p>
          <a:p>
            <a:pPr marL="342900" indent="-342900">
              <a:lnSpc>
                <a:spcPct val="150000"/>
              </a:lnSpc>
              <a:buFontTx/>
              <a:buNone/>
            </a:pPr>
            <a:endParaRPr lang="en-US" altLang="en-US" smtClean="0">
              <a:solidFill>
                <a:srgbClr val="FF9900"/>
              </a:solidFill>
            </a:endParaRPr>
          </a:p>
        </p:txBody>
      </p:sp>
      <p:pic>
        <p:nvPicPr>
          <p:cNvPr id="152581" name="MARV1138.WAV">
            <a:hlinkClick r:id="" action="ppaction://media"/>
          </p:cNvPr>
          <p:cNvPicPr>
            <a:picLocks noRot="1" noChangeAspect="1" noChangeArrowheads="1"/>
          </p:cNvPicPr>
          <p:nvPr>
            <a:wavAudioFile r:embed="rId1" name="MARVYES.WAV"/>
          </p:nvPr>
        </p:nvPicPr>
        <p:blipFill>
          <a:blip r:embed="rId3">
            <a:extLst>
              <a:ext uri="{28A0092B-C50C-407E-A947-70E740481C1C}">
                <a14:useLocalDpi xmlns:a14="http://schemas.microsoft.com/office/drawing/2010/main" val="0"/>
              </a:ext>
            </a:extLst>
          </a:blip>
          <a:srcRect/>
          <a:stretch>
            <a:fillRect/>
          </a:stretch>
        </p:blipFill>
        <p:spPr bwMode="auto">
          <a:xfrm>
            <a:off x="8610600" y="6248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31" fill="hold"/>
                                        <p:tgtEl>
                                          <p:spTgt spid="15258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258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304800"/>
            <a:ext cx="7772400" cy="990600"/>
          </a:xfrm>
          <a:ln w="38100">
            <a:solidFill>
              <a:schemeClr val="hlink"/>
            </a:solidFill>
            <a:miter lim="800000"/>
            <a:headEnd/>
            <a:tailEnd/>
          </a:ln>
        </p:spPr>
        <p:txBody>
          <a:bodyPr/>
          <a:lstStyle/>
          <a:p>
            <a:r>
              <a:rPr lang="en-US" altLang="en-US" sz="3200" smtClean="0"/>
              <a:t>Learning Check</a:t>
            </a:r>
            <a:endParaRPr lang="en-US" altLang="en-US" smtClean="0"/>
          </a:p>
        </p:txBody>
      </p:sp>
      <p:sp>
        <p:nvSpPr>
          <p:cNvPr id="27651" name="Rectangle 3"/>
          <p:cNvSpPr>
            <a:spLocks noGrp="1" noChangeArrowheads="1"/>
          </p:cNvSpPr>
          <p:nvPr>
            <p:ph type="body" idx="1"/>
          </p:nvPr>
        </p:nvSpPr>
        <p:spPr>
          <a:xfrm>
            <a:off x="381000" y="1143000"/>
            <a:ext cx="8763000" cy="5105400"/>
          </a:xfrm>
        </p:spPr>
        <p:txBody>
          <a:bodyPr/>
          <a:lstStyle/>
          <a:p>
            <a:pPr marL="342900" indent="-342900">
              <a:buFontTx/>
              <a:buNone/>
            </a:pPr>
            <a:endParaRPr lang="en-US" altLang="en-US" sz="2000" b="0" smtClean="0"/>
          </a:p>
          <a:p>
            <a:pPr marL="342900" indent="-342900">
              <a:buFontTx/>
              <a:buNone/>
            </a:pPr>
            <a:r>
              <a:rPr lang="en-US" altLang="en-US" sz="2800" b="0" smtClean="0"/>
              <a:t>An atom has 14 protons and 20 neutrons.</a:t>
            </a:r>
          </a:p>
          <a:p>
            <a:pPr marL="342900" indent="-342900">
              <a:lnSpc>
                <a:spcPct val="70000"/>
              </a:lnSpc>
              <a:buFontTx/>
              <a:buNone/>
            </a:pPr>
            <a:r>
              <a:rPr lang="en-US" altLang="en-US" sz="2800" b="0" smtClean="0"/>
              <a:t>	A.	Its atomic number is</a:t>
            </a:r>
          </a:p>
          <a:p>
            <a:pPr marL="342900" indent="-342900">
              <a:lnSpc>
                <a:spcPct val="70000"/>
              </a:lnSpc>
              <a:buFontTx/>
              <a:buNone/>
            </a:pPr>
            <a:r>
              <a:rPr lang="en-US" altLang="en-US" sz="2800" b="0" smtClean="0"/>
              <a:t>		</a:t>
            </a:r>
            <a:r>
              <a:rPr lang="en-US" altLang="en-US" sz="2800" b="0" smtClean="0">
                <a:solidFill>
                  <a:schemeClr val="accent2"/>
                </a:solidFill>
              </a:rPr>
              <a:t>1)  14			2)  16			3) 34</a:t>
            </a:r>
          </a:p>
          <a:p>
            <a:pPr marL="342900" indent="-342900">
              <a:lnSpc>
                <a:spcPct val="30000"/>
              </a:lnSpc>
              <a:buFontTx/>
              <a:buNone/>
            </a:pPr>
            <a:endParaRPr lang="en-US" altLang="en-US" sz="2800" b="0" smtClean="0">
              <a:solidFill>
                <a:schemeClr val="accent2"/>
              </a:solidFill>
            </a:endParaRPr>
          </a:p>
          <a:p>
            <a:pPr marL="342900" indent="-342900">
              <a:lnSpc>
                <a:spcPct val="70000"/>
              </a:lnSpc>
              <a:buFontTx/>
              <a:buNone/>
            </a:pPr>
            <a:r>
              <a:rPr lang="en-US" altLang="en-US" sz="2800" b="0" smtClean="0"/>
              <a:t>	B.  Its mass number is</a:t>
            </a:r>
          </a:p>
          <a:p>
            <a:pPr marL="342900" indent="-342900">
              <a:lnSpc>
                <a:spcPct val="70000"/>
              </a:lnSpc>
              <a:buFontTx/>
              <a:buNone/>
            </a:pPr>
            <a:r>
              <a:rPr lang="en-US" altLang="en-US" sz="2800" b="0" smtClean="0">
                <a:solidFill>
                  <a:schemeClr val="accent1"/>
                </a:solidFill>
              </a:rPr>
              <a:t>		</a:t>
            </a:r>
            <a:r>
              <a:rPr lang="en-US" altLang="en-US" sz="2800" b="0" smtClean="0">
                <a:solidFill>
                  <a:schemeClr val="accent2"/>
                </a:solidFill>
              </a:rPr>
              <a:t>1)  14			2)  16			3) 34</a:t>
            </a:r>
          </a:p>
          <a:p>
            <a:pPr marL="342900" indent="-342900">
              <a:lnSpc>
                <a:spcPct val="40000"/>
              </a:lnSpc>
              <a:buFontTx/>
              <a:buNone/>
            </a:pPr>
            <a:endParaRPr lang="en-US" altLang="en-US" sz="2800" b="0" smtClean="0">
              <a:solidFill>
                <a:schemeClr val="accent2"/>
              </a:solidFill>
            </a:endParaRPr>
          </a:p>
          <a:p>
            <a:pPr marL="342900" indent="-342900">
              <a:lnSpc>
                <a:spcPct val="70000"/>
              </a:lnSpc>
              <a:buFontTx/>
              <a:buNone/>
            </a:pPr>
            <a:r>
              <a:rPr lang="en-US" altLang="en-US" sz="2800" b="0" smtClean="0"/>
              <a:t>	C.   The element is</a:t>
            </a:r>
          </a:p>
          <a:p>
            <a:pPr marL="342900" indent="-342900">
              <a:lnSpc>
                <a:spcPct val="70000"/>
              </a:lnSpc>
              <a:buFontTx/>
              <a:buNone/>
            </a:pPr>
            <a:r>
              <a:rPr lang="en-US" altLang="en-US" sz="2800" b="0" smtClean="0"/>
              <a:t>	</a:t>
            </a:r>
            <a:r>
              <a:rPr lang="en-US" altLang="en-US" sz="2800" b="0" smtClean="0">
                <a:solidFill>
                  <a:schemeClr val="accent2"/>
                </a:solidFill>
              </a:rPr>
              <a:t>	1)  Si			2)  Ca		3)  Se</a:t>
            </a:r>
          </a:p>
          <a:p>
            <a:pPr marL="342900" indent="-342900">
              <a:lnSpc>
                <a:spcPct val="70000"/>
              </a:lnSpc>
              <a:buFontTx/>
              <a:buNone/>
            </a:pPr>
            <a:endParaRPr lang="en-US" altLang="en-US" sz="2800" b="0" smtClean="0">
              <a:solidFill>
                <a:schemeClr val="accent2"/>
              </a:solidFill>
            </a:endParaRPr>
          </a:p>
          <a:p>
            <a:pPr marL="342900" indent="-342900">
              <a:lnSpc>
                <a:spcPct val="70000"/>
              </a:lnSpc>
              <a:buFontTx/>
              <a:buNone/>
            </a:pPr>
            <a:r>
              <a:rPr lang="en-US" altLang="en-US" sz="2800" b="0" smtClean="0"/>
              <a:t>	D.	Another isotope of this element is</a:t>
            </a:r>
          </a:p>
          <a:p>
            <a:pPr marL="342900" indent="-342900">
              <a:buFontTx/>
              <a:buNone/>
            </a:pPr>
            <a:r>
              <a:rPr lang="en-US" altLang="en-US" sz="2800" b="0" smtClean="0">
                <a:solidFill>
                  <a:schemeClr val="accent2"/>
                </a:solidFill>
              </a:rPr>
              <a:t>		1) </a:t>
            </a:r>
            <a:r>
              <a:rPr lang="en-US" altLang="en-US" sz="2800" b="0" baseline="30000" smtClean="0">
                <a:solidFill>
                  <a:schemeClr val="accent2"/>
                </a:solidFill>
              </a:rPr>
              <a:t>34</a:t>
            </a:r>
            <a:r>
              <a:rPr lang="en-US" altLang="en-US" sz="2800" b="0" smtClean="0">
                <a:solidFill>
                  <a:schemeClr val="accent2"/>
                </a:solidFill>
              </a:rPr>
              <a:t>X 		2) </a:t>
            </a:r>
            <a:r>
              <a:rPr lang="en-US" altLang="en-US" sz="2800" b="0" baseline="30000" smtClean="0">
                <a:solidFill>
                  <a:schemeClr val="accent2"/>
                </a:solidFill>
              </a:rPr>
              <a:t>34</a:t>
            </a:r>
            <a:r>
              <a:rPr lang="en-US" altLang="en-US" sz="2800" b="0" smtClean="0">
                <a:solidFill>
                  <a:schemeClr val="accent2"/>
                </a:solidFill>
              </a:rPr>
              <a:t>X 		3) </a:t>
            </a:r>
            <a:r>
              <a:rPr lang="en-US" altLang="en-US" sz="2800" b="0" baseline="30000" smtClean="0">
                <a:solidFill>
                  <a:schemeClr val="accent2"/>
                </a:solidFill>
              </a:rPr>
              <a:t>36</a:t>
            </a:r>
            <a:r>
              <a:rPr lang="en-US" altLang="en-US" sz="2800" b="0" smtClean="0">
                <a:solidFill>
                  <a:schemeClr val="accent2"/>
                </a:solidFill>
              </a:rPr>
              <a:t>X</a:t>
            </a:r>
          </a:p>
          <a:p>
            <a:pPr marL="342900" indent="-342900">
              <a:lnSpc>
                <a:spcPct val="60000"/>
              </a:lnSpc>
              <a:buFontTx/>
              <a:buNone/>
            </a:pPr>
            <a:r>
              <a:rPr lang="en-US" altLang="en-US" sz="2800" b="0" smtClean="0">
                <a:solidFill>
                  <a:schemeClr val="accent2"/>
                </a:solidFill>
              </a:rPr>
              <a:t>             </a:t>
            </a:r>
            <a:r>
              <a:rPr lang="en-US" altLang="en-US" sz="2800" b="0" baseline="30000" smtClean="0">
                <a:solidFill>
                  <a:schemeClr val="accent2"/>
                </a:solidFill>
              </a:rPr>
              <a:t>16               	      	</a:t>
            </a:r>
            <a:r>
              <a:rPr lang="en-US" altLang="en-US" sz="2800" b="0" smtClean="0">
                <a:solidFill>
                  <a:schemeClr val="accent2"/>
                </a:solidFill>
              </a:rPr>
              <a:t>    </a:t>
            </a:r>
            <a:r>
              <a:rPr lang="en-US" altLang="en-US" sz="2800" b="0" baseline="30000" smtClean="0">
                <a:solidFill>
                  <a:schemeClr val="accent2"/>
                </a:solidFill>
              </a:rPr>
              <a:t>14                                     14</a:t>
            </a:r>
            <a:endParaRPr lang="en-US" altLang="en-US" sz="2800" b="0" smtClean="0">
              <a:solidFill>
                <a:schemeClr val="accent2"/>
              </a:solidFill>
            </a:endParaRPr>
          </a:p>
          <a:p>
            <a:pPr marL="342900" indent="-342900">
              <a:buFontTx/>
              <a:buNone/>
            </a:pPr>
            <a:endParaRPr lang="en-US" altLang="en-US" sz="2800" b="0" smtClean="0">
              <a:solidFill>
                <a:schemeClr val="accent2"/>
              </a:solidFill>
            </a:endParaRPr>
          </a:p>
          <a:p>
            <a:pPr marL="342900" indent="-342900">
              <a:buFontTx/>
              <a:buNone/>
            </a:pPr>
            <a:endParaRPr lang="en-US" altLang="en-US" sz="200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990600"/>
          </a:xfrm>
          <a:ln w="38100">
            <a:solidFill>
              <a:schemeClr val="hlink"/>
            </a:solidFill>
            <a:miter lim="800000"/>
            <a:headEnd/>
            <a:tailEnd/>
          </a:ln>
        </p:spPr>
        <p:txBody>
          <a:bodyPr/>
          <a:lstStyle/>
          <a:p>
            <a:r>
              <a:rPr lang="en-US" altLang="en-US" sz="3200" smtClean="0"/>
              <a:t>Solution</a:t>
            </a:r>
            <a:endParaRPr lang="en-US" altLang="en-US" smtClean="0"/>
          </a:p>
        </p:txBody>
      </p:sp>
      <p:sp>
        <p:nvSpPr>
          <p:cNvPr id="28675" name="Rectangle 3"/>
          <p:cNvSpPr>
            <a:spLocks noGrp="1" noChangeArrowheads="1"/>
          </p:cNvSpPr>
          <p:nvPr>
            <p:ph type="body" idx="1"/>
          </p:nvPr>
        </p:nvSpPr>
        <p:spPr>
          <a:xfrm>
            <a:off x="381000" y="1143000"/>
            <a:ext cx="8763000" cy="4648200"/>
          </a:xfrm>
        </p:spPr>
        <p:txBody>
          <a:bodyPr/>
          <a:lstStyle/>
          <a:p>
            <a:pPr marL="342900" indent="-342900">
              <a:buFontTx/>
              <a:buNone/>
            </a:pPr>
            <a:r>
              <a:rPr lang="en-US" altLang="en-US" sz="2800" b="0" smtClean="0"/>
              <a:t>An atom has 14 protons and 20 neutrons.</a:t>
            </a:r>
          </a:p>
          <a:p>
            <a:pPr marL="342900" indent="-342900">
              <a:lnSpc>
                <a:spcPct val="80000"/>
              </a:lnSpc>
              <a:buFontTx/>
              <a:buNone/>
            </a:pPr>
            <a:r>
              <a:rPr lang="en-US" altLang="en-US" sz="2800" b="0" smtClean="0"/>
              <a:t>	A.	It has atomic number</a:t>
            </a:r>
          </a:p>
          <a:p>
            <a:pPr marL="342900" indent="-342900">
              <a:lnSpc>
                <a:spcPct val="80000"/>
              </a:lnSpc>
              <a:buFontTx/>
              <a:buNone/>
            </a:pPr>
            <a:r>
              <a:rPr lang="en-US" altLang="en-US" sz="2800" b="0" smtClean="0"/>
              <a:t>		</a:t>
            </a:r>
            <a:r>
              <a:rPr lang="en-US" altLang="en-US" sz="2800" b="0" smtClean="0">
                <a:solidFill>
                  <a:schemeClr val="accent2"/>
                </a:solidFill>
              </a:rPr>
              <a:t>1)  14	</a:t>
            </a:r>
            <a:r>
              <a:rPr lang="en-US" altLang="en-US" sz="2800" b="0" smtClean="0">
                <a:solidFill>
                  <a:schemeClr val="accent1"/>
                </a:solidFill>
              </a:rPr>
              <a:t>		</a:t>
            </a:r>
          </a:p>
          <a:p>
            <a:pPr marL="342900" indent="-342900">
              <a:lnSpc>
                <a:spcPct val="50000"/>
              </a:lnSpc>
              <a:buFontTx/>
              <a:buNone/>
            </a:pPr>
            <a:endParaRPr lang="en-US" altLang="en-US" sz="2800" b="0" smtClean="0"/>
          </a:p>
          <a:p>
            <a:pPr marL="342900" indent="-342900">
              <a:lnSpc>
                <a:spcPct val="80000"/>
              </a:lnSpc>
              <a:buFontTx/>
              <a:buNone/>
            </a:pPr>
            <a:r>
              <a:rPr lang="en-US" altLang="en-US" sz="2800" b="0" smtClean="0"/>
              <a:t>	B.  It has a mass number of</a:t>
            </a:r>
          </a:p>
          <a:p>
            <a:pPr marL="342900" indent="-342900">
              <a:lnSpc>
                <a:spcPct val="80000"/>
              </a:lnSpc>
              <a:buFontTx/>
              <a:buNone/>
            </a:pPr>
            <a:r>
              <a:rPr lang="en-US" altLang="en-US" sz="2800" b="0" smtClean="0">
                <a:solidFill>
                  <a:schemeClr val="accent1"/>
                </a:solidFill>
              </a:rPr>
              <a:t>		</a:t>
            </a:r>
            <a:r>
              <a:rPr lang="en-US" altLang="en-US" sz="2800" b="0" smtClean="0">
                <a:solidFill>
                  <a:schemeClr val="accent2"/>
                </a:solidFill>
              </a:rPr>
              <a:t>3)  34</a:t>
            </a:r>
          </a:p>
          <a:p>
            <a:pPr marL="342900" indent="-342900">
              <a:lnSpc>
                <a:spcPct val="50000"/>
              </a:lnSpc>
              <a:buFontTx/>
              <a:buNone/>
            </a:pPr>
            <a:endParaRPr lang="en-US" altLang="en-US" sz="2800" b="0" smtClean="0">
              <a:solidFill>
                <a:schemeClr val="accent2"/>
              </a:solidFill>
            </a:endParaRPr>
          </a:p>
          <a:p>
            <a:pPr marL="342900" indent="-342900">
              <a:lnSpc>
                <a:spcPct val="80000"/>
              </a:lnSpc>
              <a:buFontTx/>
              <a:buNone/>
            </a:pPr>
            <a:r>
              <a:rPr lang="en-US" altLang="en-US" sz="2800" b="0" smtClean="0"/>
              <a:t>	C.   The element is</a:t>
            </a:r>
          </a:p>
          <a:p>
            <a:pPr marL="342900" indent="-342900">
              <a:lnSpc>
                <a:spcPct val="80000"/>
              </a:lnSpc>
              <a:buFontTx/>
              <a:buNone/>
            </a:pPr>
            <a:r>
              <a:rPr lang="en-US" altLang="en-US" sz="2800" b="0" smtClean="0"/>
              <a:t>	</a:t>
            </a:r>
            <a:r>
              <a:rPr lang="en-US" altLang="en-US" sz="2800" b="0" smtClean="0">
                <a:solidFill>
                  <a:schemeClr val="accent2"/>
                </a:solidFill>
              </a:rPr>
              <a:t>	1)  Si</a:t>
            </a:r>
            <a:r>
              <a:rPr lang="en-US" altLang="en-US" sz="2800" b="0" smtClean="0">
                <a:solidFill>
                  <a:schemeClr val="accent1"/>
                </a:solidFill>
              </a:rPr>
              <a:t>			</a:t>
            </a:r>
            <a:endParaRPr lang="en-US" altLang="en-US" sz="2800" b="0" smtClean="0"/>
          </a:p>
          <a:p>
            <a:pPr marL="342900" indent="-342900">
              <a:lnSpc>
                <a:spcPct val="120000"/>
              </a:lnSpc>
              <a:buFontTx/>
              <a:buNone/>
            </a:pPr>
            <a:r>
              <a:rPr lang="en-US" altLang="en-US" sz="2800" b="0" smtClean="0"/>
              <a:t>	D.	Another isotope of this element would be</a:t>
            </a:r>
          </a:p>
          <a:p>
            <a:pPr marL="342900" indent="-342900">
              <a:buFontTx/>
              <a:buNone/>
            </a:pPr>
            <a:r>
              <a:rPr lang="en-US" altLang="en-US" sz="2800" b="0" smtClean="0">
                <a:solidFill>
                  <a:schemeClr val="accent1"/>
                </a:solidFill>
              </a:rPr>
              <a:t>	</a:t>
            </a:r>
            <a:r>
              <a:rPr lang="en-US" altLang="en-US" sz="2800" b="0" smtClean="0">
                <a:solidFill>
                  <a:schemeClr val="accent2"/>
                </a:solidFill>
              </a:rPr>
              <a:t>	3) </a:t>
            </a:r>
            <a:r>
              <a:rPr lang="en-US" altLang="en-US" sz="2800" b="0" baseline="30000" smtClean="0">
                <a:solidFill>
                  <a:schemeClr val="accent2"/>
                </a:solidFill>
              </a:rPr>
              <a:t>36</a:t>
            </a:r>
            <a:r>
              <a:rPr lang="en-US" altLang="en-US" sz="2800" b="0" smtClean="0">
                <a:solidFill>
                  <a:schemeClr val="accent2"/>
                </a:solidFill>
              </a:rPr>
              <a:t>X</a:t>
            </a:r>
          </a:p>
          <a:p>
            <a:pPr marL="342900" indent="-342900">
              <a:lnSpc>
                <a:spcPct val="110000"/>
              </a:lnSpc>
              <a:buFontTx/>
              <a:buNone/>
            </a:pPr>
            <a:r>
              <a:rPr lang="en-US" altLang="en-US" sz="2800" b="0" baseline="30000" smtClean="0">
                <a:solidFill>
                  <a:schemeClr val="accent2"/>
                </a:solidFill>
              </a:rPr>
              <a:t>		      14</a:t>
            </a:r>
            <a:endParaRPr lang="en-US" altLang="en-US" sz="2800" b="0" smtClean="0">
              <a:solidFill>
                <a:schemeClr val="accent2"/>
              </a:solidFill>
            </a:endParaRPr>
          </a:p>
          <a:p>
            <a:pPr marL="342900" indent="-342900">
              <a:buFontTx/>
              <a:buNone/>
            </a:pPr>
            <a:endParaRPr lang="en-US" altLang="en-US" sz="2800" smtClean="0">
              <a:solidFill>
                <a:schemeClr val="accent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304800" y="228600"/>
            <a:ext cx="8229600" cy="1066800"/>
          </a:xfrm>
          <a:extLst>
            <a:ext uri="{AF507438-7753-43E0-B8FC-AC1667EBCBE1}">
              <a14:hiddenEffects xmlns:a14="http://schemas.microsoft.com/office/drawing/2010/main">
                <a:effectLst>
                  <a:outerShdw dist="53882" dir="2700000" algn="ctr" rotWithShape="0">
                    <a:schemeClr val="tx1"/>
                  </a:outerShdw>
                </a:effectLst>
              </a14:hiddenEffects>
            </a:ext>
          </a:extLst>
        </p:spPr>
        <p:txBody>
          <a:bodyPr/>
          <a:lstStyle/>
          <a:p>
            <a:pPr>
              <a:defRPr/>
            </a:pPr>
            <a:r>
              <a:rPr lang="en-US" smtClean="0">
                <a:solidFill>
                  <a:srgbClr val="EF9100"/>
                </a:solidFill>
                <a:effectLst>
                  <a:outerShdw blurRad="38100" dist="38100" dir="2700000" algn="tl">
                    <a:srgbClr val="000000"/>
                  </a:outerShdw>
                </a:effectLst>
                <a:latin typeface="Comic Sans MS" pitchFamily="66" charset="0"/>
              </a:rPr>
              <a:t>IONS </a:t>
            </a:r>
            <a:r>
              <a:rPr lang="en-US" sz="4000" smtClean="0">
                <a:solidFill>
                  <a:srgbClr val="063DE8"/>
                </a:solidFill>
                <a:effectLst>
                  <a:outerShdw blurRad="38100" dist="38100" dir="2700000" algn="tl">
                    <a:srgbClr val="000000"/>
                  </a:outerShdw>
                </a:effectLst>
                <a:latin typeface="Comic Sans MS" pitchFamily="66" charset="0"/>
              </a:rPr>
              <a:t/>
            </a:r>
            <a:br>
              <a:rPr lang="en-US" sz="4000" smtClean="0">
                <a:solidFill>
                  <a:srgbClr val="063DE8"/>
                </a:solidFill>
                <a:effectLst>
                  <a:outerShdw blurRad="38100" dist="38100" dir="2700000" algn="tl">
                    <a:srgbClr val="000000"/>
                  </a:outerShdw>
                </a:effectLst>
                <a:latin typeface="Comic Sans MS" pitchFamily="66" charset="0"/>
              </a:rPr>
            </a:br>
            <a:endParaRPr lang="en-US" sz="2400" smtClean="0">
              <a:effectLst>
                <a:outerShdw blurRad="38100" dist="38100" dir="2700000" algn="tl">
                  <a:srgbClr val="FFFFFF"/>
                </a:outerShdw>
              </a:effectLst>
              <a:latin typeface="Helvetica" charset="0"/>
            </a:endParaRPr>
          </a:p>
        </p:txBody>
      </p:sp>
      <p:sp>
        <p:nvSpPr>
          <p:cNvPr id="191491" name="Rectangle 3"/>
          <p:cNvSpPr>
            <a:spLocks noGrp="1" noChangeArrowheads="1"/>
          </p:cNvSpPr>
          <p:nvPr>
            <p:ph type="body" idx="1"/>
          </p:nvPr>
        </p:nvSpPr>
        <p:spPr>
          <a:xfrm>
            <a:off x="990600" y="1066800"/>
            <a:ext cx="7162800" cy="4114800"/>
          </a:xfrm>
        </p:spPr>
        <p:txBody>
          <a:bodyPr/>
          <a:lstStyle/>
          <a:p>
            <a:pPr>
              <a:lnSpc>
                <a:spcPct val="125000"/>
              </a:lnSpc>
              <a:defRPr/>
            </a:pPr>
            <a:r>
              <a:rPr lang="en-US" sz="3200" smtClean="0">
                <a:solidFill>
                  <a:schemeClr val="hlink"/>
                </a:solidFill>
                <a:effectLst>
                  <a:outerShdw blurRad="38100" dist="38100" dir="2700000" algn="tl">
                    <a:srgbClr val="000000"/>
                  </a:outerShdw>
                </a:effectLst>
                <a:latin typeface="Comic Sans MS" pitchFamily="66" charset="0"/>
              </a:rPr>
              <a:t>IONS</a:t>
            </a:r>
            <a:r>
              <a:rPr lang="en-US" sz="3200" smtClean="0">
                <a:effectLst>
                  <a:outerShdw blurRad="38100" dist="38100" dir="2700000" algn="tl">
                    <a:srgbClr val="FFFFFF"/>
                  </a:outerShdw>
                </a:effectLst>
              </a:rPr>
              <a:t> </a:t>
            </a:r>
            <a:r>
              <a:rPr lang="en-US" smtClean="0">
                <a:effectLst>
                  <a:outerShdw blurRad="38100" dist="38100" dir="2700000" algn="tl">
                    <a:srgbClr val="FFFFFF"/>
                  </a:outerShdw>
                </a:effectLst>
              </a:rPr>
              <a:t>are atoms or groups of atoms with a positive or negative charge.  </a:t>
            </a:r>
          </a:p>
          <a:p>
            <a:pPr>
              <a:lnSpc>
                <a:spcPct val="125000"/>
              </a:lnSpc>
              <a:defRPr/>
            </a:pPr>
            <a:r>
              <a:rPr lang="en-US" u="sng" smtClean="0">
                <a:effectLst>
                  <a:outerShdw blurRad="38100" dist="38100" dir="2700000" algn="tl">
                    <a:srgbClr val="FFFFFF"/>
                  </a:outerShdw>
                </a:effectLst>
              </a:rPr>
              <a:t>Taking away</a:t>
            </a:r>
            <a:r>
              <a:rPr lang="en-US" smtClean="0">
                <a:effectLst>
                  <a:outerShdw blurRad="38100" dist="38100" dir="2700000" algn="tl">
                    <a:srgbClr val="FFFFFF"/>
                  </a:outerShdw>
                </a:effectLst>
              </a:rPr>
              <a:t> an electron from an atom gives a </a:t>
            </a:r>
            <a:r>
              <a:rPr lang="en-US" sz="3200" smtClean="0">
                <a:solidFill>
                  <a:schemeClr val="hlink"/>
                </a:solidFill>
                <a:effectLst>
                  <a:outerShdw blurRad="38100" dist="38100" dir="2700000" algn="tl">
                    <a:srgbClr val="000000"/>
                  </a:outerShdw>
                </a:effectLst>
                <a:latin typeface="Comic Sans MS" pitchFamily="66" charset="0"/>
              </a:rPr>
              <a:t>CATION</a:t>
            </a:r>
            <a:r>
              <a:rPr lang="en-US" sz="3200" smtClean="0">
                <a:effectLst>
                  <a:outerShdw blurRad="38100" dist="38100" dir="2700000" algn="tl">
                    <a:srgbClr val="FFFFFF"/>
                  </a:outerShdw>
                </a:effectLst>
              </a:rPr>
              <a:t> with a </a:t>
            </a:r>
            <a:r>
              <a:rPr lang="en-US" sz="3200" smtClean="0">
                <a:solidFill>
                  <a:schemeClr val="hlink"/>
                </a:solidFill>
                <a:effectLst>
                  <a:outerShdw blurRad="38100" dist="38100" dir="2700000" algn="tl">
                    <a:srgbClr val="000000"/>
                  </a:outerShdw>
                </a:effectLst>
              </a:rPr>
              <a:t>positive charge</a:t>
            </a:r>
            <a:endParaRPr lang="en-US" smtClean="0">
              <a:effectLst>
                <a:outerShdw blurRad="38100" dist="38100" dir="2700000" algn="tl">
                  <a:srgbClr val="FFFFFF"/>
                </a:outerShdw>
              </a:effectLst>
            </a:endParaRPr>
          </a:p>
          <a:p>
            <a:pPr>
              <a:lnSpc>
                <a:spcPct val="125000"/>
              </a:lnSpc>
              <a:defRPr/>
            </a:pPr>
            <a:r>
              <a:rPr lang="en-US" u="sng" smtClean="0">
                <a:effectLst>
                  <a:outerShdw blurRad="38100" dist="38100" dir="2700000" algn="tl">
                    <a:srgbClr val="FFFFFF"/>
                  </a:outerShdw>
                </a:effectLst>
              </a:rPr>
              <a:t>Adding</a:t>
            </a:r>
            <a:r>
              <a:rPr lang="en-US" smtClean="0">
                <a:effectLst>
                  <a:outerShdw blurRad="38100" dist="38100" dir="2700000" algn="tl">
                    <a:srgbClr val="FFFFFF"/>
                  </a:outerShdw>
                </a:effectLst>
              </a:rPr>
              <a:t> an electron to an atom gives an </a:t>
            </a:r>
            <a:r>
              <a:rPr lang="en-US" sz="3200" smtClean="0">
                <a:solidFill>
                  <a:srgbClr val="009900"/>
                </a:solidFill>
                <a:effectLst>
                  <a:outerShdw blurRad="38100" dist="38100" dir="2700000" algn="tl">
                    <a:srgbClr val="000000"/>
                  </a:outerShdw>
                </a:effectLst>
                <a:latin typeface="Comic Sans MS" pitchFamily="66" charset="0"/>
              </a:rPr>
              <a:t>ANION</a:t>
            </a:r>
            <a:r>
              <a:rPr lang="en-US" sz="3200" smtClean="0">
                <a:effectLst>
                  <a:outerShdw blurRad="38100" dist="38100" dir="2700000" algn="tl">
                    <a:srgbClr val="FFFFFF"/>
                  </a:outerShdw>
                </a:effectLst>
              </a:rPr>
              <a:t> with a </a:t>
            </a:r>
            <a:r>
              <a:rPr lang="en-US" sz="3200" smtClean="0">
                <a:solidFill>
                  <a:srgbClr val="009900"/>
                </a:solidFill>
                <a:effectLst>
                  <a:outerShdw blurRad="38100" dist="38100" dir="2700000" algn="tl">
                    <a:srgbClr val="000000"/>
                  </a:outerShdw>
                </a:effectLst>
              </a:rPr>
              <a:t>negative charge</a:t>
            </a:r>
            <a:r>
              <a:rPr lang="en-US" sz="3200" smtClean="0">
                <a:effectLst>
                  <a:outerShdw blurRad="38100" dist="38100" dir="2700000" algn="tl">
                    <a:srgbClr val="FFFFFF"/>
                  </a:outerShdw>
                </a:effectLst>
              </a:rPr>
              <a:t>.	</a:t>
            </a:r>
          </a:p>
          <a:p>
            <a:pPr>
              <a:lnSpc>
                <a:spcPct val="125000"/>
              </a:lnSpc>
              <a:defRPr/>
            </a:pPr>
            <a:r>
              <a:rPr lang="en-US" smtClean="0">
                <a:effectLst>
                  <a:outerShdw blurRad="38100" dist="38100" dir="2700000" algn="tl">
                    <a:srgbClr val="FFFFFF"/>
                  </a:outerShdw>
                </a:effectLst>
              </a:rPr>
              <a:t>To tell the difference between an atom and an ion, look to see if there is a charge in the superscript!  Examples:  Na</a:t>
            </a:r>
            <a:r>
              <a:rPr lang="en-US" baseline="30000" smtClean="0">
                <a:effectLst>
                  <a:outerShdw blurRad="38100" dist="38100" dir="2700000" algn="tl">
                    <a:srgbClr val="FFFFFF"/>
                  </a:outerShdw>
                </a:effectLst>
              </a:rPr>
              <a:t>+</a:t>
            </a:r>
            <a:r>
              <a:rPr lang="en-US" smtClean="0">
                <a:effectLst>
                  <a:outerShdw blurRad="38100" dist="38100" dir="2700000" algn="tl">
                    <a:srgbClr val="FFFFFF"/>
                  </a:outerShdw>
                </a:effectLst>
              </a:rPr>
              <a:t>  Ca</a:t>
            </a:r>
            <a:r>
              <a:rPr lang="en-US" baseline="30000" smtClean="0">
                <a:effectLst>
                  <a:outerShdw blurRad="38100" dist="38100" dir="2700000" algn="tl">
                    <a:srgbClr val="FFFFFF"/>
                  </a:outerShdw>
                </a:effectLst>
              </a:rPr>
              <a:t>+2</a:t>
            </a:r>
            <a:r>
              <a:rPr lang="en-US" smtClean="0">
                <a:effectLst>
                  <a:outerShdw blurRad="38100" dist="38100" dir="2700000" algn="tl">
                    <a:srgbClr val="FFFFFF"/>
                  </a:outerShdw>
                </a:effectLst>
              </a:rPr>
              <a:t>  I</a:t>
            </a:r>
            <a:r>
              <a:rPr lang="en-US" baseline="30000" smtClean="0">
                <a:effectLst>
                  <a:outerShdw blurRad="38100" dist="38100" dir="2700000" algn="tl">
                    <a:srgbClr val="FFFFFF"/>
                  </a:outerShdw>
                </a:effectLst>
              </a:rPr>
              <a:t>-</a:t>
            </a:r>
            <a:r>
              <a:rPr lang="en-US" smtClean="0">
                <a:effectLst>
                  <a:outerShdw blurRad="38100" dist="38100" dir="2700000" algn="tl">
                    <a:srgbClr val="FFFFFF"/>
                  </a:outerShdw>
                </a:effectLst>
              </a:rPr>
              <a:t>   O</a:t>
            </a:r>
            <a:r>
              <a:rPr lang="en-US" baseline="30000" smtClean="0">
                <a:effectLst>
                  <a:outerShdw blurRad="38100" dist="38100" dir="2700000" algn="tl">
                    <a:srgbClr val="FFFFFF"/>
                  </a:outerShdw>
                </a:effectLst>
              </a:rPr>
              <a:t>-2</a:t>
            </a:r>
          </a:p>
          <a:p>
            <a:pPr>
              <a:lnSpc>
                <a:spcPct val="125000"/>
              </a:lnSpc>
              <a:buFontTx/>
              <a:buNone/>
              <a:defRPr/>
            </a:pPr>
            <a:r>
              <a:rPr lang="en-US" baseline="30000" smtClean="0">
                <a:effectLst>
                  <a:outerShdw blurRad="38100" dist="38100" dir="2700000" algn="tl">
                    <a:srgbClr val="FFFFFF"/>
                  </a:outerShdw>
                </a:effectLst>
              </a:rPr>
              <a:t>					</a:t>
            </a:r>
            <a:r>
              <a:rPr lang="en-US" smtClean="0">
                <a:effectLst>
                  <a:outerShdw blurRad="38100" dist="38100" dir="2700000" algn="tl">
                    <a:srgbClr val="FFFFFF"/>
                  </a:outerShdw>
                </a:effectLst>
              </a:rPr>
              <a:t>   Na    Ca    I     O</a:t>
            </a:r>
          </a:p>
          <a:p>
            <a:pPr>
              <a:lnSpc>
                <a:spcPct val="125000"/>
              </a:lnSpc>
              <a:buFontTx/>
              <a:buNone/>
              <a:defRPr/>
            </a:pPr>
            <a:r>
              <a:rPr lang="en-US" sz="3200" smtClean="0">
                <a:effectLst>
                  <a:outerShdw blurRad="38100" dist="38100" dir="2700000" algn="tl">
                    <a:srgbClr val="FFFFFF"/>
                  </a:outerShdw>
                </a:effectLst>
              </a:rPr>
              <a:t>	</a:t>
            </a:r>
          </a:p>
        </p:txBody>
      </p:sp>
      <p:sp>
        <p:nvSpPr>
          <p:cNvPr id="29700" name="Line 4"/>
          <p:cNvSpPr>
            <a:spLocks noChangeShapeType="1"/>
          </p:cNvSpPr>
          <p:nvPr/>
        </p:nvSpPr>
        <p:spPr bwMode="auto">
          <a:xfrm>
            <a:off x="914400" y="990600"/>
            <a:ext cx="74168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Effect transition="in" filter="dissolve">
                                      <p:cBhvr>
                                        <p:cTn id="7" dur="500"/>
                                        <p:tgtEl>
                                          <p:spTgt spid="191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1491">
                                            <p:txEl>
                                              <p:pRg st="1" end="1"/>
                                            </p:txEl>
                                          </p:spTgt>
                                        </p:tgtEl>
                                        <p:attrNameLst>
                                          <p:attrName>style.visibility</p:attrName>
                                        </p:attrNameLst>
                                      </p:cBhvr>
                                      <p:to>
                                        <p:strVal val="visible"/>
                                      </p:to>
                                    </p:set>
                                    <p:animEffect transition="in" filter="dissolve">
                                      <p:cBhvr>
                                        <p:cTn id="12" dur="500"/>
                                        <p:tgtEl>
                                          <p:spTgt spid="1914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1491">
                                            <p:txEl>
                                              <p:pRg st="2" end="2"/>
                                            </p:txEl>
                                          </p:spTgt>
                                        </p:tgtEl>
                                        <p:attrNameLst>
                                          <p:attrName>style.visibility</p:attrName>
                                        </p:attrNameLst>
                                      </p:cBhvr>
                                      <p:to>
                                        <p:strVal val="visible"/>
                                      </p:to>
                                    </p:set>
                                    <p:animEffect transition="in" filter="dissolve">
                                      <p:cBhvr>
                                        <p:cTn id="17" dur="500"/>
                                        <p:tgtEl>
                                          <p:spTgt spid="1914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1491">
                                            <p:txEl>
                                              <p:pRg st="3" end="3"/>
                                            </p:txEl>
                                          </p:spTgt>
                                        </p:tgtEl>
                                        <p:attrNameLst>
                                          <p:attrName>style.visibility</p:attrName>
                                        </p:attrNameLst>
                                      </p:cBhvr>
                                      <p:to>
                                        <p:strVal val="visible"/>
                                      </p:to>
                                    </p:set>
                                    <p:animEffect transition="in" filter="dissolve">
                                      <p:cBhvr>
                                        <p:cTn id="22" dur="500"/>
                                        <p:tgtEl>
                                          <p:spTgt spid="1914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1491">
                                            <p:txEl>
                                              <p:pRg st="4" end="4"/>
                                            </p:txEl>
                                          </p:spTgt>
                                        </p:tgtEl>
                                        <p:attrNameLst>
                                          <p:attrName>style.visibility</p:attrName>
                                        </p:attrNameLst>
                                      </p:cBhvr>
                                      <p:to>
                                        <p:strVal val="visible"/>
                                      </p:to>
                                    </p:set>
                                    <p:animEffect transition="in" filter="dissolve">
                                      <p:cBhvr>
                                        <p:cTn id="27" dur="500"/>
                                        <p:tgtEl>
                                          <p:spTgt spid="1914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91491">
                                            <p:txEl>
                                              <p:pRg st="5" end="5"/>
                                            </p:txEl>
                                          </p:spTgt>
                                        </p:tgtEl>
                                        <p:attrNameLst>
                                          <p:attrName>style.visibility</p:attrName>
                                        </p:attrNameLst>
                                      </p:cBhvr>
                                      <p:to>
                                        <p:strVal val="visible"/>
                                      </p:to>
                                    </p:set>
                                    <p:animEffect transition="in" filter="dissolve">
                                      <p:cBhvr>
                                        <p:cTn id="32" dur="500"/>
                                        <p:tgtEl>
                                          <p:spTgt spid="1914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effectLst>
            <a:outerShdw dist="53882" dir="2700000" algn="ctr" rotWithShape="0">
              <a:schemeClr val="tx1"/>
            </a:outerShdw>
          </a:effectLst>
        </p:spPr>
        <p:txBody>
          <a:bodyPr/>
          <a:lstStyle/>
          <a:p>
            <a:pPr>
              <a:defRPr/>
            </a:pPr>
            <a:r>
              <a:rPr lang="en-US" sz="4400" smtClean="0">
                <a:solidFill>
                  <a:srgbClr val="EF9100"/>
                </a:solidFill>
                <a:effectLst>
                  <a:outerShdw blurRad="38100" dist="38100" dir="2700000" algn="tl">
                    <a:srgbClr val="000000"/>
                  </a:outerShdw>
                </a:effectLst>
                <a:latin typeface="Comic Sans MS" pitchFamily="66" charset="0"/>
              </a:rPr>
              <a:t>Forming Cations &amp; Anions</a:t>
            </a:r>
            <a:endParaRPr lang="en-US" sz="4400" smtClean="0">
              <a:solidFill>
                <a:srgbClr val="EF9100"/>
              </a:solidFill>
              <a:effectLst>
                <a:outerShdw blurRad="38100" dist="38100" dir="2700000" algn="tl">
                  <a:srgbClr val="000000"/>
                </a:outerShdw>
              </a:effectLst>
            </a:endParaRPr>
          </a:p>
        </p:txBody>
      </p:sp>
      <p:pic>
        <p:nvPicPr>
          <p:cNvPr id="192515" name="03M07AN1.avi">
            <a:hlinkClick r:id="" action="ppaction://media"/>
          </p:cNvPr>
          <p:cNvPicPr>
            <a:picLocks noRot="1" noChangeAspect="1" noChangeArrowheads="1"/>
          </p:cNvPicPr>
          <p:nvPr>
            <p:ph sz="half" idx="1"/>
            <a:videoFile r:link="rId1"/>
          </p:nvPr>
        </p:nvPicPr>
        <p:blipFill>
          <a:blip r:embed="rId4">
            <a:extLst>
              <a:ext uri="{28A0092B-C50C-407E-A947-70E740481C1C}">
                <a14:useLocalDpi xmlns:a14="http://schemas.microsoft.com/office/drawing/2010/main" val="0"/>
              </a:ext>
            </a:extLst>
          </a:blip>
          <a:srcRect/>
          <a:stretch>
            <a:fillRect/>
          </a:stretch>
        </p:blipFill>
        <p:spPr>
          <a:xfrm>
            <a:off x="838200" y="3409950"/>
            <a:ext cx="2609850" cy="23272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2516" name="Rectangle 4"/>
          <p:cNvSpPr>
            <a:spLocks noChangeArrowheads="1"/>
          </p:cNvSpPr>
          <p:nvPr/>
        </p:nvSpPr>
        <p:spPr bwMode="auto">
          <a:xfrm>
            <a:off x="762000" y="1676400"/>
            <a:ext cx="3073400" cy="179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i="0">
                <a:solidFill>
                  <a:schemeClr val="hlink"/>
                </a:solidFill>
                <a:effectLst>
                  <a:outerShdw blurRad="38100" dist="38100" dir="2700000" algn="tl">
                    <a:srgbClr val="000000"/>
                  </a:outerShdw>
                </a:effectLst>
                <a:latin typeface="Arial" charset="0"/>
              </a:rPr>
              <a:t>A </a:t>
            </a:r>
            <a:r>
              <a:rPr lang="en-US" sz="2800" i="0" u="sng">
                <a:solidFill>
                  <a:schemeClr val="hlink"/>
                </a:solidFill>
                <a:effectLst>
                  <a:outerShdw blurRad="38100" dist="38100" dir="2700000" algn="tl">
                    <a:srgbClr val="000000"/>
                  </a:outerShdw>
                </a:effectLst>
                <a:latin typeface="Arial" charset="0"/>
              </a:rPr>
              <a:t>CATION</a:t>
            </a:r>
            <a:r>
              <a:rPr lang="en-US" sz="2800" i="0">
                <a:solidFill>
                  <a:schemeClr val="hlink"/>
                </a:solidFill>
                <a:effectLst>
                  <a:outerShdw blurRad="38100" dist="38100" dir="2700000" algn="tl">
                    <a:srgbClr val="000000"/>
                  </a:outerShdw>
                </a:effectLst>
                <a:latin typeface="Arial" charset="0"/>
              </a:rPr>
              <a:t> forms when an </a:t>
            </a:r>
            <a:r>
              <a:rPr lang="en-US" sz="2800" i="0">
                <a:solidFill>
                  <a:srgbClr val="0000FF"/>
                </a:solidFill>
                <a:effectLst>
                  <a:outerShdw blurRad="38100" dist="38100" dir="2700000" algn="tl">
                    <a:srgbClr val="000000"/>
                  </a:outerShdw>
                </a:effectLst>
                <a:latin typeface="Arial" charset="0"/>
              </a:rPr>
              <a:t>atom loses</a:t>
            </a:r>
            <a:r>
              <a:rPr lang="en-US" sz="2800" i="0">
                <a:solidFill>
                  <a:schemeClr val="hlink"/>
                </a:solidFill>
                <a:effectLst>
                  <a:outerShdw blurRad="38100" dist="38100" dir="2700000" algn="tl">
                    <a:srgbClr val="000000"/>
                  </a:outerShdw>
                </a:effectLst>
                <a:latin typeface="Arial" charset="0"/>
              </a:rPr>
              <a:t> one or more electrons.</a:t>
            </a:r>
          </a:p>
        </p:txBody>
      </p:sp>
      <p:sp>
        <p:nvSpPr>
          <p:cNvPr id="192517" name="Rectangle 5"/>
          <p:cNvSpPr>
            <a:spLocks noChangeArrowheads="1"/>
          </p:cNvSpPr>
          <p:nvPr/>
        </p:nvSpPr>
        <p:spPr bwMode="auto">
          <a:xfrm>
            <a:off x="5029200" y="1708150"/>
            <a:ext cx="3057525" cy="17970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i="0">
                <a:solidFill>
                  <a:schemeClr val="hlink"/>
                </a:solidFill>
                <a:effectLst>
                  <a:outerShdw blurRad="38100" dist="38100" dir="2700000" algn="tl">
                    <a:srgbClr val="000000"/>
                  </a:outerShdw>
                </a:effectLst>
                <a:latin typeface="Arial" charset="0"/>
              </a:rPr>
              <a:t>An </a:t>
            </a:r>
            <a:r>
              <a:rPr lang="en-US" sz="2800" i="0" u="sng">
                <a:solidFill>
                  <a:schemeClr val="hlink"/>
                </a:solidFill>
                <a:effectLst>
                  <a:outerShdw blurRad="38100" dist="38100" dir="2700000" algn="tl">
                    <a:srgbClr val="000000"/>
                  </a:outerShdw>
                </a:effectLst>
                <a:latin typeface="Arial" charset="0"/>
              </a:rPr>
              <a:t>ANION</a:t>
            </a:r>
            <a:r>
              <a:rPr lang="en-US" sz="2800" i="0">
                <a:solidFill>
                  <a:schemeClr val="hlink"/>
                </a:solidFill>
                <a:effectLst>
                  <a:outerShdw blurRad="38100" dist="38100" dir="2700000" algn="tl">
                    <a:srgbClr val="000000"/>
                  </a:outerShdw>
                </a:effectLst>
                <a:latin typeface="Arial" charset="0"/>
              </a:rPr>
              <a:t> forms when an </a:t>
            </a:r>
            <a:r>
              <a:rPr lang="en-US" sz="2800" i="0">
                <a:solidFill>
                  <a:srgbClr val="0000FF"/>
                </a:solidFill>
                <a:effectLst>
                  <a:outerShdw blurRad="38100" dist="38100" dir="2700000" algn="tl">
                    <a:srgbClr val="000000"/>
                  </a:outerShdw>
                </a:effectLst>
                <a:latin typeface="Arial" charset="0"/>
              </a:rPr>
              <a:t>atom gains</a:t>
            </a:r>
            <a:r>
              <a:rPr lang="en-US" sz="2800" i="0">
                <a:solidFill>
                  <a:schemeClr val="hlink"/>
                </a:solidFill>
                <a:effectLst>
                  <a:outerShdw blurRad="38100" dist="38100" dir="2700000" algn="tl">
                    <a:srgbClr val="000000"/>
                  </a:outerShdw>
                </a:effectLst>
                <a:latin typeface="Arial" charset="0"/>
              </a:rPr>
              <a:t> one or more electrons</a:t>
            </a:r>
          </a:p>
        </p:txBody>
      </p:sp>
      <p:sp>
        <p:nvSpPr>
          <p:cNvPr id="192518" name="Rectangle 6"/>
          <p:cNvSpPr>
            <a:spLocks noChangeArrowheads="1"/>
          </p:cNvSpPr>
          <p:nvPr/>
        </p:nvSpPr>
        <p:spPr bwMode="auto">
          <a:xfrm>
            <a:off x="609600" y="5867400"/>
            <a:ext cx="3246438"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Mg --&gt;  Mg</a:t>
            </a:r>
            <a:r>
              <a:rPr lang="en-US" altLang="en-US" sz="2800" i="0" baseline="30000"/>
              <a:t>2+</a:t>
            </a:r>
            <a:r>
              <a:rPr lang="en-US" altLang="en-US" sz="2800" i="0"/>
              <a:t> + 2 e-</a:t>
            </a:r>
          </a:p>
        </p:txBody>
      </p:sp>
      <p:sp>
        <p:nvSpPr>
          <p:cNvPr id="192519" name="Rectangle 7"/>
          <p:cNvSpPr>
            <a:spLocks noChangeArrowheads="1"/>
          </p:cNvSpPr>
          <p:nvPr/>
        </p:nvSpPr>
        <p:spPr bwMode="auto">
          <a:xfrm>
            <a:off x="5257800" y="5791200"/>
            <a:ext cx="2455863"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F  +  e-  --&gt;  F</a:t>
            </a:r>
            <a:r>
              <a:rPr lang="en-US" altLang="en-US" sz="2800" i="0" baseline="30000"/>
              <a:t>-</a:t>
            </a:r>
          </a:p>
        </p:txBody>
      </p:sp>
      <p:pic>
        <p:nvPicPr>
          <p:cNvPr id="192520" name="03M07AN2.avi">
            <a:hlinkClick r:id="" action="ppaction://media"/>
          </p:cNvPr>
          <p:cNvPicPr>
            <a:picLocks noRot="1" noChangeAspect="1" noChangeArrowheads="1"/>
          </p:cNvPicPr>
          <p:nvPr>
            <p:ph sz="half" idx="2"/>
            <a:videoFile r:link="rId2"/>
          </p:nvPr>
        </p:nvPicPr>
        <p:blipFill>
          <a:blip r:embed="rId5">
            <a:extLst>
              <a:ext uri="{28A0092B-C50C-407E-A947-70E740481C1C}">
                <a14:useLocalDpi xmlns:a14="http://schemas.microsoft.com/office/drawing/2010/main" val="0"/>
              </a:ext>
            </a:extLst>
          </a:blip>
          <a:srcRect/>
          <a:stretch>
            <a:fillRect/>
          </a:stretch>
        </p:blipFill>
        <p:spPr>
          <a:xfrm>
            <a:off x="5334000" y="3429000"/>
            <a:ext cx="2308225" cy="2381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2516"/>
                                        </p:tgtEl>
                                        <p:attrNameLst>
                                          <p:attrName>style.visibility</p:attrName>
                                        </p:attrNameLst>
                                      </p:cBhvr>
                                      <p:to>
                                        <p:strVal val="visible"/>
                                      </p:to>
                                    </p:set>
                                    <p:animEffect transition="in" filter="dissolve">
                                      <p:cBhvr>
                                        <p:cTn id="7" dur="500"/>
                                        <p:tgtEl>
                                          <p:spTgt spid="1925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2518"/>
                                        </p:tgtEl>
                                        <p:attrNameLst>
                                          <p:attrName>style.visibility</p:attrName>
                                        </p:attrNameLst>
                                      </p:cBhvr>
                                      <p:to>
                                        <p:strVal val="visible"/>
                                      </p:to>
                                    </p:set>
                                    <p:animEffect transition="in" filter="dissolve">
                                      <p:cBhvr>
                                        <p:cTn id="12" dur="500"/>
                                        <p:tgtEl>
                                          <p:spTgt spid="1925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2517"/>
                                        </p:tgtEl>
                                        <p:attrNameLst>
                                          <p:attrName>style.visibility</p:attrName>
                                        </p:attrNameLst>
                                      </p:cBhvr>
                                      <p:to>
                                        <p:strVal val="visible"/>
                                      </p:to>
                                    </p:set>
                                    <p:animEffect transition="in" filter="dissolve">
                                      <p:cBhvr>
                                        <p:cTn id="17" dur="500"/>
                                        <p:tgtEl>
                                          <p:spTgt spid="1925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2519"/>
                                        </p:tgtEl>
                                        <p:attrNameLst>
                                          <p:attrName>style.visibility</p:attrName>
                                        </p:attrNameLst>
                                      </p:cBhvr>
                                      <p:to>
                                        <p:strVal val="visible"/>
                                      </p:to>
                                    </p:set>
                                    <p:animEffect transition="in" filter="dissolve">
                                      <p:cBhvr>
                                        <p:cTn id="22" dur="500"/>
                                        <p:tgtEl>
                                          <p:spTgt spid="1925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mediacall" presetSubtype="0" fill="hold" nodeType="clickEffect">
                                  <p:stCondLst>
                                    <p:cond delay="0"/>
                                  </p:stCondLst>
                                  <p:childTnLst>
                                    <p:cmd type="call" cmd="playFrom(0.0)">
                                      <p:cBhvr>
                                        <p:cTn id="26" dur="4084" fill="hold"/>
                                        <p:tgtEl>
                                          <p:spTgt spid="1925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7" fill="hold" display="0">
                  <p:stCondLst>
                    <p:cond delay="indefinite"/>
                  </p:stCondLst>
                  <p:endCondLst>
                    <p:cond evt="onNext" delay="0">
                      <p:tgtEl>
                        <p:sldTgt/>
                      </p:tgtEl>
                    </p:cond>
                    <p:cond evt="onPrev" delay="0">
                      <p:tgtEl>
                        <p:sldTgt/>
                      </p:tgtEl>
                    </p:cond>
                  </p:endCondLst>
                </p:cTn>
                <p:tgtEl>
                  <p:spTgt spid="192515"/>
                </p:tgtEl>
              </p:cMediaNode>
            </p:video>
            <p:seq concurrent="1" nextAc="seek">
              <p:cTn id="28" restart="whenNotActive" fill="hold" evtFilter="cancelBubble" nodeType="interactiveSeq">
                <p:stCondLst>
                  <p:cond evt="onClick" delay="0">
                    <p:tgtEl>
                      <p:spTgt spid="192515"/>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2" presetClass="mediacall" presetSubtype="0" fill="hold" nodeType="clickEffect">
                                  <p:stCondLst>
                                    <p:cond delay="0"/>
                                  </p:stCondLst>
                                  <p:childTnLst>
                                    <p:cmd type="call" cmd="togglePause">
                                      <p:cBhvr>
                                        <p:cTn id="32" dur="1" fill="hold"/>
                                        <p:tgtEl>
                                          <p:spTgt spid="192515"/>
                                        </p:tgtEl>
                                      </p:cBhvr>
                                    </p:cmd>
                                  </p:childTnLst>
                                </p:cTn>
                              </p:par>
                            </p:childTnLst>
                          </p:cTn>
                        </p:par>
                      </p:childTnLst>
                    </p:cTn>
                  </p:par>
                </p:childTnLst>
              </p:cTn>
              <p:nextCondLst>
                <p:cond evt="onClick" delay="0">
                  <p:tgtEl>
                    <p:spTgt spid="192515"/>
                  </p:tgtEl>
                </p:cond>
              </p:nextCondLst>
            </p:seq>
            <p:seq concurrent="1" nextAc="seek">
              <p:cTn id="33" restart="whenNotActive" fill="hold" evtFilter="cancelBubble" nodeType="interactiveSeq">
                <p:stCondLst>
                  <p:cond evt="onClick" delay="0">
                    <p:tgtEl>
                      <p:spTgt spid="192520"/>
                    </p:tgtEl>
                  </p:cond>
                </p:stCondLst>
                <p:endSync evt="end" delay="0">
                  <p:rtn val="all"/>
                </p:endSync>
                <p:childTnLst>
                  <p:par>
                    <p:cTn id="34" fill="hold" nodeType="clickPar">
                      <p:stCondLst>
                        <p:cond delay="0"/>
                      </p:stCondLst>
                      <p:childTnLst>
                        <p:par>
                          <p:cTn id="35" fill="hold" nodeType="withGroup">
                            <p:stCondLst>
                              <p:cond delay="0"/>
                            </p:stCondLst>
                            <p:childTnLst>
                              <p:par>
                                <p:cTn id="36" presetID="2" presetClass="mediacall" presetSubtype="0" fill="hold" nodeType="clickEffect">
                                  <p:stCondLst>
                                    <p:cond delay="0"/>
                                  </p:stCondLst>
                                  <p:childTnLst>
                                    <p:cmd type="call" cmd="togglePause">
                                      <p:cBhvr>
                                        <p:cTn id="37" dur="1" fill="hold"/>
                                        <p:tgtEl>
                                          <p:spTgt spid="192520"/>
                                        </p:tgtEl>
                                      </p:cBhvr>
                                    </p:cmd>
                                  </p:childTnLst>
                                </p:cTn>
                              </p:par>
                            </p:childTnLst>
                          </p:cTn>
                        </p:par>
                      </p:childTnLst>
                    </p:cTn>
                  </p:par>
                </p:childTnLst>
              </p:cTn>
              <p:nextCondLst>
                <p:cond evt="onClick" delay="0">
                  <p:tgtEl>
                    <p:spTgt spid="192520"/>
                  </p:tgtEl>
                </p:cond>
              </p:nextCondLst>
            </p:seq>
            <p:video>
              <p:cMediaNode>
                <p:cTn id="38" fill="hold" display="0">
                  <p:stCondLst>
                    <p:cond delay="indefinite"/>
                  </p:stCondLst>
                  <p:endCondLst>
                    <p:cond evt="onNext" delay="0">
                      <p:tgtEl>
                        <p:sldTgt/>
                      </p:tgtEl>
                    </p:cond>
                    <p:cond evt="onPrev" delay="0">
                      <p:tgtEl>
                        <p:sldTgt/>
                      </p:tgtEl>
                    </p:cond>
                  </p:endCondLst>
                </p:cTn>
                <p:tgtEl>
                  <p:spTgt spid="192520"/>
                </p:tgtEl>
              </p:cMediaNode>
            </p:video>
          </p:childTnLst>
        </p:cTn>
      </p:par>
    </p:tnLst>
    <p:bldLst>
      <p:bldP spid="192516" grpId="0" autoUpdateAnimBg="0"/>
      <p:bldP spid="192517" grpId="0" autoUpdateAnimBg="0"/>
      <p:bldP spid="192518" grpId="0" autoUpdateAnimBg="0"/>
      <p:bldP spid="19251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457200" y="609600"/>
            <a:ext cx="8077200" cy="1143000"/>
          </a:xfrm>
          <a:effectLst>
            <a:outerShdw dist="53882" dir="2700000"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PREDICTING ION CHARGES</a:t>
            </a:r>
            <a:endParaRPr lang="en-US" sz="4400" smtClean="0">
              <a:solidFill>
                <a:srgbClr val="EF9100"/>
              </a:solidFill>
              <a:effectLst>
                <a:outerShdw blurRad="38100" dist="38100" dir="2700000" algn="tl">
                  <a:srgbClr val="000000"/>
                </a:outerShdw>
              </a:effectLst>
              <a:latin typeface="Helvetica" charset="0"/>
            </a:endParaRPr>
          </a:p>
        </p:txBody>
      </p:sp>
      <p:sp>
        <p:nvSpPr>
          <p:cNvPr id="193539" name="Rectangle 3"/>
          <p:cNvSpPr>
            <a:spLocks noGrp="1" noChangeArrowheads="1"/>
          </p:cNvSpPr>
          <p:nvPr>
            <p:ph type="body" idx="1"/>
          </p:nvPr>
        </p:nvSpPr>
        <p:spPr>
          <a:xfrm>
            <a:off x="381000" y="2667000"/>
            <a:ext cx="8229600" cy="2667000"/>
          </a:xfrm>
        </p:spPr>
        <p:txBody>
          <a:bodyPr/>
          <a:lstStyle/>
          <a:p>
            <a:pPr>
              <a:lnSpc>
                <a:spcPct val="135000"/>
              </a:lnSpc>
              <a:buFontTx/>
              <a:buNone/>
              <a:defRPr/>
            </a:pPr>
            <a:r>
              <a:rPr lang="en-US" u="sng" smtClean="0">
                <a:effectLst>
                  <a:outerShdw blurRad="38100" dist="38100" dir="2700000" algn="tl">
                    <a:srgbClr val="FFFFFF"/>
                  </a:outerShdw>
                </a:effectLst>
              </a:rPr>
              <a:t>In general</a:t>
            </a:r>
            <a:endParaRPr lang="en-US" smtClean="0">
              <a:effectLst>
                <a:outerShdw blurRad="38100" dist="38100" dir="2700000" algn="tl">
                  <a:srgbClr val="FFFFFF"/>
                </a:outerShdw>
              </a:effectLst>
            </a:endParaRPr>
          </a:p>
          <a:p>
            <a:pPr>
              <a:lnSpc>
                <a:spcPct val="135000"/>
              </a:lnSpc>
              <a:defRPr/>
            </a:pPr>
            <a:r>
              <a:rPr lang="en-US" sz="3600" smtClean="0">
                <a:solidFill>
                  <a:schemeClr val="hlink"/>
                </a:solidFill>
                <a:effectLst>
                  <a:outerShdw blurRad="38100" dist="38100" dir="2700000" algn="tl">
                    <a:srgbClr val="000000"/>
                  </a:outerShdw>
                </a:effectLst>
              </a:rPr>
              <a:t>metals</a:t>
            </a:r>
            <a:r>
              <a:rPr lang="en-US" sz="3600" smtClean="0">
                <a:effectLst>
                  <a:outerShdw blurRad="38100" dist="38100" dir="2700000" algn="tl">
                    <a:srgbClr val="FFFFFF"/>
                  </a:outerShdw>
                </a:effectLst>
              </a:rPr>
              <a:t> (Mg) </a:t>
            </a:r>
            <a:r>
              <a:rPr lang="en-US" sz="2800" smtClean="0">
                <a:effectLst>
                  <a:outerShdw blurRad="38100" dist="38100" dir="2700000" algn="tl">
                    <a:srgbClr val="FFFFFF"/>
                  </a:outerShdw>
                </a:effectLst>
              </a:rPr>
              <a:t>lose electrons </a:t>
            </a:r>
            <a:r>
              <a:rPr lang="en-US" smtClean="0">
                <a:effectLst>
                  <a:outerShdw blurRad="38100" dist="38100" dir="2700000" algn="tl">
                    <a:srgbClr val="FFFFFF"/>
                  </a:outerShdw>
                </a:effectLst>
              </a:rPr>
              <a:t>---&gt;  </a:t>
            </a:r>
            <a:r>
              <a:rPr lang="en-US" sz="3600" smtClean="0">
                <a:solidFill>
                  <a:schemeClr val="hlink"/>
                </a:solidFill>
                <a:effectLst>
                  <a:outerShdw blurRad="38100" dist="38100" dir="2700000" algn="tl">
                    <a:srgbClr val="000000"/>
                  </a:outerShdw>
                </a:effectLst>
              </a:rPr>
              <a:t>cations</a:t>
            </a:r>
            <a:endParaRPr lang="en-US" smtClean="0">
              <a:effectLst>
                <a:outerShdw blurRad="38100" dist="38100" dir="2700000" algn="tl">
                  <a:srgbClr val="FFFFFF"/>
                </a:outerShdw>
              </a:effectLst>
            </a:endParaRPr>
          </a:p>
          <a:p>
            <a:pPr>
              <a:lnSpc>
                <a:spcPct val="135000"/>
              </a:lnSpc>
              <a:defRPr/>
            </a:pPr>
            <a:r>
              <a:rPr lang="en-US" sz="3600" smtClean="0">
                <a:solidFill>
                  <a:schemeClr val="accent2"/>
                </a:solidFill>
                <a:effectLst>
                  <a:outerShdw blurRad="38100" dist="38100" dir="2700000" algn="tl">
                    <a:srgbClr val="000000"/>
                  </a:outerShdw>
                </a:effectLst>
              </a:rPr>
              <a:t>nonmetals</a:t>
            </a:r>
            <a:r>
              <a:rPr lang="en-US" sz="3600" smtClean="0">
                <a:effectLst>
                  <a:outerShdw blurRad="38100" dist="38100" dir="2700000" algn="tl">
                    <a:srgbClr val="FFFFFF"/>
                  </a:outerShdw>
                </a:effectLst>
              </a:rPr>
              <a:t> (F) </a:t>
            </a:r>
            <a:r>
              <a:rPr lang="en-US" sz="2800" smtClean="0">
                <a:effectLst>
                  <a:outerShdw blurRad="38100" dist="38100" dir="2700000" algn="tl">
                    <a:srgbClr val="FFFFFF"/>
                  </a:outerShdw>
                </a:effectLst>
              </a:rPr>
              <a:t>gain electrons</a:t>
            </a:r>
            <a:r>
              <a:rPr lang="en-US" smtClean="0">
                <a:effectLst>
                  <a:outerShdw blurRad="38100" dist="38100" dir="2700000" algn="tl">
                    <a:srgbClr val="FFFFFF"/>
                  </a:outerShdw>
                </a:effectLst>
              </a:rPr>
              <a:t> ---&gt;  </a:t>
            </a:r>
            <a:r>
              <a:rPr lang="en-US" sz="3600" smtClean="0">
                <a:solidFill>
                  <a:schemeClr val="accent2"/>
                </a:solidFill>
                <a:effectLst>
                  <a:outerShdw blurRad="38100" dist="38100" dir="2700000" algn="tl">
                    <a:srgbClr val="000000"/>
                  </a:outerShdw>
                </a:effectLst>
              </a:rPr>
              <a:t>anions</a:t>
            </a:r>
          </a:p>
        </p:txBody>
      </p:sp>
      <p:sp>
        <p:nvSpPr>
          <p:cNvPr id="31748" name="Line 4"/>
          <p:cNvSpPr>
            <a:spLocks noChangeShapeType="1"/>
          </p:cNvSpPr>
          <p:nvPr/>
        </p:nvSpPr>
        <p:spPr bwMode="auto">
          <a:xfrm>
            <a:off x="787400" y="1676400"/>
            <a:ext cx="75692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dissolve">
                                      <p:cBhvr>
                                        <p:cTn id="7" dur="500"/>
                                        <p:tgtEl>
                                          <p:spTgt spid="193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3539">
                                            <p:txEl>
                                              <p:pRg st="1" end="1"/>
                                            </p:txEl>
                                          </p:spTgt>
                                        </p:tgtEl>
                                        <p:attrNameLst>
                                          <p:attrName>style.visibility</p:attrName>
                                        </p:attrNameLst>
                                      </p:cBhvr>
                                      <p:to>
                                        <p:strVal val="visible"/>
                                      </p:to>
                                    </p:set>
                                    <p:animEffect transition="in" filter="dissolve">
                                      <p:cBhvr>
                                        <p:cTn id="12" dur="500"/>
                                        <p:tgtEl>
                                          <p:spTgt spid="193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3539">
                                            <p:txEl>
                                              <p:pRg st="2" end="2"/>
                                            </p:txEl>
                                          </p:spTgt>
                                        </p:tgtEl>
                                        <p:attrNameLst>
                                          <p:attrName>style.visibility</p:attrName>
                                        </p:attrNameLst>
                                      </p:cBhvr>
                                      <p:to>
                                        <p:strVal val="visible"/>
                                      </p:to>
                                    </p:set>
                                    <p:animEffect transition="in" filter="dissolve">
                                      <p:cBhvr>
                                        <p:cTn id="17" dur="500"/>
                                        <p:tgtEl>
                                          <p:spTgt spid="1935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3200" smtClean="0"/>
              <a:t>Learning Check – Counting</a:t>
            </a:r>
            <a:endParaRPr lang="en-US" altLang="en-US" smtClean="0"/>
          </a:p>
        </p:txBody>
      </p:sp>
      <p:sp>
        <p:nvSpPr>
          <p:cNvPr id="32771" name="Rectangle 3"/>
          <p:cNvSpPr>
            <a:spLocks noGrp="1" noChangeArrowheads="1"/>
          </p:cNvSpPr>
          <p:nvPr>
            <p:ph type="body" idx="1"/>
          </p:nvPr>
        </p:nvSpPr>
        <p:spPr>
          <a:xfrm>
            <a:off x="304800" y="1524000"/>
            <a:ext cx="8839200" cy="5105400"/>
          </a:xfrm>
        </p:spPr>
        <p:txBody>
          <a:bodyPr/>
          <a:lstStyle/>
          <a:p>
            <a:pPr marL="342900" indent="-342900">
              <a:buFontTx/>
              <a:buNone/>
            </a:pPr>
            <a:endParaRPr lang="en-US" altLang="en-US" sz="2800" smtClean="0"/>
          </a:p>
          <a:p>
            <a:pPr marL="342900" indent="-342900">
              <a:buFontTx/>
              <a:buNone/>
            </a:pPr>
            <a:r>
              <a:rPr lang="en-US" altLang="en-US" sz="2800" smtClean="0"/>
              <a:t>State the number of protons, neutrons, and electrons in each of these ions. </a:t>
            </a:r>
          </a:p>
          <a:p>
            <a:pPr marL="342900" indent="-342900">
              <a:lnSpc>
                <a:spcPct val="110000"/>
              </a:lnSpc>
              <a:buFontTx/>
              <a:buNone/>
            </a:pPr>
            <a:r>
              <a:rPr lang="en-US" altLang="en-US" sz="2800" smtClean="0"/>
              <a:t>		</a:t>
            </a:r>
            <a:r>
              <a:rPr lang="en-US" altLang="en-US" sz="2800" baseline="30000" smtClean="0"/>
              <a:t>39</a:t>
            </a:r>
            <a:r>
              <a:rPr lang="en-US" altLang="en-US" sz="2800" smtClean="0"/>
              <a:t> K</a:t>
            </a:r>
            <a:r>
              <a:rPr lang="en-US" altLang="en-US" sz="2800" baseline="30000" smtClean="0"/>
              <a:t>+</a:t>
            </a:r>
            <a:r>
              <a:rPr lang="en-US" altLang="en-US" sz="2800" smtClean="0"/>
              <a:t> 		        </a:t>
            </a:r>
            <a:r>
              <a:rPr lang="en-US" altLang="en-US" sz="2800" baseline="30000" smtClean="0"/>
              <a:t>16</a:t>
            </a:r>
            <a:r>
              <a:rPr lang="en-US" altLang="en-US" sz="2800" smtClean="0"/>
              <a:t>O </a:t>
            </a:r>
            <a:r>
              <a:rPr lang="en-US" altLang="en-US" sz="2800" baseline="30000" smtClean="0"/>
              <a:t>-2</a:t>
            </a:r>
            <a:r>
              <a:rPr lang="en-US" altLang="en-US" sz="2800" smtClean="0"/>
              <a:t>			</a:t>
            </a:r>
            <a:r>
              <a:rPr lang="en-US" altLang="en-US" sz="2800" baseline="30000" smtClean="0"/>
              <a:t>41</a:t>
            </a:r>
            <a:r>
              <a:rPr lang="en-US" altLang="en-US" sz="2800" smtClean="0"/>
              <a:t>Ca </a:t>
            </a:r>
            <a:r>
              <a:rPr lang="en-US" altLang="en-US" sz="2800" baseline="30000" smtClean="0"/>
              <a:t>+2</a:t>
            </a:r>
          </a:p>
          <a:p>
            <a:pPr marL="342900" indent="-342900">
              <a:lnSpc>
                <a:spcPct val="70000"/>
              </a:lnSpc>
              <a:buFontTx/>
              <a:buNone/>
            </a:pPr>
            <a:r>
              <a:rPr lang="en-US" altLang="en-US" sz="2800" smtClean="0"/>
              <a:t>     	</a:t>
            </a:r>
            <a:r>
              <a:rPr lang="en-US" altLang="en-US" sz="2800" baseline="30000" smtClean="0"/>
              <a:t>19			8                      	 	 20	</a:t>
            </a:r>
          </a:p>
          <a:p>
            <a:pPr marL="342900" indent="-342900">
              <a:lnSpc>
                <a:spcPct val="130000"/>
              </a:lnSpc>
              <a:buFontTx/>
              <a:buNone/>
            </a:pPr>
            <a:r>
              <a:rPr lang="en-US" altLang="en-US" sz="2800" b="0" smtClean="0">
                <a:solidFill>
                  <a:schemeClr val="accent2"/>
                </a:solidFill>
              </a:rPr>
              <a:t>#p</a:t>
            </a:r>
            <a:r>
              <a:rPr lang="en-US" altLang="en-US" sz="2800" b="0" baseline="30000" smtClean="0">
                <a:solidFill>
                  <a:schemeClr val="accent2"/>
                </a:solidFill>
              </a:rPr>
              <a:t>+</a:t>
            </a:r>
            <a:r>
              <a:rPr lang="en-US" altLang="en-US" sz="2800" b="0" smtClean="0">
                <a:solidFill>
                  <a:schemeClr val="accent2"/>
                </a:solidFill>
              </a:rPr>
              <a:t>   ______		______		_______     </a:t>
            </a:r>
          </a:p>
          <a:p>
            <a:pPr marL="342900" indent="-342900">
              <a:lnSpc>
                <a:spcPct val="130000"/>
              </a:lnSpc>
              <a:buFontTx/>
              <a:buNone/>
            </a:pPr>
            <a:r>
              <a:rPr lang="en-US" altLang="en-US" sz="2800" b="0" smtClean="0">
                <a:solidFill>
                  <a:schemeClr val="accent2"/>
                </a:solidFill>
              </a:rPr>
              <a:t>#n</a:t>
            </a:r>
            <a:r>
              <a:rPr lang="en-US" altLang="en-US" sz="2800" b="0" baseline="30000" smtClean="0">
                <a:solidFill>
                  <a:schemeClr val="accent2"/>
                </a:solidFill>
              </a:rPr>
              <a:t>o</a:t>
            </a:r>
            <a:r>
              <a:rPr lang="en-US" altLang="en-US" sz="2800" b="0" smtClean="0">
                <a:solidFill>
                  <a:schemeClr val="accent2"/>
                </a:solidFill>
              </a:rPr>
              <a:t>  ______		______		_______</a:t>
            </a:r>
          </a:p>
          <a:p>
            <a:pPr marL="342900" indent="-342900">
              <a:lnSpc>
                <a:spcPct val="130000"/>
              </a:lnSpc>
              <a:buFontTx/>
              <a:buNone/>
            </a:pPr>
            <a:r>
              <a:rPr lang="en-US" altLang="en-US" sz="2800" b="0" smtClean="0">
                <a:solidFill>
                  <a:schemeClr val="accent2"/>
                </a:solidFill>
              </a:rPr>
              <a:t>#e</a:t>
            </a:r>
            <a:r>
              <a:rPr lang="en-US" altLang="en-US" sz="2800" b="0" baseline="30000" smtClean="0">
                <a:solidFill>
                  <a:schemeClr val="accent2"/>
                </a:solidFill>
              </a:rPr>
              <a:t>-</a:t>
            </a:r>
            <a:r>
              <a:rPr lang="en-US" altLang="en-US" sz="2800" b="0" smtClean="0">
                <a:solidFill>
                  <a:schemeClr val="accent2"/>
                </a:solidFill>
              </a:rPr>
              <a:t>   ______		______		_______</a:t>
            </a:r>
          </a:p>
          <a:p>
            <a:pPr marL="342900" indent="-342900">
              <a:lnSpc>
                <a:spcPct val="130000"/>
              </a:lnSpc>
              <a:buFontTx/>
              <a:buNone/>
            </a:pPr>
            <a:endParaRPr lang="en-US" altLang="en-US" sz="2800" b="0" smtClean="0">
              <a:solidFill>
                <a:schemeClr val="accent2"/>
              </a:solidFill>
            </a:endParaRPr>
          </a:p>
          <a:p>
            <a:pPr marL="342900" indent="-342900">
              <a:lnSpc>
                <a:spcPct val="150000"/>
              </a:lnSpc>
              <a:buFontTx/>
              <a:buNone/>
            </a:pPr>
            <a:endParaRPr lang="en-US" altLang="en-US" sz="2800" smtClean="0"/>
          </a:p>
        </p:txBody>
      </p:sp>
      <p:graphicFrame>
        <p:nvGraphicFramePr>
          <p:cNvPr id="32772" name="Object 4"/>
          <p:cNvGraphicFramePr>
            <a:graphicFrameLocks noChangeAspect="1"/>
          </p:cNvGraphicFramePr>
          <p:nvPr/>
        </p:nvGraphicFramePr>
        <p:xfrm>
          <a:off x="228600" y="0"/>
          <a:ext cx="1952625" cy="1981200"/>
        </p:xfrm>
        <a:graphic>
          <a:graphicData uri="http://schemas.openxmlformats.org/presentationml/2006/ole">
            <mc:AlternateContent xmlns:mc="http://schemas.openxmlformats.org/markup-compatibility/2006">
              <mc:Choice xmlns:v="urn:schemas-microsoft-com:vml" Requires="v">
                <p:oleObj spid="_x0000_s32774" name="Clip" r:id="rId4" imgW="2254040" imgH="2286888" progId="MS_ClipArt_Gallery.2">
                  <p:embed/>
                </p:oleObj>
              </mc:Choice>
              <mc:Fallback>
                <p:oleObj name="Clip" r:id="rId4" imgW="2254040" imgH="2286888" progId="MS_ClipArt_Gallery.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195262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55654" name="fanfare 07.wav">
            <a:hlinkClick r:id="" action="ppaction://media"/>
          </p:cNvPr>
          <p:cNvPicPr>
            <a:picLocks noRot="1" noChangeAspect="1" noChangeArrowheads="1"/>
          </p:cNvPicPr>
          <p:nvPr>
            <a:audioFile r:link="rId2"/>
          </p:nvPr>
        </p:nvPicPr>
        <p:blipFill>
          <a:blip r:embed="rId6">
            <a:extLst>
              <a:ext uri="{28A0092B-C50C-407E-A947-70E740481C1C}">
                <a14:useLocalDpi xmlns:a14="http://schemas.microsoft.com/office/drawing/2010/main" val="0"/>
              </a:ext>
            </a:extLst>
          </a:blip>
          <a:srcRect/>
          <a:stretch>
            <a:fillRect/>
          </a:stretch>
        </p:blipFill>
        <p:spPr bwMode="auto">
          <a:xfrm>
            <a:off x="8610600" y="6324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272" fill="hold"/>
                                        <p:tgtEl>
                                          <p:spTgt spid="15565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5565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04800" y="381000"/>
            <a:ext cx="8534400" cy="1143000"/>
          </a:xfrm>
          <a:ln w="38100">
            <a:solidFill>
              <a:schemeClr val="hlink"/>
            </a:solidFill>
            <a:miter lim="800000"/>
            <a:headEnd/>
            <a:tailEnd/>
          </a:ln>
        </p:spPr>
        <p:txBody>
          <a:bodyPr/>
          <a:lstStyle/>
          <a:p>
            <a:r>
              <a:rPr lang="en-US" altLang="en-US" sz="3200" smtClean="0"/>
              <a:t>Learning Check – Counting</a:t>
            </a:r>
            <a:endParaRPr lang="en-US" altLang="en-US" smtClean="0"/>
          </a:p>
        </p:txBody>
      </p:sp>
      <p:sp>
        <p:nvSpPr>
          <p:cNvPr id="33795" name="Rectangle 3"/>
          <p:cNvSpPr>
            <a:spLocks noGrp="1" noChangeArrowheads="1"/>
          </p:cNvSpPr>
          <p:nvPr>
            <p:ph type="body" idx="1"/>
          </p:nvPr>
        </p:nvSpPr>
        <p:spPr>
          <a:xfrm>
            <a:off x="304800" y="1524000"/>
            <a:ext cx="8839200" cy="5105400"/>
          </a:xfrm>
        </p:spPr>
        <p:txBody>
          <a:bodyPr/>
          <a:lstStyle/>
          <a:p>
            <a:pPr marL="342900" indent="-342900">
              <a:buFontTx/>
              <a:buNone/>
            </a:pPr>
            <a:endParaRPr lang="en-US" altLang="en-US" sz="2800" smtClean="0"/>
          </a:p>
          <a:p>
            <a:pPr marL="342900" indent="-342900">
              <a:buFontTx/>
              <a:buNone/>
            </a:pPr>
            <a:r>
              <a:rPr lang="en-US" altLang="en-US" sz="2800" smtClean="0"/>
              <a:t>State the number of protons, neutrons, and electrons in each of these ions. </a:t>
            </a:r>
          </a:p>
          <a:p>
            <a:pPr marL="342900" indent="-342900">
              <a:lnSpc>
                <a:spcPct val="110000"/>
              </a:lnSpc>
              <a:buFontTx/>
              <a:buNone/>
            </a:pPr>
            <a:r>
              <a:rPr lang="en-US" altLang="en-US" sz="2800" smtClean="0"/>
              <a:t>		</a:t>
            </a:r>
            <a:r>
              <a:rPr lang="en-US" altLang="en-US" sz="2800" baseline="30000" smtClean="0"/>
              <a:t>39</a:t>
            </a:r>
            <a:r>
              <a:rPr lang="en-US" altLang="en-US" sz="2800" smtClean="0"/>
              <a:t> K</a:t>
            </a:r>
            <a:r>
              <a:rPr lang="en-US" altLang="en-US" sz="2800" baseline="30000" smtClean="0"/>
              <a:t>+</a:t>
            </a:r>
            <a:r>
              <a:rPr lang="en-US" altLang="en-US" sz="2800" smtClean="0"/>
              <a:t> 		        </a:t>
            </a:r>
            <a:r>
              <a:rPr lang="en-US" altLang="en-US" sz="2800" baseline="30000" smtClean="0"/>
              <a:t>16</a:t>
            </a:r>
            <a:r>
              <a:rPr lang="en-US" altLang="en-US" sz="2800" smtClean="0"/>
              <a:t>O </a:t>
            </a:r>
            <a:r>
              <a:rPr lang="en-US" altLang="en-US" sz="2800" baseline="30000" smtClean="0"/>
              <a:t>-2</a:t>
            </a:r>
            <a:r>
              <a:rPr lang="en-US" altLang="en-US" sz="2800" smtClean="0"/>
              <a:t>			</a:t>
            </a:r>
            <a:r>
              <a:rPr lang="en-US" altLang="en-US" sz="2800" baseline="30000" smtClean="0"/>
              <a:t>41</a:t>
            </a:r>
            <a:r>
              <a:rPr lang="en-US" altLang="en-US" sz="2800" smtClean="0"/>
              <a:t>Ca </a:t>
            </a:r>
            <a:r>
              <a:rPr lang="en-US" altLang="en-US" sz="2800" baseline="30000" smtClean="0"/>
              <a:t>+2</a:t>
            </a:r>
          </a:p>
          <a:p>
            <a:pPr marL="342900" indent="-342900">
              <a:lnSpc>
                <a:spcPct val="70000"/>
              </a:lnSpc>
              <a:buFontTx/>
              <a:buNone/>
            </a:pPr>
            <a:r>
              <a:rPr lang="en-US" altLang="en-US" sz="2800" smtClean="0"/>
              <a:t>     	</a:t>
            </a:r>
            <a:r>
              <a:rPr lang="en-US" altLang="en-US" sz="2800" baseline="30000" smtClean="0"/>
              <a:t>19			8                      	 	 20	</a:t>
            </a:r>
          </a:p>
          <a:p>
            <a:pPr marL="342900" indent="-342900">
              <a:lnSpc>
                <a:spcPct val="130000"/>
              </a:lnSpc>
              <a:buFontTx/>
              <a:buNone/>
            </a:pPr>
            <a:r>
              <a:rPr lang="en-US" altLang="en-US" sz="2800" b="0" smtClean="0">
                <a:solidFill>
                  <a:schemeClr val="accent2"/>
                </a:solidFill>
              </a:rPr>
              <a:t>#P   19			8			20     </a:t>
            </a:r>
          </a:p>
          <a:p>
            <a:pPr marL="342900" indent="-342900">
              <a:lnSpc>
                <a:spcPct val="130000"/>
              </a:lnSpc>
              <a:buFontTx/>
              <a:buNone/>
            </a:pPr>
            <a:r>
              <a:rPr lang="en-US" altLang="en-US" sz="2800" b="0" smtClean="0">
                <a:solidFill>
                  <a:schemeClr val="accent2"/>
                </a:solidFill>
              </a:rPr>
              <a:t>#N   20 			8			21</a:t>
            </a:r>
          </a:p>
          <a:p>
            <a:pPr marL="342900" indent="-342900">
              <a:lnSpc>
                <a:spcPct val="130000"/>
              </a:lnSpc>
              <a:buFontTx/>
              <a:buNone/>
            </a:pPr>
            <a:r>
              <a:rPr lang="en-US" altLang="en-US" sz="2800" b="0" smtClean="0">
                <a:solidFill>
                  <a:schemeClr val="accent2"/>
                </a:solidFill>
              </a:rPr>
              <a:t>#E   18     			10			18</a:t>
            </a:r>
          </a:p>
          <a:p>
            <a:pPr marL="342900" indent="-342900">
              <a:lnSpc>
                <a:spcPct val="130000"/>
              </a:lnSpc>
              <a:buFontTx/>
              <a:buNone/>
            </a:pPr>
            <a:endParaRPr lang="en-US" altLang="en-US" sz="2800" b="0" smtClean="0">
              <a:solidFill>
                <a:schemeClr val="accent2"/>
              </a:solidFill>
            </a:endParaRPr>
          </a:p>
          <a:p>
            <a:pPr marL="342900" indent="-342900">
              <a:lnSpc>
                <a:spcPct val="150000"/>
              </a:lnSpc>
              <a:buFontTx/>
              <a:buNone/>
            </a:pPr>
            <a:endParaRPr lang="en-US" altLang="en-US" sz="2800" smtClean="0"/>
          </a:p>
        </p:txBody>
      </p:sp>
      <p:graphicFrame>
        <p:nvGraphicFramePr>
          <p:cNvPr id="33796" name="Object 4"/>
          <p:cNvGraphicFramePr>
            <a:graphicFrameLocks noChangeAspect="1"/>
          </p:cNvGraphicFramePr>
          <p:nvPr/>
        </p:nvGraphicFramePr>
        <p:xfrm>
          <a:off x="228600" y="0"/>
          <a:ext cx="1952625" cy="1981200"/>
        </p:xfrm>
        <a:graphic>
          <a:graphicData uri="http://schemas.openxmlformats.org/presentationml/2006/ole">
            <mc:AlternateContent xmlns:mc="http://schemas.openxmlformats.org/markup-compatibility/2006">
              <mc:Choice xmlns:v="urn:schemas-microsoft-com:vml" Requires="v">
                <p:oleObj spid="_x0000_s33797" name="Clip" r:id="rId3" imgW="2254040" imgH="2286888" progId="MS_ClipArt_Gallery.2">
                  <p:embed/>
                </p:oleObj>
              </mc:Choice>
              <mc:Fallback>
                <p:oleObj name="Clip" r:id="rId3" imgW="2254040" imgH="2286888"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0"/>
                        <a:ext cx="1952625" cy="198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53" name="01M04AN1.avi">
            <a:hlinkClick r:id="" action="ppaction://media"/>
          </p:cNvPr>
          <p:cNvPicPr>
            <a:picLocks noRot="1" noChangeAspect="1" noChangeArrowheads="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1219200" y="3657600"/>
            <a:ext cx="3733800" cy="2762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338" name="Rectangle 1026"/>
          <p:cNvSpPr>
            <a:spLocks noGrp="1" noChangeArrowheads="1"/>
          </p:cNvSpPr>
          <p:nvPr>
            <p:ph type="body" sz="half" idx="1"/>
          </p:nvPr>
        </p:nvSpPr>
        <p:spPr>
          <a:xfrm>
            <a:off x="990600" y="1295400"/>
            <a:ext cx="6934200" cy="4800600"/>
          </a:xfrm>
        </p:spPr>
        <p:txBody>
          <a:bodyPr/>
          <a:lstStyle/>
          <a:p>
            <a:pPr>
              <a:buClr>
                <a:schemeClr val="hlink"/>
              </a:buClr>
              <a:buFontTx/>
              <a:buNone/>
              <a:defRPr/>
            </a:pPr>
            <a:r>
              <a:rPr lang="en-US" smtClean="0">
                <a:solidFill>
                  <a:srgbClr val="FCFEB9"/>
                </a:solidFill>
                <a:effectLst>
                  <a:outerShdw blurRad="38100" dist="38100" dir="2700000" algn="tl">
                    <a:srgbClr val="000000"/>
                  </a:outerShdw>
                </a:effectLst>
              </a:rPr>
              <a:t>An atom consists of a</a:t>
            </a:r>
            <a:r>
              <a:rPr lang="en-US" smtClean="0">
                <a:effectLst>
                  <a:outerShdw blurRad="38100" dist="38100" dir="2700000" algn="tl">
                    <a:srgbClr val="FFFFFF"/>
                  </a:outerShdw>
                </a:effectLst>
              </a:rPr>
              <a:t> </a:t>
            </a:r>
          </a:p>
          <a:p>
            <a:pPr>
              <a:buClr>
                <a:schemeClr val="hlink"/>
              </a:buClr>
              <a:defRPr/>
            </a:pPr>
            <a:r>
              <a:rPr lang="en-US" sz="2800" smtClean="0">
                <a:solidFill>
                  <a:srgbClr val="FFFF00"/>
                </a:solidFill>
                <a:effectLst>
                  <a:outerShdw blurRad="38100" dist="38100" dir="2700000" algn="tl">
                    <a:srgbClr val="000000"/>
                  </a:outerShdw>
                </a:effectLst>
              </a:rPr>
              <a:t>nucleus</a:t>
            </a:r>
            <a:r>
              <a:rPr lang="en-US" sz="2800" smtClean="0">
                <a:effectLst>
                  <a:outerShdw blurRad="38100" dist="38100" dir="2700000" algn="tl">
                    <a:srgbClr val="FFFFFF"/>
                  </a:outerShdw>
                </a:effectLst>
              </a:rPr>
              <a:t> </a:t>
            </a:r>
          </a:p>
          <a:p>
            <a:pPr lvl="1">
              <a:buClr>
                <a:schemeClr val="hlink"/>
              </a:buClr>
              <a:defRPr/>
            </a:pPr>
            <a:r>
              <a:rPr lang="en-US" sz="2800" smtClean="0">
                <a:effectLst>
                  <a:outerShdw blurRad="38100" dist="38100" dir="2700000" algn="tl">
                    <a:srgbClr val="FFFFFF"/>
                  </a:outerShdw>
                </a:effectLst>
              </a:rPr>
              <a:t>(of </a:t>
            </a:r>
            <a:r>
              <a:rPr lang="en-US" sz="2800" smtClean="0">
                <a:solidFill>
                  <a:srgbClr val="FFFF00"/>
                </a:solidFill>
                <a:effectLst>
                  <a:outerShdw blurRad="38100" dist="38100" dir="2700000" algn="tl">
                    <a:srgbClr val="000000"/>
                  </a:outerShdw>
                </a:effectLst>
              </a:rPr>
              <a:t>protons</a:t>
            </a:r>
            <a:r>
              <a:rPr lang="en-US" sz="2800" smtClean="0">
                <a:solidFill>
                  <a:srgbClr val="FFFFFF"/>
                </a:solidFill>
                <a:effectLst>
                  <a:outerShdw blurRad="38100" dist="38100" dir="2700000" algn="tl">
                    <a:srgbClr val="000000"/>
                  </a:outerShdw>
                </a:effectLst>
              </a:rPr>
              <a:t> </a:t>
            </a:r>
            <a:r>
              <a:rPr lang="en-US" sz="2800" smtClean="0">
                <a:effectLst>
                  <a:outerShdw blurRad="38100" dist="38100" dir="2700000" algn="tl">
                    <a:srgbClr val="FFFFFF"/>
                  </a:outerShdw>
                </a:effectLst>
              </a:rPr>
              <a:t>and </a:t>
            </a:r>
            <a:r>
              <a:rPr lang="en-US" sz="2800" smtClean="0">
                <a:solidFill>
                  <a:srgbClr val="FFFF00"/>
                </a:solidFill>
                <a:effectLst>
                  <a:outerShdw blurRad="38100" dist="38100" dir="2700000" algn="tl">
                    <a:srgbClr val="000000"/>
                  </a:outerShdw>
                </a:effectLst>
              </a:rPr>
              <a:t>neutrons</a:t>
            </a:r>
            <a:r>
              <a:rPr lang="en-US" sz="2800" smtClean="0">
                <a:effectLst>
                  <a:outerShdw blurRad="38100" dist="38100" dir="2700000" algn="tl">
                    <a:srgbClr val="FFFFFF"/>
                  </a:outerShdw>
                </a:effectLst>
              </a:rPr>
              <a:t>) </a:t>
            </a:r>
          </a:p>
          <a:p>
            <a:pPr>
              <a:buClr>
                <a:schemeClr val="hlink"/>
              </a:buClr>
              <a:defRPr/>
            </a:pPr>
            <a:r>
              <a:rPr lang="en-US" sz="2800" smtClean="0">
                <a:solidFill>
                  <a:srgbClr val="FFFF00"/>
                </a:solidFill>
                <a:effectLst>
                  <a:outerShdw blurRad="38100" dist="38100" dir="2700000" algn="tl">
                    <a:srgbClr val="000000"/>
                  </a:outerShdw>
                </a:effectLst>
              </a:rPr>
              <a:t>electrons</a:t>
            </a:r>
            <a:r>
              <a:rPr lang="en-US" sz="2800" smtClean="0">
                <a:effectLst>
                  <a:outerShdw blurRad="38100" dist="38100" dir="2700000" algn="tl">
                    <a:srgbClr val="FFFFFF"/>
                  </a:outerShdw>
                </a:effectLst>
              </a:rPr>
              <a:t> in space about the nucleus.</a:t>
            </a:r>
            <a:endParaRPr lang="en-US" sz="2800" smtClean="0">
              <a:solidFill>
                <a:srgbClr val="FFFFFF"/>
              </a:solidFill>
              <a:effectLst>
                <a:outerShdw blurRad="38100" dist="38100" dir="2700000" algn="tl">
                  <a:srgbClr val="000000"/>
                </a:outerShdw>
              </a:effectLst>
            </a:endParaRPr>
          </a:p>
        </p:txBody>
      </p:sp>
      <p:sp>
        <p:nvSpPr>
          <p:cNvPr id="14339" name="Rectangle 1027"/>
          <p:cNvSpPr>
            <a:spLocks noChangeArrowheads="1"/>
          </p:cNvSpPr>
          <p:nvPr/>
        </p:nvSpPr>
        <p:spPr bwMode="auto">
          <a:xfrm>
            <a:off x="2728913" y="98425"/>
            <a:ext cx="3455987" cy="1044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5400" i="0">
                <a:solidFill>
                  <a:srgbClr val="EF9100"/>
                </a:solidFill>
                <a:effectLst>
                  <a:outerShdw blurRad="38100" dist="38100" dir="2700000" algn="tl">
                    <a:srgbClr val="000000"/>
                  </a:outerShdw>
                </a:effectLst>
                <a:latin typeface="Comic Sans MS" pitchFamily="66" charset="0"/>
              </a:rPr>
              <a:t>The Atom</a:t>
            </a:r>
          </a:p>
        </p:txBody>
      </p:sp>
      <p:sp>
        <p:nvSpPr>
          <p:cNvPr id="6149" name="Line 1033"/>
          <p:cNvSpPr>
            <a:spLocks noChangeShapeType="1"/>
          </p:cNvSpPr>
          <p:nvPr/>
        </p:nvSpPr>
        <p:spPr bwMode="auto">
          <a:xfrm>
            <a:off x="685800" y="1066800"/>
            <a:ext cx="76200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Rectangle 1029"/>
          <p:cNvSpPr>
            <a:spLocks noChangeArrowheads="1"/>
          </p:cNvSpPr>
          <p:nvPr/>
        </p:nvSpPr>
        <p:spPr bwMode="auto">
          <a:xfrm>
            <a:off x="5776913" y="4803775"/>
            <a:ext cx="1366837"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400" i="0">
                <a:solidFill>
                  <a:srgbClr val="FFFF00"/>
                </a:solidFill>
                <a:effectLst>
                  <a:outerShdw blurRad="38100" dist="38100" dir="2700000" algn="tl">
                    <a:srgbClr val="000000"/>
                  </a:outerShdw>
                </a:effectLst>
                <a:latin typeface="Arial" charset="0"/>
              </a:rPr>
              <a:t>Nucleus</a:t>
            </a:r>
          </a:p>
        </p:txBody>
      </p:sp>
      <p:sp>
        <p:nvSpPr>
          <p:cNvPr id="14340" name="Rectangle 1028"/>
          <p:cNvSpPr>
            <a:spLocks noChangeArrowheads="1"/>
          </p:cNvSpPr>
          <p:nvPr/>
        </p:nvSpPr>
        <p:spPr bwMode="auto">
          <a:xfrm>
            <a:off x="5570538" y="4038600"/>
            <a:ext cx="2295525" cy="4540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400" i="0">
                <a:solidFill>
                  <a:srgbClr val="FFFF00"/>
                </a:solidFill>
                <a:effectLst>
                  <a:outerShdw blurRad="38100" dist="38100" dir="2700000" algn="tl">
                    <a:srgbClr val="000000"/>
                  </a:outerShdw>
                </a:effectLst>
                <a:latin typeface="Arial" charset="0"/>
              </a:rPr>
              <a:t>Electron cloud</a:t>
            </a:r>
          </a:p>
        </p:txBody>
      </p:sp>
      <p:sp>
        <p:nvSpPr>
          <p:cNvPr id="6152" name="Line 1032"/>
          <p:cNvSpPr>
            <a:spLocks noChangeShapeType="1"/>
          </p:cNvSpPr>
          <p:nvPr/>
        </p:nvSpPr>
        <p:spPr bwMode="auto">
          <a:xfrm flipH="1">
            <a:off x="3886200" y="4281488"/>
            <a:ext cx="1700213" cy="619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Line 1031"/>
          <p:cNvSpPr>
            <a:spLocks noChangeShapeType="1"/>
          </p:cNvSpPr>
          <p:nvPr/>
        </p:nvSpPr>
        <p:spPr bwMode="auto">
          <a:xfrm flipH="1">
            <a:off x="3124200" y="5046663"/>
            <a:ext cx="26670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500" fill="hold"/>
                                        <p:tgtEl>
                                          <p:spTgt spid="1433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33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 calcmode="lin" valueType="num">
                                      <p:cBhvr additive="base">
                                        <p:cTn id="12" dur="500" fill="hold"/>
                                        <p:tgtEl>
                                          <p:spTgt spid="1433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33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338">
                                            <p:txEl>
                                              <p:pRg st="2" end="2"/>
                                            </p:txEl>
                                          </p:spTgt>
                                        </p:tgtEl>
                                        <p:attrNameLst>
                                          <p:attrName>style.visibility</p:attrName>
                                        </p:attrNameLst>
                                      </p:cBhvr>
                                      <p:to>
                                        <p:strVal val="visible"/>
                                      </p:to>
                                    </p:set>
                                    <p:anim calcmode="lin" valueType="num">
                                      <p:cBhvr additive="base">
                                        <p:cTn id="18" dur="500" fill="hold"/>
                                        <p:tgtEl>
                                          <p:spTgt spid="14338">
                                            <p:txEl>
                                              <p:pRg st="2" end="2"/>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433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4338">
                                            <p:txEl>
                                              <p:pRg st="3" end="3"/>
                                            </p:txEl>
                                          </p:spTgt>
                                        </p:tgtEl>
                                        <p:attrNameLst>
                                          <p:attrName>style.visibility</p:attrName>
                                        </p:attrNameLst>
                                      </p:cBhvr>
                                      <p:to>
                                        <p:strVal val="visible"/>
                                      </p:to>
                                    </p:set>
                                    <p:anim calcmode="lin" valueType="num">
                                      <p:cBhvr additive="base">
                                        <p:cTn id="24" dur="500" fill="hold"/>
                                        <p:tgtEl>
                                          <p:spTgt spid="14338">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4338">
                                            <p:txEl>
                                              <p:pRg st="3" end="3"/>
                                            </p:txEl>
                                          </p:spTgt>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1" presetClass="mediacall" presetSubtype="0" fill="hold" nodeType="afterEffect">
                                  <p:stCondLst>
                                    <p:cond delay="0"/>
                                  </p:stCondLst>
                                  <p:childTnLst>
                                    <p:cmd type="call" cmd="playFrom(0.0)">
                                      <p:cBhvr>
                                        <p:cTn id="28" dur="916" fill="hold"/>
                                        <p:tgtEl>
                                          <p:spTgt spid="1435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9" repeatCount="indefinite" fill="remove" display="0">
                  <p:stCondLst>
                    <p:cond delay="indefinite"/>
                  </p:stCondLst>
                </p:cTn>
                <p:tgtEl>
                  <p:spTgt spid="14353"/>
                </p:tgtEl>
              </p:cMediaNode>
            </p:video>
            <p:seq concurrent="1" nextAc="seek">
              <p:cTn id="30" restart="whenNotActive" fill="hold" evtFilter="cancelBubble" nodeType="interactiveSeq">
                <p:stCondLst>
                  <p:cond evt="onClick" delay="0">
                    <p:tgtEl>
                      <p:spTgt spid="14353"/>
                    </p:tgtEl>
                  </p:cond>
                </p:stCondLst>
                <p:endSync evt="end" delay="0">
                  <p:rtn val="all"/>
                </p:endSync>
                <p:childTnLst>
                  <p:par>
                    <p:cTn id="31" fill="hold" nodeType="clickPar">
                      <p:stCondLst>
                        <p:cond delay="0"/>
                      </p:stCondLst>
                      <p:childTnLst>
                        <p:par>
                          <p:cTn id="32" fill="hold" nodeType="withGroup">
                            <p:stCondLst>
                              <p:cond delay="0"/>
                            </p:stCondLst>
                            <p:childTnLst>
                              <p:par>
                                <p:cTn id="33" presetID="2" presetClass="mediacall" presetSubtype="0" fill="hold" nodeType="clickEffect">
                                  <p:stCondLst>
                                    <p:cond delay="0"/>
                                  </p:stCondLst>
                                  <p:childTnLst>
                                    <p:cmd type="call" cmd="togglePause">
                                      <p:cBhvr>
                                        <p:cTn id="34" dur="1" fill="hold"/>
                                        <p:tgtEl>
                                          <p:spTgt spid="14353"/>
                                        </p:tgtEl>
                                      </p:cBhvr>
                                    </p:cmd>
                                  </p:childTnLst>
                                </p:cTn>
                              </p:par>
                            </p:childTnLst>
                          </p:cTn>
                        </p:par>
                      </p:childTnLst>
                    </p:cTn>
                  </p:par>
                </p:childTnLst>
              </p:cTn>
              <p:nextCondLst>
                <p:cond evt="onClick" delay="0">
                  <p:tgtEl>
                    <p:spTgt spid="14353"/>
                  </p:tgtEl>
                </p:cond>
              </p:nextCondLst>
            </p:seq>
          </p:childTnLst>
        </p:cTn>
      </p:par>
    </p:tnLst>
    <p:bldLst>
      <p:bldP spid="14338" grpId="0" build="p" bldLvl="2"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ln w="38100">
            <a:solidFill>
              <a:schemeClr val="hlink"/>
            </a:solidFill>
            <a:miter lim="800000"/>
            <a:headEnd/>
            <a:tailEnd/>
          </a:ln>
        </p:spPr>
        <p:txBody>
          <a:bodyPr/>
          <a:lstStyle/>
          <a:p>
            <a:r>
              <a:rPr lang="en-US" altLang="en-US" smtClean="0"/>
              <a:t>One Last Learning Check</a:t>
            </a:r>
          </a:p>
        </p:txBody>
      </p:sp>
      <p:sp>
        <p:nvSpPr>
          <p:cNvPr id="34819" name="Rectangle 3"/>
          <p:cNvSpPr>
            <a:spLocks noGrp="1" noChangeArrowheads="1"/>
          </p:cNvSpPr>
          <p:nvPr>
            <p:ph type="body" idx="1"/>
          </p:nvPr>
        </p:nvSpPr>
        <p:spPr>
          <a:xfrm>
            <a:off x="304800" y="1981200"/>
            <a:ext cx="8458200" cy="4114800"/>
          </a:xfrm>
        </p:spPr>
        <p:txBody>
          <a:bodyPr/>
          <a:lstStyle/>
          <a:p>
            <a:pPr marL="342900" indent="-342900">
              <a:buFontTx/>
              <a:buNone/>
            </a:pPr>
            <a:r>
              <a:rPr lang="en-US" altLang="en-US" sz="3200" smtClean="0"/>
              <a:t>	Write the nuclear symbol form for the following atoms or ions:</a:t>
            </a:r>
          </a:p>
          <a:p>
            <a:pPr marL="342900" indent="-342900">
              <a:lnSpc>
                <a:spcPct val="50000"/>
              </a:lnSpc>
              <a:buFontTx/>
              <a:buNone/>
            </a:pPr>
            <a:endParaRPr lang="en-US" altLang="en-US" sz="3200" smtClean="0"/>
          </a:p>
          <a:p>
            <a:pPr marL="342900" indent="-342900">
              <a:buFontTx/>
              <a:buNone/>
            </a:pPr>
            <a:r>
              <a:rPr lang="en-US" altLang="en-US" sz="3200" smtClean="0"/>
              <a:t>	A.  8 p</a:t>
            </a:r>
            <a:r>
              <a:rPr lang="en-US" altLang="en-US" sz="3200" baseline="30000" smtClean="0"/>
              <a:t>+</a:t>
            </a:r>
            <a:r>
              <a:rPr lang="en-US" altLang="en-US" sz="3200" smtClean="0"/>
              <a:t>, 8 n, 8 e</a:t>
            </a:r>
            <a:r>
              <a:rPr lang="en-US" altLang="en-US" sz="3200" baseline="30000" smtClean="0"/>
              <a:t>-			</a:t>
            </a:r>
            <a:r>
              <a:rPr lang="en-US" altLang="en-US" sz="3200" smtClean="0"/>
              <a:t>___________</a:t>
            </a:r>
          </a:p>
          <a:p>
            <a:pPr marL="342900" indent="-342900">
              <a:buFontTx/>
              <a:buNone/>
            </a:pPr>
            <a:endParaRPr lang="en-US" altLang="en-US" sz="3200" smtClean="0"/>
          </a:p>
          <a:p>
            <a:pPr marL="342900" indent="-342900">
              <a:buFontTx/>
              <a:buNone/>
            </a:pPr>
            <a:r>
              <a:rPr lang="en-US" altLang="en-US" sz="3200" smtClean="0"/>
              <a:t>	B.	17p</a:t>
            </a:r>
            <a:r>
              <a:rPr lang="en-US" altLang="en-US" sz="3200" baseline="30000" smtClean="0"/>
              <a:t>+</a:t>
            </a:r>
            <a:r>
              <a:rPr lang="en-US" altLang="en-US" sz="3200" smtClean="0"/>
              <a:t>, 20n, 17e</a:t>
            </a:r>
            <a:r>
              <a:rPr lang="en-US" altLang="en-US" sz="3200" baseline="30000" smtClean="0"/>
              <a:t>-		</a:t>
            </a:r>
            <a:r>
              <a:rPr lang="en-US" altLang="en-US" sz="3200" smtClean="0"/>
              <a:t>___________</a:t>
            </a:r>
          </a:p>
          <a:p>
            <a:pPr marL="342900" indent="-342900">
              <a:buFontTx/>
              <a:buNone/>
            </a:pPr>
            <a:r>
              <a:rPr lang="en-US" altLang="en-US" sz="3200" baseline="30000" smtClean="0"/>
              <a:t>	</a:t>
            </a:r>
          </a:p>
          <a:p>
            <a:pPr marL="342900" indent="-342900">
              <a:lnSpc>
                <a:spcPct val="130000"/>
              </a:lnSpc>
              <a:buFontTx/>
              <a:buNone/>
            </a:pPr>
            <a:r>
              <a:rPr lang="en-US" altLang="en-US" sz="3200" smtClean="0"/>
              <a:t>	C.  47p</a:t>
            </a:r>
            <a:r>
              <a:rPr lang="en-US" altLang="en-US" sz="3200" baseline="30000" smtClean="0"/>
              <a:t>+</a:t>
            </a:r>
            <a:r>
              <a:rPr lang="en-US" altLang="en-US" sz="3200" smtClean="0"/>
              <a:t>, 60 n, 46 e</a:t>
            </a:r>
            <a:r>
              <a:rPr lang="en-US" altLang="en-US" sz="3200" baseline="30000" smtClean="0"/>
              <a:t>-		</a:t>
            </a:r>
            <a:r>
              <a:rPr lang="en-US" altLang="en-US" sz="3200" smtClean="0"/>
              <a:t>___________</a:t>
            </a:r>
          </a:p>
          <a:p>
            <a:pPr marL="342900" indent="-342900">
              <a:buFontTx/>
              <a:buNone/>
            </a:pPr>
            <a:r>
              <a:rPr lang="en-US" altLang="en-US" sz="2100" b="0" smtClean="0"/>
              <a:t>   </a:t>
            </a:r>
          </a:p>
          <a:p>
            <a:pPr marL="342900" indent="-342900">
              <a:buFontTx/>
              <a:buNone/>
            </a:pPr>
            <a:r>
              <a:rPr lang="en-US" altLang="en-US" sz="2100" b="0" smtClean="0"/>
              <a:t> </a:t>
            </a:r>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w="38100">
            <a:solidFill>
              <a:schemeClr val="hlink"/>
            </a:solidFill>
            <a:miter lim="800000"/>
            <a:headEnd/>
            <a:tailEnd/>
          </a:ln>
        </p:spPr>
        <p:txBody>
          <a:bodyPr/>
          <a:lstStyle/>
          <a:p>
            <a:r>
              <a:rPr lang="en-US" altLang="en-US" smtClean="0"/>
              <a:t>Answers</a:t>
            </a:r>
          </a:p>
        </p:txBody>
      </p:sp>
      <p:sp>
        <p:nvSpPr>
          <p:cNvPr id="35843" name="Rectangle 3"/>
          <p:cNvSpPr>
            <a:spLocks noGrp="1" noChangeArrowheads="1"/>
          </p:cNvSpPr>
          <p:nvPr>
            <p:ph type="body" idx="1"/>
          </p:nvPr>
        </p:nvSpPr>
        <p:spPr>
          <a:xfrm>
            <a:off x="304800" y="1981200"/>
            <a:ext cx="8458200" cy="4114800"/>
          </a:xfrm>
        </p:spPr>
        <p:txBody>
          <a:bodyPr/>
          <a:lstStyle/>
          <a:p>
            <a:pPr marL="342900" indent="-342900">
              <a:buFontTx/>
              <a:buNone/>
            </a:pPr>
            <a:r>
              <a:rPr lang="en-US" altLang="en-US" sz="3200" smtClean="0"/>
              <a:t>	Write the nuclear symbol form for the following atoms or ions:</a:t>
            </a:r>
          </a:p>
          <a:p>
            <a:pPr marL="342900" indent="-342900">
              <a:lnSpc>
                <a:spcPct val="50000"/>
              </a:lnSpc>
              <a:buFontTx/>
              <a:buNone/>
            </a:pPr>
            <a:endParaRPr lang="en-US" altLang="en-US" sz="3200" smtClean="0"/>
          </a:p>
          <a:p>
            <a:pPr marL="342900" indent="-342900">
              <a:buFontTx/>
              <a:buNone/>
            </a:pPr>
            <a:r>
              <a:rPr lang="en-US" altLang="en-US" sz="3200" smtClean="0"/>
              <a:t>	A.  8 p</a:t>
            </a:r>
            <a:r>
              <a:rPr lang="en-US" altLang="en-US" sz="3200" baseline="30000" smtClean="0"/>
              <a:t>+</a:t>
            </a:r>
            <a:r>
              <a:rPr lang="en-US" altLang="en-US" sz="3200" smtClean="0"/>
              <a:t>, 8 n, 8 e</a:t>
            </a:r>
            <a:r>
              <a:rPr lang="en-US" altLang="en-US" sz="3200" baseline="30000" smtClean="0"/>
              <a:t>-			</a:t>
            </a:r>
            <a:r>
              <a:rPr lang="en-US" altLang="en-US" sz="3200" baseline="30000" smtClean="0">
                <a:solidFill>
                  <a:schemeClr val="accent2"/>
                </a:solidFill>
              </a:rPr>
              <a:t>16</a:t>
            </a:r>
            <a:r>
              <a:rPr lang="en-US" altLang="en-US" sz="3200" smtClean="0">
                <a:solidFill>
                  <a:schemeClr val="accent2"/>
                </a:solidFill>
              </a:rPr>
              <a:t>O</a:t>
            </a:r>
          </a:p>
          <a:p>
            <a:pPr marL="342900" indent="-342900">
              <a:buFontTx/>
              <a:buNone/>
            </a:pPr>
            <a:r>
              <a:rPr lang="en-US" altLang="en-US" sz="3200" smtClean="0">
                <a:solidFill>
                  <a:schemeClr val="accent2"/>
                </a:solidFill>
              </a:rPr>
              <a:t>						</a:t>
            </a:r>
            <a:r>
              <a:rPr lang="en-US" altLang="en-US" sz="3200" baseline="30000" smtClean="0">
                <a:solidFill>
                  <a:schemeClr val="accent2"/>
                </a:solidFill>
              </a:rPr>
              <a:t>	 8</a:t>
            </a:r>
          </a:p>
          <a:p>
            <a:pPr marL="342900" indent="-342900">
              <a:buFontTx/>
              <a:buNone/>
            </a:pPr>
            <a:r>
              <a:rPr lang="en-US" altLang="en-US" sz="3200" smtClean="0"/>
              <a:t>	B.	17p</a:t>
            </a:r>
            <a:r>
              <a:rPr lang="en-US" altLang="en-US" sz="3200" baseline="30000" smtClean="0"/>
              <a:t>+</a:t>
            </a:r>
            <a:r>
              <a:rPr lang="en-US" altLang="en-US" sz="3200" smtClean="0"/>
              <a:t>, 20n, 17e</a:t>
            </a:r>
            <a:r>
              <a:rPr lang="en-US" altLang="en-US" sz="3200" baseline="30000" smtClean="0"/>
              <a:t>-		</a:t>
            </a:r>
            <a:r>
              <a:rPr lang="en-US" altLang="en-US" sz="3200" baseline="30000" smtClean="0">
                <a:solidFill>
                  <a:schemeClr val="accent2"/>
                </a:solidFill>
              </a:rPr>
              <a:t>37</a:t>
            </a:r>
            <a:r>
              <a:rPr lang="en-US" altLang="en-US" sz="3200" smtClean="0">
                <a:solidFill>
                  <a:schemeClr val="accent2"/>
                </a:solidFill>
              </a:rPr>
              <a:t>Cl</a:t>
            </a:r>
          </a:p>
          <a:p>
            <a:pPr marL="342900" indent="-342900">
              <a:buFontTx/>
              <a:buNone/>
            </a:pPr>
            <a:r>
              <a:rPr lang="en-US" altLang="en-US" sz="3200" smtClean="0">
                <a:solidFill>
                  <a:schemeClr val="accent2"/>
                </a:solidFill>
              </a:rPr>
              <a:t>							</a:t>
            </a:r>
            <a:r>
              <a:rPr lang="en-US" altLang="en-US" sz="3200" baseline="30000" smtClean="0">
                <a:solidFill>
                  <a:schemeClr val="accent2"/>
                </a:solidFill>
              </a:rPr>
              <a:t>17</a:t>
            </a:r>
          </a:p>
          <a:p>
            <a:pPr marL="342900" indent="-342900">
              <a:buFontTx/>
              <a:buNone/>
            </a:pPr>
            <a:r>
              <a:rPr lang="en-US" altLang="en-US" sz="3200" baseline="30000" smtClean="0"/>
              <a:t>	</a:t>
            </a:r>
            <a:r>
              <a:rPr lang="en-US" altLang="en-US" sz="3200" smtClean="0"/>
              <a:t>C.  47p</a:t>
            </a:r>
            <a:r>
              <a:rPr lang="en-US" altLang="en-US" sz="3200" baseline="30000" smtClean="0"/>
              <a:t>+</a:t>
            </a:r>
            <a:r>
              <a:rPr lang="en-US" altLang="en-US" sz="3200" smtClean="0"/>
              <a:t>, 60 n, 46 e</a:t>
            </a:r>
            <a:r>
              <a:rPr lang="en-US" altLang="en-US" sz="3200" baseline="30000" smtClean="0"/>
              <a:t>-		</a:t>
            </a:r>
            <a:r>
              <a:rPr lang="en-US" altLang="en-US" sz="3200" baseline="30000" smtClean="0">
                <a:solidFill>
                  <a:schemeClr val="accent2"/>
                </a:solidFill>
              </a:rPr>
              <a:t>107</a:t>
            </a:r>
            <a:r>
              <a:rPr lang="en-US" altLang="en-US" sz="3200" smtClean="0">
                <a:solidFill>
                  <a:schemeClr val="accent2"/>
                </a:solidFill>
              </a:rPr>
              <a:t>Ag</a:t>
            </a:r>
            <a:r>
              <a:rPr lang="en-US" altLang="en-US" sz="3200" baseline="30000" smtClean="0">
                <a:solidFill>
                  <a:schemeClr val="accent2"/>
                </a:solidFill>
              </a:rPr>
              <a:t>+</a:t>
            </a:r>
            <a:endParaRPr lang="en-US" altLang="en-US" sz="3200" smtClean="0">
              <a:solidFill>
                <a:schemeClr val="accent2"/>
              </a:solidFill>
            </a:endParaRPr>
          </a:p>
          <a:p>
            <a:pPr marL="342900" indent="-342900">
              <a:buFontTx/>
              <a:buNone/>
            </a:pPr>
            <a:r>
              <a:rPr lang="en-US" altLang="en-US" sz="3200" smtClean="0">
                <a:solidFill>
                  <a:schemeClr val="accent2"/>
                </a:solidFill>
              </a:rPr>
              <a:t>							</a:t>
            </a:r>
            <a:r>
              <a:rPr lang="en-US" altLang="en-US" sz="3200" baseline="30000" smtClean="0">
                <a:solidFill>
                  <a:schemeClr val="accent2"/>
                </a:solidFill>
              </a:rPr>
              <a:t>47</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990600" y="381000"/>
            <a:ext cx="7162800" cy="762000"/>
          </a:xfrm>
          <a:effectLst>
            <a:outerShdw dist="35921" dir="2700000" algn="ctr" rotWithShape="0">
              <a:schemeClr val="tx1"/>
            </a:outerShdw>
          </a:effectLst>
        </p:spPr>
        <p:txBody>
          <a:bodyPr/>
          <a:lstStyle/>
          <a:p>
            <a:pPr>
              <a:defRPr/>
            </a:pPr>
            <a:r>
              <a:rPr lang="en-US" sz="4400" smtClean="0">
                <a:solidFill>
                  <a:srgbClr val="EF9100"/>
                </a:solidFill>
                <a:effectLst>
                  <a:outerShdw blurRad="38100" dist="38100" dir="2700000" algn="tl">
                    <a:srgbClr val="000000"/>
                  </a:outerShdw>
                </a:effectLst>
                <a:latin typeface="Comic Sans MS" pitchFamily="66" charset="0"/>
              </a:rPr>
              <a:t>Charges on Common Ions</a:t>
            </a:r>
            <a:endParaRPr lang="en-US" sz="4400" smtClean="0">
              <a:solidFill>
                <a:srgbClr val="EF9100"/>
              </a:solidFill>
              <a:effectLst>
                <a:outerShdw blurRad="38100" dist="38100" dir="2700000" algn="tl">
                  <a:srgbClr val="000000"/>
                </a:outerShdw>
              </a:effectLst>
            </a:endParaRPr>
          </a:p>
        </p:txBody>
      </p:sp>
      <p:pic>
        <p:nvPicPr>
          <p:cNvPr id="3686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 y="1784350"/>
            <a:ext cx="7321550" cy="41021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4568" name="Group 8"/>
          <p:cNvGrpSpPr>
            <a:grpSpLocks/>
          </p:cNvGrpSpPr>
          <p:nvPr/>
        </p:nvGrpSpPr>
        <p:grpSpPr bwMode="auto">
          <a:xfrm>
            <a:off x="7620000" y="1212850"/>
            <a:ext cx="633413" cy="908050"/>
            <a:chOff x="4800" y="764"/>
            <a:chExt cx="399" cy="572"/>
          </a:xfrm>
        </p:grpSpPr>
        <p:sp>
          <p:nvSpPr>
            <p:cNvPr id="36883" name="Rectangle 9"/>
            <p:cNvSpPr>
              <a:spLocks noChangeArrowheads="1"/>
            </p:cNvSpPr>
            <p:nvPr/>
          </p:nvSpPr>
          <p:spPr bwMode="auto">
            <a:xfrm>
              <a:off x="4821"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r>
                <a:rPr lang="en-US" altLang="en-US" sz="3600" i="0">
                  <a:solidFill>
                    <a:srgbClr val="005400"/>
                  </a:solidFill>
                </a:rPr>
                <a:t>-1</a:t>
              </a:r>
            </a:p>
          </p:txBody>
        </p:sp>
        <p:sp>
          <p:nvSpPr>
            <p:cNvPr id="36884" name="Line 10"/>
            <p:cNvSpPr>
              <a:spLocks noChangeShapeType="1"/>
            </p:cNvSpPr>
            <p:nvPr/>
          </p:nvSpPr>
          <p:spPr bwMode="auto">
            <a:xfrm flipH="1">
              <a:off x="4800" y="1064"/>
              <a:ext cx="144" cy="272"/>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71" name="Group 11"/>
          <p:cNvGrpSpPr>
            <a:grpSpLocks/>
          </p:cNvGrpSpPr>
          <p:nvPr/>
        </p:nvGrpSpPr>
        <p:grpSpPr bwMode="auto">
          <a:xfrm>
            <a:off x="6815138" y="1212850"/>
            <a:ext cx="600075" cy="1212850"/>
            <a:chOff x="4293" y="764"/>
            <a:chExt cx="378" cy="764"/>
          </a:xfrm>
        </p:grpSpPr>
        <p:sp>
          <p:nvSpPr>
            <p:cNvPr id="36881" name="Rectangle 12"/>
            <p:cNvSpPr>
              <a:spLocks noChangeArrowheads="1"/>
            </p:cNvSpPr>
            <p:nvPr/>
          </p:nvSpPr>
          <p:spPr bwMode="auto">
            <a:xfrm>
              <a:off x="4293"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r>
                <a:rPr lang="en-US" altLang="en-US" sz="3600" i="0">
                  <a:solidFill>
                    <a:srgbClr val="005400"/>
                  </a:solidFill>
                </a:rPr>
                <a:t>-2</a:t>
              </a:r>
            </a:p>
          </p:txBody>
        </p:sp>
        <p:sp>
          <p:nvSpPr>
            <p:cNvPr id="36882" name="Line 13"/>
            <p:cNvSpPr>
              <a:spLocks noChangeShapeType="1"/>
            </p:cNvSpPr>
            <p:nvPr/>
          </p:nvSpPr>
          <p:spPr bwMode="auto">
            <a:xfrm>
              <a:off x="4512" y="1112"/>
              <a:ext cx="0" cy="416"/>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74" name="Group 14"/>
          <p:cNvGrpSpPr>
            <a:grpSpLocks/>
          </p:cNvGrpSpPr>
          <p:nvPr/>
        </p:nvGrpSpPr>
        <p:grpSpPr bwMode="auto">
          <a:xfrm>
            <a:off x="5976938" y="1212850"/>
            <a:ext cx="715962" cy="1136650"/>
            <a:chOff x="3765" y="764"/>
            <a:chExt cx="451" cy="716"/>
          </a:xfrm>
        </p:grpSpPr>
        <p:sp>
          <p:nvSpPr>
            <p:cNvPr id="36879" name="Rectangle 15"/>
            <p:cNvSpPr>
              <a:spLocks noChangeArrowheads="1"/>
            </p:cNvSpPr>
            <p:nvPr/>
          </p:nvSpPr>
          <p:spPr bwMode="auto">
            <a:xfrm>
              <a:off x="3765" y="764"/>
              <a:ext cx="378" cy="4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r>
                <a:rPr lang="en-US" altLang="en-US" sz="3600" i="0">
                  <a:solidFill>
                    <a:srgbClr val="005400"/>
                  </a:solidFill>
                </a:rPr>
                <a:t>-3</a:t>
              </a:r>
            </a:p>
          </p:txBody>
        </p:sp>
        <p:sp>
          <p:nvSpPr>
            <p:cNvPr id="36880" name="Line 16"/>
            <p:cNvSpPr>
              <a:spLocks noChangeShapeType="1"/>
            </p:cNvSpPr>
            <p:nvPr/>
          </p:nvSpPr>
          <p:spPr bwMode="auto">
            <a:xfrm>
              <a:off x="3992" y="1112"/>
              <a:ext cx="224" cy="368"/>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6871" name="Line 17"/>
          <p:cNvSpPr>
            <a:spLocks noChangeShapeType="1"/>
          </p:cNvSpPr>
          <p:nvPr/>
        </p:nvSpPr>
        <p:spPr bwMode="auto">
          <a:xfrm>
            <a:off x="787400" y="1143000"/>
            <a:ext cx="7569200" cy="0"/>
          </a:xfrm>
          <a:prstGeom prst="line">
            <a:avLst/>
          </a:prstGeom>
          <a:noFill/>
          <a:ln w="50800">
            <a:solidFill>
              <a:srgbClr val="EF91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94578" name="Group 18"/>
          <p:cNvGrpSpPr>
            <a:grpSpLocks/>
          </p:cNvGrpSpPr>
          <p:nvPr/>
        </p:nvGrpSpPr>
        <p:grpSpPr bwMode="auto">
          <a:xfrm>
            <a:off x="990600" y="1524000"/>
            <a:ext cx="1006475" cy="838200"/>
            <a:chOff x="624" y="960"/>
            <a:chExt cx="634" cy="528"/>
          </a:xfrm>
        </p:grpSpPr>
        <p:sp>
          <p:nvSpPr>
            <p:cNvPr id="36877" name="Rectangle 19"/>
            <p:cNvSpPr>
              <a:spLocks noChangeArrowheads="1"/>
            </p:cNvSpPr>
            <p:nvPr/>
          </p:nvSpPr>
          <p:spPr bwMode="auto">
            <a:xfrm>
              <a:off x="816" y="960"/>
              <a:ext cx="442" cy="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3600" i="0">
                  <a:solidFill>
                    <a:schemeClr val="hlink"/>
                  </a:solidFill>
                </a:rPr>
                <a:t>+1</a:t>
              </a:r>
            </a:p>
          </p:txBody>
        </p:sp>
        <p:sp>
          <p:nvSpPr>
            <p:cNvPr id="36878" name="Line 20"/>
            <p:cNvSpPr>
              <a:spLocks noChangeShapeType="1"/>
            </p:cNvSpPr>
            <p:nvPr/>
          </p:nvSpPr>
          <p:spPr bwMode="auto">
            <a:xfrm flipH="1">
              <a:off x="624" y="1296"/>
              <a:ext cx="288" cy="192"/>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94581" name="Group 21"/>
          <p:cNvGrpSpPr>
            <a:grpSpLocks/>
          </p:cNvGrpSpPr>
          <p:nvPr/>
        </p:nvGrpSpPr>
        <p:grpSpPr bwMode="auto">
          <a:xfrm>
            <a:off x="1524000" y="2286000"/>
            <a:ext cx="1158875" cy="1066800"/>
            <a:chOff x="960" y="1440"/>
            <a:chExt cx="730" cy="672"/>
          </a:xfrm>
        </p:grpSpPr>
        <p:sp>
          <p:nvSpPr>
            <p:cNvPr id="36875" name="Rectangle 22"/>
            <p:cNvSpPr>
              <a:spLocks noChangeArrowheads="1"/>
            </p:cNvSpPr>
            <p:nvPr/>
          </p:nvSpPr>
          <p:spPr bwMode="auto">
            <a:xfrm>
              <a:off x="1248" y="1440"/>
              <a:ext cx="442" cy="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3600" i="0">
                  <a:solidFill>
                    <a:schemeClr val="hlink"/>
                  </a:solidFill>
                </a:rPr>
                <a:t>+2</a:t>
              </a:r>
            </a:p>
          </p:txBody>
        </p:sp>
        <p:sp>
          <p:nvSpPr>
            <p:cNvPr id="36876" name="Line 23"/>
            <p:cNvSpPr>
              <a:spLocks noChangeShapeType="1"/>
            </p:cNvSpPr>
            <p:nvPr/>
          </p:nvSpPr>
          <p:spPr bwMode="auto">
            <a:xfrm flipH="1">
              <a:off x="960" y="1824"/>
              <a:ext cx="384" cy="288"/>
            </a:xfrm>
            <a:prstGeom prst="line">
              <a:avLst/>
            </a:prstGeom>
            <a:noFill/>
            <a:ln w="190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94584" name="Text Box 24"/>
          <p:cNvSpPr txBox="1">
            <a:spLocks noChangeArrowheads="1"/>
          </p:cNvSpPr>
          <p:nvPr/>
        </p:nvSpPr>
        <p:spPr bwMode="auto">
          <a:xfrm>
            <a:off x="1447800" y="5378450"/>
            <a:ext cx="7391400" cy="946150"/>
          </a:xfrm>
          <a:prstGeom prst="rect">
            <a:avLst/>
          </a:prstGeom>
          <a:solidFill>
            <a:srgbClr val="FFFF6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r>
              <a:rPr lang="en-US" sz="2800" i="0">
                <a:effectLst>
                  <a:outerShdw blurRad="38100" dist="38100" dir="2700000" algn="tl">
                    <a:srgbClr val="FFFFFF"/>
                  </a:outerShdw>
                </a:effectLst>
                <a:latin typeface="Arial" charset="0"/>
              </a:rPr>
              <a:t>By losing or gaining e-, atom has same number of e-’s as nearest Group 8A atom.</a:t>
            </a:r>
          </a:p>
        </p:txBody>
      </p:sp>
    </p:spTree>
  </p:cSld>
  <p:clrMapOvr>
    <a:masterClrMapping/>
  </p:clrMapOvr>
  <p:transition>
    <p:cut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78"/>
                                        </p:tgtEl>
                                        <p:attrNameLst>
                                          <p:attrName>style.visibility</p:attrName>
                                        </p:attrNameLst>
                                      </p:cBhvr>
                                      <p:to>
                                        <p:strVal val="visible"/>
                                      </p:to>
                                    </p:set>
                                    <p:animEffect transition="in" filter="dissolve">
                                      <p:cBhvr>
                                        <p:cTn id="7" dur="500"/>
                                        <p:tgtEl>
                                          <p:spTgt spid="19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94581"/>
                                        </p:tgtEl>
                                        <p:attrNameLst>
                                          <p:attrName>style.visibility</p:attrName>
                                        </p:attrNameLst>
                                      </p:cBhvr>
                                      <p:to>
                                        <p:strVal val="visible"/>
                                      </p:to>
                                    </p:set>
                                    <p:animEffect transition="in" filter="dissolve">
                                      <p:cBhvr>
                                        <p:cTn id="12" dur="500"/>
                                        <p:tgtEl>
                                          <p:spTgt spid="194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94574"/>
                                        </p:tgtEl>
                                        <p:attrNameLst>
                                          <p:attrName>style.visibility</p:attrName>
                                        </p:attrNameLst>
                                      </p:cBhvr>
                                      <p:to>
                                        <p:strVal val="visible"/>
                                      </p:to>
                                    </p:set>
                                    <p:animEffect transition="in" filter="dissolve">
                                      <p:cBhvr>
                                        <p:cTn id="17" dur="500"/>
                                        <p:tgtEl>
                                          <p:spTgt spid="19457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94571"/>
                                        </p:tgtEl>
                                        <p:attrNameLst>
                                          <p:attrName>style.visibility</p:attrName>
                                        </p:attrNameLst>
                                      </p:cBhvr>
                                      <p:to>
                                        <p:strVal val="visible"/>
                                      </p:to>
                                    </p:set>
                                    <p:animEffect transition="in" filter="dissolve">
                                      <p:cBhvr>
                                        <p:cTn id="22" dur="500"/>
                                        <p:tgtEl>
                                          <p:spTgt spid="19457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94568"/>
                                        </p:tgtEl>
                                        <p:attrNameLst>
                                          <p:attrName>style.visibility</p:attrName>
                                        </p:attrNameLst>
                                      </p:cBhvr>
                                      <p:to>
                                        <p:strVal val="visible"/>
                                      </p:to>
                                    </p:set>
                                    <p:animEffect transition="in" filter="dissolve">
                                      <p:cBhvr>
                                        <p:cTn id="27" dur="500"/>
                                        <p:tgtEl>
                                          <p:spTgt spid="19456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4584"/>
                                        </p:tgtEl>
                                        <p:attrNameLst>
                                          <p:attrName>style.visibility</p:attrName>
                                        </p:attrNameLst>
                                      </p:cBhvr>
                                      <p:to>
                                        <p:strVal val="visible"/>
                                      </p:to>
                                    </p:set>
                                    <p:anim calcmode="lin" valueType="num">
                                      <p:cBhvr additive="base">
                                        <p:cTn id="32" dur="500" fill="hold"/>
                                        <p:tgtEl>
                                          <p:spTgt spid="194584"/>
                                        </p:tgtEl>
                                        <p:attrNameLst>
                                          <p:attrName>ppt_x</p:attrName>
                                        </p:attrNameLst>
                                      </p:cBhvr>
                                      <p:tavLst>
                                        <p:tav tm="0">
                                          <p:val>
                                            <p:strVal val="#ppt_x"/>
                                          </p:val>
                                        </p:tav>
                                        <p:tav tm="100000">
                                          <p:val>
                                            <p:strVal val="#ppt_x"/>
                                          </p:val>
                                        </p:tav>
                                      </p:tavLst>
                                    </p:anim>
                                    <p:anim calcmode="lin" valueType="num">
                                      <p:cBhvr additive="base">
                                        <p:cTn id="33" dur="500" fill="hold"/>
                                        <p:tgtEl>
                                          <p:spTgt spid="19458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2"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4" grpId="0" animBg="1"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685800"/>
          </a:xfrm>
        </p:spPr>
        <p:txBody>
          <a:bodyPr/>
          <a:lstStyle/>
          <a:p>
            <a:r>
              <a:rPr lang="en-US" altLang="en-US" smtClean="0">
                <a:solidFill>
                  <a:srgbClr val="FFA27C"/>
                </a:solidFill>
                <a:cs typeface="Times New Roman" panose="02020603050405020304" pitchFamily="18" charset="0"/>
              </a:rPr>
              <a:t>Dalton’s Atomic Theory</a:t>
            </a:r>
          </a:p>
        </p:txBody>
      </p:sp>
      <p:sp>
        <p:nvSpPr>
          <p:cNvPr id="122883" name="Rectangle 3"/>
          <p:cNvSpPr>
            <a:spLocks noGrp="1" noChangeArrowheads="1"/>
          </p:cNvSpPr>
          <p:nvPr>
            <p:ph type="body" idx="1"/>
          </p:nvPr>
        </p:nvSpPr>
        <p:spPr>
          <a:xfrm>
            <a:off x="457200" y="1219200"/>
            <a:ext cx="8229600" cy="4038600"/>
          </a:xfrm>
        </p:spPr>
        <p:txBody>
          <a:bodyPr/>
          <a:lstStyle/>
          <a:p>
            <a:pPr marL="533400" indent="-533400">
              <a:spcBef>
                <a:spcPct val="0"/>
              </a:spcBef>
              <a:buFontTx/>
              <a:buNone/>
            </a:pPr>
            <a:r>
              <a:rPr lang="en-US" altLang="en-US" sz="2800" smtClean="0">
                <a:cs typeface="Arial" panose="020B0604020202020204" pitchFamily="34" charset="0"/>
              </a:rPr>
              <a:t>John Dalton (1766-1844) proposed an atomic theory</a:t>
            </a:r>
          </a:p>
          <a:p>
            <a:pPr marL="533400" indent="-533400">
              <a:spcBef>
                <a:spcPct val="0"/>
              </a:spcBef>
              <a:buFontTx/>
              <a:buNone/>
            </a:pPr>
            <a:endParaRPr lang="en-US" altLang="en-US" sz="2800" smtClean="0">
              <a:cs typeface="Times New Roman" panose="02020603050405020304" pitchFamily="18" charset="0"/>
            </a:endParaRPr>
          </a:p>
          <a:p>
            <a:pPr marL="533400" indent="-533400">
              <a:spcBef>
                <a:spcPct val="0"/>
              </a:spcBef>
              <a:buFontTx/>
              <a:buNone/>
            </a:pPr>
            <a:r>
              <a:rPr lang="en-US" altLang="en-US" sz="2800" smtClean="0">
                <a:cs typeface="Times New Roman" panose="02020603050405020304" pitchFamily="18" charset="0"/>
              </a:rPr>
              <a:t>While this theory was not completely correct, it revolutionized how chemists looked at matter and brought about chemistry as we know it today instead of alchemy</a:t>
            </a:r>
          </a:p>
          <a:p>
            <a:pPr marL="533400" indent="-533400">
              <a:spcBef>
                <a:spcPct val="0"/>
              </a:spcBef>
              <a:buFontTx/>
              <a:buNone/>
            </a:pPr>
            <a:endParaRPr lang="en-US" altLang="en-US" sz="2800" smtClean="0">
              <a:cs typeface="Times New Roman" panose="02020603050405020304" pitchFamily="18" charset="0"/>
            </a:endParaRPr>
          </a:p>
          <a:p>
            <a:pPr marL="533400" indent="-533400">
              <a:spcBef>
                <a:spcPct val="0"/>
              </a:spcBef>
              <a:buFontTx/>
              <a:buNone/>
            </a:pPr>
            <a:r>
              <a:rPr lang="en-US" altLang="en-US" sz="2800" smtClean="0">
                <a:cs typeface="Times New Roman" panose="02020603050405020304" pitchFamily="18" charset="0"/>
              </a:rPr>
              <a:t>Thus, it’s an important landmark in the history of science.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blinds(horizontal)">
                                      <p:cBhvr>
                                        <p:cTn id="7" dur="500"/>
                                        <p:tgtEl>
                                          <p:spTgt spid="122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22883">
                                            <p:txEl>
                                              <p:pRg st="2" end="2"/>
                                            </p:txEl>
                                          </p:spTgt>
                                        </p:tgtEl>
                                        <p:attrNameLst>
                                          <p:attrName>style.visibility</p:attrName>
                                        </p:attrNameLst>
                                      </p:cBhvr>
                                      <p:to>
                                        <p:strVal val="visible"/>
                                      </p:to>
                                    </p:set>
                                    <p:animEffect transition="in" filter="blinds(horizontal)">
                                      <p:cBhvr>
                                        <p:cTn id="12" dur="500"/>
                                        <p:tgtEl>
                                          <p:spTgt spid="1228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animEffect transition="in" filter="blinds(horizontal)">
                                      <p:cBhvr>
                                        <p:cTn id="17" dur="500"/>
                                        <p:tgtEl>
                                          <p:spTgt spid="1228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990600"/>
          </a:xfrm>
        </p:spPr>
        <p:txBody>
          <a:bodyPr/>
          <a:lstStyle/>
          <a:p>
            <a:r>
              <a:rPr lang="en-US" altLang="en-US" sz="3200" smtClean="0">
                <a:solidFill>
                  <a:srgbClr val="FFA27C"/>
                </a:solidFill>
                <a:cs typeface="Times New Roman" panose="02020603050405020304" pitchFamily="18" charset="0"/>
              </a:rPr>
              <a:t>Dalton’s Atomic Theory - Summary</a:t>
            </a:r>
          </a:p>
        </p:txBody>
      </p:sp>
      <p:sp>
        <p:nvSpPr>
          <p:cNvPr id="140291" name="Rectangle 3"/>
          <p:cNvSpPr>
            <a:spLocks noGrp="1" noChangeArrowheads="1"/>
          </p:cNvSpPr>
          <p:nvPr>
            <p:ph type="body" idx="1"/>
          </p:nvPr>
        </p:nvSpPr>
        <p:spPr>
          <a:xfrm>
            <a:off x="457200" y="1219200"/>
            <a:ext cx="8229600" cy="4038600"/>
          </a:xfrm>
        </p:spPr>
        <p:txBody>
          <a:bodyPr/>
          <a:lstStyle/>
          <a:p>
            <a:pPr marL="533400" indent="-533400">
              <a:spcBef>
                <a:spcPct val="0"/>
              </a:spcBef>
              <a:buFontTx/>
              <a:buNone/>
            </a:pPr>
            <a:endParaRPr lang="en-US" altLang="en-US" sz="2800" smtClean="0">
              <a:cs typeface="Times New Roman" panose="02020603050405020304" pitchFamily="18" charset="0"/>
            </a:endParaRPr>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matter is composed, </a:t>
            </a:r>
            <a:r>
              <a:rPr lang="en-US" altLang="en-US" sz="2800" b="0" smtClean="0">
                <a:cs typeface="Arial" panose="020B0604020202020204" pitchFamily="34" charset="0"/>
              </a:rPr>
              <a:t>indivisible</a:t>
            </a:r>
            <a:r>
              <a:rPr lang="en-US" altLang="en-US" sz="2800" smtClean="0">
                <a:cs typeface="Arial" panose="020B0604020202020204" pitchFamily="34" charset="0"/>
              </a:rPr>
              <a:t> particles (atoms)</a:t>
            </a:r>
            <a:endParaRPr lang="en-US" altLang="en-US" sz="2800" smtClean="0"/>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all atoms of a particular element are identical</a:t>
            </a:r>
          </a:p>
          <a:p>
            <a:pPr marL="533400" indent="-533400">
              <a:spcBef>
                <a:spcPct val="0"/>
              </a:spcBef>
              <a:buFont typeface="Wingdings" panose="05000000000000000000" pitchFamily="2" charset="2"/>
              <a:buAutoNum type="arabicPeriod"/>
            </a:pPr>
            <a:r>
              <a:rPr lang="en-US" altLang="en-US" sz="2800" smtClean="0"/>
              <a:t>different elements have different atoms</a:t>
            </a:r>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atoms combine in certain </a:t>
            </a:r>
            <a:r>
              <a:rPr lang="en-US" altLang="en-US" sz="2800" b="0" smtClean="0">
                <a:cs typeface="Arial" panose="020B0604020202020204" pitchFamily="34" charset="0"/>
              </a:rPr>
              <a:t>whole-number</a:t>
            </a:r>
            <a:r>
              <a:rPr lang="en-US" altLang="en-US" sz="2800" smtClean="0">
                <a:cs typeface="Arial" panose="020B0604020202020204" pitchFamily="34" charset="0"/>
              </a:rPr>
              <a:t> ratios </a:t>
            </a:r>
          </a:p>
          <a:p>
            <a:pPr marL="533400" indent="-533400">
              <a:spcBef>
                <a:spcPct val="0"/>
              </a:spcBef>
              <a:buFont typeface="Wingdings" panose="05000000000000000000" pitchFamily="2" charset="2"/>
              <a:buAutoNum type="arabicPeriod"/>
            </a:pPr>
            <a:r>
              <a:rPr lang="en-US" altLang="en-US" sz="2800" smtClean="0">
                <a:cs typeface="Arial" panose="020B0604020202020204" pitchFamily="34" charset="0"/>
              </a:rPr>
              <a:t>In a chemical reaction, atoms are merely </a:t>
            </a:r>
            <a:r>
              <a:rPr lang="en-US" altLang="en-US" sz="2800" b="0" smtClean="0">
                <a:cs typeface="Arial" panose="020B0604020202020204" pitchFamily="34" charset="0"/>
              </a:rPr>
              <a:t>rearranged</a:t>
            </a:r>
            <a:r>
              <a:rPr lang="en-US" altLang="en-US" sz="2800" smtClean="0">
                <a:cs typeface="Arial" panose="020B0604020202020204" pitchFamily="34" charset="0"/>
              </a:rPr>
              <a:t> to form new compounds; they are not created, destroyed, or changed into atoms of any other elements.</a:t>
            </a:r>
            <a:endParaRPr lang="en-US" alt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0291">
                                            <p:txEl>
                                              <p:pRg st="1" end="1"/>
                                            </p:txEl>
                                          </p:spTgt>
                                        </p:tgtEl>
                                        <p:attrNameLst>
                                          <p:attrName>style.visibility</p:attrName>
                                        </p:attrNameLst>
                                      </p:cBhvr>
                                      <p:to>
                                        <p:strVal val="visible"/>
                                      </p:to>
                                    </p:set>
                                    <p:animEffect transition="in" filter="blinds(horizontal)">
                                      <p:cBhvr>
                                        <p:cTn id="7" dur="500"/>
                                        <p:tgtEl>
                                          <p:spTgt spid="14029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0291">
                                            <p:txEl>
                                              <p:pRg st="2" end="2"/>
                                            </p:txEl>
                                          </p:spTgt>
                                        </p:tgtEl>
                                        <p:attrNameLst>
                                          <p:attrName>style.visibility</p:attrName>
                                        </p:attrNameLst>
                                      </p:cBhvr>
                                      <p:to>
                                        <p:strVal val="visible"/>
                                      </p:to>
                                    </p:set>
                                    <p:animEffect transition="in" filter="blinds(horizontal)">
                                      <p:cBhvr>
                                        <p:cTn id="12" dur="500"/>
                                        <p:tgtEl>
                                          <p:spTgt spid="14029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0291">
                                            <p:txEl>
                                              <p:pRg st="3" end="3"/>
                                            </p:txEl>
                                          </p:spTgt>
                                        </p:tgtEl>
                                        <p:attrNameLst>
                                          <p:attrName>style.visibility</p:attrName>
                                        </p:attrNameLst>
                                      </p:cBhvr>
                                      <p:to>
                                        <p:strVal val="visible"/>
                                      </p:to>
                                    </p:set>
                                    <p:animEffect transition="in" filter="blinds(horizontal)">
                                      <p:cBhvr>
                                        <p:cTn id="17" dur="500"/>
                                        <p:tgtEl>
                                          <p:spTgt spid="14029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0291">
                                            <p:txEl>
                                              <p:pRg st="4" end="4"/>
                                            </p:txEl>
                                          </p:spTgt>
                                        </p:tgtEl>
                                        <p:attrNameLst>
                                          <p:attrName>style.visibility</p:attrName>
                                        </p:attrNameLst>
                                      </p:cBhvr>
                                      <p:to>
                                        <p:strVal val="visible"/>
                                      </p:to>
                                    </p:set>
                                    <p:animEffect transition="in" filter="blinds(horizontal)">
                                      <p:cBhvr>
                                        <p:cTn id="22" dur="500"/>
                                        <p:tgtEl>
                                          <p:spTgt spid="14029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0291">
                                            <p:txEl>
                                              <p:pRg st="5" end="5"/>
                                            </p:txEl>
                                          </p:spTgt>
                                        </p:tgtEl>
                                        <p:attrNameLst>
                                          <p:attrName>style.visibility</p:attrName>
                                        </p:attrNameLst>
                                      </p:cBhvr>
                                      <p:to>
                                        <p:strVal val="visible"/>
                                      </p:to>
                                    </p:set>
                                    <p:animEffect transition="in" filter="blinds(horizontal)">
                                      <p:cBhvr>
                                        <p:cTn id="27" dur="500"/>
                                        <p:tgtEl>
                                          <p:spTgt spid="140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228600"/>
            <a:ext cx="8001000" cy="685800"/>
          </a:xfrm>
        </p:spPr>
        <p:txBody>
          <a:bodyPr/>
          <a:lstStyle/>
          <a:p>
            <a:r>
              <a:rPr lang="en-US" altLang="en-US" sz="3200" smtClean="0">
                <a:solidFill>
                  <a:srgbClr val="FFA27C"/>
                </a:solidFill>
                <a:cs typeface="Times New Roman" panose="02020603050405020304" pitchFamily="18" charset="0"/>
              </a:rPr>
              <a:t>Problems with Dalton’s Atomic Theory?</a:t>
            </a:r>
          </a:p>
        </p:txBody>
      </p:sp>
      <p:sp>
        <p:nvSpPr>
          <p:cNvPr id="123907" name="Rectangle 3"/>
          <p:cNvSpPr>
            <a:spLocks noGrp="1" noChangeArrowheads="1"/>
          </p:cNvSpPr>
          <p:nvPr>
            <p:ph type="body" idx="1"/>
          </p:nvPr>
        </p:nvSpPr>
        <p:spPr>
          <a:xfrm>
            <a:off x="457200" y="914400"/>
            <a:ext cx="8229600" cy="4038600"/>
          </a:xfrm>
        </p:spPr>
        <p:txBody>
          <a:bodyPr/>
          <a:lstStyle/>
          <a:p>
            <a:pPr marL="533400" indent="-533400">
              <a:spcBef>
                <a:spcPct val="0"/>
              </a:spcBef>
              <a:buFontTx/>
              <a:buNone/>
            </a:pPr>
            <a:r>
              <a:rPr lang="en-US" altLang="en-US" smtClean="0">
                <a:cs typeface="Arial" panose="020B0604020202020204" pitchFamily="34" charset="0"/>
              </a:rPr>
              <a:t>1. matter is composed, </a:t>
            </a:r>
            <a:r>
              <a:rPr lang="en-US" altLang="en-US" b="0" smtClean="0">
                <a:cs typeface="Arial" panose="020B0604020202020204" pitchFamily="34" charset="0"/>
              </a:rPr>
              <a:t>indivisible</a:t>
            </a:r>
            <a:r>
              <a:rPr lang="en-US" altLang="en-US" smtClean="0">
                <a:cs typeface="Arial" panose="020B0604020202020204" pitchFamily="34" charset="0"/>
              </a:rPr>
              <a:t> particles</a:t>
            </a:r>
          </a:p>
          <a:p>
            <a:pPr marL="533400" indent="-533400">
              <a:spcBef>
                <a:spcPct val="0"/>
              </a:spcBef>
              <a:buFont typeface="Wingdings" panose="05000000000000000000" pitchFamily="2" charset="2"/>
              <a:buNone/>
            </a:pPr>
            <a:r>
              <a:rPr lang="en-US" altLang="en-US" smtClean="0">
                <a:solidFill>
                  <a:srgbClr val="FFFF00"/>
                </a:solidFill>
              </a:rPr>
              <a:t>	</a:t>
            </a:r>
            <a:r>
              <a:rPr lang="en-US" altLang="en-US" smtClean="0">
                <a:solidFill>
                  <a:schemeClr val="hlink"/>
                </a:solidFill>
              </a:rPr>
              <a:t>Atoms Can Be Divided, but only in a nuclear reaction</a:t>
            </a:r>
          </a:p>
          <a:p>
            <a:pPr marL="533400" indent="-533400">
              <a:spcBef>
                <a:spcPct val="0"/>
              </a:spcBef>
              <a:buFont typeface="Wingdings" panose="05000000000000000000" pitchFamily="2" charset="2"/>
              <a:buNone/>
            </a:pPr>
            <a:r>
              <a:rPr lang="en-US" altLang="en-US" smtClean="0">
                <a:cs typeface="Arial" panose="020B0604020202020204" pitchFamily="34" charset="0"/>
              </a:rPr>
              <a:t>2. all atoms of a particular element are identical</a:t>
            </a:r>
            <a:r>
              <a:rPr lang="en-US" altLang="en-US" smtClean="0">
                <a:solidFill>
                  <a:srgbClr val="FFFF00"/>
                </a:solidFill>
                <a:cs typeface="Arial" panose="020B0604020202020204" pitchFamily="34" charset="0"/>
              </a:rPr>
              <a:t> </a:t>
            </a:r>
          </a:p>
          <a:p>
            <a:pPr marL="533400" indent="-533400">
              <a:spcBef>
                <a:spcPct val="0"/>
              </a:spcBef>
              <a:buFont typeface="Wingdings" panose="05000000000000000000" pitchFamily="2" charset="2"/>
              <a:buNone/>
            </a:pPr>
            <a:r>
              <a:rPr lang="en-US" altLang="en-US" smtClean="0">
                <a:solidFill>
                  <a:srgbClr val="FFFF00"/>
                </a:solidFill>
                <a:cs typeface="Arial" panose="020B0604020202020204" pitchFamily="34" charset="0"/>
              </a:rPr>
              <a:t>	</a:t>
            </a:r>
            <a:r>
              <a:rPr lang="en-US" altLang="en-US" smtClean="0">
                <a:solidFill>
                  <a:schemeClr val="hlink"/>
                </a:solidFill>
                <a:cs typeface="Arial" panose="020B0604020202020204" pitchFamily="34" charset="0"/>
              </a:rPr>
              <a:t>Does Not Account for Isotopes (atoms of the same element but a different mass due to a different number of neutrons)!</a:t>
            </a:r>
          </a:p>
          <a:p>
            <a:pPr marL="533400" indent="-533400">
              <a:spcBef>
                <a:spcPct val="0"/>
              </a:spcBef>
              <a:buFont typeface="Wingdings" panose="05000000000000000000" pitchFamily="2" charset="2"/>
              <a:buNone/>
            </a:pPr>
            <a:r>
              <a:rPr lang="en-US" altLang="en-US" smtClean="0"/>
              <a:t>3. different elements have different atoms</a:t>
            </a:r>
          </a:p>
          <a:p>
            <a:pPr marL="533400" indent="-533400">
              <a:spcBef>
                <a:spcPct val="0"/>
              </a:spcBef>
              <a:buFont typeface="Wingdings" panose="05000000000000000000" pitchFamily="2" charset="2"/>
              <a:buNone/>
            </a:pPr>
            <a:r>
              <a:rPr lang="en-US" altLang="en-US" smtClean="0"/>
              <a:t>	</a:t>
            </a:r>
            <a:r>
              <a:rPr lang="en-US" altLang="en-US" smtClean="0">
                <a:solidFill>
                  <a:srgbClr val="00279F"/>
                </a:solidFill>
              </a:rPr>
              <a:t>YES!</a:t>
            </a:r>
          </a:p>
          <a:p>
            <a:pPr marL="533400" indent="-533400">
              <a:spcBef>
                <a:spcPct val="0"/>
              </a:spcBef>
              <a:buFont typeface="Wingdings" panose="05000000000000000000" pitchFamily="2" charset="2"/>
              <a:buNone/>
            </a:pPr>
            <a:r>
              <a:rPr lang="en-US" altLang="en-US" smtClean="0">
                <a:cs typeface="Arial" panose="020B0604020202020204" pitchFamily="34" charset="0"/>
              </a:rPr>
              <a:t>4. atoms combine in certain </a:t>
            </a:r>
            <a:r>
              <a:rPr lang="en-US" altLang="en-US" b="0" smtClean="0">
                <a:cs typeface="Arial" panose="020B0604020202020204" pitchFamily="34" charset="0"/>
              </a:rPr>
              <a:t>whole-number</a:t>
            </a:r>
            <a:r>
              <a:rPr lang="en-US" altLang="en-US" smtClean="0">
                <a:cs typeface="Arial" panose="020B0604020202020204" pitchFamily="34" charset="0"/>
              </a:rPr>
              <a:t> ratios</a:t>
            </a:r>
          </a:p>
          <a:p>
            <a:pPr marL="533400" indent="-533400">
              <a:spcBef>
                <a:spcPct val="0"/>
              </a:spcBef>
              <a:buFont typeface="Wingdings" panose="05000000000000000000" pitchFamily="2" charset="2"/>
              <a:buNone/>
            </a:pPr>
            <a:r>
              <a:rPr lang="en-US" altLang="en-US" smtClean="0">
                <a:cs typeface="Arial" panose="020B0604020202020204" pitchFamily="34" charset="0"/>
              </a:rPr>
              <a:t>	</a:t>
            </a:r>
            <a:r>
              <a:rPr lang="en-US" altLang="en-US" smtClean="0">
                <a:solidFill>
                  <a:srgbClr val="00279F"/>
                </a:solidFill>
                <a:cs typeface="Arial" panose="020B0604020202020204" pitchFamily="34" charset="0"/>
              </a:rPr>
              <a:t>YES! Called the Law of Definite Proportions</a:t>
            </a:r>
          </a:p>
          <a:p>
            <a:pPr marL="533400" indent="-533400">
              <a:spcBef>
                <a:spcPct val="0"/>
              </a:spcBef>
              <a:buFont typeface="Wingdings" panose="05000000000000000000" pitchFamily="2" charset="2"/>
              <a:buNone/>
            </a:pPr>
            <a:r>
              <a:rPr lang="en-US" altLang="en-US" smtClean="0">
                <a:cs typeface="Arial" panose="020B0604020202020204" pitchFamily="34" charset="0"/>
              </a:rPr>
              <a:t>5. In a chemical reaction, atoms are merely </a:t>
            </a:r>
            <a:r>
              <a:rPr lang="en-US" altLang="en-US" b="0" smtClean="0">
                <a:cs typeface="Arial" panose="020B0604020202020204" pitchFamily="34" charset="0"/>
              </a:rPr>
              <a:t>rearranged</a:t>
            </a:r>
            <a:r>
              <a:rPr lang="en-US" altLang="en-US" smtClean="0">
                <a:cs typeface="Arial" panose="020B0604020202020204" pitchFamily="34" charset="0"/>
              </a:rPr>
              <a:t> to form new compounds; they are not created, destroyed, or changed into atoms of any other elements.</a:t>
            </a:r>
          </a:p>
          <a:p>
            <a:pPr marL="533400" indent="-533400">
              <a:spcBef>
                <a:spcPct val="0"/>
              </a:spcBef>
              <a:buFont typeface="Wingdings" panose="05000000000000000000" pitchFamily="2" charset="2"/>
              <a:buNone/>
            </a:pPr>
            <a:r>
              <a:rPr lang="en-US" altLang="en-US" smtClean="0">
                <a:cs typeface="Arial" panose="020B0604020202020204" pitchFamily="34" charset="0"/>
              </a:rPr>
              <a:t>	</a:t>
            </a:r>
            <a:r>
              <a:rPr lang="en-US" altLang="en-US" smtClean="0">
                <a:solidFill>
                  <a:schemeClr val="hlink"/>
                </a:solidFill>
                <a:cs typeface="Arial" panose="020B0604020202020204" pitchFamily="34" charset="0"/>
              </a:rPr>
              <a:t>Yes, except for nuclear reactions that can change atoms of one element to a different element</a:t>
            </a:r>
            <a:endParaRPr lang="en-US" altLang="en-US" smtClean="0">
              <a:solidFill>
                <a:schemeClr val="hlink"/>
              </a:solidFill>
            </a:endParaRPr>
          </a:p>
          <a:p>
            <a:pPr marL="533400" indent="-533400">
              <a:spcBef>
                <a:spcPct val="0"/>
              </a:spcBef>
              <a:buFont typeface="Wingdings" panose="05000000000000000000" pitchFamily="2" charset="2"/>
              <a:buNone/>
            </a:pPr>
            <a:endParaRPr lang="en-US" altLang="en-US" smtClean="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additive="base">
                                        <p:cTn id="7" dur="500" fill="hold"/>
                                        <p:tgtEl>
                                          <p:spTgt spid="1239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390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3907">
                                            <p:txEl>
                                              <p:pRg st="2" end="2"/>
                                            </p:txEl>
                                          </p:spTgt>
                                        </p:tgtEl>
                                        <p:attrNameLst>
                                          <p:attrName>style.visibility</p:attrName>
                                        </p:attrNameLst>
                                      </p:cBhvr>
                                      <p:to>
                                        <p:strVal val="visible"/>
                                      </p:to>
                                    </p:set>
                                    <p:anim calcmode="lin" valueType="num">
                                      <p:cBhvr additive="base">
                                        <p:cTn id="11" dur="500" fill="hold"/>
                                        <p:tgtEl>
                                          <p:spTgt spid="12390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390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3907">
                                            <p:txEl>
                                              <p:pRg st="4" end="4"/>
                                            </p:txEl>
                                          </p:spTgt>
                                        </p:tgtEl>
                                        <p:attrNameLst>
                                          <p:attrName>style.visibility</p:attrName>
                                        </p:attrNameLst>
                                      </p:cBhvr>
                                      <p:to>
                                        <p:strVal val="visible"/>
                                      </p:to>
                                    </p:set>
                                    <p:anim calcmode="lin" valueType="num">
                                      <p:cBhvr additive="base">
                                        <p:cTn id="15" dur="500" fill="hold"/>
                                        <p:tgtEl>
                                          <p:spTgt spid="123907">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23907">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23907">
                                            <p:txEl>
                                              <p:pRg st="6" end="6"/>
                                            </p:txEl>
                                          </p:spTgt>
                                        </p:tgtEl>
                                        <p:attrNameLst>
                                          <p:attrName>style.visibility</p:attrName>
                                        </p:attrNameLst>
                                      </p:cBhvr>
                                      <p:to>
                                        <p:strVal val="visible"/>
                                      </p:to>
                                    </p:set>
                                    <p:anim calcmode="lin" valueType="num">
                                      <p:cBhvr additive="base">
                                        <p:cTn id="19" dur="500" fill="hold"/>
                                        <p:tgtEl>
                                          <p:spTgt spid="123907">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3907">
                                            <p:txEl>
                                              <p:pRg st="6" end="6"/>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3907">
                                            <p:txEl>
                                              <p:pRg st="8" end="8"/>
                                            </p:txEl>
                                          </p:spTgt>
                                        </p:tgtEl>
                                        <p:attrNameLst>
                                          <p:attrName>style.visibility</p:attrName>
                                        </p:attrNameLst>
                                      </p:cBhvr>
                                      <p:to>
                                        <p:strVal val="visible"/>
                                      </p:to>
                                    </p:set>
                                    <p:anim calcmode="lin" valueType="num">
                                      <p:cBhvr additive="base">
                                        <p:cTn id="23" dur="500" fill="hold"/>
                                        <p:tgtEl>
                                          <p:spTgt spid="123907">
                                            <p:txEl>
                                              <p:pRg st="8" end="8"/>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239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3907">
                                            <p:txEl>
                                              <p:pRg st="1" end="1"/>
                                            </p:txEl>
                                          </p:spTgt>
                                        </p:tgtEl>
                                        <p:attrNameLst>
                                          <p:attrName>style.visibility</p:attrName>
                                        </p:attrNameLst>
                                      </p:cBhvr>
                                      <p:to>
                                        <p:strVal val="visible"/>
                                      </p:to>
                                    </p:set>
                                    <p:anim calcmode="lin" valueType="num">
                                      <p:cBhvr additive="base">
                                        <p:cTn id="29" dur="500" fill="hold"/>
                                        <p:tgtEl>
                                          <p:spTgt spid="123907">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239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3907">
                                            <p:txEl>
                                              <p:pRg st="3" end="3"/>
                                            </p:txEl>
                                          </p:spTgt>
                                        </p:tgtEl>
                                        <p:attrNameLst>
                                          <p:attrName>style.visibility</p:attrName>
                                        </p:attrNameLst>
                                      </p:cBhvr>
                                      <p:to>
                                        <p:strVal val="visible"/>
                                      </p:to>
                                    </p:set>
                                    <p:anim calcmode="lin" valueType="num">
                                      <p:cBhvr additive="base">
                                        <p:cTn id="35" dur="500" fill="hold"/>
                                        <p:tgtEl>
                                          <p:spTgt spid="12390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239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123907">
                                            <p:txEl>
                                              <p:pRg st="5" end="5"/>
                                            </p:txEl>
                                          </p:spTgt>
                                        </p:tgtEl>
                                        <p:attrNameLst>
                                          <p:attrName>style.visibility</p:attrName>
                                        </p:attrNameLst>
                                      </p:cBhvr>
                                      <p:to>
                                        <p:strVal val="visible"/>
                                      </p:to>
                                    </p:set>
                                    <p:anim calcmode="lin" valueType="num">
                                      <p:cBhvr additive="base">
                                        <p:cTn id="41" dur="500" fill="hold"/>
                                        <p:tgtEl>
                                          <p:spTgt spid="123907">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239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123907">
                                            <p:txEl>
                                              <p:pRg st="7" end="7"/>
                                            </p:txEl>
                                          </p:spTgt>
                                        </p:tgtEl>
                                        <p:attrNameLst>
                                          <p:attrName>style.visibility</p:attrName>
                                        </p:attrNameLst>
                                      </p:cBhvr>
                                      <p:to>
                                        <p:strVal val="visible"/>
                                      </p:to>
                                    </p:set>
                                    <p:anim calcmode="lin" valueType="num">
                                      <p:cBhvr additive="base">
                                        <p:cTn id="47" dur="500" fill="hold"/>
                                        <p:tgtEl>
                                          <p:spTgt spid="123907">
                                            <p:txEl>
                                              <p:pRg st="7" end="7"/>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239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123907">
                                            <p:txEl>
                                              <p:pRg st="9" end="9"/>
                                            </p:txEl>
                                          </p:spTgt>
                                        </p:tgtEl>
                                        <p:attrNameLst>
                                          <p:attrName>style.visibility</p:attrName>
                                        </p:attrNameLst>
                                      </p:cBhvr>
                                      <p:to>
                                        <p:strVal val="visible"/>
                                      </p:to>
                                    </p:set>
                                    <p:anim calcmode="lin" valueType="num">
                                      <p:cBhvr additive="base">
                                        <p:cTn id="53" dur="500" fill="hold"/>
                                        <p:tgtEl>
                                          <p:spTgt spid="123907">
                                            <p:txEl>
                                              <p:pRg st="9" end="9"/>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12390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Rutherford’s experiment.</a:t>
            </a:r>
          </a:p>
        </p:txBody>
      </p:sp>
      <p:pic>
        <p:nvPicPr>
          <p:cNvPr id="40963" name="Picture 3" descr="Zumdahl03_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828800"/>
            <a:ext cx="8915400" cy="2919413"/>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sz="half" idx="1"/>
          </p:nvPr>
        </p:nvSpPr>
        <p:spPr>
          <a:xfrm>
            <a:off x="304800" y="228600"/>
            <a:ext cx="8382000" cy="1219200"/>
          </a:xfrm>
        </p:spPr>
        <p:txBody>
          <a:bodyPr/>
          <a:lstStyle/>
          <a:p>
            <a:pPr>
              <a:buFontTx/>
              <a:buNone/>
              <a:defRPr/>
            </a:pPr>
            <a:r>
              <a:rPr lang="en-US" sz="3200" smtClean="0">
                <a:effectLst>
                  <a:outerShdw blurRad="38100" dist="38100" dir="2700000" algn="tl">
                    <a:srgbClr val="FFFFFF"/>
                  </a:outerShdw>
                </a:effectLst>
              </a:rPr>
              <a:t>The modern view of the atom was developed by </a:t>
            </a:r>
            <a:r>
              <a:rPr lang="en-US" sz="3200" smtClean="0">
                <a:solidFill>
                  <a:schemeClr val="hlink"/>
                </a:solidFill>
                <a:effectLst>
                  <a:outerShdw blurRad="38100" dist="38100" dir="2700000" algn="tl">
                    <a:srgbClr val="000000"/>
                  </a:outerShdw>
                </a:effectLst>
                <a:latin typeface="Comic Sans MS" pitchFamily="66" charset="0"/>
              </a:rPr>
              <a:t>Ernest Rutherford</a:t>
            </a:r>
            <a:r>
              <a:rPr lang="en-US" sz="3200" smtClean="0">
                <a:effectLst>
                  <a:outerShdw blurRad="38100" dist="38100" dir="2700000" algn="tl">
                    <a:srgbClr val="FFFFFF"/>
                  </a:outerShdw>
                </a:effectLst>
              </a:rPr>
              <a:t> (1871-1937).</a:t>
            </a:r>
          </a:p>
        </p:txBody>
      </p:sp>
      <p:pic>
        <p:nvPicPr>
          <p:cNvPr id="164882" name="02M11AN1.avi">
            <a:hlinkClick r:id="" action="ppaction://media"/>
          </p:cNvPr>
          <p:cNvPicPr>
            <a:picLocks noRot="1" noChangeAspect="1" noChangeArrowheads="1"/>
          </p:cNvPicPr>
          <p:nvPr>
            <p:ph sz="quarter" idx="2"/>
            <a:videoFile r:link="rId1"/>
          </p:nvPr>
        </p:nvPicPr>
        <p:blipFill>
          <a:blip r:embed="rId4">
            <a:extLst>
              <a:ext uri="{28A0092B-C50C-407E-A947-70E740481C1C}">
                <a14:useLocalDpi xmlns:a14="http://schemas.microsoft.com/office/drawing/2010/main" val="0"/>
              </a:ext>
            </a:extLst>
          </a:blip>
          <a:srcRect/>
          <a:stretch>
            <a:fillRect/>
          </a:stretch>
        </p:blipFill>
        <p:spPr>
          <a:xfrm>
            <a:off x="304800" y="2133600"/>
            <a:ext cx="5181600" cy="3297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886" name="02M11AN2.avi">
            <a:hlinkClick r:id="" action="ppaction://media"/>
          </p:cNvPr>
          <p:cNvPicPr>
            <a:picLocks noRot="1" noChangeAspect="1" noChangeArrowheads="1"/>
          </p:cNvPicPr>
          <p:nvPr>
            <p:ph sz="quarter" idx="3"/>
            <a:videoFile r:link="rId2"/>
          </p:nvPr>
        </p:nvPicPr>
        <p:blipFill>
          <a:blip r:embed="rId5">
            <a:extLst>
              <a:ext uri="{28A0092B-C50C-407E-A947-70E740481C1C}">
                <a14:useLocalDpi xmlns:a14="http://schemas.microsoft.com/office/drawing/2010/main" val="0"/>
              </a:ext>
            </a:extLst>
          </a:blip>
          <a:srcRect/>
          <a:stretch>
            <a:fillRect/>
          </a:stretch>
        </p:blipFill>
        <p:spPr>
          <a:xfrm>
            <a:off x="5562600" y="3886200"/>
            <a:ext cx="3581400" cy="26860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6488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64882"/>
                                        </p:tgtEl>
                                      </p:cBhvr>
                                    </p:cmd>
                                  </p:childTnLst>
                                </p:cTn>
                              </p:par>
                            </p:childTnLst>
                          </p:cTn>
                        </p:par>
                      </p:childTnLst>
                    </p:cTn>
                  </p:par>
                </p:childTnLst>
              </p:cTn>
              <p:nextCondLst>
                <p:cond evt="onClick" delay="0">
                  <p:tgtEl>
                    <p:spTgt spid="164882"/>
                  </p:tgtEl>
                </p:cond>
              </p:nextCondLst>
            </p:seq>
            <p:video>
              <p:cMediaNode>
                <p:cTn id="7" fill="remove" display="0">
                  <p:stCondLst>
                    <p:cond delay="indefinite"/>
                  </p:stCondLst>
                  <p:endCondLst>
                    <p:cond evt="onNext" delay="0">
                      <p:tgtEl>
                        <p:sldTgt/>
                      </p:tgtEl>
                    </p:cond>
                    <p:cond evt="onPrev" delay="0">
                      <p:tgtEl>
                        <p:sldTgt/>
                      </p:tgtEl>
                    </p:cond>
                  </p:endCondLst>
                </p:cTn>
                <p:tgtEl>
                  <p:spTgt spid="164882"/>
                </p:tgtEl>
              </p:cMediaNode>
            </p:video>
            <p:seq concurrent="1" nextAc="seek">
              <p:cTn id="8" restart="whenNotActive" fill="hold" evtFilter="cancelBubble" nodeType="interactiveSeq">
                <p:stCondLst>
                  <p:cond evt="onClick" delay="0">
                    <p:tgtEl>
                      <p:spTgt spid="16488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4886"/>
                                        </p:tgtEl>
                                      </p:cBhvr>
                                    </p:cmd>
                                  </p:childTnLst>
                                </p:cTn>
                              </p:par>
                            </p:childTnLst>
                          </p:cTn>
                        </p:par>
                      </p:childTnLst>
                    </p:cTn>
                  </p:par>
                </p:childTnLst>
              </p:cTn>
              <p:nextCondLst>
                <p:cond evt="onClick" delay="0">
                  <p:tgtEl>
                    <p:spTgt spid="164886"/>
                  </p:tgtEl>
                </p:cond>
              </p:nextCondLst>
            </p:seq>
            <p:video>
              <p:cMediaNode>
                <p:cTn id="13" fill="remove" display="0">
                  <p:stCondLst>
                    <p:cond delay="indefinite"/>
                  </p:stCondLst>
                  <p:endCondLst>
                    <p:cond evt="onNext" delay="0">
                      <p:tgtEl>
                        <p:sldTgt/>
                      </p:tgtEl>
                    </p:cond>
                    <p:cond evt="onPrev" delay="0">
                      <p:tgtEl>
                        <p:sldTgt/>
                      </p:tgtEl>
                    </p:cond>
                  </p:endCondLst>
                </p:cTn>
                <p:tgtEl>
                  <p:spTgt spid="164886"/>
                </p:tgtEl>
              </p:cMediaNode>
            </p:vide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133600"/>
            <a:ext cx="2451100" cy="1143000"/>
          </a:xfrm>
        </p:spPr>
        <p:txBody>
          <a:bodyPr/>
          <a:lstStyle/>
          <a:p>
            <a:r>
              <a:rPr lang="en-US" altLang="en-US" sz="3200" smtClean="0"/>
              <a:t>Results of foil experiment if Plum Pudding model had been correct</a:t>
            </a:r>
            <a:r>
              <a:rPr lang="en-US" altLang="en-US" sz="2400" smtClean="0"/>
              <a:t>.</a:t>
            </a:r>
          </a:p>
        </p:txBody>
      </p:sp>
      <p:pic>
        <p:nvPicPr>
          <p:cNvPr id="43011" name="Picture 3" descr="Zumdahl03_06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152400"/>
            <a:ext cx="5521325" cy="579120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152400"/>
            <a:ext cx="7162800" cy="1143000"/>
          </a:xfrm>
        </p:spPr>
        <p:txBody>
          <a:bodyPr/>
          <a:lstStyle/>
          <a:p>
            <a:r>
              <a:rPr lang="en-US" altLang="en-US" smtClean="0"/>
              <a:t>What Actually Happened</a:t>
            </a:r>
          </a:p>
        </p:txBody>
      </p:sp>
      <p:pic>
        <p:nvPicPr>
          <p:cNvPr id="44035" name="Picture 3" descr="Zumdahl03_06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066800"/>
            <a:ext cx="5943600" cy="52133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934200" y="2895600"/>
            <a:ext cx="1600200" cy="2286000"/>
          </a:xfrm>
        </p:spPr>
        <p:txBody>
          <a:bodyPr/>
          <a:lstStyle/>
          <a:p>
            <a:pPr algn="l">
              <a:defRPr/>
            </a:pPr>
            <a:r>
              <a:rPr lang="en-US" sz="2400" smtClean="0">
                <a:solidFill>
                  <a:srgbClr val="003E00"/>
                </a:solidFill>
                <a:effectLst>
                  <a:outerShdw blurRad="38100" dist="38100" dir="2700000" algn="tl">
                    <a:srgbClr val="000000"/>
                  </a:outerShdw>
                </a:effectLst>
              </a:rPr>
              <a:t>Copper atoms on silica </a:t>
            </a:r>
            <a:br>
              <a:rPr lang="en-US" sz="2400" smtClean="0">
                <a:solidFill>
                  <a:srgbClr val="003E00"/>
                </a:solidFill>
                <a:effectLst>
                  <a:outerShdw blurRad="38100" dist="38100" dir="2700000" algn="tl">
                    <a:srgbClr val="000000"/>
                  </a:outerShdw>
                </a:effectLst>
              </a:rPr>
            </a:br>
            <a:r>
              <a:rPr lang="en-US" sz="2400" smtClean="0">
                <a:solidFill>
                  <a:srgbClr val="003E00"/>
                </a:solidFill>
                <a:effectLst>
                  <a:outerShdw blurRad="38100" dist="38100" dir="2700000" algn="tl">
                    <a:srgbClr val="000000"/>
                  </a:outerShdw>
                </a:effectLst>
              </a:rPr>
              <a:t>surface.</a:t>
            </a:r>
            <a:br>
              <a:rPr lang="en-US" sz="2400" smtClean="0">
                <a:solidFill>
                  <a:srgbClr val="003E00"/>
                </a:solidFill>
                <a:effectLst>
                  <a:outerShdw blurRad="38100" dist="38100" dir="2700000" algn="tl">
                    <a:srgbClr val="000000"/>
                  </a:outerShdw>
                </a:effectLst>
              </a:rPr>
            </a:br>
            <a:r>
              <a:rPr lang="en-US" sz="2400" smtClean="0">
                <a:solidFill>
                  <a:srgbClr val="003E00"/>
                </a:solidFill>
                <a:effectLst>
                  <a:outerShdw blurRad="38100" dist="38100" dir="2700000" algn="tl">
                    <a:srgbClr val="000000"/>
                  </a:outerShdw>
                </a:effectLst>
              </a:rPr>
              <a:t/>
            </a:r>
            <a:br>
              <a:rPr lang="en-US" sz="2400" smtClean="0">
                <a:solidFill>
                  <a:srgbClr val="003E00"/>
                </a:solidFill>
                <a:effectLst>
                  <a:outerShdw blurRad="38100" dist="38100" dir="2700000" algn="tl">
                    <a:srgbClr val="000000"/>
                  </a:outerShdw>
                </a:effectLst>
              </a:rPr>
            </a:br>
            <a:endParaRPr lang="en-US" sz="2400" smtClean="0">
              <a:effectLst>
                <a:outerShdw blurRad="38100" dist="38100" dir="2700000" algn="tl">
                  <a:srgbClr val="FFFFFF"/>
                </a:outerShdw>
              </a:effectLst>
            </a:endParaRPr>
          </a:p>
        </p:txBody>
      </p:sp>
      <p:sp>
        <p:nvSpPr>
          <p:cNvPr id="13315" name="Rectangle 3"/>
          <p:cNvSpPr>
            <a:spLocks noGrp="1" noChangeArrowheads="1"/>
          </p:cNvSpPr>
          <p:nvPr>
            <p:ph type="body" idx="1"/>
          </p:nvPr>
        </p:nvSpPr>
        <p:spPr>
          <a:xfrm>
            <a:off x="457200" y="533400"/>
            <a:ext cx="7162800" cy="1981200"/>
          </a:xfrm>
        </p:spPr>
        <p:txBody>
          <a:bodyPr/>
          <a:lstStyle/>
          <a:p>
            <a:pPr>
              <a:defRPr/>
            </a:pPr>
            <a:r>
              <a:rPr lang="en-US" sz="2800" smtClean="0">
                <a:solidFill>
                  <a:srgbClr val="FFFFFF"/>
                </a:solidFill>
                <a:effectLst>
                  <a:outerShdw blurRad="38100" dist="38100" dir="2700000" algn="tl">
                    <a:srgbClr val="000000"/>
                  </a:outerShdw>
                </a:effectLst>
              </a:rPr>
              <a:t>An </a:t>
            </a:r>
            <a:r>
              <a:rPr lang="en-US" sz="4000" smtClean="0">
                <a:solidFill>
                  <a:schemeClr val="hlink"/>
                </a:solidFill>
                <a:effectLst>
                  <a:outerShdw blurRad="38100" dist="38100" dir="2700000" algn="tl">
                    <a:srgbClr val="000000"/>
                  </a:outerShdw>
                </a:effectLst>
              </a:rPr>
              <a:t>atom</a:t>
            </a:r>
            <a:r>
              <a:rPr lang="en-US" sz="4000" smtClean="0">
                <a:solidFill>
                  <a:srgbClr val="FFFFFF"/>
                </a:solidFill>
                <a:effectLst>
                  <a:outerShdw blurRad="38100" dist="38100" dir="2700000" algn="tl">
                    <a:srgbClr val="000000"/>
                  </a:outerShdw>
                </a:effectLst>
              </a:rPr>
              <a:t> </a:t>
            </a:r>
            <a:r>
              <a:rPr lang="en-US" sz="2800" smtClean="0">
                <a:solidFill>
                  <a:srgbClr val="FFFFFF"/>
                </a:solidFill>
                <a:effectLst>
                  <a:outerShdw blurRad="38100" dist="38100" dir="2700000" algn="tl">
                    <a:srgbClr val="000000"/>
                  </a:outerShdw>
                </a:effectLst>
              </a:rPr>
              <a:t>is the smallest particle of an element that has the chemical properties of the element.</a:t>
            </a:r>
            <a:endParaRPr lang="en-US" sz="2800" smtClean="0">
              <a:effectLst>
                <a:outerShdw blurRad="38100" dist="38100" dir="2700000" algn="tl">
                  <a:srgbClr val="FFFFFF"/>
                </a:outerShdw>
              </a:effectLst>
            </a:endParaRPr>
          </a:p>
        </p:txBody>
      </p:sp>
      <p:pic>
        <p:nvPicPr>
          <p:cNvPr id="13316"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2070100"/>
            <a:ext cx="5854700" cy="358140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17" name="Text Box 5"/>
          <p:cNvSpPr txBox="1">
            <a:spLocks noChangeArrowheads="1"/>
          </p:cNvSpPr>
          <p:nvPr/>
        </p:nvSpPr>
        <p:spPr bwMode="auto">
          <a:xfrm>
            <a:off x="533400" y="5867400"/>
            <a:ext cx="82296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r>
              <a:rPr lang="en-US" altLang="en-US" sz="2800"/>
              <a:t>Distance across = 1.8 nanometer (1.8 x 10</a:t>
            </a:r>
            <a:r>
              <a:rPr lang="en-US" altLang="en-US" sz="2800" baseline="30000"/>
              <a:t>-9</a:t>
            </a:r>
            <a:r>
              <a:rPr lang="en-US" altLang="en-US" sz="2800"/>
              <a:t> 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13316"/>
                                        </p:tgtEl>
                                        <p:attrNameLst>
                                          <p:attrName>style.visibility</p:attrName>
                                        </p:attrNameLst>
                                      </p:cBhvr>
                                      <p:to>
                                        <p:strVal val="visible"/>
                                      </p:to>
                                    </p:set>
                                    <p:animEffect transition="in" filter="dissolve">
                                      <p:cBhvr>
                                        <p:cTn id="11" dur="500"/>
                                        <p:tgtEl>
                                          <p:spTgt spid="13316"/>
                                        </p:tgtEl>
                                      </p:cBhvr>
                                    </p:animEffect>
                                  </p:childTnLst>
                                </p:cTn>
                              </p:par>
                            </p:childTnLst>
                          </p:cTn>
                        </p:par>
                        <p:par>
                          <p:cTn id="12" fill="hold" nodeType="afterGroup">
                            <p:stCondLst>
                              <p:cond delay="2000"/>
                            </p:stCondLst>
                            <p:childTnLst>
                              <p:par>
                                <p:cTn id="13" presetID="9" presetClass="entr" presetSubtype="0" fill="hold" grpId="0" nodeType="afterEffect">
                                  <p:stCondLst>
                                    <p:cond delay="1000"/>
                                  </p:stCondLst>
                                  <p:childTnLst>
                                    <p:set>
                                      <p:cBhvr>
                                        <p:cTn id="14" dur="1" fill="hold">
                                          <p:stCondLst>
                                            <p:cond delay="0"/>
                                          </p:stCondLst>
                                        </p:cTn>
                                        <p:tgtEl>
                                          <p:spTgt spid="13314"/>
                                        </p:tgtEl>
                                        <p:attrNameLst>
                                          <p:attrName>style.visibility</p:attrName>
                                        </p:attrNameLst>
                                      </p:cBhvr>
                                      <p:to>
                                        <p:strVal val="visible"/>
                                      </p:to>
                                    </p:set>
                                    <p:animEffect transition="in" filter="dissolve">
                                      <p:cBhvr>
                                        <p:cTn id="15" dur="500"/>
                                        <p:tgtEl>
                                          <p:spTgt spid="13314"/>
                                        </p:tgtEl>
                                      </p:cBhvr>
                                    </p:animEffect>
                                  </p:childTnLst>
                                </p:cTn>
                              </p:par>
                            </p:childTnLst>
                          </p:cTn>
                        </p:par>
                        <p:par>
                          <p:cTn id="16" fill="hold" nodeType="afterGroup">
                            <p:stCondLst>
                              <p:cond delay="3500"/>
                            </p:stCondLst>
                            <p:childTnLst>
                              <p:par>
                                <p:cTn id="17" presetID="9" presetClass="entr" presetSubtype="0" fill="hold" grpId="0" nodeType="afterEffect">
                                  <p:stCondLst>
                                    <p:cond delay="1000"/>
                                  </p:stCondLst>
                                  <p:childTnLst>
                                    <p:set>
                                      <p:cBhvr>
                                        <p:cTn id="18" dur="1" fill="hold">
                                          <p:stCondLst>
                                            <p:cond delay="0"/>
                                          </p:stCondLst>
                                        </p:cTn>
                                        <p:tgtEl>
                                          <p:spTgt spid="13317"/>
                                        </p:tgtEl>
                                        <p:attrNameLst>
                                          <p:attrName>style.visibility</p:attrName>
                                        </p:attrNameLst>
                                      </p:cBhvr>
                                      <p:to>
                                        <p:strVal val="visible"/>
                                      </p:to>
                                    </p:set>
                                    <p:animEffect transition="in" filter="dissolve">
                                      <p:cBhvr>
                                        <p:cTn id="19"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P spid="13315" grpId="0" build="p" autoUpdateAnimBg="0"/>
      <p:bldP spid="13317"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990600" y="381000"/>
            <a:ext cx="7162800" cy="1143000"/>
          </a:xfrm>
          <a:effectLst>
            <a:outerShdw dist="35921" dir="2700000" algn="ctr" rotWithShape="0">
              <a:schemeClr val="tx1"/>
            </a:outerShdw>
          </a:effectLst>
        </p:spPr>
        <p:txBody>
          <a:bodyPr/>
          <a:lstStyle/>
          <a:p>
            <a:pPr>
              <a:defRPr/>
            </a:pPr>
            <a:r>
              <a:rPr lang="en-US" sz="3200" smtClean="0">
                <a:solidFill>
                  <a:srgbClr val="EF9100"/>
                </a:solidFill>
                <a:effectLst>
                  <a:outerShdw blurRad="38100" dist="38100" dir="2700000" algn="tl">
                    <a:srgbClr val="000000"/>
                  </a:outerShdw>
                </a:effectLst>
                <a:latin typeface="Comic Sans MS" pitchFamily="66" charset="0"/>
              </a:rPr>
              <a:t>ELEMENTS THAT EXIST AS </a:t>
            </a:r>
            <a:r>
              <a:rPr lang="en-US" sz="3200" u="sng" smtClean="0">
                <a:solidFill>
                  <a:srgbClr val="EF9100"/>
                </a:solidFill>
                <a:effectLst>
                  <a:outerShdw blurRad="38100" dist="38100" dir="2700000" algn="tl">
                    <a:srgbClr val="000000"/>
                  </a:outerShdw>
                </a:effectLst>
                <a:latin typeface="Comic Sans MS" pitchFamily="66" charset="0"/>
              </a:rPr>
              <a:t>DIATOMIC</a:t>
            </a:r>
            <a:r>
              <a:rPr lang="en-US" sz="3200" smtClean="0">
                <a:solidFill>
                  <a:srgbClr val="EF9100"/>
                </a:solidFill>
                <a:effectLst>
                  <a:outerShdw blurRad="38100" dist="38100" dir="2700000" algn="tl">
                    <a:srgbClr val="000000"/>
                  </a:outerShdw>
                </a:effectLst>
                <a:latin typeface="Comic Sans MS" pitchFamily="66" charset="0"/>
              </a:rPr>
              <a:t> MOLECULES</a:t>
            </a:r>
            <a:endParaRPr lang="en-US" sz="4000" smtClean="0">
              <a:solidFill>
                <a:srgbClr val="EF9100"/>
              </a:solidFill>
              <a:effectLst>
                <a:outerShdw blurRad="38100" dist="38100" dir="2700000" algn="tl">
                  <a:srgbClr val="000000"/>
                </a:outerShdw>
              </a:effectLst>
              <a:latin typeface="Helvetica" charset="0"/>
            </a:endParaRPr>
          </a:p>
        </p:txBody>
      </p:sp>
      <p:pic>
        <p:nvPicPr>
          <p:cNvPr id="45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5943600" cy="46720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060" name="Text Box 4"/>
          <p:cNvSpPr txBox="1">
            <a:spLocks noChangeArrowheads="1"/>
          </p:cNvSpPr>
          <p:nvPr/>
        </p:nvSpPr>
        <p:spPr bwMode="auto">
          <a:xfrm>
            <a:off x="6248400" y="1524000"/>
            <a:ext cx="2590800" cy="51450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spcBef>
                <a:spcPct val="50000"/>
              </a:spcBef>
            </a:pPr>
            <a:r>
              <a:rPr lang="en-US" altLang="en-US" sz="3200"/>
              <a:t>Remember:</a:t>
            </a:r>
          </a:p>
          <a:p>
            <a:pPr algn="ctr">
              <a:spcBef>
                <a:spcPct val="50000"/>
              </a:spcBef>
            </a:pPr>
            <a:r>
              <a:rPr lang="en-US" altLang="en-US" sz="3200" i="0">
                <a:latin typeface="Times New Roman" panose="02020603050405020304" pitchFamily="18" charset="0"/>
              </a:rPr>
              <a:t>BrINClHOF</a:t>
            </a:r>
          </a:p>
          <a:p>
            <a:pPr algn="ctr">
              <a:spcBef>
                <a:spcPct val="50000"/>
              </a:spcBef>
            </a:pPr>
            <a:r>
              <a:rPr lang="en-US" altLang="en-US" sz="2400" i="0">
                <a:latin typeface="Times New Roman" panose="02020603050405020304" pitchFamily="18" charset="0"/>
              </a:rPr>
              <a:t>These elements </a:t>
            </a:r>
            <a:r>
              <a:rPr lang="en-US" altLang="en-US" sz="2400">
                <a:latin typeface="Times New Roman" panose="02020603050405020304" pitchFamily="18" charset="0"/>
              </a:rPr>
              <a:t>only</a:t>
            </a:r>
            <a:r>
              <a:rPr lang="en-US" altLang="en-US" sz="2400" i="0">
                <a:latin typeface="Times New Roman" panose="02020603050405020304" pitchFamily="18" charset="0"/>
              </a:rPr>
              <a:t> exist as PAIRS. Note that when they combine to make compounds, they are no longer elements so they are no longer in pairs!</a:t>
            </a:r>
          </a:p>
        </p:txBody>
      </p:sp>
    </p:spTree>
  </p:cSld>
  <p:clrMapOvr>
    <a:masterClrMapping/>
  </p:clrMapOvr>
  <p:transition>
    <p:cut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609600" y="1143000"/>
            <a:ext cx="2971800" cy="609600"/>
          </a:xfrm>
        </p:spPr>
        <p:txBody>
          <a:bodyPr/>
          <a:lstStyle/>
          <a:p>
            <a:pPr algn="l">
              <a:defRPr/>
            </a:pPr>
            <a:r>
              <a:rPr lang="en-US" sz="4000" smtClean="0">
                <a:solidFill>
                  <a:schemeClr val="hlink"/>
                </a:solidFill>
                <a:effectLst>
                  <a:outerShdw blurRad="38100" dist="38100" dir="2700000" algn="tl">
                    <a:srgbClr val="000000"/>
                  </a:outerShdw>
                </a:effectLst>
              </a:rPr>
              <a:t>AVERAGE ATOMIC MASS</a:t>
            </a:r>
            <a:r>
              <a:rPr lang="en-US" sz="4800" smtClean="0">
                <a:solidFill>
                  <a:schemeClr val="hlink"/>
                </a:solidFill>
                <a:effectLst>
                  <a:outerShdw blurRad="38100" dist="38100" dir="2700000" algn="tl">
                    <a:srgbClr val="000000"/>
                  </a:outerShdw>
                </a:effectLst>
                <a:latin typeface="Comic Sans MS" pitchFamily="66" charset="0"/>
              </a:rPr>
              <a:t> </a:t>
            </a:r>
          </a:p>
        </p:txBody>
      </p:sp>
      <p:sp>
        <p:nvSpPr>
          <p:cNvPr id="136195" name="Rectangle 3"/>
          <p:cNvSpPr>
            <a:spLocks noGrp="1" noChangeArrowheads="1"/>
          </p:cNvSpPr>
          <p:nvPr>
            <p:ph type="body" idx="1"/>
          </p:nvPr>
        </p:nvSpPr>
        <p:spPr>
          <a:xfrm>
            <a:off x="381000" y="2514600"/>
            <a:ext cx="8382000" cy="3886200"/>
          </a:xfrm>
        </p:spPr>
        <p:txBody>
          <a:bodyPr/>
          <a:lstStyle/>
          <a:p>
            <a:pPr>
              <a:defRPr/>
            </a:pPr>
            <a:r>
              <a:rPr lang="en-US" sz="2800" smtClean="0">
                <a:effectLst>
                  <a:outerShdw blurRad="38100" dist="38100" dir="2700000" algn="tl">
                    <a:srgbClr val="FFFFFF"/>
                  </a:outerShdw>
                </a:effectLst>
              </a:rPr>
              <a:t>Because of the existence of isotopes, the mass of a collection of atoms has an average value.</a:t>
            </a:r>
          </a:p>
          <a:p>
            <a:pPr>
              <a:defRPr/>
            </a:pPr>
            <a:r>
              <a:rPr lang="en-US" sz="2800" smtClean="0">
                <a:effectLst>
                  <a:outerShdw blurRad="38100" dist="38100" dir="2700000" algn="tl">
                    <a:srgbClr val="FFFFFF"/>
                  </a:outerShdw>
                </a:effectLst>
              </a:rPr>
              <a:t>Boron is 20% </a:t>
            </a:r>
            <a:r>
              <a:rPr lang="en-US" sz="2800" baseline="30000" smtClean="0">
                <a:effectLst>
                  <a:outerShdw blurRad="38100" dist="38100" dir="2700000" algn="tl">
                    <a:srgbClr val="FFFFFF"/>
                  </a:outerShdw>
                </a:effectLst>
              </a:rPr>
              <a:t>10</a:t>
            </a:r>
            <a:r>
              <a:rPr lang="en-US" sz="2800" smtClean="0">
                <a:effectLst>
                  <a:outerShdw blurRad="38100" dist="38100" dir="2700000" algn="tl">
                    <a:srgbClr val="FFFFFF"/>
                  </a:outerShdw>
                </a:effectLst>
              </a:rPr>
              <a:t>B and 80% </a:t>
            </a:r>
            <a:r>
              <a:rPr lang="en-US" sz="2800" baseline="30000" smtClean="0">
                <a:effectLst>
                  <a:outerShdw blurRad="38100" dist="38100" dir="2700000" algn="tl">
                    <a:srgbClr val="FFFFFF"/>
                  </a:outerShdw>
                </a:effectLst>
              </a:rPr>
              <a:t>11</a:t>
            </a:r>
            <a:r>
              <a:rPr lang="en-US" sz="2800" smtClean="0">
                <a:effectLst>
                  <a:outerShdw blurRad="38100" dist="38100" dir="2700000" algn="tl">
                    <a:srgbClr val="FFFFFF"/>
                  </a:outerShdw>
                </a:effectLst>
              </a:rPr>
              <a:t>B.  That is, </a:t>
            </a:r>
            <a:r>
              <a:rPr lang="en-US" sz="2800" baseline="30000" smtClean="0">
                <a:effectLst>
                  <a:outerShdw blurRad="38100" dist="38100" dir="2700000" algn="tl">
                    <a:srgbClr val="FFFFFF"/>
                  </a:outerShdw>
                </a:effectLst>
              </a:rPr>
              <a:t>11</a:t>
            </a:r>
            <a:r>
              <a:rPr lang="en-US" sz="2800" smtClean="0">
                <a:effectLst>
                  <a:outerShdw blurRad="38100" dist="38100" dir="2700000" algn="tl">
                    <a:srgbClr val="FFFFFF"/>
                  </a:outerShdw>
                </a:effectLst>
              </a:rPr>
              <a:t>B is 80 percent abundant on earth. </a:t>
            </a:r>
          </a:p>
          <a:p>
            <a:pPr>
              <a:defRPr/>
            </a:pPr>
            <a:r>
              <a:rPr lang="en-US" sz="2800" smtClean="0">
                <a:effectLst>
                  <a:outerShdw blurRad="38100" dist="38100" dir="2700000" algn="tl">
                    <a:srgbClr val="FFFFFF"/>
                  </a:outerShdw>
                </a:effectLst>
              </a:rPr>
              <a:t>For boron atomic weight</a:t>
            </a:r>
          </a:p>
          <a:p>
            <a:pPr>
              <a:buFontTx/>
              <a:buNone/>
              <a:defRPr/>
            </a:pPr>
            <a:r>
              <a:rPr lang="en-US" sz="2800" smtClean="0">
                <a:effectLst>
                  <a:outerShdw blurRad="38100" dist="38100" dir="2700000" algn="tl">
                    <a:srgbClr val="FFFFFF"/>
                  </a:outerShdw>
                </a:effectLst>
              </a:rPr>
              <a:t>   =  0.20 (10 amu) + 0.80 (11 amu) =  10.8 amu</a:t>
            </a:r>
          </a:p>
        </p:txBody>
      </p:sp>
      <p:grpSp>
        <p:nvGrpSpPr>
          <p:cNvPr id="46084" name="Group 4"/>
          <p:cNvGrpSpPr>
            <a:grpSpLocks/>
          </p:cNvGrpSpPr>
          <p:nvPr/>
        </p:nvGrpSpPr>
        <p:grpSpPr bwMode="auto">
          <a:xfrm>
            <a:off x="3714750" y="615950"/>
            <a:ext cx="4889500" cy="1778000"/>
            <a:chOff x="2340" y="388"/>
            <a:chExt cx="3080" cy="1120"/>
          </a:xfrm>
        </p:grpSpPr>
        <p:pic>
          <p:nvPicPr>
            <p:cNvPr id="46085"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0" y="388"/>
              <a:ext cx="3080" cy="112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46086" name="Rectangle 6"/>
            <p:cNvSpPr>
              <a:spLocks noChangeArrowheads="1"/>
            </p:cNvSpPr>
            <p:nvPr/>
          </p:nvSpPr>
          <p:spPr bwMode="auto">
            <a:xfrm>
              <a:off x="3395" y="1110"/>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baseline="30000"/>
                <a:t>10</a:t>
              </a:r>
              <a:r>
                <a:rPr lang="en-US" altLang="en-US" sz="2800" i="0"/>
                <a:t>B</a:t>
              </a:r>
            </a:p>
          </p:txBody>
        </p:sp>
        <p:sp>
          <p:nvSpPr>
            <p:cNvPr id="46087" name="Rectangle 7"/>
            <p:cNvSpPr>
              <a:spLocks noChangeArrowheads="1"/>
            </p:cNvSpPr>
            <p:nvPr/>
          </p:nvSpPr>
          <p:spPr bwMode="auto">
            <a:xfrm>
              <a:off x="4067" y="486"/>
              <a:ext cx="454" cy="3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baseline="30000"/>
                <a:t>11</a:t>
              </a:r>
              <a:r>
                <a:rPr lang="en-US" altLang="en-US" sz="2800" i="0"/>
                <a:t>B</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dissolve">
                                      <p:cBhvr>
                                        <p:cTn id="7" dur="500"/>
                                        <p:tgtEl>
                                          <p:spTgt spid="136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6195">
                                            <p:txEl>
                                              <p:pRg st="1" end="1"/>
                                            </p:txEl>
                                          </p:spTgt>
                                        </p:tgtEl>
                                        <p:attrNameLst>
                                          <p:attrName>style.visibility</p:attrName>
                                        </p:attrNameLst>
                                      </p:cBhvr>
                                      <p:to>
                                        <p:strVal val="visible"/>
                                      </p:to>
                                    </p:set>
                                    <p:animEffect transition="in" filter="dissolve">
                                      <p:cBhvr>
                                        <p:cTn id="12" dur="500"/>
                                        <p:tgtEl>
                                          <p:spTgt spid="136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6195">
                                            <p:txEl>
                                              <p:pRg st="2" end="2"/>
                                            </p:txEl>
                                          </p:spTgt>
                                        </p:tgtEl>
                                        <p:attrNameLst>
                                          <p:attrName>style.visibility</p:attrName>
                                        </p:attrNameLst>
                                      </p:cBhvr>
                                      <p:to>
                                        <p:strVal val="visible"/>
                                      </p:to>
                                    </p:set>
                                    <p:animEffect transition="in" filter="dissolve">
                                      <p:cBhvr>
                                        <p:cTn id="17" dur="500"/>
                                        <p:tgtEl>
                                          <p:spTgt spid="136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6195">
                                            <p:txEl>
                                              <p:pRg st="3" end="3"/>
                                            </p:txEl>
                                          </p:spTgt>
                                        </p:tgtEl>
                                        <p:attrNameLst>
                                          <p:attrName>style.visibility</p:attrName>
                                        </p:attrNameLst>
                                      </p:cBhvr>
                                      <p:to>
                                        <p:strVal val="visible"/>
                                      </p:to>
                                    </p:set>
                                    <p:animEffect transition="in" filter="dissolve">
                                      <p:cBhvr>
                                        <p:cTn id="22" dur="500"/>
                                        <p:tgtEl>
                                          <p:spTgt spid="136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533400" y="609600"/>
            <a:ext cx="8077200" cy="609600"/>
          </a:xfrm>
        </p:spPr>
        <p:txBody>
          <a:bodyPr/>
          <a:lstStyle/>
          <a:p>
            <a:pPr algn="l">
              <a:defRPr/>
            </a:pPr>
            <a:r>
              <a:rPr lang="en-US" smtClean="0">
                <a:solidFill>
                  <a:schemeClr val="hlink"/>
                </a:solidFill>
                <a:effectLst>
                  <a:outerShdw blurRad="38100" dist="38100" dir="2700000" algn="tl">
                    <a:srgbClr val="000000"/>
                  </a:outerShdw>
                </a:effectLst>
                <a:latin typeface="Comic Sans MS" pitchFamily="66" charset="0"/>
              </a:rPr>
              <a:t>Isotopes &amp; Average Atomic Mass</a:t>
            </a:r>
            <a:endParaRPr lang="en-US" smtClean="0">
              <a:solidFill>
                <a:schemeClr val="hlink"/>
              </a:solidFill>
              <a:effectLst>
                <a:outerShdw blurRad="38100" dist="38100" dir="2700000" algn="tl">
                  <a:srgbClr val="000000"/>
                </a:outerShdw>
              </a:effectLst>
            </a:endParaRPr>
          </a:p>
        </p:txBody>
      </p:sp>
      <p:sp>
        <p:nvSpPr>
          <p:cNvPr id="137219" name="Rectangle 3"/>
          <p:cNvSpPr>
            <a:spLocks noGrp="1" noChangeArrowheads="1"/>
          </p:cNvSpPr>
          <p:nvPr>
            <p:ph type="body" idx="1"/>
          </p:nvPr>
        </p:nvSpPr>
        <p:spPr>
          <a:xfrm>
            <a:off x="381000" y="1676400"/>
            <a:ext cx="8382000" cy="3886200"/>
          </a:xfrm>
        </p:spPr>
        <p:txBody>
          <a:bodyPr/>
          <a:lstStyle/>
          <a:p>
            <a:pPr>
              <a:defRPr/>
            </a:pPr>
            <a:r>
              <a:rPr lang="en-US" sz="2800" smtClean="0">
                <a:effectLst>
                  <a:outerShdw blurRad="38100" dist="38100" dir="2700000" algn="tl">
                    <a:srgbClr val="FFFFFF"/>
                  </a:outerShdw>
                </a:effectLst>
              </a:rPr>
              <a:t>Because of the existence of isotopes, the mass of a collection of atoms has an average value.</a:t>
            </a:r>
          </a:p>
          <a:p>
            <a:pPr>
              <a:lnSpc>
                <a:spcPct val="135000"/>
              </a:lnSpc>
              <a:defRPr/>
            </a:pPr>
            <a:r>
              <a:rPr lang="en-US" sz="2800" baseline="30000" smtClean="0">
                <a:effectLst>
                  <a:outerShdw blurRad="38100" dist="38100" dir="2700000" algn="tl">
                    <a:srgbClr val="FFFFFF"/>
                  </a:outerShdw>
                </a:effectLst>
              </a:rPr>
              <a:t>6</a:t>
            </a:r>
            <a:r>
              <a:rPr lang="en-US" sz="2800" smtClean="0">
                <a:effectLst>
                  <a:outerShdw blurRad="38100" dist="38100" dir="2700000" algn="tl">
                    <a:srgbClr val="FFFFFF"/>
                  </a:outerShdw>
                </a:effectLst>
              </a:rPr>
              <a:t>Li = 7.5% abundant and </a:t>
            </a:r>
            <a:r>
              <a:rPr lang="en-US" sz="2800" baseline="30000" smtClean="0">
                <a:effectLst>
                  <a:outerShdw blurRad="38100" dist="38100" dir="2700000" algn="tl">
                    <a:srgbClr val="FFFFFF"/>
                  </a:outerShdw>
                </a:effectLst>
              </a:rPr>
              <a:t>7</a:t>
            </a:r>
            <a:r>
              <a:rPr lang="en-US" sz="2800" smtClean="0">
                <a:effectLst>
                  <a:outerShdw blurRad="38100" dist="38100" dir="2700000" algn="tl">
                    <a:srgbClr val="FFFFFF"/>
                  </a:outerShdw>
                </a:effectLst>
              </a:rPr>
              <a:t>Li = 92.5%</a:t>
            </a:r>
          </a:p>
          <a:p>
            <a:pPr lvl="1">
              <a:lnSpc>
                <a:spcPct val="135000"/>
              </a:lnSpc>
              <a:defRPr/>
            </a:pPr>
            <a:r>
              <a:rPr lang="en-US" sz="2800" smtClean="0">
                <a:solidFill>
                  <a:srgbClr val="008000"/>
                </a:solidFill>
                <a:effectLst>
                  <a:outerShdw blurRad="38100" dist="38100" dir="2700000" algn="tl">
                    <a:srgbClr val="000000"/>
                  </a:outerShdw>
                </a:effectLst>
              </a:rPr>
              <a:t>Avg. Atomic mass of Li = ______________</a:t>
            </a:r>
            <a:endParaRPr lang="en-US" sz="2800" smtClean="0">
              <a:effectLst>
                <a:outerShdw blurRad="38100" dist="38100" dir="2700000" algn="tl">
                  <a:srgbClr val="FFFFFF"/>
                </a:outerShdw>
              </a:effectLst>
            </a:endParaRPr>
          </a:p>
          <a:p>
            <a:pPr>
              <a:lnSpc>
                <a:spcPct val="135000"/>
              </a:lnSpc>
              <a:defRPr/>
            </a:pPr>
            <a:r>
              <a:rPr lang="en-US" sz="2800" baseline="30000" smtClean="0">
                <a:effectLst>
                  <a:outerShdw blurRad="38100" dist="38100" dir="2700000" algn="tl">
                    <a:srgbClr val="FFFFFF"/>
                  </a:outerShdw>
                </a:effectLst>
              </a:rPr>
              <a:t>28</a:t>
            </a:r>
            <a:r>
              <a:rPr lang="en-US" sz="2800" smtClean="0">
                <a:effectLst>
                  <a:outerShdw blurRad="38100" dist="38100" dir="2700000" algn="tl">
                    <a:srgbClr val="FFFFFF"/>
                  </a:outerShdw>
                </a:effectLst>
              </a:rPr>
              <a:t>Si  = 92.23%, </a:t>
            </a:r>
            <a:r>
              <a:rPr lang="en-US" sz="2800" baseline="30000" smtClean="0">
                <a:effectLst>
                  <a:outerShdw blurRad="38100" dist="38100" dir="2700000" algn="tl">
                    <a:srgbClr val="FFFFFF"/>
                  </a:outerShdw>
                </a:effectLst>
              </a:rPr>
              <a:t>29</a:t>
            </a:r>
            <a:r>
              <a:rPr lang="en-US" sz="2800" smtClean="0">
                <a:effectLst>
                  <a:outerShdw blurRad="38100" dist="38100" dir="2700000" algn="tl">
                    <a:srgbClr val="FFFFFF"/>
                  </a:outerShdw>
                </a:effectLst>
              </a:rPr>
              <a:t>Si = 4.67%, </a:t>
            </a:r>
            <a:r>
              <a:rPr lang="en-US" sz="2800" baseline="30000" smtClean="0">
                <a:effectLst>
                  <a:outerShdw blurRad="38100" dist="38100" dir="2700000" algn="tl">
                    <a:srgbClr val="FFFFFF"/>
                  </a:outerShdw>
                </a:effectLst>
              </a:rPr>
              <a:t>30</a:t>
            </a:r>
            <a:r>
              <a:rPr lang="en-US" sz="2800" smtClean="0">
                <a:effectLst>
                  <a:outerShdw blurRad="38100" dist="38100" dir="2700000" algn="tl">
                    <a:srgbClr val="FFFFFF"/>
                  </a:outerShdw>
                </a:effectLst>
              </a:rPr>
              <a:t>Si = 3.10%</a:t>
            </a:r>
          </a:p>
          <a:p>
            <a:pPr lvl="1">
              <a:lnSpc>
                <a:spcPct val="135000"/>
              </a:lnSpc>
              <a:defRPr/>
            </a:pPr>
            <a:r>
              <a:rPr lang="en-US" sz="2800" smtClean="0">
                <a:solidFill>
                  <a:srgbClr val="0033CC"/>
                </a:solidFill>
                <a:effectLst>
                  <a:outerShdw blurRad="38100" dist="38100" dir="2700000" algn="tl">
                    <a:srgbClr val="000000"/>
                  </a:outerShdw>
                </a:effectLst>
              </a:rPr>
              <a:t>Avg. Atomic mass of Si = ______________</a:t>
            </a:r>
            <a:endParaRPr lang="en-US" sz="2800" smtClean="0">
              <a:effectLst>
                <a:outerShdw blurRad="38100" dist="38100" dir="2700000" algn="tl">
                  <a:srgbClr val="FFFFFF"/>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219">
                                            <p:txEl>
                                              <p:pRg st="0" end="0"/>
                                            </p:txEl>
                                          </p:spTgt>
                                        </p:tgtEl>
                                        <p:attrNameLst>
                                          <p:attrName>style.visibility</p:attrName>
                                        </p:attrNameLst>
                                      </p:cBhvr>
                                      <p:to>
                                        <p:strVal val="visible"/>
                                      </p:to>
                                    </p:set>
                                    <p:animEffect transition="in" filter="dissolve">
                                      <p:cBhvr>
                                        <p:cTn id="7" dur="500"/>
                                        <p:tgtEl>
                                          <p:spTgt spid="137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7219">
                                            <p:txEl>
                                              <p:pRg st="1" end="1"/>
                                            </p:txEl>
                                          </p:spTgt>
                                        </p:tgtEl>
                                        <p:attrNameLst>
                                          <p:attrName>style.visibility</p:attrName>
                                        </p:attrNameLst>
                                      </p:cBhvr>
                                      <p:to>
                                        <p:strVal val="visible"/>
                                      </p:to>
                                    </p:set>
                                    <p:animEffect transition="in" filter="dissolve">
                                      <p:cBhvr>
                                        <p:cTn id="12" dur="500"/>
                                        <p:tgtEl>
                                          <p:spTgt spid="137219">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37219">
                                            <p:txEl>
                                              <p:pRg st="2" end="2"/>
                                            </p:txEl>
                                          </p:spTgt>
                                        </p:tgtEl>
                                        <p:attrNameLst>
                                          <p:attrName>style.visibility</p:attrName>
                                        </p:attrNameLst>
                                      </p:cBhvr>
                                      <p:to>
                                        <p:strVal val="visible"/>
                                      </p:to>
                                    </p:set>
                                    <p:animEffect transition="in" filter="dissolve">
                                      <p:cBhvr>
                                        <p:cTn id="15" dur="500"/>
                                        <p:tgtEl>
                                          <p:spTgt spid="137219">
                                            <p:txEl>
                                              <p:pRg st="2" end="2"/>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37219">
                                            <p:txEl>
                                              <p:pRg st="3" end="3"/>
                                            </p:txEl>
                                          </p:spTgt>
                                        </p:tgtEl>
                                        <p:attrNameLst>
                                          <p:attrName>style.visibility</p:attrName>
                                        </p:attrNameLst>
                                      </p:cBhvr>
                                      <p:to>
                                        <p:strVal val="visible"/>
                                      </p:to>
                                    </p:set>
                                    <p:animEffect transition="in" filter="dissolve">
                                      <p:cBhvr>
                                        <p:cTn id="20" dur="500"/>
                                        <p:tgtEl>
                                          <p:spTgt spid="137219">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37219">
                                            <p:txEl>
                                              <p:pRg st="4" end="4"/>
                                            </p:txEl>
                                          </p:spTgt>
                                        </p:tgtEl>
                                        <p:attrNameLst>
                                          <p:attrName>style.visibility</p:attrName>
                                        </p:attrNameLst>
                                      </p:cBhvr>
                                      <p:to>
                                        <p:strVal val="visible"/>
                                      </p:to>
                                    </p:set>
                                    <p:animEffect transition="in" filter="dissolve">
                                      <p:cBhvr>
                                        <p:cTn id="23" dur="500"/>
                                        <p:tgtEl>
                                          <p:spTgt spid="137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0"/>
            <a:ext cx="7162800" cy="762000"/>
          </a:xfrm>
        </p:spPr>
        <p:txBody>
          <a:bodyPr/>
          <a:lstStyle/>
          <a:p>
            <a:r>
              <a:rPr lang="en-US" altLang="en-US" sz="2400" smtClean="0">
                <a:solidFill>
                  <a:schemeClr val="hlink"/>
                </a:solidFill>
              </a:rPr>
              <a:t>The Periodic Table</a:t>
            </a:r>
          </a:p>
        </p:txBody>
      </p:sp>
      <p:pic>
        <p:nvPicPr>
          <p:cNvPr id="48131" name="Picture 3" descr="Zumdahl03_11"/>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066800"/>
            <a:ext cx="6705600" cy="5470525"/>
          </a:xfr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Periods</a:t>
            </a:r>
            <a:r>
              <a:rPr lang="en-US" sz="4000" smtClean="0">
                <a:effectLst>
                  <a:outerShdw blurRad="38100" dist="38100" dir="2700000" algn="tl">
                    <a:srgbClr val="FFFFFF"/>
                  </a:outerShdw>
                </a:effectLst>
              </a:rPr>
              <a:t> in the Periodic Table</a:t>
            </a:r>
          </a:p>
        </p:txBody>
      </p:sp>
      <p:pic>
        <p:nvPicPr>
          <p:cNvPr id="168967" name="periods.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447800" y="1905000"/>
            <a:ext cx="6457950" cy="43703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000" fill="hold"/>
                                        <p:tgtEl>
                                          <p:spTgt spid="16896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168967"/>
                </p:tgtEl>
              </p:cMediaNode>
            </p:video>
            <p:seq concurrent="1" nextAc="seek">
              <p:cTn id="8" restart="whenNotActive" fill="hold" evtFilter="cancelBubble" nodeType="interactiveSeq">
                <p:stCondLst>
                  <p:cond evt="onClick" delay="0">
                    <p:tgtEl>
                      <p:spTgt spid="168967"/>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8967"/>
                                        </p:tgtEl>
                                      </p:cBhvr>
                                    </p:cmd>
                                  </p:childTnLst>
                                </p:cTn>
                              </p:par>
                            </p:childTnLst>
                          </p:cTn>
                        </p:par>
                      </p:childTnLst>
                    </p:cTn>
                  </p:par>
                </p:childTnLst>
              </p:cTn>
              <p:nextCondLst>
                <p:cond evt="onClick" delay="0">
                  <p:tgtEl>
                    <p:spTgt spid="16896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a:defRPr/>
            </a:pPr>
            <a:r>
              <a:rPr lang="en-US" sz="4000" smtClean="0">
                <a:solidFill>
                  <a:schemeClr val="hlink"/>
                </a:solidFill>
                <a:effectLst>
                  <a:outerShdw blurRad="38100" dist="38100" dir="2700000" algn="tl">
                    <a:srgbClr val="000000"/>
                  </a:outerShdw>
                </a:effectLst>
                <a:latin typeface="Comic Sans MS" pitchFamily="66" charset="0"/>
              </a:rPr>
              <a:t>Groups</a:t>
            </a:r>
            <a:r>
              <a:rPr lang="en-US" sz="4000" smtClean="0">
                <a:effectLst>
                  <a:outerShdw blurRad="38100" dist="38100" dir="2700000" algn="tl">
                    <a:srgbClr val="FFFFFF"/>
                  </a:outerShdw>
                </a:effectLst>
              </a:rPr>
              <a:t> in the Periodic Table</a:t>
            </a:r>
          </a:p>
        </p:txBody>
      </p:sp>
      <p:sp>
        <p:nvSpPr>
          <p:cNvPr id="50179" name="Text Box 4"/>
          <p:cNvSpPr txBox="1">
            <a:spLocks noChangeArrowheads="1"/>
          </p:cNvSpPr>
          <p:nvPr/>
        </p:nvSpPr>
        <p:spPr bwMode="auto">
          <a:xfrm>
            <a:off x="914400" y="5715000"/>
            <a:ext cx="7239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spcBef>
                <a:spcPct val="50000"/>
              </a:spcBef>
            </a:pPr>
            <a:r>
              <a:rPr lang="en-US" altLang="en-US" sz="2800"/>
              <a:t>Elements in groups react in similar ways!</a:t>
            </a:r>
            <a:endParaRPr lang="en-US" altLang="en-US"/>
          </a:p>
        </p:txBody>
      </p:sp>
      <p:pic>
        <p:nvPicPr>
          <p:cNvPr id="169992" name="groups.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1295400" y="1524000"/>
            <a:ext cx="6153150" cy="41640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8500" fill="hold"/>
                                        <p:tgtEl>
                                          <p:spTgt spid="16999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cTn>
                <p:tgtEl>
                  <p:spTgt spid="169992"/>
                </p:tgtEl>
              </p:cMediaNode>
            </p:video>
            <p:seq concurrent="1" nextAc="seek">
              <p:cTn id="8" restart="whenNotActive" fill="hold" evtFilter="cancelBubble" nodeType="interactiveSeq">
                <p:stCondLst>
                  <p:cond evt="onClick" delay="0">
                    <p:tgtEl>
                      <p:spTgt spid="169992"/>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2" presetClass="mediacall" presetSubtype="0" fill="hold" nodeType="clickEffect">
                                  <p:stCondLst>
                                    <p:cond delay="0"/>
                                  </p:stCondLst>
                                  <p:childTnLst>
                                    <p:cmd type="call" cmd="togglePause">
                                      <p:cBhvr>
                                        <p:cTn id="12" dur="1" fill="hold"/>
                                        <p:tgtEl>
                                          <p:spTgt spid="169992"/>
                                        </p:tgtEl>
                                      </p:cBhvr>
                                    </p:cmd>
                                  </p:childTnLst>
                                </p:cTn>
                              </p:par>
                            </p:childTnLst>
                          </p:cTn>
                        </p:par>
                      </p:childTnLst>
                    </p:cTn>
                  </p:par>
                </p:childTnLst>
              </p:cTn>
              <p:nextCondLst>
                <p:cond evt="onClick" delay="0">
                  <p:tgtEl>
                    <p:spTgt spid="169992"/>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026"/>
          <p:cNvSpPr>
            <a:spLocks noGrp="1" noChangeArrowheads="1"/>
          </p:cNvSpPr>
          <p:nvPr>
            <p:ph type="title"/>
          </p:nvPr>
        </p:nvSpPr>
        <p:spPr/>
        <p:txBody>
          <a:bodyPr/>
          <a:lstStyle/>
          <a:p>
            <a:pPr>
              <a:defRPr/>
            </a:pPr>
            <a:r>
              <a:rPr lang="en-US" smtClean="0">
                <a:solidFill>
                  <a:srgbClr val="990033"/>
                </a:solidFill>
                <a:effectLst>
                  <a:outerShdw blurRad="38100" dist="38100" dir="2700000" algn="tl">
                    <a:srgbClr val="000000"/>
                  </a:outerShdw>
                </a:effectLst>
                <a:latin typeface="Comic Sans MS" pitchFamily="66" charset="0"/>
              </a:rPr>
              <a:t>Regions of the Periodic Table</a:t>
            </a:r>
            <a:endParaRPr lang="en-US" smtClean="0"/>
          </a:p>
        </p:txBody>
      </p:sp>
      <p:pic>
        <p:nvPicPr>
          <p:cNvPr id="51203" name="Picture 1027"/>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1828800" y="1757363"/>
            <a:ext cx="5410200" cy="3805237"/>
          </a:xfrm>
          <a:prstGeom prst="rect">
            <a:avLst/>
          </a:prstGeom>
          <a:noFill/>
          <a:ln w="6350">
            <a:solidFill>
              <a:schemeClr val="tx1"/>
            </a:solidFill>
            <a:miter lim="800000"/>
            <a:headEnd/>
            <a:tailEnd/>
          </a:ln>
          <a:effectLst>
            <a:outerShdw dist="71842" dir="2700000" algn="ctr" rotWithShape="0">
              <a:schemeClr val="bg2"/>
            </a:outerShdw>
          </a:effectLst>
          <a:extLst>
            <a:ext uri="{909E8E84-426E-40DD-AFC4-6F175D3DCCD1}">
              <a14:hiddenFill xmlns:a14="http://schemas.microsoft.com/office/drawing/2010/main">
                <a:solidFill>
                  <a:schemeClr val="bg1"/>
                </a:solidFill>
              </a14:hiddenFill>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990600" y="0"/>
            <a:ext cx="7162800" cy="1143000"/>
          </a:xfrm>
          <a:effectLst>
            <a:outerShdw dist="45791" dir="2021404"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Group 1A: Alkali Metals</a:t>
            </a:r>
            <a:endParaRPr lang="en-US" sz="4400" smtClean="0">
              <a:solidFill>
                <a:srgbClr val="EF9100"/>
              </a:solidFill>
              <a:effectLst>
                <a:outerShdw blurRad="38100" dist="38100" dir="2700000" algn="tl">
                  <a:srgbClr val="000000"/>
                </a:outerShdw>
              </a:effectLst>
            </a:endParaRPr>
          </a:p>
        </p:txBody>
      </p:sp>
      <p:pic>
        <p:nvPicPr>
          <p:cNvPr id="52227"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125" y="1574800"/>
            <a:ext cx="3105150" cy="45720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71012" name="Rectangle 4"/>
          <p:cNvSpPr>
            <a:spLocks noChangeArrowheads="1"/>
          </p:cNvSpPr>
          <p:nvPr/>
        </p:nvSpPr>
        <p:spPr bwMode="auto">
          <a:xfrm>
            <a:off x="4170363" y="5648325"/>
            <a:ext cx="3832225" cy="5286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Cutting sodium metal</a:t>
            </a:r>
          </a:p>
        </p:txBody>
      </p:sp>
      <p:sp>
        <p:nvSpPr>
          <p:cNvPr id="52229" name="Rectangle 5"/>
          <p:cNvSpPr>
            <a:spLocks noChangeArrowheads="1"/>
          </p:cNvSpPr>
          <p:nvPr/>
        </p:nvSpPr>
        <p:spPr bwMode="auto">
          <a:xfrm>
            <a:off x="4779963" y="4094163"/>
            <a:ext cx="3302000"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2800" i="0"/>
              <a:t>Reaction of potassium + H</a:t>
            </a:r>
            <a:r>
              <a:rPr lang="en-US" altLang="en-US" sz="2800" i="0" baseline="-25000"/>
              <a:t>2</a:t>
            </a:r>
            <a:r>
              <a:rPr lang="en-US" altLang="en-US" sz="2800" i="0"/>
              <a:t>O</a:t>
            </a:r>
          </a:p>
        </p:txBody>
      </p:sp>
      <p:pic>
        <p:nvPicPr>
          <p:cNvPr id="171018" name="02M17VD3.avi">
            <a:hlinkClick r:id="" action="ppaction://media"/>
          </p:cNvPr>
          <p:cNvPicPr>
            <a:picLocks noRot="1" noChangeAspect="1" noChangeArrowheads="1"/>
          </p:cNvPicPr>
          <p:nvPr>
            <p:ph idx="1"/>
            <a:videoFile r:link="rId1"/>
          </p:nvPr>
        </p:nvPicPr>
        <p:blipFill>
          <a:blip r:embed="rId4">
            <a:extLst>
              <a:ext uri="{28A0092B-C50C-407E-A947-70E740481C1C}">
                <a14:useLocalDpi xmlns:a14="http://schemas.microsoft.com/office/drawing/2010/main" val="0"/>
              </a:ext>
            </a:extLst>
          </a:blip>
          <a:srcRect/>
          <a:stretch>
            <a:fillRect/>
          </a:stretch>
        </p:blipFill>
        <p:spPr>
          <a:xfrm>
            <a:off x="4724400" y="1371600"/>
            <a:ext cx="3657600" cy="27273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10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1018"/>
                                        </p:tgtEl>
                                      </p:cBhvr>
                                    </p:cmd>
                                  </p:childTnLst>
                                </p:cTn>
                              </p:par>
                            </p:childTnLst>
                          </p:cTn>
                        </p:par>
                      </p:childTnLst>
                    </p:cTn>
                  </p:par>
                </p:childTnLst>
              </p:cTn>
              <p:nextCondLst>
                <p:cond evt="onClick" delay="0">
                  <p:tgtEl>
                    <p:spTgt spid="171018"/>
                  </p:tgtEl>
                </p:cond>
              </p:nextCondLst>
            </p:seq>
            <p:video>
              <p:cMediaNode>
                <p:cTn id="7" fill="remove" display="0">
                  <p:stCondLst>
                    <p:cond delay="indefinite"/>
                  </p:stCondLst>
                  <p:endCondLst>
                    <p:cond evt="onNext" delay="0">
                      <p:tgtEl>
                        <p:sldTgt/>
                      </p:tgtEl>
                    </p:cond>
                    <p:cond evt="onPrev" delay="0">
                      <p:tgtEl>
                        <p:sldTgt/>
                      </p:tgtEl>
                    </p:cond>
                  </p:endCondLst>
                </p:cTn>
                <p:tgtEl>
                  <p:spTgt spid="171018"/>
                </p:tgtEl>
              </p:cMediaNode>
            </p:vide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963" y="1631950"/>
            <a:ext cx="2543175" cy="27813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pic>
        <p:nvPicPr>
          <p:cNvPr id="53251" name="Picture 10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4146550"/>
            <a:ext cx="2254250" cy="2171700"/>
          </a:xfrm>
          <a:prstGeom prst="rect">
            <a:avLst/>
          </a:prstGeom>
          <a:noFill/>
          <a:ln w="12700">
            <a:solidFill>
              <a:schemeClr val="tx1"/>
            </a:solidFill>
            <a:miter lim="800000"/>
            <a:headEnd/>
            <a:tailEnd/>
          </a:ln>
          <a:effectLst>
            <a:outerShdw dist="107763" dir="2700000" algn="ctr" rotWithShape="0">
              <a:schemeClr val="bg2"/>
            </a:outerShdw>
          </a:effectLst>
          <a:extLst>
            <a:ext uri="{909E8E84-426E-40DD-AFC4-6F175D3DCCD1}">
              <a14:hiddenFill xmlns:a14="http://schemas.microsoft.com/office/drawing/2010/main">
                <a:solidFill>
                  <a:schemeClr val="bg1"/>
                </a:solidFill>
              </a14:hiddenFill>
            </a:ext>
          </a:extLst>
        </p:spPr>
      </p:pic>
      <p:sp>
        <p:nvSpPr>
          <p:cNvPr id="172036" name="Rectangle 1028"/>
          <p:cNvSpPr>
            <a:spLocks noChangeArrowheads="1"/>
          </p:cNvSpPr>
          <p:nvPr/>
        </p:nvSpPr>
        <p:spPr bwMode="auto">
          <a:xfrm>
            <a:off x="6913563" y="1930400"/>
            <a:ext cx="1590675" cy="406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000" i="0">
                <a:effectLst>
                  <a:outerShdw blurRad="38100" dist="38100" dir="2700000" algn="tl">
                    <a:srgbClr val="FFFFFF"/>
                  </a:outerShdw>
                </a:effectLst>
                <a:latin typeface="Arial" charset="0"/>
              </a:rPr>
              <a:t>Magnesium</a:t>
            </a:r>
          </a:p>
        </p:txBody>
      </p:sp>
      <p:sp>
        <p:nvSpPr>
          <p:cNvPr id="172037" name="Rectangle 1029"/>
          <p:cNvSpPr>
            <a:spLocks noChangeArrowheads="1"/>
          </p:cNvSpPr>
          <p:nvPr/>
        </p:nvSpPr>
        <p:spPr bwMode="auto">
          <a:xfrm>
            <a:off x="4398963" y="5076825"/>
            <a:ext cx="1701800" cy="711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000" i="0">
                <a:effectLst>
                  <a:outerShdw blurRad="38100" dist="38100" dir="2700000" algn="tl">
                    <a:srgbClr val="FFFFFF"/>
                  </a:outerShdw>
                </a:effectLst>
                <a:latin typeface="Arial" charset="0"/>
              </a:rPr>
              <a:t>Magnesium oxide</a:t>
            </a:r>
          </a:p>
        </p:txBody>
      </p:sp>
      <p:sp>
        <p:nvSpPr>
          <p:cNvPr id="172038" name="Text Box 1030"/>
          <p:cNvSpPr txBox="1">
            <a:spLocks noChangeArrowheads="1"/>
          </p:cNvSpPr>
          <p:nvPr/>
        </p:nvSpPr>
        <p:spPr bwMode="auto">
          <a:xfrm>
            <a:off x="914400" y="457200"/>
            <a:ext cx="7469188" cy="728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600" i="0">
                <a:effectLst>
                  <a:outerShdw blurRad="38100" dist="38100" dir="2700000" algn="tl">
                    <a:srgbClr val="FFFFFF"/>
                  </a:outerShdw>
                </a:effectLst>
                <a:latin typeface="Comic Sans MS" pitchFamily="66" charset="0"/>
              </a:rPr>
              <a:t>Group 2A: Alkaline Earth Metals</a:t>
            </a:r>
          </a:p>
        </p:txBody>
      </p:sp>
      <p:pic>
        <p:nvPicPr>
          <p:cNvPr id="172044" name="02M05VD1.avi">
            <a:hlinkClick r:id="" action="ppaction://media"/>
          </p:cNvPr>
          <p:cNvPicPr>
            <a:picLocks noRot="1" noChangeAspect="1" noChangeArrowheads="1"/>
          </p:cNvPicPr>
          <p:nvPr>
            <p:ph/>
            <a:videoFile r:link="rId1"/>
          </p:nvPr>
        </p:nvPicPr>
        <p:blipFill>
          <a:blip r:embed="rId5">
            <a:extLst>
              <a:ext uri="{28A0092B-C50C-407E-A947-70E740481C1C}">
                <a14:useLocalDpi xmlns:a14="http://schemas.microsoft.com/office/drawing/2010/main" val="0"/>
              </a:ext>
            </a:extLst>
          </a:blip>
          <a:srcRect/>
          <a:stretch>
            <a:fillRect/>
          </a:stretch>
        </p:blipFill>
        <p:spPr>
          <a:xfrm>
            <a:off x="304800" y="1066800"/>
            <a:ext cx="3509963" cy="5562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204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2044"/>
                                        </p:tgtEl>
                                      </p:cBhvr>
                                    </p:cmd>
                                  </p:childTnLst>
                                </p:cTn>
                              </p:par>
                            </p:childTnLst>
                          </p:cTn>
                        </p:par>
                      </p:childTnLst>
                    </p:cTn>
                  </p:par>
                </p:childTnLst>
              </p:cTn>
              <p:nextCondLst>
                <p:cond evt="onClick" delay="0">
                  <p:tgtEl>
                    <p:spTgt spid="172044"/>
                  </p:tgtEl>
                </p:cond>
              </p:nextCondLst>
            </p:seq>
            <p:video>
              <p:cMediaNode>
                <p:cTn id="7" fill="hold" display="0">
                  <p:stCondLst>
                    <p:cond delay="indefinite"/>
                  </p:stCondLst>
                  <p:endCondLst>
                    <p:cond evt="onNext" delay="0">
                      <p:tgtEl>
                        <p:sldTgt/>
                      </p:tgtEl>
                    </p:cond>
                    <p:cond evt="onPrev" delay="0">
                      <p:tgtEl>
                        <p:sldTgt/>
                      </p:tgtEl>
                    </p:cond>
                  </p:endCondLst>
                </p:cTn>
                <p:tgtEl>
                  <p:spTgt spid="172044"/>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effectLst>
            <a:outerShdw dist="35921" dir="2700000"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Group 7A: The Halogens (salt makers) </a:t>
            </a:r>
            <a:br>
              <a:rPr lang="en-US" sz="4000" smtClean="0">
                <a:solidFill>
                  <a:srgbClr val="EF9100"/>
                </a:solidFill>
                <a:effectLst>
                  <a:outerShdw blurRad="38100" dist="38100" dir="2700000" algn="tl">
                    <a:srgbClr val="000000"/>
                  </a:outerShdw>
                </a:effectLst>
                <a:latin typeface="Comic Sans MS" pitchFamily="66" charset="0"/>
              </a:rPr>
            </a:br>
            <a:r>
              <a:rPr lang="en-US" sz="4000" smtClean="0">
                <a:solidFill>
                  <a:srgbClr val="EF9100"/>
                </a:solidFill>
                <a:effectLst>
                  <a:outerShdw blurRad="38100" dist="38100" dir="2700000" algn="tl">
                    <a:srgbClr val="000000"/>
                  </a:outerShdw>
                </a:effectLst>
                <a:latin typeface="Comic Sans MS" pitchFamily="66" charset="0"/>
              </a:rPr>
              <a:t>F, Cl, Br, I, At</a:t>
            </a:r>
            <a:endParaRPr lang="en-US" sz="4400" smtClean="0">
              <a:solidFill>
                <a:srgbClr val="EF9100"/>
              </a:solidFill>
              <a:effectLst>
                <a:outerShdw blurRad="38100" dist="38100" dir="2700000" algn="tl">
                  <a:srgbClr val="000000"/>
                </a:outerShdw>
              </a:effectLst>
            </a:endParaRPr>
          </a:p>
        </p:txBody>
      </p:sp>
      <p:pic>
        <p:nvPicPr>
          <p:cNvPr id="54275"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33600"/>
            <a:ext cx="2674938" cy="3863975"/>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54276"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743200"/>
            <a:ext cx="2633663" cy="3789363"/>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73065" name="03M10VD1.avi">
            <a:hlinkClick r:id="" action="ppaction://media"/>
          </p:cNvPr>
          <p:cNvPicPr>
            <a:picLocks noRot="1" noChangeAspect="1" noChangeArrowheads="1"/>
          </p:cNvPicPr>
          <p:nvPr>
            <p:ph idx="1"/>
            <a:videoFile r:link="rId1"/>
          </p:nvPr>
        </p:nvPicPr>
        <p:blipFill>
          <a:blip r:embed="rId5">
            <a:extLst>
              <a:ext uri="{28A0092B-C50C-407E-A947-70E740481C1C}">
                <a14:useLocalDpi xmlns:a14="http://schemas.microsoft.com/office/drawing/2010/main" val="0"/>
              </a:ext>
            </a:extLst>
          </a:blip>
          <a:srcRect/>
          <a:stretch>
            <a:fillRect/>
          </a:stretch>
        </p:blipFill>
        <p:spPr>
          <a:xfrm>
            <a:off x="5410200" y="2286000"/>
            <a:ext cx="3429000" cy="25558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17306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73065"/>
                                        </p:tgtEl>
                                      </p:cBhvr>
                                    </p:cmd>
                                  </p:childTnLst>
                                </p:cTn>
                              </p:par>
                            </p:childTnLst>
                          </p:cTn>
                        </p:par>
                      </p:childTnLst>
                    </p:cTn>
                  </p:par>
                </p:childTnLst>
              </p:cTn>
              <p:nextCondLst>
                <p:cond evt="onClick" delay="0">
                  <p:tgtEl>
                    <p:spTgt spid="173065"/>
                  </p:tgtEl>
                </p:cond>
              </p:nextCondLst>
            </p:seq>
            <p:video>
              <p:cMediaNode>
                <p:cTn id="7" fill="remove" display="0">
                  <p:stCondLst>
                    <p:cond delay="indefinite"/>
                  </p:stCondLst>
                  <p:endCondLst>
                    <p:cond evt="onNext" delay="0">
                      <p:tgtEl>
                        <p:sldTgt/>
                      </p:tgtEl>
                    </p:cond>
                    <p:cond evt="onPrev" delay="0">
                      <p:tgtEl>
                        <p:sldTgt/>
                      </p:tgtEl>
                    </p:cond>
                  </p:endCondLst>
                </p:cTn>
                <p:tgtEl>
                  <p:spTgt spid="173065"/>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a:defRPr/>
            </a:pPr>
            <a:r>
              <a:rPr lang="en-US" smtClean="0">
                <a:solidFill>
                  <a:srgbClr val="FFA27C"/>
                </a:solidFill>
                <a:effectLst>
                  <a:outerShdw blurRad="38100" dist="38100" dir="2700000" algn="tl">
                    <a:srgbClr val="000000"/>
                  </a:outerShdw>
                </a:effectLst>
                <a:latin typeface="Comic Sans MS" pitchFamily="66" charset="0"/>
              </a:rPr>
              <a:t>Subatomic Particles</a:t>
            </a:r>
          </a:p>
        </p:txBody>
      </p:sp>
      <p:sp>
        <p:nvSpPr>
          <p:cNvPr id="139267" name="Rectangle 3"/>
          <p:cNvSpPr>
            <a:spLocks noGrp="1" noChangeArrowheads="1"/>
          </p:cNvSpPr>
          <p:nvPr>
            <p:ph type="body" idx="1"/>
          </p:nvPr>
        </p:nvSpPr>
        <p:spPr>
          <a:xfrm>
            <a:off x="436563" y="2057400"/>
            <a:ext cx="3382962" cy="4114800"/>
          </a:xfrm>
        </p:spPr>
        <p:txBody>
          <a:bodyPr/>
          <a:lstStyle/>
          <a:p>
            <a:pPr marL="342900" indent="-342900">
              <a:defRPr/>
            </a:pPr>
            <a:r>
              <a:rPr lang="en-US" sz="2800" smtClean="0"/>
              <a:t>Quarks</a:t>
            </a:r>
          </a:p>
          <a:p>
            <a:pPr marL="742950" lvl="1" indent="-285750">
              <a:defRPr/>
            </a:pPr>
            <a:r>
              <a:rPr lang="en-US" sz="2800" smtClean="0">
                <a:effectLst>
                  <a:outerShdw blurRad="38100" dist="38100" dir="2700000" algn="tl">
                    <a:srgbClr val="FFFFFF"/>
                  </a:outerShdw>
                </a:effectLst>
              </a:rPr>
              <a:t>component of protons &amp; neutrons</a:t>
            </a:r>
          </a:p>
          <a:p>
            <a:pPr marL="742950" lvl="1" indent="-285750">
              <a:defRPr/>
            </a:pPr>
            <a:r>
              <a:rPr lang="en-US" sz="2800" smtClean="0">
                <a:effectLst>
                  <a:outerShdw blurRad="38100" dist="38100" dir="2700000" algn="tl">
                    <a:srgbClr val="FFFFFF"/>
                  </a:outerShdw>
                </a:effectLst>
              </a:rPr>
              <a:t>6 types</a:t>
            </a:r>
          </a:p>
        </p:txBody>
      </p:sp>
      <p:pic>
        <p:nvPicPr>
          <p:cNvPr id="139268" name="Picture 4" descr="QUARKCH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255838"/>
            <a:ext cx="4484688" cy="1400175"/>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39269" name="Rectangle 5"/>
          <p:cNvSpPr>
            <a:spLocks noChangeArrowheads="1"/>
          </p:cNvSpPr>
          <p:nvPr/>
        </p:nvSpPr>
        <p:spPr bwMode="auto">
          <a:xfrm>
            <a:off x="436563" y="5153025"/>
            <a:ext cx="3382962" cy="167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742950" lvl="1" indent="-285750">
              <a:lnSpc>
                <a:spcPct val="90000"/>
              </a:lnSpc>
              <a:spcBef>
                <a:spcPct val="100000"/>
              </a:spcBef>
              <a:buSzPct val="100000"/>
              <a:buFontTx/>
              <a:buChar char="–"/>
              <a:defRPr/>
            </a:pPr>
            <a:r>
              <a:rPr lang="en-US" sz="2800" i="0">
                <a:effectLst>
                  <a:outerShdw blurRad="38100" dist="38100" dir="2700000" algn="tl">
                    <a:srgbClr val="FFFFFF"/>
                  </a:outerShdw>
                </a:effectLst>
                <a:latin typeface="Arial" charset="0"/>
              </a:rPr>
              <a:t>3 quarks = </a:t>
            </a:r>
            <a:br>
              <a:rPr lang="en-US" sz="2800" i="0">
                <a:effectLst>
                  <a:outerShdw blurRad="38100" dist="38100" dir="2700000" algn="tl">
                    <a:srgbClr val="FFFFFF"/>
                  </a:outerShdw>
                </a:effectLst>
                <a:latin typeface="Arial" charset="0"/>
              </a:rPr>
            </a:br>
            <a:r>
              <a:rPr lang="en-US" sz="2800" i="0">
                <a:effectLst>
                  <a:outerShdw blurRad="38100" dist="38100" dir="2700000" algn="tl">
                    <a:srgbClr val="FFFFFF"/>
                  </a:outerShdw>
                </a:effectLst>
                <a:latin typeface="Arial" charset="0"/>
              </a:rPr>
              <a:t>1 proton or </a:t>
            </a:r>
            <a:br>
              <a:rPr lang="en-US" sz="2800" i="0">
                <a:effectLst>
                  <a:outerShdw blurRad="38100" dist="38100" dir="2700000" algn="tl">
                    <a:srgbClr val="FFFFFF"/>
                  </a:outerShdw>
                </a:effectLst>
                <a:latin typeface="Arial" charset="0"/>
              </a:rPr>
            </a:br>
            <a:r>
              <a:rPr lang="en-US" sz="2800" i="0">
                <a:effectLst>
                  <a:outerShdw blurRad="38100" dist="38100" dir="2700000" algn="tl">
                    <a:srgbClr val="FFFFFF"/>
                  </a:outerShdw>
                </a:effectLst>
                <a:latin typeface="Arial" charset="0"/>
              </a:rPr>
              <a:t>1 neutron</a:t>
            </a:r>
          </a:p>
        </p:txBody>
      </p:sp>
      <p:grpSp>
        <p:nvGrpSpPr>
          <p:cNvPr id="139270" name="Group 6"/>
          <p:cNvGrpSpPr>
            <a:grpSpLocks/>
          </p:cNvGrpSpPr>
          <p:nvPr/>
        </p:nvGrpSpPr>
        <p:grpSpPr bwMode="auto">
          <a:xfrm>
            <a:off x="4927600" y="3957638"/>
            <a:ext cx="3467100" cy="2641600"/>
            <a:chOff x="3159" y="2431"/>
            <a:chExt cx="2367" cy="1788"/>
          </a:xfrm>
        </p:grpSpPr>
        <p:pic>
          <p:nvPicPr>
            <p:cNvPr id="8199" name="Picture 7" descr="JIG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 y="2431"/>
              <a:ext cx="1788" cy="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8200" name="Text Box 8"/>
            <p:cNvSpPr txBox="1">
              <a:spLocks noChangeArrowheads="1"/>
            </p:cNvSpPr>
            <p:nvPr/>
          </p:nvSpPr>
          <p:spPr bwMode="auto">
            <a:xfrm>
              <a:off x="5046" y="3142"/>
              <a:ext cx="480" cy="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r>
                <a:rPr lang="en-US" altLang="en-US" sz="3200" i="0"/>
                <a:t>He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9267">
                                            <p:txEl>
                                              <p:pRg st="0" end="0"/>
                                            </p:txEl>
                                          </p:spTgt>
                                        </p:tgtEl>
                                        <p:attrNameLst>
                                          <p:attrName>style.visibility</p:attrName>
                                        </p:attrNameLst>
                                      </p:cBhvr>
                                      <p:to>
                                        <p:strVal val="visible"/>
                                      </p:to>
                                    </p:set>
                                    <p:animEffect transition="in" filter="wipe(left)">
                                      <p:cBhvr>
                                        <p:cTn id="7" dur="500"/>
                                        <p:tgtEl>
                                          <p:spTgt spid="139267">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9267">
                                            <p:txEl>
                                              <p:pRg st="1" end="1"/>
                                            </p:txEl>
                                          </p:spTgt>
                                        </p:tgtEl>
                                        <p:attrNameLst>
                                          <p:attrName>style.visibility</p:attrName>
                                        </p:attrNameLst>
                                      </p:cBhvr>
                                      <p:to>
                                        <p:strVal val="visible"/>
                                      </p:to>
                                    </p:set>
                                    <p:animEffect transition="in" filter="wipe(left)">
                                      <p:cBhvr>
                                        <p:cTn id="11" dur="500"/>
                                        <p:tgtEl>
                                          <p:spTgt spid="139267">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9267">
                                            <p:txEl>
                                              <p:pRg st="2" end="2"/>
                                            </p:txEl>
                                          </p:spTgt>
                                        </p:tgtEl>
                                        <p:attrNameLst>
                                          <p:attrName>style.visibility</p:attrName>
                                        </p:attrNameLst>
                                      </p:cBhvr>
                                      <p:to>
                                        <p:strVal val="visible"/>
                                      </p:to>
                                    </p:set>
                                    <p:animEffect transition="in" filter="wipe(left)">
                                      <p:cBhvr>
                                        <p:cTn id="15" dur="500"/>
                                        <p:tgtEl>
                                          <p:spTgt spid="139267">
                                            <p:txEl>
                                              <p:pRg st="2" end="2"/>
                                            </p:txEl>
                                          </p:spTgt>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39268"/>
                                        </p:tgtEl>
                                        <p:attrNameLst>
                                          <p:attrName>style.visibility</p:attrName>
                                        </p:attrNameLst>
                                      </p:cBhvr>
                                      <p:to>
                                        <p:strVal val="visible"/>
                                      </p:to>
                                    </p:set>
                                    <p:animEffect transition="in" filter="dissolve">
                                      <p:cBhvr>
                                        <p:cTn id="19" dur="500"/>
                                        <p:tgtEl>
                                          <p:spTgt spid="13926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39269"/>
                                        </p:tgtEl>
                                        <p:attrNameLst>
                                          <p:attrName>style.visibility</p:attrName>
                                        </p:attrNameLst>
                                      </p:cBhvr>
                                      <p:to>
                                        <p:strVal val="visible"/>
                                      </p:to>
                                    </p:set>
                                    <p:animEffect transition="in" filter="wipe(left)">
                                      <p:cBhvr>
                                        <p:cTn id="24" dur="500"/>
                                        <p:tgtEl>
                                          <p:spTgt spid="139269"/>
                                        </p:tgtEl>
                                      </p:cBhvr>
                                    </p:animEffect>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139270"/>
                                        </p:tgtEl>
                                        <p:attrNameLst>
                                          <p:attrName>style.visibility</p:attrName>
                                        </p:attrNameLst>
                                      </p:cBhvr>
                                      <p:to>
                                        <p:strVal val="visible"/>
                                      </p:to>
                                    </p:set>
                                    <p:animEffect transition="in" filter="dissolve">
                                      <p:cBhvr>
                                        <p:cTn id="28"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67" grpId="0" build="p" bldLvl="2" autoUpdateAnimBg="0" advAuto="0"/>
      <p:bldP spid="139269"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1066800" y="457200"/>
            <a:ext cx="7092950" cy="1143000"/>
          </a:xfrm>
          <a:effectLst>
            <a:outerShdw dist="35921" dir="2700000" algn="ctr" rotWithShape="0">
              <a:schemeClr val="tx1"/>
            </a:outerShdw>
          </a:effectLst>
        </p:spPr>
        <p:txBody>
          <a:bodyPr/>
          <a:lstStyle/>
          <a:p>
            <a:pPr>
              <a:defRPr/>
            </a:pPr>
            <a:r>
              <a:rPr lang="en-US" sz="4000" smtClean="0">
                <a:solidFill>
                  <a:srgbClr val="EF9100"/>
                </a:solidFill>
                <a:effectLst>
                  <a:outerShdw blurRad="38100" dist="38100" dir="2700000" algn="tl">
                    <a:srgbClr val="000000"/>
                  </a:outerShdw>
                </a:effectLst>
                <a:latin typeface="Comic Sans MS" pitchFamily="66" charset="0"/>
              </a:rPr>
              <a:t>Group 8A: The Noble (Inert) Gases</a:t>
            </a:r>
            <a:br>
              <a:rPr lang="en-US" sz="4000" smtClean="0">
                <a:solidFill>
                  <a:srgbClr val="EF9100"/>
                </a:solidFill>
                <a:effectLst>
                  <a:outerShdw blurRad="38100" dist="38100" dir="2700000" algn="tl">
                    <a:srgbClr val="000000"/>
                  </a:outerShdw>
                </a:effectLst>
                <a:latin typeface="Comic Sans MS" pitchFamily="66" charset="0"/>
              </a:rPr>
            </a:br>
            <a:r>
              <a:rPr lang="en-US" sz="4000" smtClean="0">
                <a:solidFill>
                  <a:srgbClr val="EF9100"/>
                </a:solidFill>
                <a:effectLst>
                  <a:outerShdw blurRad="38100" dist="38100" dir="2700000" algn="tl">
                    <a:srgbClr val="000000"/>
                  </a:outerShdw>
                </a:effectLst>
                <a:latin typeface="Comic Sans MS" pitchFamily="66" charset="0"/>
              </a:rPr>
              <a:t>He, Ne, Ar, Kr, Xe, Rn</a:t>
            </a:r>
            <a:endParaRPr lang="en-US" sz="4000" smtClean="0">
              <a:solidFill>
                <a:srgbClr val="EF9100"/>
              </a:solidFill>
              <a:effectLst>
                <a:outerShdw blurRad="38100" dist="38100" dir="2700000" algn="tl">
                  <a:srgbClr val="000000"/>
                </a:outerShdw>
              </a:effectLst>
            </a:endParaRPr>
          </a:p>
        </p:txBody>
      </p:sp>
      <p:sp>
        <p:nvSpPr>
          <p:cNvPr id="55299" name="Rectangle 3"/>
          <p:cNvSpPr>
            <a:spLocks noGrp="1" noChangeArrowheads="1"/>
          </p:cNvSpPr>
          <p:nvPr>
            <p:ph type="body" idx="1"/>
          </p:nvPr>
        </p:nvSpPr>
        <p:spPr>
          <a:xfrm>
            <a:off x="990600" y="1981200"/>
            <a:ext cx="3962400" cy="4114800"/>
          </a:xfrm>
          <a:noFill/>
        </p:spPr>
        <p:txBody>
          <a:bodyPr/>
          <a:lstStyle/>
          <a:p>
            <a:r>
              <a:rPr lang="en-US" altLang="en-US" sz="3200" smtClean="0"/>
              <a:t>Lighter than air balloons</a:t>
            </a:r>
          </a:p>
          <a:p>
            <a:r>
              <a:rPr lang="en-US" altLang="en-US" sz="3200" smtClean="0"/>
              <a:t>“Neon” signs</a:t>
            </a:r>
          </a:p>
          <a:p>
            <a:r>
              <a:rPr lang="en-US" altLang="en-US" sz="3200" smtClean="0"/>
              <a:t>Very Unreactive because they have full electron levels</a:t>
            </a:r>
          </a:p>
        </p:txBody>
      </p:sp>
      <p:grpSp>
        <p:nvGrpSpPr>
          <p:cNvPr id="55300" name="Group 4"/>
          <p:cNvGrpSpPr>
            <a:grpSpLocks/>
          </p:cNvGrpSpPr>
          <p:nvPr/>
        </p:nvGrpSpPr>
        <p:grpSpPr bwMode="auto">
          <a:xfrm>
            <a:off x="5334000" y="4038600"/>
            <a:ext cx="2895600" cy="2424113"/>
            <a:chOff x="720" y="2592"/>
            <a:chExt cx="1824" cy="1527"/>
          </a:xfrm>
        </p:grpSpPr>
        <p:pic>
          <p:nvPicPr>
            <p:cNvPr id="5530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2592"/>
              <a:ext cx="1824" cy="1527"/>
            </a:xfrm>
            <a:prstGeom prst="rect">
              <a:avLst/>
            </a:prstGeom>
            <a:noFill/>
            <a:ln w="12700">
              <a:solidFill>
                <a:schemeClr val="tx1"/>
              </a:solidFill>
              <a:miter lim="800000"/>
              <a:headEnd/>
              <a:tailEnd/>
            </a:ln>
            <a:effectLst>
              <a:outerShdw dist="81320" dir="3080412" algn="ctr" rotWithShape="0">
                <a:schemeClr val="bg2"/>
              </a:outerShdw>
            </a:effectLst>
            <a:extLst>
              <a:ext uri="{909E8E84-426E-40DD-AFC4-6F175D3DCCD1}">
                <a14:hiddenFill xmlns:a14="http://schemas.microsoft.com/office/drawing/2010/main">
                  <a:solidFill>
                    <a:schemeClr val="bg1"/>
                  </a:solidFill>
                </a14:hiddenFill>
              </a:ext>
            </a:extLst>
          </p:spPr>
        </p:pic>
        <p:sp>
          <p:nvSpPr>
            <p:cNvPr id="174086" name="Rectangle 6"/>
            <p:cNvSpPr>
              <a:spLocks noChangeArrowheads="1"/>
            </p:cNvSpPr>
            <p:nvPr/>
          </p:nvSpPr>
          <p:spPr bwMode="auto">
            <a:xfrm>
              <a:off x="1008" y="3792"/>
              <a:ext cx="784" cy="325"/>
            </a:xfrm>
            <a:prstGeom prst="rect">
              <a:avLst/>
            </a:prstGeom>
            <a:noFill/>
            <a:ln>
              <a:noFill/>
            </a:ln>
            <a:effectLst>
              <a:outerShdw dist="12700" dir="5400000" algn="ctr" rotWithShape="0">
                <a:schemeClr val="bg2"/>
              </a:outerShdw>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XeOF</a:t>
              </a:r>
              <a:r>
                <a:rPr lang="en-US" sz="2800" i="0" baseline="-25000">
                  <a:effectLst>
                    <a:outerShdw blurRad="38100" dist="38100" dir="2700000" algn="tl">
                      <a:srgbClr val="FFFFFF"/>
                    </a:outerShdw>
                  </a:effectLst>
                  <a:latin typeface="Arial" charset="0"/>
                </a:rPr>
                <a:t>4</a:t>
              </a:r>
            </a:p>
          </p:txBody>
        </p:sp>
      </p:grpSp>
      <p:sp>
        <p:nvSpPr>
          <p:cNvPr id="55301" name="Line 8"/>
          <p:cNvSpPr>
            <a:spLocks noChangeShapeType="1"/>
          </p:cNvSpPr>
          <p:nvPr/>
        </p:nvSpPr>
        <p:spPr bwMode="auto">
          <a:xfrm>
            <a:off x="838200" y="1905000"/>
            <a:ext cx="7467600" cy="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5302" name="Object 9">
            <a:hlinkClick r:id="" action="ppaction://ole?verb=0"/>
          </p:cNvPr>
          <p:cNvGraphicFramePr>
            <a:graphicFrameLocks noChangeAspect="1"/>
          </p:cNvGraphicFramePr>
          <p:nvPr/>
        </p:nvGraphicFramePr>
        <p:xfrm>
          <a:off x="5029200" y="2514600"/>
          <a:ext cx="3481388" cy="1033463"/>
        </p:xfrm>
        <a:graphic>
          <a:graphicData uri="http://schemas.openxmlformats.org/presentationml/2006/ole">
            <mc:AlternateContent xmlns:mc="http://schemas.openxmlformats.org/markup-compatibility/2006">
              <mc:Choice xmlns:v="urn:schemas-microsoft-com:vml" Requires="v">
                <p:oleObj spid="_x0000_s55305" name="QuickTime Movie" r:id="rId4" imgW="3100159" imgH="920128" progId="PlayerFrameClass">
                  <p:embed/>
                </p:oleObj>
              </mc:Choice>
              <mc:Fallback>
                <p:oleObj name="QuickTime Movie" r:id="rId4" imgW="3100159" imgH="920128" progId="PlayerFrameClass">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514600"/>
                        <a:ext cx="3481388" cy="1033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1026"/>
          <p:cNvSpPr>
            <a:spLocks noGrp="1" noChangeArrowheads="1"/>
          </p:cNvSpPr>
          <p:nvPr>
            <p:ph type="title"/>
          </p:nvPr>
        </p:nvSpPr>
        <p:spPr>
          <a:xfrm>
            <a:off x="990600" y="609600"/>
            <a:ext cx="7162800" cy="815975"/>
          </a:xfrm>
          <a:effectLst>
            <a:outerShdw dist="35921" dir="2700000" algn="ctr" rotWithShape="0">
              <a:schemeClr val="tx1"/>
            </a:outerShdw>
          </a:effectLst>
        </p:spPr>
        <p:txBody>
          <a:bodyPr/>
          <a:lstStyle/>
          <a:p>
            <a:pPr>
              <a:defRPr/>
            </a:pPr>
            <a:r>
              <a:rPr lang="en-US" sz="4800" smtClean="0">
                <a:solidFill>
                  <a:srgbClr val="EF9100"/>
                </a:solidFill>
                <a:effectLst>
                  <a:outerShdw blurRad="38100" dist="38100" dir="2700000" algn="tl">
                    <a:srgbClr val="000000"/>
                  </a:outerShdw>
                </a:effectLst>
                <a:latin typeface="Comic Sans MS" pitchFamily="66" charset="0"/>
              </a:rPr>
              <a:t>Transition Elements</a:t>
            </a:r>
            <a:endParaRPr lang="en-US" sz="4800" smtClean="0">
              <a:solidFill>
                <a:srgbClr val="EF9100"/>
              </a:solidFill>
              <a:effectLst>
                <a:outerShdw blurRad="38100" dist="38100" dir="2700000" algn="tl">
                  <a:srgbClr val="000000"/>
                </a:outerShdw>
              </a:effectLst>
            </a:endParaRPr>
          </a:p>
        </p:txBody>
      </p:sp>
      <p:sp>
        <p:nvSpPr>
          <p:cNvPr id="175107" name="Rectangle 1027"/>
          <p:cNvSpPr>
            <a:spLocks noGrp="1" noChangeArrowheads="1"/>
          </p:cNvSpPr>
          <p:nvPr>
            <p:ph type="body" idx="1"/>
          </p:nvPr>
        </p:nvSpPr>
        <p:spPr>
          <a:xfrm>
            <a:off x="330200" y="5043488"/>
            <a:ext cx="4343400" cy="411162"/>
          </a:xfrm>
        </p:spPr>
        <p:txBody>
          <a:bodyPr/>
          <a:lstStyle/>
          <a:p>
            <a:pPr>
              <a:buFontTx/>
              <a:buNone/>
              <a:defRPr/>
            </a:pPr>
            <a:r>
              <a:rPr lang="en-US" smtClean="0">
                <a:effectLst>
                  <a:outerShdw blurRad="38100" dist="38100" dir="2700000" algn="tl">
                    <a:srgbClr val="FFFFFF"/>
                  </a:outerShdw>
                </a:effectLst>
              </a:rPr>
              <a:t>Lanthanides and actinides</a:t>
            </a:r>
          </a:p>
        </p:txBody>
      </p:sp>
      <p:pic>
        <p:nvPicPr>
          <p:cNvPr id="56324" name="Picture 102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63" y="2274888"/>
            <a:ext cx="4111625" cy="2511425"/>
          </a:xfrm>
          <a:prstGeom prst="rect">
            <a:avLst/>
          </a:prstGeom>
          <a:solidFill>
            <a:schemeClr val="bg2"/>
          </a:solidFill>
          <a:ln w="12700">
            <a:solidFill>
              <a:schemeClr val="tx1"/>
            </a:solidFill>
            <a:miter lim="800000"/>
            <a:headEnd/>
            <a:tailEnd/>
          </a:ln>
          <a:effectLst>
            <a:outerShdw dist="107763" dir="2700000" algn="ctr" rotWithShape="0">
              <a:schemeClr val="bg2"/>
            </a:outerShdw>
          </a:effectLst>
        </p:spPr>
      </p:pic>
      <p:grpSp>
        <p:nvGrpSpPr>
          <p:cNvPr id="175109" name="Group 1029"/>
          <p:cNvGrpSpPr>
            <a:grpSpLocks/>
          </p:cNvGrpSpPr>
          <p:nvPr/>
        </p:nvGrpSpPr>
        <p:grpSpPr bwMode="auto">
          <a:xfrm>
            <a:off x="1590675" y="4160838"/>
            <a:ext cx="2874963" cy="874712"/>
            <a:chOff x="1002" y="2621"/>
            <a:chExt cx="1811" cy="551"/>
          </a:xfrm>
        </p:grpSpPr>
        <p:sp>
          <p:nvSpPr>
            <p:cNvPr id="56331" name="Rectangle 1030"/>
            <p:cNvSpPr>
              <a:spLocks noChangeArrowheads="1"/>
            </p:cNvSpPr>
            <p:nvPr/>
          </p:nvSpPr>
          <p:spPr bwMode="auto">
            <a:xfrm>
              <a:off x="1002" y="2621"/>
              <a:ext cx="1811" cy="352"/>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endParaRPr lang="en-US" altLang="en-US"/>
            </a:p>
          </p:txBody>
        </p:sp>
        <p:sp>
          <p:nvSpPr>
            <p:cNvPr id="56332" name="Line 1031"/>
            <p:cNvSpPr>
              <a:spLocks noChangeShapeType="1"/>
            </p:cNvSpPr>
            <p:nvPr/>
          </p:nvSpPr>
          <p:spPr bwMode="auto">
            <a:xfrm flipV="1">
              <a:off x="1040" y="2740"/>
              <a:ext cx="736" cy="432"/>
            </a:xfrm>
            <a:prstGeom prst="line">
              <a:avLst/>
            </a:prstGeom>
            <a:noFill/>
            <a:ln w="5080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56326" name="Picture 10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555750"/>
            <a:ext cx="3724275" cy="368935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175113" name="Rectangle 1033"/>
          <p:cNvSpPr>
            <a:spLocks noChangeArrowheads="1"/>
          </p:cNvSpPr>
          <p:nvPr/>
        </p:nvSpPr>
        <p:spPr bwMode="auto">
          <a:xfrm>
            <a:off x="5127625" y="5456238"/>
            <a:ext cx="3036888"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i="0">
                <a:effectLst>
                  <a:outerShdw blurRad="38100" dist="38100" dir="2700000" algn="tl">
                    <a:srgbClr val="FFFFFF"/>
                  </a:outerShdw>
                </a:effectLst>
                <a:latin typeface="Arial" charset="0"/>
              </a:rPr>
              <a:t>Iron in air gives iron(III) oxide</a:t>
            </a:r>
          </a:p>
        </p:txBody>
      </p:sp>
      <p:grpSp>
        <p:nvGrpSpPr>
          <p:cNvPr id="175114" name="Group 1034"/>
          <p:cNvGrpSpPr>
            <a:grpSpLocks/>
          </p:cNvGrpSpPr>
          <p:nvPr/>
        </p:nvGrpSpPr>
        <p:grpSpPr bwMode="auto">
          <a:xfrm>
            <a:off x="1163638" y="1447800"/>
            <a:ext cx="2082800" cy="2600325"/>
            <a:chOff x="733" y="912"/>
            <a:chExt cx="1312" cy="1638"/>
          </a:xfrm>
        </p:grpSpPr>
        <p:sp>
          <p:nvSpPr>
            <p:cNvPr id="56329" name="Rectangle 1035"/>
            <p:cNvSpPr>
              <a:spLocks noChangeArrowheads="1"/>
            </p:cNvSpPr>
            <p:nvPr/>
          </p:nvSpPr>
          <p:spPr bwMode="auto">
            <a:xfrm>
              <a:off x="733" y="1891"/>
              <a:ext cx="1312" cy="659"/>
            </a:xfrm>
            <a:prstGeom prst="rect">
              <a:avLst/>
            </a:prstGeom>
            <a:noFill/>
            <a:ln w="50800">
              <a:solidFill>
                <a:schemeClr val="hlink"/>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b="1" i="1">
                  <a:solidFill>
                    <a:schemeClr val="tx1"/>
                  </a:solidFill>
                  <a:latin typeface="Arial" panose="020B0604020202020204" pitchFamily="34" charset="0"/>
                </a:defRPr>
              </a:lvl1pPr>
              <a:lvl2pPr marL="742950" indent="-285750">
                <a:defRPr sz="1600" b="1" i="1">
                  <a:solidFill>
                    <a:schemeClr val="tx1"/>
                  </a:solidFill>
                  <a:latin typeface="Arial" panose="020B0604020202020204" pitchFamily="34" charset="0"/>
                </a:defRPr>
              </a:lvl2pPr>
              <a:lvl3pPr marL="1143000" indent="-228600">
                <a:defRPr sz="1600" b="1" i="1">
                  <a:solidFill>
                    <a:schemeClr val="tx1"/>
                  </a:solidFill>
                  <a:latin typeface="Arial" panose="020B0604020202020204" pitchFamily="34" charset="0"/>
                </a:defRPr>
              </a:lvl3pPr>
              <a:lvl4pPr marL="1600200" indent="-228600">
                <a:defRPr sz="1600" b="1" i="1">
                  <a:solidFill>
                    <a:schemeClr val="tx1"/>
                  </a:solidFill>
                  <a:latin typeface="Arial" panose="020B0604020202020204" pitchFamily="34" charset="0"/>
                </a:defRPr>
              </a:lvl4pPr>
              <a:lvl5pPr marL="2057400" indent="-228600">
                <a:defRPr sz="1600" b="1" i="1">
                  <a:solidFill>
                    <a:schemeClr val="tx1"/>
                  </a:solidFill>
                  <a:latin typeface="Arial" panose="020B0604020202020204" pitchFamily="34" charset="0"/>
                </a:defRPr>
              </a:lvl5pPr>
              <a:lvl6pPr marL="2514600" indent="-228600" eaLnBrk="0" fontAlgn="base" hangingPunct="0">
                <a:spcBef>
                  <a:spcPct val="0"/>
                </a:spcBef>
                <a:spcAft>
                  <a:spcPct val="0"/>
                </a:spcAft>
                <a:defRPr sz="1600" b="1" i="1">
                  <a:solidFill>
                    <a:schemeClr val="tx1"/>
                  </a:solidFill>
                  <a:latin typeface="Arial" panose="020B0604020202020204" pitchFamily="34" charset="0"/>
                </a:defRPr>
              </a:lvl6pPr>
              <a:lvl7pPr marL="2971800" indent="-228600" eaLnBrk="0" fontAlgn="base" hangingPunct="0">
                <a:spcBef>
                  <a:spcPct val="0"/>
                </a:spcBef>
                <a:spcAft>
                  <a:spcPct val="0"/>
                </a:spcAft>
                <a:defRPr sz="1600" b="1" i="1">
                  <a:solidFill>
                    <a:schemeClr val="tx1"/>
                  </a:solidFill>
                  <a:latin typeface="Arial" panose="020B0604020202020204" pitchFamily="34" charset="0"/>
                </a:defRPr>
              </a:lvl7pPr>
              <a:lvl8pPr marL="3429000" indent="-228600" eaLnBrk="0" fontAlgn="base" hangingPunct="0">
                <a:spcBef>
                  <a:spcPct val="0"/>
                </a:spcBef>
                <a:spcAft>
                  <a:spcPct val="0"/>
                </a:spcAft>
                <a:defRPr sz="1600" b="1" i="1">
                  <a:solidFill>
                    <a:schemeClr val="tx1"/>
                  </a:solidFill>
                  <a:latin typeface="Arial" panose="020B0604020202020204" pitchFamily="34" charset="0"/>
                </a:defRPr>
              </a:lvl8pPr>
              <a:lvl9pPr marL="3886200" indent="-228600" eaLnBrk="0" fontAlgn="base" hangingPunct="0">
                <a:spcBef>
                  <a:spcPct val="0"/>
                </a:spcBef>
                <a:spcAft>
                  <a:spcPct val="0"/>
                </a:spcAft>
                <a:defRPr sz="1600" b="1" i="1">
                  <a:solidFill>
                    <a:schemeClr val="tx1"/>
                  </a:solidFill>
                  <a:latin typeface="Arial" panose="020B0604020202020204" pitchFamily="34" charset="0"/>
                </a:defRPr>
              </a:lvl9pPr>
            </a:lstStyle>
            <a:p>
              <a:pPr algn="ctr"/>
              <a:endParaRPr lang="en-US" altLang="en-US"/>
            </a:p>
          </p:txBody>
        </p:sp>
        <p:sp>
          <p:nvSpPr>
            <p:cNvPr id="56330" name="Line 1036"/>
            <p:cNvSpPr>
              <a:spLocks noChangeShapeType="1"/>
            </p:cNvSpPr>
            <p:nvPr/>
          </p:nvSpPr>
          <p:spPr bwMode="auto">
            <a:xfrm flipH="1">
              <a:off x="1056" y="912"/>
              <a:ext cx="384" cy="960"/>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75114"/>
                                        </p:tgtEl>
                                        <p:attrNameLst>
                                          <p:attrName>style.visibility</p:attrName>
                                        </p:attrNameLst>
                                      </p:cBhvr>
                                      <p:to>
                                        <p:strVal val="visible"/>
                                      </p:to>
                                    </p:set>
                                    <p:animEffect transition="in" filter="dissolve">
                                      <p:cBhvr>
                                        <p:cTn id="7" dur="500"/>
                                        <p:tgtEl>
                                          <p:spTgt spid="175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5107">
                                            <p:txEl>
                                              <p:pRg st="0" end="0"/>
                                            </p:txEl>
                                          </p:spTgt>
                                        </p:tgtEl>
                                        <p:attrNameLst>
                                          <p:attrName>style.visibility</p:attrName>
                                        </p:attrNameLst>
                                      </p:cBhvr>
                                      <p:to>
                                        <p:strVal val="visible"/>
                                      </p:to>
                                    </p:set>
                                    <p:animEffect transition="in" filter="dissolve">
                                      <p:cBhvr>
                                        <p:cTn id="12" dur="500"/>
                                        <p:tgtEl>
                                          <p:spTgt spid="1751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5109"/>
                                        </p:tgtEl>
                                        <p:attrNameLst>
                                          <p:attrName>style.visibility</p:attrName>
                                        </p:attrNameLst>
                                      </p:cBhvr>
                                      <p:to>
                                        <p:strVal val="visible"/>
                                      </p:to>
                                    </p:set>
                                    <p:animEffect transition="in" filter="dissolve">
                                      <p:cBhvr>
                                        <p:cTn id="17" dur="500"/>
                                        <p:tgtEl>
                                          <p:spTgt spid="175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a:defRPr/>
            </a:pPr>
            <a:r>
              <a:rPr lang="en-US" sz="2800" smtClean="0">
                <a:solidFill>
                  <a:srgbClr val="FFFFFF"/>
                </a:solidFill>
                <a:effectLst>
                  <a:outerShdw blurRad="38100" dist="38100" dir="2700000" algn="tl">
                    <a:srgbClr val="000000"/>
                  </a:outerShdw>
                </a:effectLst>
              </a:rPr>
              <a:t>A</a:t>
            </a:r>
            <a:r>
              <a:rPr lang="en-US" sz="2800" smtClean="0">
                <a:effectLst>
                  <a:outerShdw blurRad="38100" dist="38100" dir="2700000" algn="tl">
                    <a:srgbClr val="FFFFFF"/>
                  </a:outerShdw>
                </a:effectLst>
              </a:rPr>
              <a:t> </a:t>
            </a:r>
            <a:r>
              <a:rPr lang="en-US" smtClean="0">
                <a:solidFill>
                  <a:schemeClr val="hlink"/>
                </a:solidFill>
                <a:effectLst>
                  <a:outerShdw blurRad="38100" dist="38100" dir="2700000" algn="tl">
                    <a:srgbClr val="000000"/>
                  </a:outerShdw>
                </a:effectLst>
                <a:latin typeface="Comic Sans MS" pitchFamily="66" charset="0"/>
              </a:rPr>
              <a:t>MOLECULE</a:t>
            </a:r>
            <a:r>
              <a:rPr lang="en-US" smtClean="0">
                <a:effectLst>
                  <a:outerShdw blurRad="38100" dist="38100" dir="2700000" algn="tl">
                    <a:srgbClr val="FFFFFF"/>
                  </a:outerShdw>
                </a:effectLst>
              </a:rPr>
              <a:t> </a:t>
            </a:r>
            <a:r>
              <a:rPr lang="en-US" sz="2800" smtClean="0">
                <a:solidFill>
                  <a:srgbClr val="FFFFFF"/>
                </a:solidFill>
                <a:effectLst>
                  <a:outerShdw blurRad="38100" dist="38100" dir="2700000" algn="tl">
                    <a:srgbClr val="000000"/>
                  </a:outerShdw>
                </a:effectLst>
              </a:rPr>
              <a:t>is the smallest unit of a compound that retains the chemical characteristics of the compound.</a:t>
            </a:r>
            <a:r>
              <a:rPr lang="en-US" smtClean="0">
                <a:solidFill>
                  <a:srgbClr val="FFFFFF"/>
                </a:solidFill>
                <a:effectLst>
                  <a:outerShdw blurRad="38100" dist="38100" dir="2700000" algn="tl">
                    <a:srgbClr val="000000"/>
                  </a:outerShdw>
                </a:effectLst>
              </a:rPr>
              <a:t/>
            </a:r>
            <a:br>
              <a:rPr lang="en-US" smtClean="0">
                <a:solidFill>
                  <a:srgbClr val="FFFFFF"/>
                </a:solidFill>
                <a:effectLst>
                  <a:outerShdw blurRad="38100" dist="38100" dir="2700000" algn="tl">
                    <a:srgbClr val="000000"/>
                  </a:outerShdw>
                </a:effectLst>
              </a:rPr>
            </a:br>
            <a:endParaRPr lang="en-US" smtClean="0">
              <a:effectLst>
                <a:outerShdw blurRad="38100" dist="38100" dir="2700000" algn="tl">
                  <a:srgbClr val="FFFFFF"/>
                </a:outerShdw>
              </a:effectLst>
            </a:endParaRPr>
          </a:p>
        </p:txBody>
      </p:sp>
      <p:sp>
        <p:nvSpPr>
          <p:cNvPr id="16387" name="Rectangle 3"/>
          <p:cNvSpPr>
            <a:spLocks noGrp="1" noChangeArrowheads="1"/>
          </p:cNvSpPr>
          <p:nvPr>
            <p:ph type="body" sz="half" idx="1"/>
          </p:nvPr>
        </p:nvSpPr>
        <p:spPr>
          <a:xfrm>
            <a:off x="990600" y="1828800"/>
            <a:ext cx="6705600" cy="4114800"/>
          </a:xfrm>
        </p:spPr>
        <p:txBody>
          <a:bodyPr/>
          <a:lstStyle/>
          <a:p>
            <a:pPr>
              <a:buFontTx/>
              <a:buNone/>
              <a:defRPr/>
            </a:pPr>
            <a:r>
              <a:rPr lang="en-US" smtClean="0">
                <a:solidFill>
                  <a:srgbClr val="FFFFFF"/>
                </a:solidFill>
                <a:effectLst>
                  <a:outerShdw blurRad="38100" dist="38100" dir="2700000" algn="tl">
                    <a:srgbClr val="000000"/>
                  </a:outerShdw>
                </a:effectLst>
                <a:latin typeface="Helvetica" charset="0"/>
              </a:rPr>
              <a:t>Composition of molecules is given by a</a:t>
            </a:r>
            <a:r>
              <a:rPr lang="en-US" smtClean="0">
                <a:effectLst>
                  <a:outerShdw blurRad="38100" dist="38100" dir="2700000" algn="tl">
                    <a:srgbClr val="FFFFFF"/>
                  </a:outerShdw>
                </a:effectLst>
                <a:latin typeface="Helvetica" charset="0"/>
              </a:rPr>
              <a:t> </a:t>
            </a:r>
            <a:r>
              <a:rPr lang="en-US" sz="3200" smtClean="0">
                <a:solidFill>
                  <a:schemeClr val="hlink"/>
                </a:solidFill>
                <a:effectLst>
                  <a:outerShdw blurRad="38100" dist="38100" dir="2700000" algn="tl">
                    <a:srgbClr val="000000"/>
                  </a:outerShdw>
                </a:effectLst>
                <a:latin typeface="Comic Sans MS" pitchFamily="66" charset="0"/>
              </a:rPr>
              <a:t>MOLECULAR FORMULA</a:t>
            </a:r>
            <a:endParaRPr lang="en-US" sz="3200" smtClean="0">
              <a:solidFill>
                <a:schemeClr val="hlink"/>
              </a:solidFill>
              <a:effectLst>
                <a:outerShdw blurRad="38100" dist="38100" dir="2700000" algn="tl">
                  <a:srgbClr val="000000"/>
                </a:outerShdw>
              </a:effectLst>
              <a:latin typeface="Helvetica" charset="0"/>
            </a:endParaRPr>
          </a:p>
        </p:txBody>
      </p:sp>
      <p:sp>
        <p:nvSpPr>
          <p:cNvPr id="16388" name="Rectangle 4"/>
          <p:cNvSpPr>
            <a:spLocks noChangeArrowheads="1"/>
          </p:cNvSpPr>
          <p:nvPr/>
        </p:nvSpPr>
        <p:spPr bwMode="auto">
          <a:xfrm>
            <a:off x="1814513" y="2805113"/>
            <a:ext cx="928687" cy="5159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defRPr/>
            </a:pPr>
            <a:r>
              <a:rPr lang="en-US" sz="2800" i="0">
                <a:effectLst>
                  <a:outerShdw blurRad="38100" dist="38100" dir="2700000" algn="tl">
                    <a:srgbClr val="FFFFFF"/>
                  </a:outerShdw>
                </a:effectLst>
                <a:latin typeface="Arial" charset="0"/>
              </a:rPr>
              <a:t>H</a:t>
            </a:r>
            <a:r>
              <a:rPr lang="en-US" sz="2800" i="0" baseline="-25000">
                <a:effectLst>
                  <a:outerShdw blurRad="38100" dist="38100" dir="2700000" algn="tl">
                    <a:srgbClr val="FFFFFF"/>
                  </a:outerShdw>
                </a:effectLst>
                <a:latin typeface="Arial" charset="0"/>
              </a:rPr>
              <a:t>2</a:t>
            </a:r>
            <a:r>
              <a:rPr lang="en-US" sz="2800" i="0">
                <a:effectLst>
                  <a:outerShdw blurRad="38100" dist="38100" dir="2700000" algn="tl">
                    <a:srgbClr val="FFFFFF"/>
                  </a:outerShdw>
                </a:effectLst>
                <a:latin typeface="Arial" charset="0"/>
              </a:rPr>
              <a:t>O</a:t>
            </a:r>
          </a:p>
        </p:txBody>
      </p:sp>
      <p:sp>
        <p:nvSpPr>
          <p:cNvPr id="16389" name="Rectangle 5"/>
          <p:cNvSpPr>
            <a:spLocks noChangeArrowheads="1"/>
          </p:cNvSpPr>
          <p:nvPr/>
        </p:nvSpPr>
        <p:spPr bwMode="auto">
          <a:xfrm>
            <a:off x="4862513" y="2759075"/>
            <a:ext cx="3567112" cy="5159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C</a:t>
            </a:r>
            <a:r>
              <a:rPr lang="en-US" sz="2800" i="0" baseline="-25000">
                <a:effectLst>
                  <a:outerShdw blurRad="38100" dist="38100" dir="2700000" algn="tl">
                    <a:srgbClr val="FFFFFF"/>
                  </a:outerShdw>
                </a:effectLst>
                <a:latin typeface="Arial" charset="0"/>
              </a:rPr>
              <a:t>8</a:t>
            </a:r>
            <a:r>
              <a:rPr lang="en-US" sz="2800" i="0">
                <a:effectLst>
                  <a:outerShdw blurRad="38100" dist="38100" dir="2700000" algn="tl">
                    <a:srgbClr val="FFFFFF"/>
                  </a:outerShdw>
                </a:effectLst>
                <a:latin typeface="Arial" charset="0"/>
              </a:rPr>
              <a:t>H</a:t>
            </a:r>
            <a:r>
              <a:rPr lang="en-US" sz="2800" i="0" baseline="-25000">
                <a:effectLst>
                  <a:outerShdw blurRad="38100" dist="38100" dir="2700000" algn="tl">
                    <a:srgbClr val="FFFFFF"/>
                  </a:outerShdw>
                </a:effectLst>
                <a:latin typeface="Arial" charset="0"/>
              </a:rPr>
              <a:t>10</a:t>
            </a:r>
            <a:r>
              <a:rPr lang="en-US" sz="2800" i="0">
                <a:effectLst>
                  <a:outerShdw blurRad="38100" dist="38100" dir="2700000" algn="tl">
                    <a:srgbClr val="FFFFFF"/>
                  </a:outerShdw>
                </a:effectLst>
                <a:latin typeface="Arial" charset="0"/>
              </a:rPr>
              <a:t>N</a:t>
            </a:r>
            <a:r>
              <a:rPr lang="en-US" sz="2800" i="0" baseline="-25000">
                <a:effectLst>
                  <a:outerShdw blurRad="38100" dist="38100" dir="2700000" algn="tl">
                    <a:srgbClr val="FFFFFF"/>
                  </a:outerShdw>
                </a:effectLst>
                <a:latin typeface="Arial" charset="0"/>
              </a:rPr>
              <a:t>4</a:t>
            </a:r>
            <a:r>
              <a:rPr lang="en-US" sz="2800" i="0">
                <a:effectLst>
                  <a:outerShdw blurRad="38100" dist="38100" dir="2700000" algn="tl">
                    <a:srgbClr val="FFFFFF"/>
                  </a:outerShdw>
                </a:effectLst>
                <a:latin typeface="Arial" charset="0"/>
              </a:rPr>
              <a:t>O</a:t>
            </a:r>
            <a:r>
              <a:rPr lang="en-US" sz="2800" i="0" baseline="-25000">
                <a:effectLst>
                  <a:outerShdw blurRad="38100" dist="38100" dir="2700000" algn="tl">
                    <a:srgbClr val="FFFFFF"/>
                  </a:outerShdw>
                </a:effectLst>
                <a:latin typeface="Arial" charset="0"/>
              </a:rPr>
              <a:t>2</a:t>
            </a:r>
            <a:r>
              <a:rPr lang="en-US" sz="2800" i="0">
                <a:effectLst>
                  <a:outerShdw blurRad="38100" dist="38100" dir="2700000" algn="tl">
                    <a:srgbClr val="FFFFFF"/>
                  </a:outerShdw>
                </a:effectLst>
                <a:latin typeface="Arial" charset="0"/>
              </a:rPr>
              <a:t> - caffeine</a:t>
            </a:r>
          </a:p>
        </p:txBody>
      </p:sp>
      <p:pic>
        <p:nvPicPr>
          <p:cNvPr id="16390"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350" y="3409950"/>
            <a:ext cx="3416300" cy="25908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16396" name="01M06AN1.avi">
            <a:hlinkClick r:id="" action="ppaction://media"/>
          </p:cNvPr>
          <p:cNvPicPr>
            <a:picLocks noRot="1" noChangeAspect="1" noChangeArrowheads="1"/>
          </p:cNvPicPr>
          <p:nvPr>
            <p:ph sz="half" idx="2"/>
            <a:videoFile r:link="rId1"/>
          </p:nvPr>
        </p:nvPicPr>
        <p:blipFill>
          <a:blip r:embed="rId4">
            <a:extLst>
              <a:ext uri="{28A0092B-C50C-407E-A947-70E740481C1C}">
                <a14:useLocalDpi xmlns:a14="http://schemas.microsoft.com/office/drawing/2010/main" val="0"/>
              </a:ext>
            </a:extLst>
          </a:blip>
          <a:srcRect/>
          <a:stretch>
            <a:fillRect/>
          </a:stretch>
        </p:blipFill>
        <p:spPr>
          <a:xfrm>
            <a:off x="5257800" y="3505200"/>
            <a:ext cx="2971800" cy="23891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dissolve">
                                      <p:cBhvr>
                                        <p:cTn id="7" dur="500"/>
                                        <p:tgtEl>
                                          <p:spTgt spid="163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90"/>
                                        </p:tgtEl>
                                        <p:attrNameLst>
                                          <p:attrName>style.visibility</p:attrName>
                                        </p:attrNameLst>
                                      </p:cBhvr>
                                      <p:to>
                                        <p:strVal val="visible"/>
                                      </p:to>
                                    </p:set>
                                    <p:animEffect transition="in" filter="dissolve">
                                      <p:cBhvr>
                                        <p:cTn id="12" dur="500"/>
                                        <p:tgtEl>
                                          <p:spTgt spid="1639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dissolve">
                                      <p:cBhvr>
                                        <p:cTn id="17" dur="500"/>
                                        <p:tgtEl>
                                          <p:spTgt spid="163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9"/>
                                        </p:tgtEl>
                                        <p:attrNameLst>
                                          <p:attrName>style.visibility</p:attrName>
                                        </p:attrNameLst>
                                      </p:cBhvr>
                                      <p:to>
                                        <p:strVal val="visible"/>
                                      </p:to>
                                    </p:set>
                                    <p:animEffect transition="in" filter="dissolve">
                                      <p:cBhvr>
                                        <p:cTn id="22" dur="500"/>
                                        <p:tgtEl>
                                          <p:spTgt spid="16389"/>
                                        </p:tgtEl>
                                      </p:cBhvr>
                                    </p:animEffect>
                                  </p:childTnLst>
                                </p:cTn>
                              </p:par>
                            </p:childTnLst>
                          </p:cTn>
                        </p:par>
                        <p:par>
                          <p:cTn id="23" fill="hold" nodeType="afterGroup">
                            <p:stCondLst>
                              <p:cond delay="500"/>
                            </p:stCondLst>
                            <p:childTnLst>
                              <p:par>
                                <p:cTn id="24" presetID="1" presetClass="mediacall" presetSubtype="0" fill="hold" nodeType="afterEffect">
                                  <p:stCondLst>
                                    <p:cond delay="0"/>
                                  </p:stCondLst>
                                  <p:childTnLst>
                                    <p:cmd type="call" cmd="playFrom(0.0)">
                                      <p:cBhvr>
                                        <p:cTn id="25" dur="4166" fill="hold"/>
                                        <p:tgtEl>
                                          <p:spTgt spid="1639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26" repeatCount="indefinite" fill="hold" display="0">
                  <p:stCondLst>
                    <p:cond delay="indefinite"/>
                  </p:stCondLst>
                </p:cTn>
                <p:tgtEl>
                  <p:spTgt spid="16396"/>
                </p:tgtEl>
              </p:cMediaNode>
            </p:video>
            <p:seq concurrent="1" nextAc="seek">
              <p:cTn id="27" restart="whenNotActive" fill="hold" evtFilter="cancelBubble" nodeType="interactiveSeq">
                <p:stCondLst>
                  <p:cond evt="onClick" delay="0">
                    <p:tgtEl>
                      <p:spTgt spid="16396"/>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2" presetClass="mediacall" presetSubtype="0" fill="hold" nodeType="clickEffect">
                                  <p:stCondLst>
                                    <p:cond delay="0"/>
                                  </p:stCondLst>
                                  <p:childTnLst>
                                    <p:cmd type="call" cmd="togglePause">
                                      <p:cBhvr>
                                        <p:cTn id="31" dur="1" fill="hold"/>
                                        <p:tgtEl>
                                          <p:spTgt spid="16396"/>
                                        </p:tgtEl>
                                      </p:cBhvr>
                                    </p:cmd>
                                  </p:childTnLst>
                                </p:cTn>
                              </p:par>
                            </p:childTnLst>
                          </p:cTn>
                        </p:par>
                      </p:childTnLst>
                    </p:cTn>
                  </p:par>
                </p:childTnLst>
              </p:cTn>
              <p:nextCondLst>
                <p:cond evt="onClick" delay="0">
                  <p:tgtEl>
                    <p:spTgt spid="16396"/>
                  </p:tgtEl>
                </p:cond>
              </p:nextCondLst>
            </p:seq>
          </p:childTnLst>
        </p:cTn>
      </p:par>
    </p:tnLst>
    <p:bldLst>
      <p:bldP spid="16387" grpId="0" build="p" autoUpdateAnimBg="0"/>
      <p:bldP spid="16388" grpId="0" autoUpdateAnimBg="0"/>
      <p:bldP spid="1638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038600" y="2743200"/>
            <a:ext cx="4419600" cy="3276600"/>
          </a:xfrm>
          <a:effectLst>
            <a:outerShdw dist="35921" dir="2700000" algn="ctr" rotWithShape="0">
              <a:schemeClr val="bg2"/>
            </a:outerShdw>
          </a:effectLst>
        </p:spPr>
        <p:txBody>
          <a:bodyPr/>
          <a:lstStyle/>
          <a:p>
            <a:pPr algn="l">
              <a:defRPr/>
            </a:pPr>
            <a:r>
              <a:rPr lang="en-US" sz="2800" smtClean="0">
                <a:solidFill>
                  <a:schemeClr val="tx1"/>
                </a:solidFill>
                <a:effectLst>
                  <a:outerShdw blurRad="38100" dist="38100" dir="2700000" algn="tl">
                    <a:srgbClr val="FFFFFF"/>
                  </a:outerShdw>
                </a:effectLst>
              </a:rPr>
              <a:t>The red compound is composed of</a:t>
            </a:r>
            <a:r>
              <a:rPr lang="en-US" sz="2800" smtClean="0">
                <a:solidFill>
                  <a:srgbClr val="FFFFFF"/>
                </a:solidFill>
                <a:effectLst>
                  <a:outerShdw blurRad="38100" dist="38100" dir="2700000" algn="tl">
                    <a:srgbClr val="000000"/>
                  </a:outerShdw>
                </a:effectLst>
              </a:rPr>
              <a:t>	</a:t>
            </a:r>
            <a:br>
              <a:rPr lang="en-US" sz="2800" smtClean="0">
                <a:solidFill>
                  <a:srgbClr val="FFFFFF"/>
                </a:solidFill>
                <a:effectLst>
                  <a:outerShdw blurRad="38100" dist="38100" dir="2700000" algn="tl">
                    <a:srgbClr val="000000"/>
                  </a:outerShdw>
                </a:effectLst>
              </a:rPr>
            </a:br>
            <a:r>
              <a:rPr lang="en-US" sz="2800" smtClean="0">
                <a:solidFill>
                  <a:srgbClr val="FFFFFF"/>
                </a:solidFill>
                <a:effectLst>
                  <a:outerShdw blurRad="38100" dist="38100" dir="2700000" algn="tl">
                    <a:srgbClr val="000000"/>
                  </a:outerShdw>
                </a:effectLst>
              </a:rPr>
              <a:t>•  </a:t>
            </a:r>
            <a:r>
              <a:rPr lang="en-US" sz="2800" smtClean="0">
                <a:solidFill>
                  <a:srgbClr val="BCBCBC"/>
                </a:solidFill>
                <a:effectLst>
                  <a:outerShdw blurRad="38100" dist="38100" dir="2700000" algn="tl">
                    <a:srgbClr val="000000"/>
                  </a:outerShdw>
                </a:effectLst>
              </a:rPr>
              <a:t>nickel (Ni) (silver)</a:t>
            </a:r>
            <a:r>
              <a:rPr lang="en-US" sz="2800" smtClean="0">
                <a:solidFill>
                  <a:srgbClr val="FFFFFF"/>
                </a:solidFill>
                <a:effectLst>
                  <a:outerShdw blurRad="38100" dist="38100" dir="2700000" algn="tl">
                    <a:srgbClr val="000000"/>
                  </a:outerShdw>
                </a:effectLst>
              </a:rPr>
              <a:t/>
            </a:r>
            <a:br>
              <a:rPr lang="en-US" sz="2800" smtClean="0">
                <a:solidFill>
                  <a:srgbClr val="FFFFFF"/>
                </a:solidFill>
                <a:effectLst>
                  <a:outerShdw blurRad="38100" dist="38100" dir="2700000" algn="tl">
                    <a:srgbClr val="000000"/>
                  </a:outerShdw>
                </a:effectLst>
              </a:rPr>
            </a:br>
            <a:r>
              <a:rPr lang="en-US" sz="2800" smtClean="0">
                <a:solidFill>
                  <a:srgbClr val="FFFFFF"/>
                </a:solidFill>
                <a:effectLst>
                  <a:outerShdw blurRad="38100" dist="38100" dir="2700000" algn="tl">
                    <a:srgbClr val="000000"/>
                  </a:outerShdw>
                </a:effectLst>
              </a:rPr>
              <a:t>•  </a:t>
            </a:r>
            <a:r>
              <a:rPr lang="en-US" sz="2800" smtClean="0">
                <a:effectLst>
                  <a:outerShdw blurRad="38100" dist="38100" dir="2700000" algn="tl">
                    <a:srgbClr val="FFFFFF"/>
                  </a:outerShdw>
                </a:effectLst>
              </a:rPr>
              <a:t>carbon (C) (black)</a:t>
            </a:r>
            <a:br>
              <a:rPr lang="en-US" sz="2800" smtClean="0">
                <a:effectLst>
                  <a:outerShdw blurRad="38100" dist="38100" dir="2700000" algn="tl">
                    <a:srgbClr val="FFFFFF"/>
                  </a:outerShdw>
                </a:effectLst>
              </a:rPr>
            </a:br>
            <a:r>
              <a:rPr lang="en-US" sz="2800" smtClean="0">
                <a:solidFill>
                  <a:srgbClr val="FFFFFF"/>
                </a:solidFill>
                <a:effectLst>
                  <a:outerShdw blurRad="38100" dist="38100" dir="2700000" algn="tl">
                    <a:srgbClr val="000000"/>
                  </a:outerShdw>
                </a:effectLst>
              </a:rPr>
              <a:t>•  hydrogen (H) (white)</a:t>
            </a:r>
            <a:r>
              <a:rPr lang="en-US" sz="2800" smtClean="0">
                <a:effectLst>
                  <a:outerShdw blurRad="38100" dist="38100" dir="2700000" algn="tl">
                    <a:srgbClr val="FFFFFF"/>
                  </a:outerShdw>
                </a:effectLst>
              </a:rPr>
              <a:t> </a:t>
            </a:r>
            <a:br>
              <a:rPr lang="en-US" sz="2800" smtClean="0">
                <a:effectLst>
                  <a:outerShdw blurRad="38100" dist="38100" dir="2700000" algn="tl">
                    <a:srgbClr val="FFFFFF"/>
                  </a:outerShdw>
                </a:effectLst>
              </a:rPr>
            </a:br>
            <a:r>
              <a:rPr lang="en-US" sz="2800" smtClean="0">
                <a:solidFill>
                  <a:srgbClr val="FFFFFF"/>
                </a:solidFill>
                <a:effectLst>
                  <a:outerShdw blurRad="38100" dist="38100" dir="2700000" algn="tl">
                    <a:srgbClr val="000000"/>
                  </a:outerShdw>
                </a:effectLst>
              </a:rPr>
              <a:t>•  </a:t>
            </a:r>
            <a:r>
              <a:rPr lang="en-US" sz="2800" smtClean="0">
                <a:solidFill>
                  <a:schemeClr val="hlink"/>
                </a:solidFill>
                <a:effectLst>
                  <a:outerShdw blurRad="38100" dist="38100" dir="2700000" algn="tl">
                    <a:srgbClr val="000000"/>
                  </a:outerShdw>
                </a:effectLst>
              </a:rPr>
              <a:t>oxygen (O) (red)</a:t>
            </a:r>
            <a:br>
              <a:rPr lang="en-US" sz="2800" smtClean="0">
                <a:solidFill>
                  <a:schemeClr val="hlink"/>
                </a:solidFill>
                <a:effectLst>
                  <a:outerShdw blurRad="38100" dist="38100" dir="2700000" algn="tl">
                    <a:srgbClr val="000000"/>
                  </a:outerShdw>
                </a:effectLst>
              </a:rPr>
            </a:br>
            <a:r>
              <a:rPr lang="en-US" sz="2800" smtClean="0">
                <a:solidFill>
                  <a:srgbClr val="FFFFFF"/>
                </a:solidFill>
                <a:effectLst>
                  <a:outerShdw blurRad="38100" dist="38100" dir="2700000" algn="tl">
                    <a:srgbClr val="000000"/>
                  </a:outerShdw>
                </a:effectLst>
              </a:rPr>
              <a:t>•  </a:t>
            </a:r>
            <a:r>
              <a:rPr lang="en-US" sz="2800" smtClean="0">
                <a:solidFill>
                  <a:srgbClr val="00279F"/>
                </a:solidFill>
                <a:effectLst>
                  <a:outerShdw blurRad="38100" dist="38100" dir="2700000" algn="tl">
                    <a:srgbClr val="000000"/>
                  </a:outerShdw>
                </a:effectLst>
              </a:rPr>
              <a:t>nitrogen (N) (blue)</a:t>
            </a:r>
            <a:br>
              <a:rPr lang="en-US" sz="2800" smtClean="0">
                <a:solidFill>
                  <a:srgbClr val="00279F"/>
                </a:solidFill>
                <a:effectLst>
                  <a:outerShdw blurRad="38100" dist="38100" dir="2700000" algn="tl">
                    <a:srgbClr val="000000"/>
                  </a:outerShdw>
                </a:effectLst>
              </a:rPr>
            </a:br>
            <a:endParaRPr lang="en-US" sz="2800" smtClean="0">
              <a:solidFill>
                <a:srgbClr val="00279F"/>
              </a:solidFill>
              <a:effectLst>
                <a:outerShdw blurRad="38100" dist="38100" dir="2700000" algn="tl">
                  <a:srgbClr val="000000"/>
                </a:outerShdw>
              </a:effectLst>
            </a:endParaRPr>
          </a:p>
        </p:txBody>
      </p:sp>
      <p:sp>
        <p:nvSpPr>
          <p:cNvPr id="15363" name="Rectangle 3"/>
          <p:cNvSpPr>
            <a:spLocks noGrp="1" noChangeArrowheads="1"/>
          </p:cNvSpPr>
          <p:nvPr>
            <p:ph type="body" idx="1"/>
          </p:nvPr>
        </p:nvSpPr>
        <p:spPr>
          <a:xfrm>
            <a:off x="838200" y="228600"/>
            <a:ext cx="7239000" cy="1600200"/>
          </a:xfrm>
          <a:extLst>
            <a:ext uri="{AF507438-7753-43E0-B8FC-AC1667EBCBE1}">
              <a14:hiddenEffects xmlns:a14="http://schemas.microsoft.com/office/drawing/2010/main">
                <a:effectLst>
                  <a:outerShdw dist="53882" dir="2700000" algn="ctr" rotWithShape="0">
                    <a:schemeClr val="bg2"/>
                  </a:outerShdw>
                </a:effectLst>
              </a14:hiddenEffects>
            </a:ext>
          </a:extLst>
        </p:spPr>
        <p:txBody>
          <a:bodyPr/>
          <a:lstStyle/>
          <a:p>
            <a:pPr>
              <a:buFontTx/>
              <a:buNone/>
              <a:defRPr/>
            </a:pPr>
            <a:r>
              <a:rPr lang="en-US" sz="4000" smtClean="0">
                <a:solidFill>
                  <a:schemeClr val="hlink"/>
                </a:solidFill>
                <a:effectLst>
                  <a:outerShdw blurRad="38100" dist="38100" dir="2700000" algn="tl">
                    <a:srgbClr val="000000"/>
                  </a:outerShdw>
                </a:effectLst>
                <a:latin typeface="Comic Sans MS" pitchFamily="66" charset="0"/>
              </a:rPr>
              <a:t>CHEMICAL COMPOUNDS</a:t>
            </a:r>
            <a:r>
              <a:rPr lang="en-US" sz="4000" smtClean="0">
                <a:solidFill>
                  <a:srgbClr val="FFFFFF"/>
                </a:solidFill>
                <a:effectLst>
                  <a:outerShdw blurRad="38100" dist="38100" dir="2700000" algn="tl">
                    <a:srgbClr val="000000"/>
                  </a:outerShdw>
                </a:effectLst>
              </a:rPr>
              <a:t> </a:t>
            </a:r>
            <a:r>
              <a:rPr lang="en-US" sz="3200" smtClean="0">
                <a:solidFill>
                  <a:srgbClr val="FFFFFF"/>
                </a:solidFill>
                <a:effectLst>
                  <a:outerShdw blurRad="38100" dist="38100" dir="2700000" algn="tl">
                    <a:srgbClr val="000000"/>
                  </a:outerShdw>
                </a:effectLst>
              </a:rPr>
              <a:t>are composed of atoms and so can be decomposed to those atoms.</a:t>
            </a:r>
          </a:p>
        </p:txBody>
      </p:sp>
      <p:pic>
        <p:nvPicPr>
          <p:cNvPr id="15364" name="Picture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46300"/>
            <a:ext cx="3268663" cy="4203700"/>
          </a:xfrm>
          <a:prstGeom prst="rect">
            <a:avLst/>
          </a:prstGeom>
          <a:solidFill>
            <a:schemeClr val="bg2"/>
          </a:solidFill>
          <a:ln>
            <a:noFill/>
          </a:ln>
          <a:effectLst>
            <a:outerShdw dist="107763"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0"/>
                                  </p:stCondLst>
                                  <p:childTnLst>
                                    <p:set>
                                      <p:cBhvr>
                                        <p:cTn id="6" dur="1" fill="hold">
                                          <p:stCondLst>
                                            <p:cond delay="0"/>
                                          </p:stCondLst>
                                        </p:cTn>
                                        <p:tgtEl>
                                          <p:spTgt spid="15364"/>
                                        </p:tgtEl>
                                        <p:attrNameLst>
                                          <p:attrName>style.visibility</p:attrName>
                                        </p:attrNameLst>
                                      </p:cBhvr>
                                      <p:to>
                                        <p:strVal val="visible"/>
                                      </p:to>
                                    </p:set>
                                    <p:animEffect transition="in" filter="dissolve">
                                      <p:cBhvr>
                                        <p:cTn id="7" dur="500"/>
                                        <p:tgtEl>
                                          <p:spTgt spid="15364"/>
                                        </p:tgtEl>
                                      </p:cBhvr>
                                    </p:animEffect>
                                  </p:childTnLst>
                                </p:cTn>
                              </p:par>
                            </p:childTnLst>
                          </p:cTn>
                        </p:par>
                        <p:par>
                          <p:cTn id="8" fill="hold" nodeType="afterGroup">
                            <p:stCondLst>
                              <p:cond delay="10500"/>
                            </p:stCondLst>
                            <p:childTnLst>
                              <p:par>
                                <p:cTn id="9" presetID="9" presetClass="entr" presetSubtype="0" fill="hold" grpId="0" nodeType="afterEffect">
                                  <p:stCondLst>
                                    <p:cond delay="2000"/>
                                  </p:stCondLst>
                                  <p:childTnLst>
                                    <p:set>
                                      <p:cBhvr>
                                        <p:cTn id="10" dur="1" fill="hold">
                                          <p:stCondLst>
                                            <p:cond delay="0"/>
                                          </p:stCondLst>
                                        </p:cTn>
                                        <p:tgtEl>
                                          <p:spTgt spid="15362">
                                            <p:txEl>
                                              <p:pRg st="0" end="0"/>
                                            </p:txEl>
                                          </p:spTgt>
                                        </p:tgtEl>
                                        <p:attrNameLst>
                                          <p:attrName>style.visibility</p:attrName>
                                        </p:attrNameLst>
                                      </p:cBhvr>
                                      <p:to>
                                        <p:strVal val="visible"/>
                                      </p:to>
                                    </p:set>
                                    <p:animEffect transition="in" filter="dissolve">
                                      <p:cBhvr>
                                        <p:cTn id="11" dur="500"/>
                                        <p:tgtEl>
                                          <p:spTgt spid="1536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advAuto="200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p:nvPr>
        </p:nvSpPr>
        <p:spPr/>
        <p:txBody>
          <a:bodyPr/>
          <a:lstStyle/>
          <a:p>
            <a:r>
              <a:rPr lang="en-US" altLang="en-US" sz="4800" smtClean="0">
                <a:solidFill>
                  <a:srgbClr val="FFA27C"/>
                </a:solidFill>
              </a:rPr>
              <a:t>Compounds</a:t>
            </a:r>
          </a:p>
        </p:txBody>
      </p:sp>
      <p:sp>
        <p:nvSpPr>
          <p:cNvPr id="11267" name="Rectangle 4"/>
          <p:cNvSpPr>
            <a:spLocks noGrp="1" noChangeArrowheads="1"/>
          </p:cNvSpPr>
          <p:nvPr>
            <p:ph type="body" sz="half" idx="1"/>
          </p:nvPr>
        </p:nvSpPr>
        <p:spPr>
          <a:xfrm>
            <a:off x="457200" y="1905000"/>
            <a:ext cx="4648200" cy="41148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342900" indent="-342900">
              <a:lnSpc>
                <a:spcPct val="70000"/>
              </a:lnSpc>
            </a:pPr>
            <a:endParaRPr lang="en-US" altLang="en-US" sz="2000" smtClean="0"/>
          </a:p>
          <a:p>
            <a:pPr marL="742950" lvl="1" indent="-285750">
              <a:lnSpc>
                <a:spcPct val="70000"/>
              </a:lnSpc>
            </a:pPr>
            <a:r>
              <a:rPr lang="en-US" altLang="en-US" sz="3200" smtClean="0"/>
              <a:t>composed of 2 or more elements in a fixed ratio</a:t>
            </a:r>
          </a:p>
          <a:p>
            <a:pPr marL="742950" lvl="1" indent="-285750">
              <a:lnSpc>
                <a:spcPct val="70000"/>
              </a:lnSpc>
            </a:pPr>
            <a:r>
              <a:rPr lang="en-US" altLang="en-US" sz="3200" smtClean="0"/>
              <a:t>properties differ from those of individual elements</a:t>
            </a:r>
          </a:p>
          <a:p>
            <a:pPr marL="742950" lvl="1" indent="-285750">
              <a:lnSpc>
                <a:spcPct val="70000"/>
              </a:lnSpc>
            </a:pPr>
            <a:r>
              <a:rPr lang="en-US" altLang="en-US" sz="3200" u="sng" smtClean="0"/>
              <a:t>EX</a:t>
            </a:r>
            <a:r>
              <a:rPr lang="en-US" altLang="en-US" sz="3200" smtClean="0"/>
              <a:t>: table salt (NaCl)</a:t>
            </a:r>
          </a:p>
        </p:txBody>
      </p:sp>
      <p:pic>
        <p:nvPicPr>
          <p:cNvPr id="11268" name="Picture 5" descr="salt"/>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477000" y="2286000"/>
            <a:ext cx="1771650" cy="349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026"/>
          <p:cNvSpPr>
            <a:spLocks noGrp="1" noChangeArrowheads="1"/>
          </p:cNvSpPr>
          <p:nvPr>
            <p:ph type="title"/>
          </p:nvPr>
        </p:nvSpPr>
        <p:spPr>
          <a:xfrm>
            <a:off x="533400" y="304800"/>
            <a:ext cx="7162800" cy="1143000"/>
          </a:xfrm>
        </p:spPr>
        <p:txBody>
          <a:bodyPr/>
          <a:lstStyle/>
          <a:p>
            <a:pPr algn="l">
              <a:defRPr/>
            </a:pPr>
            <a:r>
              <a:rPr lang="en-US" smtClean="0">
                <a:solidFill>
                  <a:schemeClr val="hlink"/>
                </a:solidFill>
                <a:effectLst>
                  <a:outerShdw blurRad="38100" dist="38100" dir="2700000" algn="tl">
                    <a:srgbClr val="000000"/>
                  </a:outerShdw>
                </a:effectLst>
                <a:latin typeface="Comic Sans MS" pitchFamily="66" charset="0"/>
              </a:rPr>
              <a:t>ATOM </a:t>
            </a:r>
            <a:br>
              <a:rPr lang="en-US" smtClean="0">
                <a:solidFill>
                  <a:schemeClr val="hlink"/>
                </a:solidFill>
                <a:effectLst>
                  <a:outerShdw blurRad="38100" dist="38100" dir="2700000" algn="tl">
                    <a:srgbClr val="000000"/>
                  </a:outerShdw>
                </a:effectLst>
                <a:latin typeface="Comic Sans MS" pitchFamily="66" charset="0"/>
              </a:rPr>
            </a:br>
            <a:r>
              <a:rPr lang="en-US" smtClean="0">
                <a:solidFill>
                  <a:schemeClr val="hlink"/>
                </a:solidFill>
                <a:effectLst>
                  <a:outerShdw blurRad="38100" dist="38100" dir="2700000" algn="tl">
                    <a:srgbClr val="000000"/>
                  </a:outerShdw>
                </a:effectLst>
                <a:latin typeface="Comic Sans MS" pitchFamily="66" charset="0"/>
              </a:rPr>
              <a:t>COMPOSITION</a:t>
            </a:r>
            <a:endParaRPr lang="en-US" sz="4000" smtClean="0">
              <a:solidFill>
                <a:schemeClr val="hlink"/>
              </a:solidFill>
              <a:effectLst>
                <a:outerShdw blurRad="38100" dist="38100" dir="2700000" algn="tl">
                  <a:srgbClr val="000000"/>
                </a:outerShdw>
              </a:effectLst>
            </a:endParaRPr>
          </a:p>
        </p:txBody>
      </p:sp>
      <p:sp>
        <p:nvSpPr>
          <p:cNvPr id="128003" name="Rectangle 1027"/>
          <p:cNvSpPr>
            <a:spLocks noChangeArrowheads="1"/>
          </p:cNvSpPr>
          <p:nvPr/>
        </p:nvSpPr>
        <p:spPr bwMode="auto">
          <a:xfrm>
            <a:off x="588963" y="2671763"/>
            <a:ext cx="6731000" cy="35702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a:spcBef>
                <a:spcPct val="50000"/>
              </a:spcBef>
              <a:buFontTx/>
              <a:buChar char="•"/>
              <a:defRPr/>
            </a:pPr>
            <a:r>
              <a:rPr lang="en-US" sz="2400" i="0">
                <a:effectLst>
                  <a:outerShdw blurRad="38100" dist="38100" dir="2700000" algn="tl">
                    <a:srgbClr val="FFFFFF"/>
                  </a:outerShdw>
                </a:effectLst>
                <a:latin typeface="Arial" charset="0"/>
              </a:rPr>
              <a:t>protons and neutrons in 				the nucleus.</a:t>
            </a:r>
          </a:p>
          <a:p>
            <a:pPr>
              <a:spcBef>
                <a:spcPct val="50000"/>
              </a:spcBef>
              <a:buFontTx/>
              <a:buChar char="•"/>
              <a:defRPr/>
            </a:pPr>
            <a:r>
              <a:rPr lang="en-US" sz="2400" i="0">
                <a:effectLst>
                  <a:outerShdw blurRad="38100" dist="38100" dir="2700000" algn="tl">
                    <a:srgbClr val="FFFFFF"/>
                  </a:outerShdw>
                </a:effectLst>
                <a:latin typeface="Arial" charset="0"/>
              </a:rPr>
              <a:t>the number of electrons is equal to the number of protons.</a:t>
            </a:r>
          </a:p>
          <a:p>
            <a:pPr>
              <a:spcBef>
                <a:spcPct val="50000"/>
              </a:spcBef>
              <a:buFontTx/>
              <a:buChar char="•"/>
              <a:defRPr/>
            </a:pPr>
            <a:r>
              <a:rPr lang="en-US" sz="2400" i="0">
                <a:effectLst>
                  <a:outerShdw blurRad="38100" dist="38100" dir="2700000" algn="tl">
                    <a:srgbClr val="FFFFFF"/>
                  </a:outerShdw>
                </a:effectLst>
                <a:latin typeface="Arial" charset="0"/>
              </a:rPr>
              <a:t>electrons in space around the nucleus.</a:t>
            </a:r>
          </a:p>
          <a:p>
            <a:pPr>
              <a:spcBef>
                <a:spcPct val="50000"/>
              </a:spcBef>
              <a:buFontTx/>
              <a:buChar char="•"/>
              <a:defRPr/>
            </a:pPr>
            <a:r>
              <a:rPr lang="en-US" sz="2400" i="0">
                <a:effectLst>
                  <a:outerShdw blurRad="38100" dist="38100" dir="2700000" algn="tl">
                    <a:srgbClr val="FFFFFF"/>
                  </a:outerShdw>
                </a:effectLst>
                <a:latin typeface="Arial" charset="0"/>
              </a:rPr>
              <a:t>extremely small. One teaspoon of water has 3 times as many atoms as the Atlantic Ocean has teaspoons of water.</a:t>
            </a:r>
          </a:p>
        </p:txBody>
      </p:sp>
      <p:sp>
        <p:nvSpPr>
          <p:cNvPr id="128004" name="Rectangle 1028"/>
          <p:cNvSpPr>
            <a:spLocks noChangeArrowheads="1"/>
          </p:cNvSpPr>
          <p:nvPr/>
        </p:nvSpPr>
        <p:spPr bwMode="auto">
          <a:xfrm>
            <a:off x="741363" y="1609725"/>
            <a:ext cx="3417887" cy="95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7" tIns="44450" rIns="90487" bIns="44450">
            <a:spAutoFit/>
          </a:bodyPr>
          <a:lstStyle/>
          <a:p>
            <a:pPr>
              <a:defRPr/>
            </a:pPr>
            <a:r>
              <a:rPr lang="en-US" sz="2800" i="0">
                <a:effectLst>
                  <a:outerShdw blurRad="38100" dist="38100" dir="2700000" algn="tl">
                    <a:srgbClr val="FFFFFF"/>
                  </a:outerShdw>
                </a:effectLst>
                <a:latin typeface="Arial" charset="0"/>
              </a:rPr>
              <a:t>The atom is mostly</a:t>
            </a:r>
          </a:p>
          <a:p>
            <a:pPr>
              <a:defRPr/>
            </a:pPr>
            <a:r>
              <a:rPr lang="en-US" sz="2800" i="0">
                <a:effectLst>
                  <a:outerShdw blurRad="38100" dist="38100" dir="2700000" algn="tl">
                    <a:srgbClr val="FFFFFF"/>
                  </a:outerShdw>
                </a:effectLst>
                <a:latin typeface="Arial" charset="0"/>
              </a:rPr>
              <a:t>empty space</a:t>
            </a:r>
          </a:p>
        </p:txBody>
      </p:sp>
      <p:pic>
        <p:nvPicPr>
          <p:cNvPr id="128021" name="02M14AN1.avi">
            <a:hlinkClick r:id="" action="ppaction://media"/>
          </p:cNvPr>
          <p:cNvPicPr>
            <a:picLocks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4724400" y="381000"/>
            <a:ext cx="4419600" cy="27844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Effect transition="in" filter="dissolve">
                                      <p:cBhvr>
                                        <p:cTn id="7" dur="500"/>
                                        <p:tgtEl>
                                          <p:spTgt spid="1280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8003">
                                            <p:txEl>
                                              <p:pRg st="1" end="1"/>
                                            </p:txEl>
                                          </p:spTgt>
                                        </p:tgtEl>
                                        <p:attrNameLst>
                                          <p:attrName>style.visibility</p:attrName>
                                        </p:attrNameLst>
                                      </p:cBhvr>
                                      <p:to>
                                        <p:strVal val="visible"/>
                                      </p:to>
                                    </p:set>
                                    <p:animEffect transition="in" filter="dissolve">
                                      <p:cBhvr>
                                        <p:cTn id="12" dur="500"/>
                                        <p:tgtEl>
                                          <p:spTgt spid="1280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8003">
                                            <p:txEl>
                                              <p:pRg st="2" end="2"/>
                                            </p:txEl>
                                          </p:spTgt>
                                        </p:tgtEl>
                                        <p:attrNameLst>
                                          <p:attrName>style.visibility</p:attrName>
                                        </p:attrNameLst>
                                      </p:cBhvr>
                                      <p:to>
                                        <p:strVal val="visible"/>
                                      </p:to>
                                    </p:set>
                                    <p:animEffect transition="in" filter="dissolve">
                                      <p:cBhvr>
                                        <p:cTn id="17" dur="500"/>
                                        <p:tgtEl>
                                          <p:spTgt spid="12800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8003">
                                            <p:txEl>
                                              <p:pRg st="3" end="3"/>
                                            </p:txEl>
                                          </p:spTgt>
                                        </p:tgtEl>
                                        <p:attrNameLst>
                                          <p:attrName>style.visibility</p:attrName>
                                        </p:attrNameLst>
                                      </p:cBhvr>
                                      <p:to>
                                        <p:strVal val="visible"/>
                                      </p:to>
                                    </p:set>
                                    <p:animEffect transition="in" filter="dissolve">
                                      <p:cBhvr>
                                        <p:cTn id="22" dur="500"/>
                                        <p:tgtEl>
                                          <p:spTgt spid="1280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128021"/>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 presetClass="mediacall" presetSubtype="0" fill="hold" nodeType="clickEffect">
                                  <p:stCondLst>
                                    <p:cond delay="0"/>
                                  </p:stCondLst>
                                  <p:childTnLst>
                                    <p:cmd type="call" cmd="togglePause">
                                      <p:cBhvr>
                                        <p:cTn id="27" dur="1" fill="hold"/>
                                        <p:tgtEl>
                                          <p:spTgt spid="128021"/>
                                        </p:tgtEl>
                                      </p:cBhvr>
                                    </p:cmd>
                                  </p:childTnLst>
                                </p:cTn>
                              </p:par>
                            </p:childTnLst>
                          </p:cTn>
                        </p:par>
                      </p:childTnLst>
                    </p:cTn>
                  </p:par>
                </p:childTnLst>
              </p:cTn>
              <p:nextCondLst>
                <p:cond evt="onClick" delay="0">
                  <p:tgtEl>
                    <p:spTgt spid="128021"/>
                  </p:tgtEl>
                </p:cond>
              </p:nextCondLst>
            </p:seq>
            <p:video>
              <p:cMediaNode>
                <p:cTn id="28" fill="hold" display="0">
                  <p:stCondLst>
                    <p:cond delay="indefinite"/>
                  </p:stCondLst>
                </p:cTn>
                <p:tgtEl>
                  <p:spTgt spid="128021"/>
                </p:tgtEl>
              </p:cMediaNode>
            </p:video>
          </p:childTnLst>
        </p:cTn>
      </p:par>
    </p:tnLst>
    <p:bldLst>
      <p:bldP spid="128003" grpId="0" build="p" autoUpdateAnimBg="0"/>
    </p:bldLst>
  </p:timing>
</p:sld>
</file>

<file path=ppt/theme/theme1.xml><?xml version="1.0" encoding="utf-8"?>
<a:theme xmlns:a="http://schemas.openxmlformats.org/drawingml/2006/main" name="Microsoft Office 98">
  <a:themeElements>
    <a:clrScheme name="">
      <a:dk1>
        <a:srgbClr val="000000"/>
      </a:dk1>
      <a:lt1>
        <a:srgbClr val="618FFD"/>
      </a:lt1>
      <a:dk2>
        <a:srgbClr val="000000"/>
      </a:dk2>
      <a:lt2>
        <a:srgbClr val="919191"/>
      </a:lt2>
      <a:accent1>
        <a:srgbClr val="618FFD"/>
      </a:accent1>
      <a:accent2>
        <a:srgbClr val="00AE00"/>
      </a:accent2>
      <a:accent3>
        <a:srgbClr val="B7C6FE"/>
      </a:accent3>
      <a:accent4>
        <a:srgbClr val="000000"/>
      </a:accent4>
      <a:accent5>
        <a:srgbClr val="B7C6FE"/>
      </a:accent5>
      <a:accent6>
        <a:srgbClr val="009D00"/>
      </a:accent6>
      <a:hlink>
        <a:srgbClr val="FC0128"/>
      </a:hlink>
      <a:folHlink>
        <a:srgbClr val="CECECE"/>
      </a:folHlink>
    </a:clrScheme>
    <a:fontScheme name="Microsoft Office 9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1600" b="1" i="1" u="none" strike="noStrike" cap="none" normalizeH="0" baseline="0" smtClean="0">
            <a:ln>
              <a:noFill/>
            </a:ln>
            <a:solidFill>
              <a:schemeClr val="tx1"/>
            </a:solidFill>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3177</TotalTime>
  <Pages>32</Pages>
  <Words>1135</Words>
  <Application>Microsoft Office PowerPoint</Application>
  <PresentationFormat>Letter Paper (8.5x11 in)</PresentationFormat>
  <Paragraphs>268</Paragraphs>
  <Slides>51</Slides>
  <Notes>1</Notes>
  <HiddenSlides>0</HiddenSlides>
  <MMClips>15</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3</vt:i4>
      </vt:variant>
      <vt:variant>
        <vt:lpstr>Slide Titles</vt:lpstr>
      </vt:variant>
      <vt:variant>
        <vt:i4>51</vt:i4>
      </vt:variant>
    </vt:vector>
  </HeadingPairs>
  <TitlesOfParts>
    <vt:vector size="61" baseType="lpstr">
      <vt:lpstr>Arial</vt:lpstr>
      <vt:lpstr>Comic Sans MS</vt:lpstr>
      <vt:lpstr>Palatino</vt:lpstr>
      <vt:lpstr>Helvetica</vt:lpstr>
      <vt:lpstr>Wingdings</vt:lpstr>
      <vt:lpstr>Times New Roman</vt:lpstr>
      <vt:lpstr>Microsoft Office 98</vt:lpstr>
      <vt:lpstr>Microsoft ClipArt Gallery</vt:lpstr>
      <vt:lpstr>Microsoft Clip Gallery</vt:lpstr>
      <vt:lpstr>QuickTime Movie</vt:lpstr>
      <vt:lpstr>PowerPoint Presentation</vt:lpstr>
      <vt:lpstr>The Language of Chemistry</vt:lpstr>
      <vt:lpstr>PowerPoint Presentation</vt:lpstr>
      <vt:lpstr>Copper atoms on silica  surface.  </vt:lpstr>
      <vt:lpstr>Subatomic Particles</vt:lpstr>
      <vt:lpstr>A MOLECULE is the smallest unit of a compound that retains the chemical characteristics of the compound. </vt:lpstr>
      <vt:lpstr>The red compound is composed of  •  nickel (Ni) (silver) •  carbon (C) (black) •  hydrogen (H) (white)  •  oxygen (O) (red) •  nitrogen (N) (blue) </vt:lpstr>
      <vt:lpstr>Compounds</vt:lpstr>
      <vt:lpstr>ATOM  COMPOSITION</vt:lpstr>
      <vt:lpstr>ATOMIC COMPOSITION</vt:lpstr>
      <vt:lpstr>Atomic Number, Z</vt:lpstr>
      <vt:lpstr>Mass Number, A</vt:lpstr>
      <vt:lpstr>Isotopes</vt:lpstr>
      <vt:lpstr>Figure 3.10: Two isotopes of sodium.</vt:lpstr>
      <vt:lpstr>Isotopes &amp; Their Uses</vt:lpstr>
      <vt:lpstr>Isotopes &amp; Their Uses</vt:lpstr>
      <vt:lpstr>Atomic Symbols</vt:lpstr>
      <vt:lpstr>Isotopes?</vt:lpstr>
      <vt:lpstr>Answer: </vt:lpstr>
      <vt:lpstr>Counting Protons, Neutrons, and Electrons</vt:lpstr>
      <vt:lpstr>Learning Check – Counting</vt:lpstr>
      <vt:lpstr>Answers</vt:lpstr>
      <vt:lpstr>Learning Check</vt:lpstr>
      <vt:lpstr>Solution</vt:lpstr>
      <vt:lpstr>IONS  </vt:lpstr>
      <vt:lpstr>Forming Cations &amp; Anions</vt:lpstr>
      <vt:lpstr>PREDICTING ION CHARGES</vt:lpstr>
      <vt:lpstr>Learning Check – Counting</vt:lpstr>
      <vt:lpstr>Learning Check – Counting</vt:lpstr>
      <vt:lpstr>One Last Learning Check</vt:lpstr>
      <vt:lpstr>Answers</vt:lpstr>
      <vt:lpstr>Charges on Common Ions</vt:lpstr>
      <vt:lpstr>Dalton’s Atomic Theory</vt:lpstr>
      <vt:lpstr>Dalton’s Atomic Theory - Summary</vt:lpstr>
      <vt:lpstr>Problems with Dalton’s Atomic Theory?</vt:lpstr>
      <vt:lpstr>Rutherford’s experiment.</vt:lpstr>
      <vt:lpstr>PowerPoint Presentation</vt:lpstr>
      <vt:lpstr>Results of foil experiment if Plum Pudding model had been correct.</vt:lpstr>
      <vt:lpstr>What Actually Happened</vt:lpstr>
      <vt:lpstr>ELEMENTS THAT EXIST AS DIATOMIC MOLECULES</vt:lpstr>
      <vt:lpstr>AVERAGE ATOMIC MASS </vt:lpstr>
      <vt:lpstr>Isotopes &amp; Average Atomic Mass</vt:lpstr>
      <vt:lpstr>The Periodic Table</vt:lpstr>
      <vt:lpstr>Periods in the Periodic Table</vt:lpstr>
      <vt:lpstr>Groups in the Periodic Table</vt:lpstr>
      <vt:lpstr>Regions of the Periodic Table</vt:lpstr>
      <vt:lpstr>Group 1A: Alkali Metals</vt:lpstr>
      <vt:lpstr>PowerPoint Presentation</vt:lpstr>
      <vt:lpstr>Group 7A: The Halogens (salt makers)  F, Cl, Br, I, At</vt:lpstr>
      <vt:lpstr>Group 8A: The Noble (Inert) Gases He, Ne, Ar, Kr, Xe, Rn</vt:lpstr>
      <vt:lpstr>Transition Elements</vt:lpstr>
    </vt:vector>
  </TitlesOfParts>
  <LinksUpToDate>false</LinksUpToDate>
  <SharedDoc>false</SharedDoc>
  <HyperlinkBase>chemistrygeek.com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Atoms, Elements, and Ions</dc:title>
  <dc:subject>Chemistry I (High School)</dc:subject>
  <dc:creator>Neil Rapp</dc:creator>
  <cp:keywords>atoms, ions, elements, protons, neutrons, electrons, isotopes</cp:keywords>
  <dc:description/>
  <cp:lastModifiedBy>Rapp, Delbert N</cp:lastModifiedBy>
  <cp:revision>304</cp:revision>
  <cp:lastPrinted>1996-08-29T23:28:45Z</cp:lastPrinted>
  <dcterms:created xsi:type="dcterms:W3CDTF">1996-06-10T12:19:23Z</dcterms:created>
  <dcterms:modified xsi:type="dcterms:W3CDTF">2019-09-24T12:00:22Z</dcterms:modified>
</cp:coreProperties>
</file>