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6" r:id="rId3"/>
    <p:sldId id="268" r:id="rId4"/>
    <p:sldId id="269" r:id="rId5"/>
    <p:sldId id="290" r:id="rId6"/>
    <p:sldId id="271" r:id="rId7"/>
    <p:sldId id="270" r:id="rId8"/>
    <p:sldId id="294" r:id="rId9"/>
    <p:sldId id="272" r:id="rId10"/>
    <p:sldId id="267" r:id="rId11"/>
    <p:sldId id="273" r:id="rId12"/>
    <p:sldId id="293" r:id="rId13"/>
    <p:sldId id="295" r:id="rId14"/>
    <p:sldId id="300" r:id="rId15"/>
    <p:sldId id="303" r:id="rId16"/>
    <p:sldId id="296" r:id="rId17"/>
    <p:sldId id="298" r:id="rId18"/>
    <p:sldId id="305" r:id="rId19"/>
    <p:sldId id="306" r:id="rId20"/>
    <p:sldId id="304" r:id="rId21"/>
  </p:sldIdLst>
  <p:sldSz cx="9144000" cy="6858000" type="letter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b="1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b="1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b="1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b="1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b="1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b="1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b="1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b="1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279F"/>
    <a:srgbClr val="003E00"/>
    <a:srgbClr val="790015"/>
    <a:srgbClr val="FCFEB9"/>
    <a:srgbClr val="FFA27C"/>
    <a:srgbClr val="FFFFFF"/>
    <a:srgbClr val="99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39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051175" y="8710613"/>
            <a:ext cx="75723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312" tIns="44450" rIns="87312" bIns="44450">
            <a:spAutoFit/>
          </a:bodyPr>
          <a:lstStyle>
            <a:lvl1pPr defTabSz="868363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8363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8363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8363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8363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68363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68363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68363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68363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 b="0" i="0" smtClean="0"/>
              <a:t>Page </a:t>
            </a:r>
            <a:fld id="{DE24C1F1-49AE-4AC4-A79F-EB2519FC0BAF}" type="slidenum">
              <a:rPr lang="en-US" altLang="en-US" sz="1200" b="0" i="0" smtClean="0"/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 b="0" i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051175" y="8710613"/>
            <a:ext cx="75723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312" tIns="44450" rIns="87312" bIns="44450">
            <a:spAutoFit/>
          </a:bodyPr>
          <a:lstStyle>
            <a:lvl1pPr defTabSz="868363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8363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8363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8363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8363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68363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68363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68363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68363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 b="0" i="0" smtClean="0"/>
              <a:t>Page </a:t>
            </a:r>
            <a:fld id="{2644711F-A534-4DF6-858E-08B971FABF08}" type="slidenum">
              <a:rPr lang="en-US" altLang="en-US" sz="1200" b="0" i="0" smtClean="0"/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 b="0" i="0" smtClean="0"/>
          </a:p>
        </p:txBody>
      </p:sp>
      <p:sp>
        <p:nvSpPr>
          <p:cNvPr id="2051" name="Rectangle 3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5603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5363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1507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917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95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609600"/>
            <a:ext cx="17907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609600"/>
            <a:ext cx="52197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160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505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505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2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3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3051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64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52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60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8192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9930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193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CC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609600"/>
            <a:ext cx="716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16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b="1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temp\Chemistry%201%20Power%20Point\01M07AN1.avi" TargetMode="Externa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video" Target="http://www.youtube.com/v/DITY2rXYU-I?version=3&amp;hl=en_US" TargetMode="Externa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Temp\Chemistry%201%20Power%20Point\fanfare%2007.wav" TargetMode="Externa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temp\Chemistry%201%20Power%20Point\01M09AN1.avi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temp\Chemistry%201%20Power%20Point\00M01AN2.avi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temp\Chemistry%201%20Power%20Point\oxygenhydrogensoapbubblesb.avi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temp\Chemistry%201%20Power%20Point\01M07AN1.avi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6000" smtClean="0">
                <a:solidFill>
                  <a:srgbClr val="EF91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Matter And Energy</a:t>
            </a:r>
            <a:endParaRPr lang="en-US" sz="6000" smtClean="0">
              <a:solidFill>
                <a:srgbClr val="EF91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" name="Pictur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657600"/>
            <a:ext cx="3162300" cy="2870200"/>
          </a:xfrm>
          <a:prstGeom prst="rect">
            <a:avLst/>
          </a:prstGeom>
          <a:solidFill>
            <a:schemeClr val="bg2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4100" name="Text Box 11"/>
          <p:cNvSpPr txBox="1">
            <a:spLocks noChangeArrowheads="1"/>
          </p:cNvSpPr>
          <p:nvPr/>
        </p:nvSpPr>
        <p:spPr bwMode="auto">
          <a:xfrm>
            <a:off x="381000" y="2057400"/>
            <a:ext cx="2819400" cy="6461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/>
              <a:t>Chemistry I Honors: Chapter 3</a:t>
            </a:r>
          </a:p>
        </p:txBody>
      </p:sp>
      <p:pic>
        <p:nvPicPr>
          <p:cNvPr id="4108" name="01M07AN1.avi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3886200"/>
            <a:ext cx="4038600" cy="24018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7" fill="hold"/>
                                        <p:tgtEl>
                                          <p:spTgt spid="4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10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8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638800" y="1143000"/>
            <a:ext cx="2971800" cy="27432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4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Graphite</a:t>
            </a:r>
            <a:r>
              <a:rPr 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— layer structure of carbon atoms reflects physical properties.</a:t>
            </a: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55467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33400"/>
            <a:ext cx="6553200" cy="609600"/>
          </a:xfrm>
        </p:spPr>
        <p:txBody>
          <a:bodyPr/>
          <a:lstStyle/>
          <a:p>
            <a:pPr>
              <a:defRPr/>
            </a:pPr>
            <a:r>
              <a:rPr lang="en-US" sz="4800" smtClean="0">
                <a:solidFill>
                  <a:srgbClr val="EF91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Physical Changes</a:t>
            </a:r>
            <a:endParaRPr lang="en-US" sz="5400" smtClean="0">
              <a:solidFill>
                <a:srgbClr val="EF91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4495800" cy="4495800"/>
          </a:xfrm>
        </p:spPr>
        <p:txBody>
          <a:bodyPr/>
          <a:lstStyle/>
          <a:p>
            <a:pPr lvl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400" smtClean="0"/>
              <a:t>can be observed without changing the identity of the substance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Some </a:t>
            </a:r>
            <a:r>
              <a:rPr lang="en-US" sz="28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physical changes </a:t>
            </a: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would be</a:t>
            </a:r>
          </a:p>
          <a:p>
            <a:pPr>
              <a:lnSpc>
                <a:spcPct val="80000"/>
              </a:lnSpc>
              <a:defRPr/>
            </a:pP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boiling of a liquid</a:t>
            </a:r>
          </a:p>
          <a:p>
            <a:pPr>
              <a:lnSpc>
                <a:spcPct val="80000"/>
              </a:lnSpc>
              <a:defRPr/>
            </a:pP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melting of a solid</a:t>
            </a:r>
          </a:p>
          <a:p>
            <a:pPr>
              <a:lnSpc>
                <a:spcPct val="80000"/>
              </a:lnSpc>
              <a:defRPr/>
            </a:pP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dissolving a solid in a liquid to give a homogeneous mixture — a SOLUTION.</a:t>
            </a:r>
          </a:p>
          <a:p>
            <a:pPr>
              <a:lnSpc>
                <a:spcPct val="80000"/>
              </a:lnSpc>
              <a:defRPr/>
            </a:pPr>
            <a:endParaRPr lang="en-US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4580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50" y="1314450"/>
            <a:ext cx="2743200" cy="41783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4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Chemical Properties and Chemical Change</a:t>
            </a:r>
            <a:endParaRPr lang="en-US" sz="4800" smtClean="0">
              <a:solidFill>
                <a:srgbClr val="EF91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3700" y="1701800"/>
            <a:ext cx="5486400" cy="274320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Chemical change </a:t>
            </a:r>
            <a:r>
              <a:rPr 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or </a:t>
            </a:r>
            <a:r>
              <a:rPr lang="en-US" sz="3200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chemical reaction</a:t>
            </a:r>
            <a:r>
              <a:rPr 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 — transformation of one or more atoms or molecules into one or more different molecules.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609600" y="4545013"/>
            <a:ext cx="551180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r>
              <a:rPr lang="en-US" sz="3200" i="0" dirty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 Example: Burning hydrogen (H</a:t>
            </a:r>
            <a:r>
              <a:rPr lang="en-US" sz="3200" i="0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2</a:t>
            </a:r>
            <a:r>
              <a:rPr lang="en-US" sz="3200" i="0" dirty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) in oxygen (O</a:t>
            </a:r>
            <a:r>
              <a:rPr lang="en-US" sz="3200" i="0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2</a:t>
            </a:r>
            <a:r>
              <a:rPr lang="en-US" sz="3200" i="0" dirty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) gives H</a:t>
            </a:r>
            <a:r>
              <a:rPr lang="en-US" sz="3200" i="0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2</a:t>
            </a:r>
            <a:r>
              <a:rPr lang="en-US" sz="3200" i="0" dirty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O.</a:t>
            </a:r>
          </a:p>
        </p:txBody>
      </p:sp>
      <p:pic>
        <p:nvPicPr>
          <p:cNvPr id="26629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1701800"/>
            <a:ext cx="2895600" cy="219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0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62400"/>
            <a:ext cx="2882900" cy="226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7543800" y="3683000"/>
            <a:ext cx="0" cy="939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381000" y="1600200"/>
            <a:ext cx="807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  <p:bldP spid="655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Sure Signs of a Chemical Change</a:t>
            </a:r>
            <a:endParaRPr lang="en-US" sz="4800" smtClean="0">
              <a:solidFill>
                <a:srgbClr val="EF91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Heat</a:t>
            </a:r>
          </a:p>
          <a:p>
            <a:pPr>
              <a:defRPr/>
            </a:pP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Light</a:t>
            </a:r>
          </a:p>
          <a:p>
            <a:pPr>
              <a:defRPr/>
            </a:pP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Gas Produced (not from boiling!)</a:t>
            </a:r>
          </a:p>
          <a:p>
            <a:pPr>
              <a:defRPr/>
            </a:pP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Precipitate – a solid formed by mixing two liquids together</a:t>
            </a:r>
          </a:p>
        </p:txBody>
      </p:sp>
      <p:sp>
        <p:nvSpPr>
          <p:cNvPr id="28676" name="Line 8"/>
          <p:cNvSpPr>
            <a:spLocks noChangeShapeType="1"/>
          </p:cNvSpPr>
          <p:nvPr/>
        </p:nvSpPr>
        <p:spPr bwMode="auto">
          <a:xfrm>
            <a:off x="381000" y="1828800"/>
            <a:ext cx="807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Rectangle 1"/>
          <p:cNvSpPr>
            <a:spLocks noChangeArrowheads="1"/>
          </p:cNvSpPr>
          <p:nvPr/>
        </p:nvSpPr>
        <p:spPr bwMode="auto">
          <a:xfrm>
            <a:off x="4114800" y="2209800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http://www.youtube.com/watch?v=DITY2rXYU-I&amp;feature=fvwrel</a:t>
            </a:r>
          </a:p>
        </p:txBody>
      </p:sp>
      <p:pic>
        <p:nvPicPr>
          <p:cNvPr id="3" name="DITY2rXYU-I?version=3&amp;hl=en_US"/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1242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81923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smtClean="0">
                <a:solidFill>
                  <a:schemeClr val="hlink"/>
                </a:solidFill>
              </a:rPr>
              <a:t>Physical vs. Chemical</a:t>
            </a:r>
            <a:endParaRPr lang="en-US" altLang="en-US" sz="480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3821113" cy="4114800"/>
          </a:xfrm>
        </p:spPr>
        <p:txBody>
          <a:bodyPr/>
          <a:lstStyle/>
          <a:p>
            <a:pPr marL="457200" indent="-457200"/>
            <a:r>
              <a:rPr lang="en-US" altLang="en-US" sz="2800" smtClean="0"/>
              <a:t>Examples:</a:t>
            </a:r>
          </a:p>
          <a:p>
            <a:pPr marL="912813" lvl="1" indent="-341313">
              <a:lnSpc>
                <a:spcPct val="130000"/>
              </a:lnSpc>
            </a:pPr>
            <a:r>
              <a:rPr lang="en-US" altLang="en-US" sz="2800" smtClean="0"/>
              <a:t>melting point</a:t>
            </a:r>
          </a:p>
          <a:p>
            <a:pPr marL="912813" lvl="1" indent="-341313">
              <a:lnSpc>
                <a:spcPct val="130000"/>
              </a:lnSpc>
            </a:pPr>
            <a:r>
              <a:rPr lang="en-US" altLang="en-US" sz="2800" smtClean="0"/>
              <a:t>flammable</a:t>
            </a:r>
          </a:p>
          <a:p>
            <a:pPr marL="912813" lvl="1" indent="-341313">
              <a:lnSpc>
                <a:spcPct val="130000"/>
              </a:lnSpc>
            </a:pPr>
            <a:r>
              <a:rPr lang="en-US" altLang="en-US" sz="2800" smtClean="0"/>
              <a:t>density</a:t>
            </a:r>
          </a:p>
          <a:p>
            <a:pPr marL="912813" lvl="1" indent="-341313">
              <a:lnSpc>
                <a:spcPct val="130000"/>
              </a:lnSpc>
            </a:pPr>
            <a:r>
              <a:rPr lang="en-US" altLang="en-US" sz="2800" smtClean="0"/>
              <a:t>magnetic</a:t>
            </a:r>
          </a:p>
          <a:p>
            <a:pPr marL="912813" lvl="1" indent="-341313">
              <a:lnSpc>
                <a:spcPct val="130000"/>
              </a:lnSpc>
            </a:pPr>
            <a:r>
              <a:rPr lang="en-US" altLang="en-US" sz="2800" smtClean="0"/>
              <a:t>tarnishes in air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4332288" y="1524000"/>
            <a:ext cx="3771900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457200" indent="-4572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2813" indent="-341313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endParaRPr lang="en-US" altLang="en-US" sz="2400" i="0"/>
          </a:p>
          <a:p>
            <a:pPr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endParaRPr lang="en-US" altLang="en-US" sz="2800" i="0"/>
          </a:p>
          <a:p>
            <a:pPr lvl="1">
              <a:lnSpc>
                <a:spcPct val="130000"/>
              </a:lnSpc>
              <a:spcBef>
                <a:spcPct val="30000"/>
              </a:spcBef>
              <a:buSzPct val="100000"/>
            </a:pPr>
            <a:r>
              <a:rPr lang="en-US" altLang="en-US" sz="2800" i="0">
                <a:solidFill>
                  <a:schemeClr val="tx2"/>
                </a:solidFill>
              </a:rPr>
              <a:t>physical</a:t>
            </a:r>
          </a:p>
          <a:p>
            <a:pPr lvl="1">
              <a:lnSpc>
                <a:spcPct val="130000"/>
              </a:lnSpc>
              <a:spcBef>
                <a:spcPct val="30000"/>
              </a:spcBef>
              <a:buSzPct val="100000"/>
            </a:pPr>
            <a:r>
              <a:rPr lang="en-US" altLang="en-US" sz="2800" i="0">
                <a:solidFill>
                  <a:schemeClr val="accent1"/>
                </a:solidFill>
              </a:rPr>
              <a:t>chemical</a:t>
            </a:r>
            <a:endParaRPr lang="en-US" altLang="en-US" sz="2800" i="0">
              <a:solidFill>
                <a:schemeClr val="tx2"/>
              </a:solidFill>
            </a:endParaRPr>
          </a:p>
          <a:p>
            <a:pPr lvl="1">
              <a:lnSpc>
                <a:spcPct val="130000"/>
              </a:lnSpc>
              <a:spcBef>
                <a:spcPct val="30000"/>
              </a:spcBef>
              <a:buSzPct val="100000"/>
            </a:pPr>
            <a:r>
              <a:rPr lang="en-US" altLang="en-US" sz="2800" i="0">
                <a:solidFill>
                  <a:schemeClr val="tx2"/>
                </a:solidFill>
              </a:rPr>
              <a:t>physical</a:t>
            </a:r>
          </a:p>
          <a:p>
            <a:pPr lvl="1">
              <a:lnSpc>
                <a:spcPct val="130000"/>
              </a:lnSpc>
              <a:spcBef>
                <a:spcPct val="30000"/>
              </a:spcBef>
              <a:buSzPct val="100000"/>
            </a:pPr>
            <a:r>
              <a:rPr lang="en-US" altLang="en-US" sz="2800" i="0">
                <a:solidFill>
                  <a:schemeClr val="tx2"/>
                </a:solidFill>
              </a:rPr>
              <a:t>physical</a:t>
            </a:r>
          </a:p>
          <a:p>
            <a:pPr lvl="1">
              <a:lnSpc>
                <a:spcPct val="130000"/>
              </a:lnSpc>
              <a:spcBef>
                <a:spcPct val="30000"/>
              </a:spcBef>
              <a:buSzPct val="100000"/>
            </a:pPr>
            <a:r>
              <a:rPr lang="en-US" altLang="en-US" sz="2800" i="0">
                <a:solidFill>
                  <a:schemeClr val="accent1"/>
                </a:solidFill>
              </a:rPr>
              <a:t>chemical</a:t>
            </a:r>
            <a:endParaRPr lang="en-US" altLang="en-US" sz="2800" i="0"/>
          </a:p>
        </p:txBody>
      </p:sp>
      <p:pic>
        <p:nvPicPr>
          <p:cNvPr id="90117" name="fanfare 07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2" fill="hold"/>
                                        <p:tgtEl>
                                          <p:spTgt spid="901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0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0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0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0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0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117"/>
                </p:tgtEl>
              </p:cMediaNode>
            </p:audio>
          </p:childTnLst>
        </p:cTn>
      </p:par>
    </p:tnLst>
    <p:bldLst>
      <p:bldP spid="90116" grpId="0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smtClean="0">
                <a:solidFill>
                  <a:schemeClr val="hlink"/>
                </a:solidFill>
              </a:rPr>
              <a:t>Physical vs. Chemical</a:t>
            </a:r>
            <a:endParaRPr lang="en-US" altLang="en-US" sz="480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4837113" cy="4114800"/>
          </a:xfrm>
        </p:spPr>
        <p:txBody>
          <a:bodyPr/>
          <a:lstStyle/>
          <a:p>
            <a:pPr marL="457200" indent="-457200"/>
            <a:r>
              <a:rPr lang="en-US" altLang="en-US" sz="2800" smtClean="0"/>
              <a:t>Examples:</a:t>
            </a:r>
          </a:p>
          <a:p>
            <a:pPr marL="912813" lvl="1" indent="-341313">
              <a:lnSpc>
                <a:spcPct val="130000"/>
              </a:lnSpc>
            </a:pPr>
            <a:r>
              <a:rPr lang="en-US" altLang="en-US" sz="2800" smtClean="0"/>
              <a:t>rusting iron</a:t>
            </a:r>
          </a:p>
          <a:p>
            <a:pPr marL="912813" lvl="1" indent="-341313">
              <a:lnSpc>
                <a:spcPct val="130000"/>
              </a:lnSpc>
            </a:pPr>
            <a:r>
              <a:rPr lang="en-US" altLang="en-US" sz="2800" smtClean="0"/>
              <a:t>dissolving in water</a:t>
            </a:r>
          </a:p>
          <a:p>
            <a:pPr marL="912813" lvl="1" indent="-341313">
              <a:lnSpc>
                <a:spcPct val="130000"/>
              </a:lnSpc>
            </a:pPr>
            <a:r>
              <a:rPr lang="en-US" altLang="en-US" sz="2800" smtClean="0"/>
              <a:t>burning a log</a:t>
            </a:r>
          </a:p>
          <a:p>
            <a:pPr marL="912813" lvl="1" indent="-341313">
              <a:lnSpc>
                <a:spcPct val="130000"/>
              </a:lnSpc>
            </a:pPr>
            <a:r>
              <a:rPr lang="en-US" altLang="en-US" sz="2800" smtClean="0"/>
              <a:t>melting ice</a:t>
            </a:r>
          </a:p>
          <a:p>
            <a:pPr marL="912813" lvl="1" indent="-341313">
              <a:lnSpc>
                <a:spcPct val="130000"/>
              </a:lnSpc>
            </a:pPr>
            <a:r>
              <a:rPr lang="en-US" altLang="en-US" sz="2800" smtClean="0"/>
              <a:t>grinding spices</a:t>
            </a: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4984750" y="1524000"/>
            <a:ext cx="3771900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457200" indent="-4572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2813" indent="-341313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endParaRPr lang="en-US" altLang="en-US" sz="2400" i="0"/>
          </a:p>
          <a:p>
            <a:pPr>
              <a:lnSpc>
                <a:spcPct val="90000"/>
              </a:lnSpc>
              <a:spcBef>
                <a:spcPct val="30000"/>
              </a:spcBef>
              <a:buSzPct val="100000"/>
            </a:pPr>
            <a:endParaRPr lang="en-US" altLang="en-US" sz="2400" i="0"/>
          </a:p>
          <a:p>
            <a:pPr lvl="1">
              <a:lnSpc>
                <a:spcPct val="130000"/>
              </a:lnSpc>
              <a:spcBef>
                <a:spcPct val="30000"/>
              </a:spcBef>
              <a:buSzPct val="100000"/>
            </a:pPr>
            <a:r>
              <a:rPr lang="en-US" altLang="en-US" sz="2800" i="0">
                <a:solidFill>
                  <a:schemeClr val="accent1"/>
                </a:solidFill>
              </a:rPr>
              <a:t>chemical</a:t>
            </a:r>
            <a:endParaRPr lang="en-US" altLang="en-US" sz="2800" i="0">
              <a:solidFill>
                <a:schemeClr val="tx2"/>
              </a:solidFill>
            </a:endParaRPr>
          </a:p>
          <a:p>
            <a:pPr lvl="1">
              <a:lnSpc>
                <a:spcPct val="130000"/>
              </a:lnSpc>
              <a:spcBef>
                <a:spcPct val="30000"/>
              </a:spcBef>
              <a:buSzPct val="100000"/>
            </a:pPr>
            <a:r>
              <a:rPr lang="en-US" altLang="en-US" sz="2800" i="0">
                <a:solidFill>
                  <a:schemeClr val="tx2"/>
                </a:solidFill>
              </a:rPr>
              <a:t>physical</a:t>
            </a:r>
          </a:p>
          <a:p>
            <a:pPr lvl="1">
              <a:lnSpc>
                <a:spcPct val="130000"/>
              </a:lnSpc>
              <a:spcBef>
                <a:spcPct val="30000"/>
              </a:spcBef>
              <a:buSzPct val="100000"/>
            </a:pPr>
            <a:r>
              <a:rPr lang="en-US" altLang="en-US" sz="2800" i="0">
                <a:solidFill>
                  <a:schemeClr val="accent1"/>
                </a:solidFill>
              </a:rPr>
              <a:t>chemical</a:t>
            </a:r>
            <a:endParaRPr lang="en-US" altLang="en-US" sz="2800" i="0">
              <a:solidFill>
                <a:schemeClr val="tx2"/>
              </a:solidFill>
            </a:endParaRPr>
          </a:p>
          <a:p>
            <a:pPr lvl="1">
              <a:lnSpc>
                <a:spcPct val="130000"/>
              </a:lnSpc>
              <a:spcBef>
                <a:spcPct val="30000"/>
              </a:spcBef>
              <a:buSzPct val="100000"/>
            </a:pPr>
            <a:r>
              <a:rPr lang="en-US" altLang="en-US" sz="2800" i="0">
                <a:solidFill>
                  <a:schemeClr val="tx2"/>
                </a:solidFill>
              </a:rPr>
              <a:t>physical</a:t>
            </a:r>
          </a:p>
          <a:p>
            <a:pPr lvl="1">
              <a:lnSpc>
                <a:spcPct val="130000"/>
              </a:lnSpc>
              <a:spcBef>
                <a:spcPct val="30000"/>
              </a:spcBef>
              <a:buSzPct val="100000"/>
            </a:pPr>
            <a:r>
              <a:rPr lang="en-US" altLang="en-US" sz="2800" i="0">
                <a:solidFill>
                  <a:schemeClr val="tx2"/>
                </a:solidFill>
              </a:rPr>
              <a:t>physical</a:t>
            </a:r>
          </a:p>
        </p:txBody>
      </p:sp>
      <p:sp>
        <p:nvSpPr>
          <p:cNvPr id="32773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74750" y="4670425"/>
            <a:ext cx="2322513" cy="522288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3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3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3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31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 build="p" bldLvl="2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1628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FFA27C"/>
                </a:solidFill>
                <a:latin typeface="Comic Sans MS" panose="030F0702030302020204" pitchFamily="66" charset="0"/>
              </a:rPr>
              <a:t>Matter Flowchart</a:t>
            </a:r>
          </a:p>
        </p:txBody>
      </p:sp>
      <p:sp>
        <p:nvSpPr>
          <p:cNvPr id="34819" name="Text Box 4"/>
          <p:cNvSpPr txBox="1">
            <a:spLocks noChangeAspect="1" noChangeArrowheads="1"/>
          </p:cNvSpPr>
          <p:nvPr/>
        </p:nvSpPr>
        <p:spPr bwMode="auto">
          <a:xfrm>
            <a:off x="3490913" y="1787525"/>
            <a:ext cx="2151062" cy="609600"/>
          </a:xfrm>
          <a:prstGeom prst="rect">
            <a:avLst/>
          </a:prstGeom>
          <a:solidFill>
            <a:srgbClr val="FFE67D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200"/>
              </a:spcBef>
            </a:pPr>
            <a:r>
              <a:rPr kumimoji="1" lang="en-US" altLang="en-US" sz="3600" i="0" noProof="1"/>
              <a:t>MATTER</a:t>
            </a:r>
            <a:endParaRPr kumimoji="1" lang="en-US" altLang="en-US" sz="2400" i="0" noProof="1"/>
          </a:p>
        </p:txBody>
      </p:sp>
      <p:sp>
        <p:nvSpPr>
          <p:cNvPr id="34820" name="Text Box 5">
            <a:hlinkClick r:id="rId3" action="ppaction://hlinksldjump"/>
          </p:cNvPr>
          <p:cNvSpPr txBox="1">
            <a:spLocks noChangeAspect="1" noChangeArrowheads="1"/>
          </p:cNvSpPr>
          <p:nvPr/>
        </p:nvSpPr>
        <p:spPr bwMode="auto">
          <a:xfrm>
            <a:off x="3327400" y="2744788"/>
            <a:ext cx="24892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kumimoji="1" lang="en-US" altLang="en-US" i="0" noProof="1"/>
              <a:t>Can it be physically separated?</a:t>
            </a:r>
          </a:p>
        </p:txBody>
      </p:sp>
      <p:sp>
        <p:nvSpPr>
          <p:cNvPr id="34821" name="Line 6"/>
          <p:cNvSpPr>
            <a:spLocks noChangeAspect="1" noChangeShapeType="1"/>
          </p:cNvSpPr>
          <p:nvPr/>
        </p:nvSpPr>
        <p:spPr bwMode="auto">
          <a:xfrm>
            <a:off x="4572000" y="2397125"/>
            <a:ext cx="0" cy="373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2" name="Text Box 7"/>
          <p:cNvSpPr txBox="1">
            <a:spLocks noChangeAspect="1" noChangeArrowheads="1"/>
          </p:cNvSpPr>
          <p:nvPr/>
        </p:nvSpPr>
        <p:spPr bwMode="auto">
          <a:xfrm>
            <a:off x="155575" y="5106988"/>
            <a:ext cx="2114550" cy="995362"/>
          </a:xfrm>
          <a:prstGeom prst="rect">
            <a:avLst/>
          </a:prstGeom>
          <a:solidFill>
            <a:srgbClr val="FFE67D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200"/>
              </a:spcBef>
            </a:pPr>
            <a:r>
              <a:rPr kumimoji="1" lang="en-US" altLang="en-US" sz="2000" i="0" noProof="1"/>
              <a:t>Homogeneous Mixture</a:t>
            </a:r>
          </a:p>
          <a:p>
            <a:pPr algn="ctr"/>
            <a:r>
              <a:rPr kumimoji="1" lang="en-US" altLang="en-US" sz="2000" i="0"/>
              <a:t>(solution)</a:t>
            </a:r>
            <a:endParaRPr kumimoji="1" lang="en-US" altLang="en-US" sz="2400" b="0" i="0"/>
          </a:p>
        </p:txBody>
      </p:sp>
      <p:sp>
        <p:nvSpPr>
          <p:cNvPr id="34823" name="Text Box 8"/>
          <p:cNvSpPr txBox="1">
            <a:spLocks noChangeAspect="1" noChangeArrowheads="1"/>
          </p:cNvSpPr>
          <p:nvPr/>
        </p:nvSpPr>
        <p:spPr bwMode="auto">
          <a:xfrm>
            <a:off x="2395538" y="5106988"/>
            <a:ext cx="2114550" cy="995362"/>
          </a:xfrm>
          <a:prstGeom prst="rect">
            <a:avLst/>
          </a:prstGeom>
          <a:solidFill>
            <a:srgbClr val="FFE67D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800"/>
              </a:spcBef>
            </a:pPr>
            <a:r>
              <a:rPr kumimoji="1" lang="en-US" altLang="en-US" sz="2000" i="0" noProof="1"/>
              <a:t>Heterogeneous Mixture</a:t>
            </a:r>
            <a:endParaRPr kumimoji="1" lang="en-US" altLang="en-US" sz="2000" i="0" noProof="1">
              <a:latin typeface="Comic Sans MS" panose="030F0702030302020204" pitchFamily="66" charset="0"/>
            </a:endParaRPr>
          </a:p>
        </p:txBody>
      </p:sp>
      <p:sp>
        <p:nvSpPr>
          <p:cNvPr id="34824" name="Text Box 9"/>
          <p:cNvSpPr txBox="1">
            <a:spLocks noChangeAspect="1" noChangeArrowheads="1"/>
          </p:cNvSpPr>
          <p:nvPr/>
        </p:nvSpPr>
        <p:spPr bwMode="auto">
          <a:xfrm>
            <a:off x="4633913" y="5106988"/>
            <a:ext cx="2114550" cy="995362"/>
          </a:xfrm>
          <a:prstGeom prst="rect">
            <a:avLst/>
          </a:prstGeom>
          <a:solidFill>
            <a:srgbClr val="FFE67D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kumimoji="1" lang="en-US" altLang="en-US" sz="2000" i="0" noProof="1">
              <a:solidFill>
                <a:schemeClr val="bg2"/>
              </a:solidFill>
            </a:endParaRPr>
          </a:p>
          <a:p>
            <a:pPr algn="ctr"/>
            <a:r>
              <a:rPr kumimoji="1" lang="en-US" altLang="en-US" sz="2000" i="0" noProof="1"/>
              <a:t>Compound</a:t>
            </a:r>
          </a:p>
        </p:txBody>
      </p:sp>
      <p:grpSp>
        <p:nvGrpSpPr>
          <p:cNvPr id="34825" name="Group 10"/>
          <p:cNvGrpSpPr>
            <a:grpSpLocks/>
          </p:cNvGrpSpPr>
          <p:nvPr/>
        </p:nvGrpSpPr>
        <p:grpSpPr bwMode="auto">
          <a:xfrm>
            <a:off x="1057275" y="3490913"/>
            <a:ext cx="2551113" cy="869950"/>
            <a:chOff x="666" y="2199"/>
            <a:chExt cx="1607" cy="548"/>
          </a:xfrm>
        </p:grpSpPr>
        <p:sp>
          <p:nvSpPr>
            <p:cNvPr id="34859" name="Text Box 11"/>
            <p:cNvSpPr txBox="1">
              <a:spLocks noChangeAspect="1" noChangeArrowheads="1"/>
            </p:cNvSpPr>
            <p:nvPr/>
          </p:nvSpPr>
          <p:spPr bwMode="auto">
            <a:xfrm>
              <a:off x="666" y="2199"/>
              <a:ext cx="1607" cy="313"/>
            </a:xfrm>
            <a:prstGeom prst="rect">
              <a:avLst/>
            </a:prstGeom>
            <a:solidFill>
              <a:srgbClr val="FFE67D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ts val="200"/>
                </a:spcBef>
              </a:pPr>
              <a:r>
                <a:rPr kumimoji="1" lang="en-US" altLang="en-US" sz="2400" i="0" noProof="1"/>
                <a:t>MIXTURE</a:t>
              </a:r>
              <a:endParaRPr kumimoji="1" lang="en-US" altLang="en-US" i="0" noProof="1"/>
            </a:p>
          </p:txBody>
        </p:sp>
        <p:sp>
          <p:nvSpPr>
            <p:cNvPr id="34860" name="Line 12"/>
            <p:cNvSpPr>
              <a:spLocks noChangeAspect="1" noChangeShapeType="1"/>
            </p:cNvSpPr>
            <p:nvPr/>
          </p:nvSpPr>
          <p:spPr bwMode="auto">
            <a:xfrm>
              <a:off x="1469" y="2512"/>
              <a:ext cx="0" cy="2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26" name="Group 13"/>
          <p:cNvGrpSpPr>
            <a:grpSpLocks/>
          </p:cNvGrpSpPr>
          <p:nvPr/>
        </p:nvGrpSpPr>
        <p:grpSpPr bwMode="auto">
          <a:xfrm>
            <a:off x="5235575" y="3490913"/>
            <a:ext cx="3121025" cy="869950"/>
            <a:chOff x="3378" y="2199"/>
            <a:chExt cx="1810" cy="548"/>
          </a:xfrm>
        </p:grpSpPr>
        <p:sp>
          <p:nvSpPr>
            <p:cNvPr id="34857" name="Text Box 14"/>
            <p:cNvSpPr txBox="1">
              <a:spLocks noChangeAspect="1" noChangeArrowheads="1"/>
            </p:cNvSpPr>
            <p:nvPr/>
          </p:nvSpPr>
          <p:spPr bwMode="auto">
            <a:xfrm>
              <a:off x="3378" y="2199"/>
              <a:ext cx="1810" cy="313"/>
            </a:xfrm>
            <a:prstGeom prst="rect">
              <a:avLst/>
            </a:prstGeom>
            <a:solidFill>
              <a:srgbClr val="FFE67D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ts val="200"/>
                </a:spcBef>
              </a:pPr>
              <a:r>
                <a:rPr kumimoji="1" lang="en-US" altLang="en-US" sz="2400" i="0" noProof="1"/>
                <a:t>PURE SUBSTANCE</a:t>
              </a:r>
              <a:endParaRPr kumimoji="1" lang="en-US" altLang="en-US" sz="1800" i="0" noProof="1"/>
            </a:p>
          </p:txBody>
        </p:sp>
        <p:sp>
          <p:nvSpPr>
            <p:cNvPr id="34858" name="Line 15"/>
            <p:cNvSpPr>
              <a:spLocks noChangeAspect="1" noChangeShapeType="1"/>
            </p:cNvSpPr>
            <p:nvPr/>
          </p:nvSpPr>
          <p:spPr bwMode="auto">
            <a:xfrm>
              <a:off x="4291" y="2512"/>
              <a:ext cx="0" cy="2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27" name="Line 16"/>
          <p:cNvSpPr>
            <a:spLocks noChangeAspect="1" noChangeShapeType="1"/>
          </p:cNvSpPr>
          <p:nvPr/>
        </p:nvSpPr>
        <p:spPr bwMode="auto">
          <a:xfrm>
            <a:off x="2330450" y="2994025"/>
            <a:ext cx="0" cy="496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8" name="Line 17"/>
          <p:cNvSpPr>
            <a:spLocks noChangeAspect="1" noChangeShapeType="1"/>
          </p:cNvSpPr>
          <p:nvPr/>
        </p:nvSpPr>
        <p:spPr bwMode="auto">
          <a:xfrm>
            <a:off x="2330450" y="2994025"/>
            <a:ext cx="995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9" name="Line 18"/>
          <p:cNvSpPr>
            <a:spLocks noChangeAspect="1" noChangeShapeType="1"/>
          </p:cNvSpPr>
          <p:nvPr/>
        </p:nvSpPr>
        <p:spPr bwMode="auto">
          <a:xfrm>
            <a:off x="6808788" y="2994025"/>
            <a:ext cx="0" cy="496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0" name="Line 19"/>
          <p:cNvSpPr>
            <a:spLocks noChangeAspect="1" noChangeShapeType="1"/>
          </p:cNvSpPr>
          <p:nvPr/>
        </p:nvSpPr>
        <p:spPr bwMode="auto">
          <a:xfrm>
            <a:off x="5813425" y="2994025"/>
            <a:ext cx="995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1" name="Text Box 20"/>
          <p:cNvSpPr txBox="1">
            <a:spLocks noChangeAspect="1" noChangeArrowheads="1"/>
          </p:cNvSpPr>
          <p:nvPr/>
        </p:nvSpPr>
        <p:spPr bwMode="auto">
          <a:xfrm>
            <a:off x="2270125" y="2524125"/>
            <a:ext cx="871538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1" lang="en-US" altLang="en-US" sz="2400" i="0">
                <a:solidFill>
                  <a:schemeClr val="tx2"/>
                </a:solidFill>
              </a:rPr>
              <a:t>yes</a:t>
            </a:r>
            <a:endParaRPr kumimoji="1" lang="en-US" altLang="en-US" i="0"/>
          </a:p>
        </p:txBody>
      </p:sp>
      <p:sp>
        <p:nvSpPr>
          <p:cNvPr id="34832" name="Text Box 21"/>
          <p:cNvSpPr txBox="1">
            <a:spLocks noChangeAspect="1" noChangeArrowheads="1"/>
          </p:cNvSpPr>
          <p:nvPr/>
        </p:nvSpPr>
        <p:spPr bwMode="auto">
          <a:xfrm>
            <a:off x="6375400" y="2524125"/>
            <a:ext cx="871538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1" lang="en-US" altLang="en-US" sz="2400" i="0">
                <a:solidFill>
                  <a:schemeClr val="tx2"/>
                </a:solidFill>
              </a:rPr>
              <a:t>no</a:t>
            </a:r>
            <a:endParaRPr kumimoji="1" lang="en-US" altLang="en-US" sz="1200" i="0"/>
          </a:p>
        </p:txBody>
      </p:sp>
      <p:grpSp>
        <p:nvGrpSpPr>
          <p:cNvPr id="34833" name="Group 22"/>
          <p:cNvGrpSpPr>
            <a:grpSpLocks/>
          </p:cNvGrpSpPr>
          <p:nvPr/>
        </p:nvGrpSpPr>
        <p:grpSpPr bwMode="auto">
          <a:xfrm>
            <a:off x="4618038" y="4324350"/>
            <a:ext cx="4333875" cy="782638"/>
            <a:chOff x="2909" y="2724"/>
            <a:chExt cx="2730" cy="493"/>
          </a:xfrm>
        </p:grpSpPr>
        <p:sp>
          <p:nvSpPr>
            <p:cNvPr id="34850" name="Line 23"/>
            <p:cNvSpPr>
              <a:spLocks noChangeAspect="1" noChangeShapeType="1"/>
            </p:cNvSpPr>
            <p:nvPr/>
          </p:nvSpPr>
          <p:spPr bwMode="auto">
            <a:xfrm>
              <a:off x="3389" y="2904"/>
              <a:ext cx="0" cy="3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1" name="Line 24"/>
            <p:cNvSpPr>
              <a:spLocks noChangeAspect="1" noChangeShapeType="1"/>
            </p:cNvSpPr>
            <p:nvPr/>
          </p:nvSpPr>
          <p:spPr bwMode="auto">
            <a:xfrm>
              <a:off x="5192" y="2904"/>
              <a:ext cx="0" cy="3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2" name="Text Box 25"/>
            <p:cNvSpPr txBox="1">
              <a:spLocks noChangeAspect="1" noChangeArrowheads="1"/>
            </p:cNvSpPr>
            <p:nvPr/>
          </p:nvSpPr>
          <p:spPr bwMode="auto">
            <a:xfrm>
              <a:off x="3507" y="2747"/>
              <a:ext cx="1567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i="0" noProof="1"/>
                <a:t>Can it be chemically decomposed?</a:t>
              </a:r>
            </a:p>
          </p:txBody>
        </p:sp>
        <p:sp>
          <p:nvSpPr>
            <p:cNvPr id="34853" name="Line 26"/>
            <p:cNvSpPr>
              <a:spLocks noChangeAspect="1" noChangeShapeType="1"/>
            </p:cNvSpPr>
            <p:nvPr/>
          </p:nvSpPr>
          <p:spPr bwMode="auto">
            <a:xfrm>
              <a:off x="3389" y="2904"/>
              <a:ext cx="15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4" name="Line 27"/>
            <p:cNvSpPr>
              <a:spLocks noChangeAspect="1" noChangeShapeType="1"/>
            </p:cNvSpPr>
            <p:nvPr/>
          </p:nvSpPr>
          <p:spPr bwMode="auto">
            <a:xfrm>
              <a:off x="5035" y="2904"/>
              <a:ext cx="15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5" name="Text Box 28"/>
            <p:cNvSpPr txBox="1">
              <a:spLocks noChangeAspect="1" noChangeArrowheads="1"/>
            </p:cNvSpPr>
            <p:nvPr/>
          </p:nvSpPr>
          <p:spPr bwMode="auto">
            <a:xfrm>
              <a:off x="5247" y="2724"/>
              <a:ext cx="392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2400" i="0">
                  <a:solidFill>
                    <a:schemeClr val="tx2"/>
                  </a:solidFill>
                </a:rPr>
                <a:t>no</a:t>
              </a:r>
              <a:endParaRPr kumimoji="1" lang="en-US" altLang="en-US" i="0">
                <a:solidFill>
                  <a:schemeClr val="tx2"/>
                </a:solidFill>
              </a:endParaRPr>
            </a:p>
          </p:txBody>
        </p:sp>
        <p:sp>
          <p:nvSpPr>
            <p:cNvPr id="34856" name="Text Box 29"/>
            <p:cNvSpPr txBox="1">
              <a:spLocks noChangeAspect="1" noChangeArrowheads="1"/>
            </p:cNvSpPr>
            <p:nvPr/>
          </p:nvSpPr>
          <p:spPr bwMode="auto">
            <a:xfrm>
              <a:off x="2909" y="2724"/>
              <a:ext cx="549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2400" i="0">
                  <a:solidFill>
                    <a:schemeClr val="tx2"/>
                  </a:solidFill>
                </a:rPr>
                <a:t>yes</a:t>
              </a:r>
              <a:endParaRPr kumimoji="1" lang="en-US" altLang="en-US" i="0">
                <a:solidFill>
                  <a:schemeClr val="tx2"/>
                </a:solidFill>
              </a:endParaRPr>
            </a:p>
          </p:txBody>
        </p:sp>
      </p:grpSp>
      <p:grpSp>
        <p:nvGrpSpPr>
          <p:cNvPr id="34834" name="Group 30"/>
          <p:cNvGrpSpPr>
            <a:grpSpLocks/>
          </p:cNvGrpSpPr>
          <p:nvPr/>
        </p:nvGrpSpPr>
        <p:grpSpPr bwMode="auto">
          <a:xfrm>
            <a:off x="165100" y="4324350"/>
            <a:ext cx="4271963" cy="782638"/>
            <a:chOff x="104" y="2724"/>
            <a:chExt cx="2691" cy="493"/>
          </a:xfrm>
        </p:grpSpPr>
        <p:sp>
          <p:nvSpPr>
            <p:cNvPr id="34843" name="Line 31"/>
            <p:cNvSpPr>
              <a:spLocks noChangeAspect="1" noChangeShapeType="1"/>
            </p:cNvSpPr>
            <p:nvPr/>
          </p:nvSpPr>
          <p:spPr bwMode="auto">
            <a:xfrm>
              <a:off x="2371" y="2904"/>
              <a:ext cx="0" cy="3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4" name="Line 32"/>
            <p:cNvSpPr>
              <a:spLocks noChangeAspect="1" noChangeShapeType="1"/>
            </p:cNvSpPr>
            <p:nvPr/>
          </p:nvSpPr>
          <p:spPr bwMode="auto">
            <a:xfrm>
              <a:off x="568" y="2904"/>
              <a:ext cx="0" cy="3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5" name="Text Box 33"/>
            <p:cNvSpPr txBox="1">
              <a:spLocks noChangeAspect="1" noChangeArrowheads="1"/>
            </p:cNvSpPr>
            <p:nvPr/>
          </p:nvSpPr>
          <p:spPr bwMode="auto">
            <a:xfrm>
              <a:off x="803" y="2747"/>
              <a:ext cx="1333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i="0" noProof="1"/>
                <a:t>Is the composition uniform?</a:t>
              </a:r>
            </a:p>
          </p:txBody>
        </p:sp>
        <p:sp>
          <p:nvSpPr>
            <p:cNvPr id="34846" name="Line 34"/>
            <p:cNvSpPr>
              <a:spLocks noChangeAspect="1" noChangeShapeType="1"/>
            </p:cNvSpPr>
            <p:nvPr/>
          </p:nvSpPr>
          <p:spPr bwMode="auto">
            <a:xfrm>
              <a:off x="568" y="2904"/>
              <a:ext cx="2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7" name="Line 35"/>
            <p:cNvSpPr>
              <a:spLocks noChangeAspect="1" noChangeShapeType="1"/>
            </p:cNvSpPr>
            <p:nvPr/>
          </p:nvSpPr>
          <p:spPr bwMode="auto">
            <a:xfrm>
              <a:off x="2136" y="2904"/>
              <a:ext cx="2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8" name="Text Box 36"/>
            <p:cNvSpPr txBox="1">
              <a:spLocks noChangeAspect="1" noChangeArrowheads="1"/>
            </p:cNvSpPr>
            <p:nvPr/>
          </p:nvSpPr>
          <p:spPr bwMode="auto">
            <a:xfrm>
              <a:off x="2410" y="2724"/>
              <a:ext cx="385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2400" i="0">
                  <a:solidFill>
                    <a:schemeClr val="tx2"/>
                  </a:solidFill>
                </a:rPr>
                <a:t>no</a:t>
              </a:r>
              <a:endParaRPr kumimoji="1" lang="en-US" altLang="en-US" i="0">
                <a:solidFill>
                  <a:schemeClr val="tx2"/>
                </a:solidFill>
              </a:endParaRPr>
            </a:p>
          </p:txBody>
        </p:sp>
        <p:sp>
          <p:nvSpPr>
            <p:cNvPr id="34849" name="Text Box 37"/>
            <p:cNvSpPr txBox="1">
              <a:spLocks noChangeAspect="1" noChangeArrowheads="1"/>
            </p:cNvSpPr>
            <p:nvPr/>
          </p:nvSpPr>
          <p:spPr bwMode="auto">
            <a:xfrm>
              <a:off x="104" y="2724"/>
              <a:ext cx="549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2400" i="0">
                  <a:solidFill>
                    <a:schemeClr val="tx2"/>
                  </a:solidFill>
                </a:rPr>
                <a:t>yes</a:t>
              </a:r>
              <a:endParaRPr kumimoji="1" lang="en-US" altLang="en-US" i="0">
                <a:solidFill>
                  <a:schemeClr val="tx2"/>
                </a:solidFill>
              </a:endParaRPr>
            </a:p>
          </p:txBody>
        </p:sp>
      </p:grpSp>
      <p:grpSp>
        <p:nvGrpSpPr>
          <p:cNvPr id="34835" name="Group 38"/>
          <p:cNvGrpSpPr>
            <a:grpSpLocks/>
          </p:cNvGrpSpPr>
          <p:nvPr/>
        </p:nvGrpSpPr>
        <p:grpSpPr bwMode="auto">
          <a:xfrm>
            <a:off x="985838" y="6130925"/>
            <a:ext cx="4933950" cy="592138"/>
            <a:chOff x="621" y="3862"/>
            <a:chExt cx="3108" cy="373"/>
          </a:xfrm>
        </p:grpSpPr>
        <p:grpSp>
          <p:nvGrpSpPr>
            <p:cNvPr id="34838" name="Group 39"/>
            <p:cNvGrpSpPr>
              <a:grpSpLocks/>
            </p:cNvGrpSpPr>
            <p:nvPr/>
          </p:nvGrpSpPr>
          <p:grpSpPr bwMode="auto">
            <a:xfrm>
              <a:off x="1969" y="3862"/>
              <a:ext cx="411" cy="246"/>
              <a:chOff x="2030" y="3838"/>
              <a:chExt cx="411" cy="246"/>
            </a:xfrm>
          </p:grpSpPr>
          <p:sp>
            <p:nvSpPr>
              <p:cNvPr id="34841" name="Line 40"/>
              <p:cNvSpPr>
                <a:spLocks noChangeShapeType="1"/>
              </p:cNvSpPr>
              <p:nvPr/>
            </p:nvSpPr>
            <p:spPr bwMode="auto">
              <a:xfrm>
                <a:off x="2030" y="4084"/>
                <a:ext cx="411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42" name="Line 41"/>
              <p:cNvSpPr>
                <a:spLocks noChangeShapeType="1"/>
              </p:cNvSpPr>
              <p:nvPr/>
            </p:nvSpPr>
            <p:spPr bwMode="auto">
              <a:xfrm flipV="1">
                <a:off x="2236" y="3838"/>
                <a:ext cx="0" cy="24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839" name="Text Box 42"/>
            <p:cNvSpPr txBox="1">
              <a:spLocks noChangeAspect="1" noChangeArrowheads="1"/>
            </p:cNvSpPr>
            <p:nvPr/>
          </p:nvSpPr>
          <p:spPr bwMode="auto">
            <a:xfrm>
              <a:off x="621" y="3961"/>
              <a:ext cx="1332" cy="274"/>
            </a:xfrm>
            <a:prstGeom prst="rect">
              <a:avLst/>
            </a:prstGeom>
            <a:solidFill>
              <a:srgbClr val="FFE67D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2000" i="0" noProof="1"/>
                <a:t>Colloids</a:t>
              </a:r>
            </a:p>
          </p:txBody>
        </p:sp>
        <p:sp>
          <p:nvSpPr>
            <p:cNvPr id="34840" name="Text Box 43"/>
            <p:cNvSpPr txBox="1">
              <a:spLocks noChangeAspect="1" noChangeArrowheads="1"/>
            </p:cNvSpPr>
            <p:nvPr/>
          </p:nvSpPr>
          <p:spPr bwMode="auto">
            <a:xfrm>
              <a:off x="2397" y="3961"/>
              <a:ext cx="1332" cy="274"/>
            </a:xfrm>
            <a:prstGeom prst="rect">
              <a:avLst/>
            </a:prstGeom>
            <a:solidFill>
              <a:srgbClr val="FFE67D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2000" i="0" noProof="1"/>
                <a:t>Suspensions</a:t>
              </a:r>
            </a:p>
          </p:txBody>
        </p:sp>
      </p:grpSp>
      <p:sp>
        <p:nvSpPr>
          <p:cNvPr id="34836" name="AutoShape 4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780088" y="4318000"/>
            <a:ext cx="2100262" cy="639763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4837" name="Text Box 45"/>
          <p:cNvSpPr txBox="1">
            <a:spLocks noChangeAspect="1" noChangeArrowheads="1"/>
          </p:cNvSpPr>
          <p:nvPr/>
        </p:nvSpPr>
        <p:spPr bwMode="auto">
          <a:xfrm>
            <a:off x="6873875" y="5106988"/>
            <a:ext cx="2114550" cy="995362"/>
          </a:xfrm>
          <a:prstGeom prst="rect">
            <a:avLst/>
          </a:prstGeom>
          <a:solidFill>
            <a:srgbClr val="FFE67D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kumimoji="1" lang="en-US" altLang="en-US" sz="2000" i="0" noProof="1">
              <a:solidFill>
                <a:schemeClr val="bg2"/>
              </a:solidFill>
            </a:endParaRPr>
          </a:p>
          <a:p>
            <a:pPr algn="ctr"/>
            <a:r>
              <a:rPr kumimoji="1" lang="en-US" altLang="en-US" sz="2000" i="0" noProof="1"/>
              <a:t>Element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7788"/>
            <a:ext cx="7162800" cy="1143000"/>
          </a:xfrm>
        </p:spPr>
        <p:txBody>
          <a:bodyPr/>
          <a:lstStyle/>
          <a:p>
            <a:r>
              <a:rPr lang="en-US" altLang="en-US" smtClean="0">
                <a:solidFill>
                  <a:schemeClr val="hlink"/>
                </a:solidFill>
              </a:rPr>
              <a:t>Types of Mixtures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990600"/>
            <a:ext cx="7162800" cy="5105400"/>
          </a:xfrm>
        </p:spPr>
        <p:txBody>
          <a:bodyPr/>
          <a:lstStyle/>
          <a:p>
            <a:r>
              <a:rPr lang="en-US" altLang="en-US" sz="3200" smtClean="0"/>
              <a:t>Variable combination of 2 or more pure substances.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88" y="3040063"/>
            <a:ext cx="2162175" cy="2722562"/>
          </a:xfrm>
          <a:prstGeom prst="rect">
            <a:avLst/>
          </a:prstGeom>
          <a:noFill/>
          <a:ln w="28575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3706813"/>
            <a:ext cx="2432050" cy="2105025"/>
          </a:xfrm>
          <a:prstGeom prst="rect">
            <a:avLst/>
          </a:prstGeom>
          <a:noFill/>
          <a:ln w="28575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381000" y="5853113"/>
            <a:ext cx="33559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0" i="0"/>
              <a:t>Heterogeneous –</a:t>
            </a:r>
            <a:br>
              <a:rPr lang="en-US" altLang="en-US" sz="2400" b="0" i="0"/>
            </a:br>
            <a:r>
              <a:rPr lang="en-US" altLang="en-US" sz="2400" b="0" i="0"/>
              <a:t>visibly separate phases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5438775" y="5819775"/>
            <a:ext cx="25241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0" i="0"/>
              <a:t>Homogeneous – </a:t>
            </a:r>
            <a:br>
              <a:rPr lang="en-US" altLang="en-US" sz="2400" b="0" i="0"/>
            </a:br>
            <a:r>
              <a:rPr lang="en-US" altLang="en-US" sz="2400" b="0" i="0"/>
              <a:t>Same throughout</a:t>
            </a:r>
          </a:p>
        </p:txBody>
      </p:sp>
      <p:pic>
        <p:nvPicPr>
          <p:cNvPr id="3687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970088"/>
            <a:ext cx="2603500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658938"/>
            <a:ext cx="27717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891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0" t="16223" r="51830" b="4666"/>
          <a:stretch>
            <a:fillRect/>
          </a:stretch>
        </p:blipFill>
        <p:spPr bwMode="auto">
          <a:xfrm>
            <a:off x="38100" y="2540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994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17113" r="51976" b="5556"/>
          <a:stretch>
            <a:fillRect/>
          </a:stretch>
        </p:blipFill>
        <p:spPr bwMode="auto">
          <a:xfrm>
            <a:off x="38100" y="31750"/>
            <a:ext cx="90678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6248400" cy="762000"/>
          </a:xfrm>
          <a:effectLst>
            <a:outerShdw dist="71842" dir="2700000" algn="ctr" rotWithShape="0">
              <a:schemeClr val="tx2"/>
            </a:outerShdw>
          </a:effectLst>
        </p:spPr>
        <p:txBody>
          <a:bodyPr/>
          <a:lstStyle/>
          <a:p>
            <a:pPr>
              <a:defRPr/>
            </a:pPr>
            <a:r>
              <a:rPr lang="en-US" sz="4000" smtClean="0">
                <a:solidFill>
                  <a:srgbClr val="EF91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The Nature of Matter</a:t>
            </a:r>
            <a:endParaRPr lang="en-US" sz="4800" smtClean="0">
              <a:solidFill>
                <a:srgbClr val="EF91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334000"/>
            <a:ext cx="8077200" cy="12954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Chemists are interested in the nature of matter and how this is related to its atoms and molecules.</a:t>
            </a:r>
          </a:p>
        </p:txBody>
      </p:sp>
      <p:pic>
        <p:nvPicPr>
          <p:cNvPr id="6148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3613150"/>
            <a:ext cx="1905000" cy="1371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0" y="3511550"/>
            <a:ext cx="2286000" cy="171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366713" y="1997075"/>
            <a:ext cx="9906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800" i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Gold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7148513" y="1997075"/>
            <a:ext cx="156686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800" i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Mercury</a:t>
            </a:r>
          </a:p>
        </p:txBody>
      </p:sp>
      <p:pic>
        <p:nvPicPr>
          <p:cNvPr id="17426" name="01M09AN1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19200"/>
            <a:ext cx="4648200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800" fill="hold"/>
                                        <p:tgtEl>
                                          <p:spTgt spid="174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426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4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74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6"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hlink"/>
                </a:solidFill>
              </a:rPr>
              <a:t>Energy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7162800" cy="4114800"/>
          </a:xfrm>
        </p:spPr>
        <p:txBody>
          <a:bodyPr/>
          <a:lstStyle/>
          <a:p>
            <a:r>
              <a:rPr lang="en-US" altLang="en-US" sz="3200" smtClean="0"/>
              <a:t>Mostly covered in physics</a:t>
            </a:r>
          </a:p>
          <a:p>
            <a:r>
              <a:rPr lang="en-US" altLang="en-US" sz="3200" smtClean="0"/>
              <a:t>Two types</a:t>
            </a:r>
          </a:p>
          <a:p>
            <a:pPr lvl="1"/>
            <a:r>
              <a:rPr lang="en-US" altLang="en-US" sz="3200" smtClean="0"/>
              <a:t> Kinetic</a:t>
            </a:r>
          </a:p>
          <a:p>
            <a:pPr lvl="1"/>
            <a:r>
              <a:rPr lang="en-US" altLang="en-US" sz="3200" smtClean="0"/>
              <a:t> Potential</a:t>
            </a:r>
          </a:p>
        </p:txBody>
      </p:sp>
      <p:pic>
        <p:nvPicPr>
          <p:cNvPr id="40964" name="Picture 5" descr="c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429000"/>
            <a:ext cx="2819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7" descr="ar1212174073876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19400"/>
            <a:ext cx="22860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smtClean="0">
                <a:solidFill>
                  <a:srgbClr val="EF91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Chemistry &amp; Matter</a:t>
            </a:r>
            <a:endParaRPr lang="en-US" sz="5400" smtClean="0">
              <a:solidFill>
                <a:srgbClr val="EF91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81200"/>
            <a:ext cx="7162800" cy="3276600"/>
          </a:xfrm>
        </p:spPr>
        <p:txBody>
          <a:bodyPr/>
          <a:lstStyle/>
          <a:p>
            <a:pPr>
              <a:defRPr/>
            </a:pPr>
            <a:r>
              <a:rPr 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We can explore the </a:t>
            </a:r>
            <a:r>
              <a:rPr 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MACROSCOPIC </a:t>
            </a:r>
            <a:r>
              <a:rPr 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world — what we can see — </a:t>
            </a:r>
          </a:p>
          <a:p>
            <a:pPr>
              <a:defRPr/>
            </a:pPr>
            <a:r>
              <a:rPr 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to understand the </a:t>
            </a:r>
            <a:r>
              <a:rPr 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PARTICULATE</a:t>
            </a:r>
            <a:r>
              <a:rPr 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worlds we cannot see.</a:t>
            </a:r>
          </a:p>
          <a:p>
            <a:pPr>
              <a:defRPr/>
            </a:pPr>
            <a:r>
              <a:rPr 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We write </a:t>
            </a:r>
            <a:r>
              <a:rPr 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SYMBOLS</a:t>
            </a:r>
            <a:r>
              <a:rPr 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to describe these worlds.</a:t>
            </a: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914400" y="1828800"/>
            <a:ext cx="7162800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162800" cy="1143000"/>
          </a:xfrm>
        </p:spPr>
        <p:txBody>
          <a:bodyPr/>
          <a:lstStyle/>
          <a:p>
            <a:pPr>
              <a:defRPr/>
            </a:pPr>
            <a:r>
              <a:rPr lang="en-US" sz="4800" smtClean="0">
                <a:solidFill>
                  <a:srgbClr val="EF91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 Chemist’s View of Water</a:t>
            </a:r>
            <a:endParaRPr lang="en-US" sz="5400" smtClean="0">
              <a:solidFill>
                <a:srgbClr val="EF91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2209800" y="1981200"/>
            <a:ext cx="4800600" cy="3200400"/>
          </a:xfrm>
          <a:prstGeom prst="triangle">
            <a:avLst>
              <a:gd name="adj" fmla="val 49995"/>
            </a:avLst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953000" y="4191000"/>
            <a:ext cx="3886200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i="0"/>
              <a:t>H</a:t>
            </a:r>
            <a:r>
              <a:rPr lang="en-US" altLang="en-US" sz="3200" i="0" baseline="-25000"/>
              <a:t>2</a:t>
            </a:r>
            <a:r>
              <a:rPr lang="en-US" altLang="en-US" sz="3200" i="0"/>
              <a:t>O </a:t>
            </a:r>
          </a:p>
          <a:p>
            <a:pPr algn="ctr"/>
            <a:r>
              <a:rPr lang="en-US" altLang="en-US" sz="3200" i="0"/>
              <a:t>(gas, liquid, solid)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5395913" y="3324225"/>
            <a:ext cx="2660650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3200" i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Macroscopic</a:t>
            </a: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5938838" y="5367338"/>
            <a:ext cx="1985962" cy="576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3200" i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Symbolic</a:t>
            </a: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1143000" y="5595938"/>
            <a:ext cx="2255838" cy="576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3200" i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Particulate</a:t>
            </a:r>
          </a:p>
        </p:txBody>
      </p:sp>
      <p:pic>
        <p:nvPicPr>
          <p:cNvPr id="10248" name="Picture 20" descr="iceber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43000"/>
            <a:ext cx="3492500" cy="2308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6" name="00M01AN2.avi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3124200"/>
            <a:ext cx="3276600" cy="24034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5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205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6"/>
                  </p:tgtEl>
                </p:cond>
              </p:nextCondLst>
            </p:seq>
            <p:video>
              <p:cMediaNode>
                <p:cTn id="23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506"/>
                </p:tgtEl>
              </p:cMediaNode>
            </p:video>
          </p:childTnLst>
        </p:cTn>
      </p:par>
    </p:tnLst>
    <p:bldLst>
      <p:bldP spid="20484" grpId="0" autoUpdateAnimBg="0"/>
      <p:bldP spid="20490" grpId="0" animBg="1" autoUpdateAnimBg="0"/>
      <p:bldP spid="20491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smtClean="0">
                <a:solidFill>
                  <a:srgbClr val="EF91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 Chemist’s View</a:t>
            </a:r>
            <a:endParaRPr lang="en-US" sz="5400" smtClean="0">
              <a:solidFill>
                <a:srgbClr val="EF91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91" name="AutoShape 2051"/>
          <p:cNvSpPr>
            <a:spLocks noChangeArrowheads="1"/>
          </p:cNvSpPr>
          <p:nvPr/>
        </p:nvSpPr>
        <p:spPr bwMode="auto">
          <a:xfrm>
            <a:off x="2209800" y="1981200"/>
            <a:ext cx="4800600" cy="3200400"/>
          </a:xfrm>
          <a:prstGeom prst="triangle">
            <a:avLst>
              <a:gd name="adj" fmla="val 49995"/>
            </a:avLst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52228" name="Rectangle 2052"/>
          <p:cNvSpPr>
            <a:spLocks noChangeArrowheads="1"/>
          </p:cNvSpPr>
          <p:nvPr/>
        </p:nvSpPr>
        <p:spPr bwMode="auto">
          <a:xfrm>
            <a:off x="5243513" y="4633913"/>
            <a:ext cx="3441700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i="0"/>
              <a:t>2 H</a:t>
            </a:r>
            <a:r>
              <a:rPr lang="en-US" altLang="en-US" sz="3200" i="0" baseline="-25000"/>
              <a:t>2</a:t>
            </a:r>
            <a:r>
              <a:rPr lang="en-US" altLang="en-US" sz="3200" i="0"/>
              <a:t>(g) + O</a:t>
            </a:r>
            <a:r>
              <a:rPr lang="en-US" altLang="en-US" sz="3200" i="0" baseline="-25000"/>
              <a:t>2</a:t>
            </a:r>
            <a:r>
              <a:rPr lang="en-US" altLang="en-US" sz="3200" i="0"/>
              <a:t> (g) </a:t>
            </a:r>
          </a:p>
          <a:p>
            <a:r>
              <a:rPr lang="en-US" altLang="en-US" sz="3200" i="0"/>
              <a:t>--&gt; 2 H</a:t>
            </a:r>
            <a:r>
              <a:rPr lang="en-US" altLang="en-US" sz="3200" i="0" baseline="-25000"/>
              <a:t>2</a:t>
            </a:r>
            <a:r>
              <a:rPr lang="en-US" altLang="en-US" sz="3200" i="0"/>
              <a:t>O(g)</a:t>
            </a:r>
          </a:p>
        </p:txBody>
      </p:sp>
      <p:pic>
        <p:nvPicPr>
          <p:cNvPr id="52230" name="Picture 205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2082800"/>
            <a:ext cx="2895600" cy="219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31" name="Picture 205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43400"/>
            <a:ext cx="2882900" cy="226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32" name="Line 2056"/>
          <p:cNvSpPr>
            <a:spLocks noChangeShapeType="1"/>
          </p:cNvSpPr>
          <p:nvPr/>
        </p:nvSpPr>
        <p:spPr bwMode="auto">
          <a:xfrm>
            <a:off x="2057400" y="4064000"/>
            <a:ext cx="0" cy="939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3" name="Rectangle 2057"/>
          <p:cNvSpPr>
            <a:spLocks noChangeArrowheads="1"/>
          </p:cNvSpPr>
          <p:nvPr/>
        </p:nvSpPr>
        <p:spPr bwMode="auto">
          <a:xfrm>
            <a:off x="5395913" y="3324225"/>
            <a:ext cx="2660650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3200" i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Macroscopic</a:t>
            </a:r>
          </a:p>
        </p:txBody>
      </p:sp>
      <p:sp>
        <p:nvSpPr>
          <p:cNvPr id="52234" name="Rectangle 2058"/>
          <p:cNvSpPr>
            <a:spLocks noChangeArrowheads="1"/>
          </p:cNvSpPr>
          <p:nvPr/>
        </p:nvSpPr>
        <p:spPr bwMode="auto">
          <a:xfrm>
            <a:off x="5776913" y="5686425"/>
            <a:ext cx="1985962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3200" i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Symbolic</a:t>
            </a:r>
          </a:p>
        </p:txBody>
      </p:sp>
      <p:sp>
        <p:nvSpPr>
          <p:cNvPr id="52235" name="Rectangle 2059"/>
          <p:cNvSpPr>
            <a:spLocks noChangeArrowheads="1"/>
          </p:cNvSpPr>
          <p:nvPr/>
        </p:nvSpPr>
        <p:spPr bwMode="auto">
          <a:xfrm>
            <a:off x="2500313" y="5534025"/>
            <a:ext cx="2255837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3200" i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Particulate</a:t>
            </a:r>
          </a:p>
        </p:txBody>
      </p:sp>
      <p:pic>
        <p:nvPicPr>
          <p:cNvPr id="52256" name="oxygenhydrogensoapbubblesb.avi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1524000"/>
            <a:ext cx="2286000" cy="17145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2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7" dur="1" fill="hold"/>
                                        <p:tgtEl>
                                          <p:spTgt spid="522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56"/>
                  </p:tgtEl>
                </p:cond>
              </p:nextCondLst>
            </p:seq>
            <p:video>
              <p:cMediaNode>
                <p:cTn id="38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2256"/>
                </p:tgtEl>
              </p:cMediaNode>
            </p:video>
          </p:childTnLst>
        </p:cTn>
      </p:par>
    </p:tnLst>
    <p:bldLst>
      <p:bldP spid="52228" grpId="0" autoUpdateAnimBg="0"/>
      <p:bldP spid="52234" grpId="0" animBg="1" autoUpdateAnimBg="0"/>
      <p:bldP spid="52235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11430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r>
              <a:rPr lang="en-US" sz="4400" smtClean="0">
                <a:solidFill>
                  <a:srgbClr val="EF91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Kinetic Nature of Matter</a:t>
            </a:r>
            <a:endParaRPr lang="en-US" sz="4400" smtClean="0">
              <a:solidFill>
                <a:srgbClr val="EF91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1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43000"/>
            <a:ext cx="4191000" cy="7620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Matter consists of atoms and molecules in motion.</a:t>
            </a:r>
          </a:p>
        </p:txBody>
      </p:sp>
      <p:pic>
        <p:nvPicPr>
          <p:cNvPr id="22563" name="01M07AN1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7315200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6" fill="hold"/>
                                        <p:tgtEl>
                                          <p:spTgt spid="225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256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5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25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6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924800" cy="990600"/>
          </a:xfrm>
          <a:effectLst>
            <a:outerShdw dist="71842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r>
              <a:rPr lang="en-US" sz="4800" smtClean="0">
                <a:solidFill>
                  <a:srgbClr val="EF91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STATES OF MATTER</a:t>
            </a:r>
            <a:endParaRPr lang="en-US" sz="5400" smtClean="0">
              <a:solidFill>
                <a:srgbClr val="EF91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7162800" cy="4114800"/>
          </a:xfrm>
        </p:spPr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SOLIDS</a:t>
            </a:r>
            <a:r>
              <a:rPr 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— have rigid shape, fixed volume. External shape can reflect the atomic and molecular arrangement.</a:t>
            </a:r>
          </a:p>
          <a:p>
            <a:pPr lvl="1">
              <a:defRPr/>
            </a:pP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Reasonably well understood.</a:t>
            </a:r>
          </a:p>
          <a:p>
            <a:pPr>
              <a:defRPr/>
            </a:pPr>
            <a:r>
              <a:rPr 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LIQUIDS</a:t>
            </a:r>
            <a:r>
              <a:rPr 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— have no fixed shape and may not fill a container completely.  </a:t>
            </a:r>
          </a:p>
          <a:p>
            <a:pPr lvl="1">
              <a:defRPr/>
            </a:pP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Not well understood.</a:t>
            </a:r>
          </a:p>
          <a:p>
            <a:pPr>
              <a:defRPr/>
            </a:pPr>
            <a:r>
              <a:rPr 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GASES</a:t>
            </a:r>
            <a:r>
              <a:rPr 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— expand to fill their container.  </a:t>
            </a:r>
          </a:p>
          <a:p>
            <a:pPr lvl="1">
              <a:defRPr/>
            </a:pPr>
            <a:r>
              <a:rPr lang="en-US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Good theoretical understanding.</a:t>
            </a:r>
            <a:endParaRPr lang="en-US" sz="28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924800" cy="990600"/>
          </a:xfrm>
          <a:effectLst>
            <a:outerShdw dist="71842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r>
              <a:rPr lang="en-US" sz="4400" smtClean="0">
                <a:solidFill>
                  <a:srgbClr val="EF91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OTHER STATES OF MATTER</a:t>
            </a:r>
            <a:endParaRPr lang="en-US" sz="4800" smtClean="0">
              <a:solidFill>
                <a:srgbClr val="EF91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133600"/>
            <a:ext cx="7162800" cy="3352800"/>
          </a:xfrm>
        </p:spPr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PLASMA</a:t>
            </a:r>
            <a:r>
              <a:rPr 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— an electrically charged gas; Example: the sun or any other star</a:t>
            </a:r>
            <a:endParaRPr lang="en-US" sz="36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r>
              <a:rPr 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BOSE-EINSTEIN CONDENSATE</a:t>
            </a:r>
            <a:r>
              <a:rPr 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— a condensate that forms near absolute zero that has superconductive properties; Example: supercooled Rb gas</a:t>
            </a:r>
            <a:endParaRPr lang="en-US" sz="36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4114800" cy="1600200"/>
          </a:xfrm>
        </p:spPr>
        <p:txBody>
          <a:bodyPr/>
          <a:lstStyle/>
          <a:p>
            <a:pPr algn="l">
              <a:defRPr/>
            </a:pPr>
            <a:r>
              <a:rPr lang="en-US" sz="4800" smtClean="0">
                <a:solidFill>
                  <a:srgbClr val="EF91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Physical Properties</a:t>
            </a:r>
            <a:endParaRPr lang="en-US" sz="5400" smtClean="0">
              <a:solidFill>
                <a:srgbClr val="EF91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667000"/>
            <a:ext cx="4267200" cy="32004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What are some physical properties?</a:t>
            </a:r>
            <a:endParaRPr lang="en-US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color</a:t>
            </a:r>
          </a:p>
          <a:p>
            <a:pPr>
              <a:defRPr/>
            </a:pP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melting and boiling point</a:t>
            </a:r>
          </a:p>
          <a:p>
            <a:pPr>
              <a:defRPr/>
            </a:pP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odor</a:t>
            </a:r>
          </a:p>
          <a:p>
            <a:pPr>
              <a:defRPr/>
            </a:pPr>
            <a:endParaRPr lang="en-US" sz="28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0484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3416300"/>
            <a:ext cx="3149600" cy="28575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609600"/>
            <a:ext cx="3138488" cy="258445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theme/theme1.xml><?xml version="1.0" encoding="utf-8"?>
<a:theme xmlns:a="http://schemas.openxmlformats.org/drawingml/2006/main" name="Microsoft Office 98">
  <a:themeElements>
    <a:clrScheme name="">
      <a:dk1>
        <a:srgbClr val="000000"/>
      </a:dk1>
      <a:lt1>
        <a:srgbClr val="618FFD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B7C6FE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Microsoft Office 9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618FFD"/>
    </a:lt1>
    <a:dk2>
      <a:srgbClr val="000000"/>
    </a:dk2>
    <a:lt2>
      <a:srgbClr val="919191"/>
    </a:lt2>
    <a:accent1>
      <a:srgbClr val="618FFD"/>
    </a:accent1>
    <a:accent2>
      <a:srgbClr val="00AE00"/>
    </a:accent2>
    <a:accent3>
      <a:srgbClr val="B7C6FE"/>
    </a:accent3>
    <a:accent4>
      <a:srgbClr val="000000"/>
    </a:accent4>
    <a:accent5>
      <a:srgbClr val="B7C6FE"/>
    </a:accent5>
    <a:accent6>
      <a:srgbClr val="009D00"/>
    </a:accent6>
    <a:hlink>
      <a:srgbClr val="FC0128"/>
    </a:hlink>
    <a:folHlink>
      <a:srgbClr val="CECEC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1640</TotalTime>
  <Pages>32</Pages>
  <Words>452</Words>
  <Application>Microsoft Office PowerPoint</Application>
  <PresentationFormat>Letter Paper (8.5x11 in)</PresentationFormat>
  <Paragraphs>114</Paragraphs>
  <Slides>20</Slides>
  <Notes>17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Comic Sans MS</vt:lpstr>
      <vt:lpstr>Helvetica</vt:lpstr>
      <vt:lpstr>Microsoft Office 98</vt:lpstr>
      <vt:lpstr>Matter And Energy</vt:lpstr>
      <vt:lpstr>The Nature of Matter</vt:lpstr>
      <vt:lpstr>Chemistry &amp; Matter</vt:lpstr>
      <vt:lpstr>A Chemist’s View of Water</vt:lpstr>
      <vt:lpstr>A Chemist’s View</vt:lpstr>
      <vt:lpstr>Kinetic Nature of Matter</vt:lpstr>
      <vt:lpstr>STATES OF MATTER</vt:lpstr>
      <vt:lpstr>OTHER STATES OF MATTER</vt:lpstr>
      <vt:lpstr>Physical Properties</vt:lpstr>
      <vt:lpstr>PowerPoint Presentation</vt:lpstr>
      <vt:lpstr>Physical Changes</vt:lpstr>
      <vt:lpstr>Chemical Properties and Chemical Change</vt:lpstr>
      <vt:lpstr>Sure Signs of a Chemical Change</vt:lpstr>
      <vt:lpstr>Physical vs. Chemical</vt:lpstr>
      <vt:lpstr>Physical vs. Chemical</vt:lpstr>
      <vt:lpstr>Matter Flowchart</vt:lpstr>
      <vt:lpstr>Types of Mixtures</vt:lpstr>
      <vt:lpstr>PowerPoint Presentation</vt:lpstr>
      <vt:lpstr>PowerPoint Presentation</vt:lpstr>
      <vt:lpstr>Energy</vt:lpstr>
    </vt:vector>
  </TitlesOfParts>
  <LinksUpToDate>false</LinksUpToDate>
  <SharedDoc>false</SharedDoc>
  <HyperlinkBase>chemistrygeek.com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Matter and Energy</dc:title>
  <dc:subject>Chemistry I (High School)</dc:subject>
  <dc:creator>Neil Rapp</dc:creator>
  <cp:keywords>solid, liquid, gas, matter</cp:keywords>
  <dc:description/>
  <cp:lastModifiedBy>Rapp, Delbert N</cp:lastModifiedBy>
  <cp:revision>270</cp:revision>
  <cp:lastPrinted>1996-08-29T23:28:45Z</cp:lastPrinted>
  <dcterms:created xsi:type="dcterms:W3CDTF">1996-06-10T12:19:23Z</dcterms:created>
  <dcterms:modified xsi:type="dcterms:W3CDTF">2019-09-24T12:00:06Z</dcterms:modified>
</cp:coreProperties>
</file>