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02" r:id="rId2"/>
    <p:sldId id="344" r:id="rId3"/>
    <p:sldId id="327" r:id="rId4"/>
    <p:sldId id="257" r:id="rId5"/>
    <p:sldId id="328" r:id="rId6"/>
    <p:sldId id="289" r:id="rId7"/>
    <p:sldId id="326" r:id="rId8"/>
    <p:sldId id="283" r:id="rId9"/>
    <p:sldId id="285" r:id="rId10"/>
    <p:sldId id="329" r:id="rId11"/>
    <p:sldId id="286" r:id="rId12"/>
    <p:sldId id="288" r:id="rId13"/>
    <p:sldId id="338" r:id="rId14"/>
    <p:sldId id="343" r:id="rId15"/>
    <p:sldId id="334" r:id="rId16"/>
    <p:sldId id="308" r:id="rId17"/>
    <p:sldId id="312" r:id="rId18"/>
    <p:sldId id="313" r:id="rId19"/>
    <p:sldId id="314" r:id="rId20"/>
    <p:sldId id="310" r:id="rId21"/>
    <p:sldId id="324" r:id="rId22"/>
    <p:sldId id="301" r:id="rId23"/>
    <p:sldId id="299" r:id="rId24"/>
    <p:sldId id="316" r:id="rId25"/>
    <p:sldId id="325" r:id="rId26"/>
    <p:sldId id="332" r:id="rId27"/>
    <p:sldId id="333" r:id="rId28"/>
    <p:sldId id="303" r:id="rId29"/>
    <p:sldId id="304" r:id="rId30"/>
    <p:sldId id="306" r:id="rId31"/>
    <p:sldId id="340" r:id="rId32"/>
    <p:sldId id="319" r:id="rId33"/>
    <p:sldId id="318" r:id="rId34"/>
    <p:sldId id="342" r:id="rId35"/>
    <p:sldId id="307" r:id="rId36"/>
    <p:sldId id="322" r:id="rId37"/>
    <p:sldId id="323" r:id="rId38"/>
  </p:sldIdLst>
  <p:sldSz cx="7315200" cy="41148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66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66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66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66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66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0066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0066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0066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0066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CC3399"/>
    <a:srgbClr val="660066"/>
    <a:srgbClr val="FFFF00"/>
    <a:srgbClr val="006600"/>
    <a:srgbClr val="00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1" autoAdjust="0"/>
    <p:restoredTop sz="94616" autoAdjust="0"/>
  </p:normalViewPr>
  <p:slideViewPr>
    <p:cSldViewPr>
      <p:cViewPr varScale="1">
        <p:scale>
          <a:sx n="141" d="100"/>
          <a:sy n="141" d="100"/>
        </p:scale>
        <p:origin x="696" y="114"/>
      </p:cViewPr>
      <p:guideLst>
        <p:guide orient="horz" pos="1296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36"/>
    </p:cViewPr>
  </p:sorterViewPr>
  <p:notesViewPr>
    <p:cSldViewPr>
      <p:cViewPr varScale="1">
        <p:scale>
          <a:sx n="113" d="100"/>
          <a:sy n="113" d="100"/>
        </p:scale>
        <p:origin x="-216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79F52A6D-FB1B-4C19-BF0C-FB99AEE230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4DFE50A3-4D2C-4931-A27B-51B4346099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9pPr>
          </a:lstStyle>
          <a:p>
            <a:fld id="{73D46D53-1D17-406B-9F06-1E12C2E62D2D}" type="slidenum">
              <a:rPr lang="en-US" altLang="en-US" sz="1200">
                <a:solidFill>
                  <a:schemeClr val="tx1"/>
                </a:solidFill>
              </a:rPr>
              <a:pPr/>
              <a:t>1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1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1pPr>
            <a:lvl2pPr marL="742950" indent="-285750"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2pPr>
            <a:lvl3pPr marL="1143000" indent="-228600"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9pPr>
          </a:lstStyle>
          <a:p>
            <a:fld id="{303C1D4D-F9DF-4606-9CCE-29E8C12BC9AB}" type="slidenum">
              <a:rPr lang="en-US" altLang="en-US" sz="1200">
                <a:solidFill>
                  <a:schemeClr val="tx1"/>
                </a:solidFill>
              </a:rPr>
              <a:pPr/>
              <a:t>22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275" y="1277938"/>
            <a:ext cx="6216650" cy="882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6963" y="2332038"/>
            <a:ext cx="5121275" cy="10509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20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70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11763" y="365125"/>
            <a:ext cx="1554162" cy="3292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365125"/>
            <a:ext cx="4510088" cy="3292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858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65125"/>
            <a:ext cx="621665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189038"/>
            <a:ext cx="3032125" cy="2468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33800" y="1189038"/>
            <a:ext cx="3032125" cy="115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33800" y="2498725"/>
            <a:ext cx="3032125" cy="115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910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65125"/>
            <a:ext cx="621665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9275" y="1189038"/>
            <a:ext cx="3032125" cy="2468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33800" y="1189038"/>
            <a:ext cx="3032125" cy="1157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733800" y="2498725"/>
            <a:ext cx="3032125" cy="1158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30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035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2644775"/>
            <a:ext cx="6218238" cy="8159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1744663"/>
            <a:ext cx="6218238" cy="9001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63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189038"/>
            <a:ext cx="3032125" cy="246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189038"/>
            <a:ext cx="3032125" cy="246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86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165100"/>
            <a:ext cx="658495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5" y="920750"/>
            <a:ext cx="3232150" cy="384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125" y="1304925"/>
            <a:ext cx="3232150" cy="23701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338" y="920750"/>
            <a:ext cx="3233737" cy="384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338" y="1304925"/>
            <a:ext cx="3233737" cy="23701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60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878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967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5" y="163513"/>
            <a:ext cx="2406650" cy="6969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675" y="163513"/>
            <a:ext cx="4089400" cy="351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125" y="860425"/>
            <a:ext cx="2406650" cy="28146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70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513" y="2879725"/>
            <a:ext cx="4389437" cy="3413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513" y="368300"/>
            <a:ext cx="4389437" cy="2468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513" y="3221038"/>
            <a:ext cx="4389437" cy="482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19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365125"/>
            <a:ext cx="62166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5306" tIns="32653" rIns="65306" bIns="32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189038"/>
            <a:ext cx="6216650" cy="246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5306" tIns="32653" rIns="65306" bIns="32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3749675"/>
            <a:ext cx="1524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5306" tIns="32653" rIns="65306" bIns="32653" numCol="1" anchor="t" anchorCtr="0" compatLnSpc="1">
            <a:prstTxWarp prst="textNoShape">
              <a:avLst/>
            </a:prstTxWarp>
          </a:bodyPr>
          <a:lstStyle>
            <a:lvl1pPr defTabSz="652463">
              <a:defRPr sz="10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98725" y="3749675"/>
            <a:ext cx="23177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5306" tIns="32653" rIns="65306" bIns="32653" numCol="1" anchor="t" anchorCtr="0" compatLnSpc="1">
            <a:prstTxWarp prst="textNoShape">
              <a:avLst/>
            </a:prstTxWarp>
          </a:bodyPr>
          <a:lstStyle>
            <a:lvl1pPr algn="ctr" defTabSz="652463">
              <a:defRPr sz="10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6815138" y="82550"/>
            <a:ext cx="38100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306" tIns="32653" rIns="65306" bIns="32653">
            <a:spAutoFit/>
          </a:bodyPr>
          <a:lstStyle>
            <a:lvl1pPr defTabSz="652463"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1pPr>
            <a:lvl2pPr marL="742950" indent="-285750" defTabSz="652463"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2pPr>
            <a:lvl3pPr marL="1143000" indent="-228600" defTabSz="652463"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3pPr>
            <a:lvl4pPr marL="1600200" indent="-228600" defTabSz="652463"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4pPr>
            <a:lvl5pPr marL="2057400" indent="-228600" defTabSz="652463"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5pPr>
            <a:lvl6pPr marL="25146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6pPr>
            <a:lvl7pPr marL="29718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7pPr>
            <a:lvl8pPr marL="34290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8pPr>
            <a:lvl9pPr marL="3886200" indent="-228600" defTabSz="6524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fld id="{BB269ABA-C586-4F2E-B411-6AC55DCC93D8}" type="slidenum">
              <a:rPr lang="en-US" altLang="en-US" sz="1700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altLang="en-US" sz="1700" smtClean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652463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52463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Times" pitchFamily="18" charset="0"/>
        </a:defRPr>
      </a:lvl2pPr>
      <a:lvl3pPr algn="ctr" defTabSz="652463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Times" pitchFamily="18" charset="0"/>
        </a:defRPr>
      </a:lvl3pPr>
      <a:lvl4pPr algn="ctr" defTabSz="652463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Times" pitchFamily="18" charset="0"/>
        </a:defRPr>
      </a:lvl4pPr>
      <a:lvl5pPr algn="ctr" defTabSz="652463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Times" pitchFamily="18" charset="0"/>
        </a:defRPr>
      </a:lvl5pPr>
      <a:lvl6pPr marL="457200" algn="ctr" defTabSz="652463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Times" pitchFamily="18" charset="0"/>
        </a:defRPr>
      </a:lvl6pPr>
      <a:lvl7pPr marL="914400" algn="ctr" defTabSz="652463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Times" pitchFamily="18" charset="0"/>
        </a:defRPr>
      </a:lvl7pPr>
      <a:lvl8pPr marL="1371600" algn="ctr" defTabSz="652463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Times" pitchFamily="18" charset="0"/>
        </a:defRPr>
      </a:lvl8pPr>
      <a:lvl9pPr marL="1828800" algn="ctr" defTabSz="652463" rtl="0" eaLnBrk="0" fontAlgn="base" hangingPunct="0">
        <a:spcBef>
          <a:spcPct val="0"/>
        </a:spcBef>
        <a:spcAft>
          <a:spcPct val="0"/>
        </a:spcAft>
        <a:defRPr sz="3100">
          <a:solidFill>
            <a:schemeClr val="tx2"/>
          </a:solidFill>
          <a:latin typeface="Times" pitchFamily="18" charset="0"/>
        </a:defRPr>
      </a:lvl9pPr>
    </p:titleStyle>
    <p:bodyStyle>
      <a:lvl1pPr marL="244475" indent="-244475" algn="l" defTabSz="652463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530225" indent="-203200" algn="l" defTabSz="65246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815975" indent="-163513" algn="l" defTabSz="652463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</a:defRPr>
      </a:lvl3pPr>
      <a:lvl4pPr marL="1143000" indent="-163513" algn="l" defTabSz="652463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470025" indent="-163513" algn="l" defTabSz="652463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1927225" indent="-163513" algn="l" defTabSz="652463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384425" indent="-163513" algn="l" defTabSz="652463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841625" indent="-163513" algn="l" defTabSz="652463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298825" indent="-163513" algn="l" defTabSz="652463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Temp\Chemistry%201%20Power%20Point\2001.wav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Temp\Chemistry%201%20Power%20Point\LetsPlay.wav" TargetMode="External"/><Relationship Id="rId1" Type="http://schemas.openxmlformats.org/officeDocument/2006/relationships/audio" Target="file:///C:\Temp\Chemistry%201%20Power%20Point\Round1.wav" TargetMode="Externa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file:///\\ABLFAC\Faculty_Lockers\SOU\nrapp\My%20Documents\Chemistry%201%20Power%20Point\geigercounter.avi" TargetMode="External"/><Relationship Id="rId1" Type="http://schemas.openxmlformats.org/officeDocument/2006/relationships/video" Target="file:///\\ABLFAC\Faculty_Lockers\SOU\nrapp\My%20Documents\Chemistry%201%20Power%20Point\radioactivityofeverydayob.avi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Temp\Chemistry%201%20Power%20Point\TAHDAH1.WAV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218238" cy="503238"/>
          </a:xfrm>
        </p:spPr>
        <p:txBody>
          <a:bodyPr/>
          <a:lstStyle/>
          <a:p>
            <a:pPr>
              <a:defRPr/>
            </a:pPr>
            <a:r>
              <a:rPr lang="en-US" altLang="en-US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Nuclear Chemistry</a:t>
            </a:r>
            <a:endParaRPr lang="en-US" altLang="en-US" dirty="0" smtClean="0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825500"/>
            <a:ext cx="7091363" cy="32893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0" y="0"/>
            <a:ext cx="2209800" cy="74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Chemistry I – Chapter 25</a:t>
            </a:r>
          </a:p>
          <a:p>
            <a:pPr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Chemistry I Honors – Chapter 21 </a:t>
            </a:r>
          </a:p>
          <a:p>
            <a:pPr>
              <a:spcBef>
                <a:spcPct val="50000"/>
              </a:spcBef>
              <a:defRPr/>
            </a:pPr>
            <a:r>
              <a:rPr lang="en-US" sz="11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ICP – Chapter 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274638"/>
            <a:ext cx="6216650" cy="411162"/>
          </a:xfrm>
        </p:spPr>
        <p:txBody>
          <a:bodyPr/>
          <a:lstStyle/>
          <a:p>
            <a:pPr>
              <a:defRPr/>
            </a:pPr>
            <a:r>
              <a:rPr lang="en-US" altLang="en-US" sz="2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Nuclear Reactions</a:t>
            </a:r>
            <a:endParaRPr lang="en-US" altLang="en-US" smtClean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731838"/>
            <a:ext cx="6216650" cy="365125"/>
          </a:xfrm>
        </p:spPr>
        <p:txBody>
          <a:bodyPr/>
          <a:lstStyle/>
          <a:p>
            <a:pPr>
              <a:defRPr/>
            </a:pPr>
            <a:r>
              <a:rPr lang="en-US" alt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Alpha emission</a:t>
            </a:r>
            <a:endParaRPr lang="en-US" altLang="en-US" smtClean="0"/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1096963"/>
            <a:ext cx="63912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536575" y="2001838"/>
            <a:ext cx="62912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>
            <a:spAutoFit/>
          </a:bodyPr>
          <a:lstStyle>
            <a:lvl1pPr defTabSz="65246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652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652463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652463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652463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</a:rPr>
              <a:t>Note that mass number (A) goes </a:t>
            </a:r>
            <a:r>
              <a:rPr lang="en-US" altLang="en-US" b="1">
                <a:solidFill>
                  <a:srgbClr val="FF0000"/>
                </a:solidFill>
              </a:rPr>
              <a:t>down</a:t>
            </a:r>
            <a:r>
              <a:rPr lang="en-US" altLang="en-US" b="1">
                <a:solidFill>
                  <a:schemeClr val="accent2"/>
                </a:solidFill>
              </a:rPr>
              <a:t> by 4 and atomic number (Z) goes </a:t>
            </a:r>
            <a:r>
              <a:rPr lang="en-US" altLang="en-US" b="1">
                <a:solidFill>
                  <a:srgbClr val="FF0000"/>
                </a:solidFill>
              </a:rPr>
              <a:t>down</a:t>
            </a:r>
            <a:r>
              <a:rPr lang="en-US" altLang="en-US" b="1">
                <a:solidFill>
                  <a:schemeClr val="accent2"/>
                </a:solidFill>
              </a:rPr>
              <a:t> by 2.</a:t>
            </a:r>
            <a:endParaRPr lang="en-US" altLang="en-US"/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549275" y="2879725"/>
            <a:ext cx="62166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>
            <a:spAutoFit/>
          </a:bodyPr>
          <a:lstStyle>
            <a:lvl1pPr defTabSz="65246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652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652463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652463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652463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</a:rPr>
              <a:t>Nucleons (nuclear particles… protons and neutrons) are rearranged but conserved</a:t>
            </a:r>
          </a:p>
        </p:txBody>
      </p:sp>
      <p:sp>
        <p:nvSpPr>
          <p:cNvPr id="96263" name="Line 7"/>
          <p:cNvSpPr>
            <a:spLocks noChangeShapeType="1"/>
          </p:cNvSpPr>
          <p:nvPr/>
        </p:nvSpPr>
        <p:spPr bwMode="auto">
          <a:xfrm>
            <a:off x="630238" y="685800"/>
            <a:ext cx="5689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autoUpdateAnimBg="0"/>
      <p:bldP spid="96261" grpId="0" autoUpdateAnimBg="0"/>
      <p:bldP spid="9626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274638"/>
            <a:ext cx="6216650" cy="411162"/>
          </a:xfrm>
        </p:spPr>
        <p:txBody>
          <a:bodyPr/>
          <a:lstStyle/>
          <a:p>
            <a:pPr>
              <a:defRPr/>
            </a:pPr>
            <a:r>
              <a:rPr lang="en-US" altLang="en-US" sz="2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Nuclear Reactions</a:t>
            </a:r>
            <a:endParaRPr lang="en-US" alt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731838"/>
            <a:ext cx="6216650" cy="365125"/>
          </a:xfrm>
        </p:spPr>
        <p:txBody>
          <a:bodyPr/>
          <a:lstStyle/>
          <a:p>
            <a:pPr>
              <a:defRPr/>
            </a:pPr>
            <a:r>
              <a:rPr lang="en-US" alt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Beta emission</a:t>
            </a:r>
            <a:endParaRPr lang="en-US" altLang="en-US" smtClean="0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49275" y="2468563"/>
            <a:ext cx="62912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>
            <a:spAutoFit/>
          </a:bodyPr>
          <a:lstStyle>
            <a:lvl1pPr defTabSz="65246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652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652463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652463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652463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</a:rPr>
              <a:t>Note that </a:t>
            </a:r>
            <a:r>
              <a:rPr lang="en-US" altLang="en-US" b="1">
                <a:solidFill>
                  <a:srgbClr val="FF0000"/>
                </a:solidFill>
              </a:rPr>
              <a:t>mass number (A) is unchanged</a:t>
            </a:r>
            <a:r>
              <a:rPr lang="en-US" altLang="en-US" b="1">
                <a:solidFill>
                  <a:schemeClr val="accent2"/>
                </a:solidFill>
              </a:rPr>
              <a:t> and </a:t>
            </a:r>
            <a:r>
              <a:rPr lang="en-US" altLang="en-US" b="1">
                <a:solidFill>
                  <a:srgbClr val="FF0000"/>
                </a:solidFill>
              </a:rPr>
              <a:t>atomic number (Z) goes up by 1</a:t>
            </a:r>
            <a:r>
              <a:rPr lang="en-US" altLang="en-US" b="1">
                <a:solidFill>
                  <a:schemeClr val="accent2"/>
                </a:solidFill>
              </a:rPr>
              <a:t>.</a:t>
            </a:r>
            <a:endParaRPr lang="en-US" altLang="en-US"/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1371600"/>
            <a:ext cx="6400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  <p:bldP spid="3379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274638"/>
            <a:ext cx="6523038" cy="411162"/>
          </a:xfrm>
        </p:spPr>
        <p:txBody>
          <a:bodyPr/>
          <a:lstStyle/>
          <a:p>
            <a:pPr>
              <a:defRPr/>
            </a:pPr>
            <a:r>
              <a:rPr lang="en-US" altLang="en-US" sz="2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Other Types of Nuclear Reactions</a:t>
            </a:r>
            <a:endParaRPr lang="en-US" alt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731838"/>
            <a:ext cx="6216650" cy="36512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Positron (</a:t>
            </a:r>
            <a:r>
              <a:rPr lang="en-US" altLang="en-US" sz="2000" b="1" baseline="30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altLang="en-US" sz="2000" b="1" baseline="-25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+1</a:t>
            </a:r>
            <a:r>
              <a:rPr lang="en-US" alt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r>
              <a:rPr lang="en-US" alt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): a positive electron</a:t>
            </a:r>
            <a:endParaRPr lang="en-US" altLang="en-US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2514600"/>
            <a:ext cx="6483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427038" y="2193925"/>
            <a:ext cx="65913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alt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capture: </a:t>
            </a:r>
            <a:r>
              <a:rPr lang="en-US" altLang="en-US" sz="2000" smtClean="0"/>
              <a:t>the capture of an electron</a:t>
            </a:r>
          </a:p>
        </p:txBody>
      </p:sp>
      <p:grpSp>
        <p:nvGrpSpPr>
          <p:cNvPr id="35853" name="Group 13"/>
          <p:cNvGrpSpPr>
            <a:grpSpLocks/>
          </p:cNvGrpSpPr>
          <p:nvPr/>
        </p:nvGrpSpPr>
        <p:grpSpPr bwMode="auto">
          <a:xfrm>
            <a:off x="406400" y="1096963"/>
            <a:ext cx="6502400" cy="1036637"/>
            <a:chOff x="320" y="1152"/>
            <a:chExt cx="5120" cy="928"/>
          </a:xfrm>
        </p:grpSpPr>
        <p:pic>
          <p:nvPicPr>
            <p:cNvPr id="1639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" y="1152"/>
              <a:ext cx="5120" cy="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392" name="Text Box 11"/>
            <p:cNvSpPr txBox="1">
              <a:spLocks noChangeArrowheads="1"/>
            </p:cNvSpPr>
            <p:nvPr/>
          </p:nvSpPr>
          <p:spPr bwMode="auto">
            <a:xfrm>
              <a:off x="2640" y="1681"/>
              <a:ext cx="298" cy="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306" tIns="32653" rIns="65306" bIns="32653">
              <a:spAutoFit/>
            </a:bodyPr>
            <a:lstStyle>
              <a:lvl1pPr defTabSz="652463">
                <a:spcBef>
                  <a:spcPct val="20000"/>
                </a:spcBef>
                <a:buChar char="•"/>
                <a:defRPr sz="23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6524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652463">
                <a:spcBef>
                  <a:spcPct val="20000"/>
                </a:spcBef>
                <a:buChar char="•"/>
                <a:defRPr sz="17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652463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652463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/>
                <a:t>207</a:t>
              </a:r>
              <a:endParaRPr lang="en-US" altLang="en-US" sz="1700"/>
            </a:p>
          </p:txBody>
        </p:sp>
        <p:sp>
          <p:nvSpPr>
            <p:cNvPr id="16393" name="Text Box 12"/>
            <p:cNvSpPr txBox="1">
              <a:spLocks noChangeArrowheads="1"/>
            </p:cNvSpPr>
            <p:nvPr/>
          </p:nvSpPr>
          <p:spPr bwMode="auto">
            <a:xfrm>
              <a:off x="4800" y="1681"/>
              <a:ext cx="298" cy="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306" tIns="32653" rIns="65306" bIns="32653">
              <a:spAutoFit/>
            </a:bodyPr>
            <a:lstStyle>
              <a:lvl1pPr defTabSz="652463">
                <a:spcBef>
                  <a:spcPct val="20000"/>
                </a:spcBef>
                <a:buChar char="•"/>
                <a:defRPr sz="23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6524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652463">
                <a:spcBef>
                  <a:spcPct val="20000"/>
                </a:spcBef>
                <a:buChar char="•"/>
                <a:defRPr sz="17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652463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652463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300"/>
                <a:t>207</a:t>
              </a:r>
              <a:endParaRPr lang="en-US" altLang="en-US" sz="17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  <p:bldP spid="3584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9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Learning Check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89038"/>
            <a:ext cx="6705600" cy="24685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smtClean="0"/>
              <a:t>	What radioactive isotope is produced in the following bombardment of boron?</a:t>
            </a:r>
            <a:endParaRPr lang="en-US" altLang="en-US" sz="2000" b="1" i="1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altLang="en-US" b="1" smtClean="0"/>
              <a:t>	</a:t>
            </a:r>
          </a:p>
          <a:p>
            <a:pPr>
              <a:buFontTx/>
              <a:buNone/>
            </a:pPr>
            <a:r>
              <a:rPr lang="en-US" altLang="en-US" b="1" smtClean="0"/>
              <a:t>	</a:t>
            </a:r>
            <a:r>
              <a:rPr lang="en-US" altLang="en-US" b="1" baseline="30000" smtClean="0"/>
              <a:t>10</a:t>
            </a:r>
            <a:r>
              <a:rPr lang="en-US" altLang="en-US" b="1" smtClean="0"/>
              <a:t>B     +  </a:t>
            </a:r>
            <a:r>
              <a:rPr lang="en-US" altLang="en-US" b="1" baseline="30000" smtClean="0"/>
              <a:t>4</a:t>
            </a:r>
            <a:r>
              <a:rPr lang="en-US" altLang="en-US" b="1" smtClean="0"/>
              <a:t>He 	         	?   +    </a:t>
            </a:r>
            <a:r>
              <a:rPr lang="en-US" altLang="en-US" b="1" baseline="30000" smtClean="0"/>
              <a:t>1</a:t>
            </a:r>
            <a:r>
              <a:rPr lang="en-US" altLang="en-US" b="1" smtClean="0"/>
              <a:t>n </a:t>
            </a:r>
          </a:p>
          <a:p>
            <a:pPr>
              <a:buFontTx/>
              <a:buNone/>
            </a:pPr>
            <a:r>
              <a:rPr lang="en-US" altLang="en-US" b="1" smtClean="0"/>
              <a:t>    </a:t>
            </a:r>
            <a:r>
              <a:rPr lang="en-US" altLang="en-US" b="1" baseline="30000" smtClean="0"/>
              <a:t>5                   2          		                 	   0   </a:t>
            </a:r>
          </a:p>
          <a:p>
            <a:pPr>
              <a:lnSpc>
                <a:spcPct val="110000"/>
              </a:lnSpc>
              <a:spcBef>
                <a:spcPct val="30000"/>
              </a:spcBef>
              <a:buFontTx/>
              <a:buNone/>
            </a:pPr>
            <a:r>
              <a:rPr lang="en-US" altLang="en-US" sz="2000" b="1" smtClean="0">
                <a:solidFill>
                  <a:schemeClr val="accent1"/>
                </a:solidFill>
              </a:rPr>
              <a:t>	</a:t>
            </a:r>
          </a:p>
        </p:txBody>
      </p:sp>
      <p:sp>
        <p:nvSpPr>
          <p:cNvPr id="105476" name="Line 4"/>
          <p:cNvSpPr>
            <a:spLocks noChangeShapeType="1"/>
          </p:cNvSpPr>
          <p:nvPr/>
        </p:nvSpPr>
        <p:spPr bwMode="auto">
          <a:xfrm>
            <a:off x="2438400" y="2590800"/>
            <a:ext cx="974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5480" name="200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3932238"/>
            <a:ext cx="1825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28" fill="hold"/>
                                        <p:tgtEl>
                                          <p:spTgt spid="1054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48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9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Learning Check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89038"/>
            <a:ext cx="6705600" cy="24685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smtClean="0"/>
              <a:t>	What radioactive isotope is produced in the following bombardment of boron?</a:t>
            </a:r>
            <a:endParaRPr lang="en-US" altLang="en-US" sz="2000" b="1" i="1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altLang="en-US" b="1" smtClean="0"/>
              <a:t>	</a:t>
            </a:r>
          </a:p>
          <a:p>
            <a:pPr>
              <a:buFontTx/>
              <a:buNone/>
            </a:pPr>
            <a:r>
              <a:rPr lang="en-US" altLang="en-US" b="1" smtClean="0"/>
              <a:t>	</a:t>
            </a:r>
            <a:r>
              <a:rPr lang="en-US" altLang="en-US" b="1" baseline="30000" smtClean="0"/>
              <a:t>10</a:t>
            </a:r>
            <a:r>
              <a:rPr lang="en-US" altLang="en-US" b="1" smtClean="0"/>
              <a:t>B     +  </a:t>
            </a:r>
            <a:r>
              <a:rPr lang="en-US" altLang="en-US" b="1" baseline="30000" smtClean="0"/>
              <a:t>4</a:t>
            </a:r>
            <a:r>
              <a:rPr lang="en-US" altLang="en-US" b="1" smtClean="0"/>
              <a:t>He 	         	</a:t>
            </a:r>
            <a:r>
              <a:rPr lang="en-US" altLang="en-US" b="1" baseline="30000" smtClean="0">
                <a:solidFill>
                  <a:srgbClr val="990099"/>
                </a:solidFill>
              </a:rPr>
              <a:t>13</a:t>
            </a:r>
            <a:r>
              <a:rPr lang="en-US" altLang="en-US" b="1" smtClean="0">
                <a:solidFill>
                  <a:srgbClr val="990099"/>
                </a:solidFill>
              </a:rPr>
              <a:t>N</a:t>
            </a:r>
            <a:r>
              <a:rPr lang="en-US" altLang="en-US" b="1" smtClean="0"/>
              <a:t>   +    </a:t>
            </a:r>
            <a:r>
              <a:rPr lang="en-US" altLang="en-US" b="1" baseline="30000" smtClean="0"/>
              <a:t>1</a:t>
            </a:r>
            <a:r>
              <a:rPr lang="en-US" altLang="en-US" b="1" smtClean="0"/>
              <a:t>n </a:t>
            </a:r>
          </a:p>
          <a:p>
            <a:pPr>
              <a:buFontTx/>
              <a:buNone/>
            </a:pPr>
            <a:r>
              <a:rPr lang="en-US" altLang="en-US" b="1" smtClean="0"/>
              <a:t>    </a:t>
            </a:r>
            <a:r>
              <a:rPr lang="en-US" altLang="en-US" b="1" baseline="30000" smtClean="0"/>
              <a:t>5                   2          			 </a:t>
            </a:r>
            <a:r>
              <a:rPr lang="en-US" altLang="en-US" b="1" baseline="30000" smtClean="0">
                <a:solidFill>
                  <a:srgbClr val="990099"/>
                </a:solidFill>
              </a:rPr>
              <a:t>7  </a:t>
            </a:r>
            <a:r>
              <a:rPr lang="en-US" altLang="en-US" b="1" baseline="30000" smtClean="0"/>
              <a:t>         </a:t>
            </a:r>
            <a:r>
              <a:rPr lang="en-US" altLang="en-US" b="1" smtClean="0"/>
              <a:t>     </a:t>
            </a:r>
            <a:r>
              <a:rPr lang="en-US" altLang="en-US" b="1" baseline="30000" smtClean="0"/>
              <a:t> 0   </a:t>
            </a:r>
          </a:p>
          <a:p>
            <a:pPr>
              <a:lnSpc>
                <a:spcPct val="110000"/>
              </a:lnSpc>
              <a:spcBef>
                <a:spcPct val="30000"/>
              </a:spcBef>
              <a:buFontTx/>
              <a:buNone/>
            </a:pPr>
            <a:r>
              <a:rPr lang="en-US" altLang="en-US" sz="2000" b="1" smtClean="0">
                <a:solidFill>
                  <a:schemeClr val="accent1"/>
                </a:solidFill>
              </a:rPr>
              <a:t>	</a:t>
            </a:r>
          </a:p>
        </p:txBody>
      </p:sp>
      <p:sp>
        <p:nvSpPr>
          <p:cNvPr id="116740" name="Line 4"/>
          <p:cNvSpPr>
            <a:spLocks noChangeShapeType="1"/>
          </p:cNvSpPr>
          <p:nvPr/>
        </p:nvSpPr>
        <p:spPr bwMode="auto">
          <a:xfrm>
            <a:off x="2362200" y="2667000"/>
            <a:ext cx="974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9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Write Nuclear Equations!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100" smtClean="0"/>
              <a:t>	</a:t>
            </a:r>
            <a:r>
              <a:rPr lang="en-US" altLang="en-US" sz="2100" b="1" smtClean="0">
                <a:solidFill>
                  <a:srgbClr val="000066"/>
                </a:solidFill>
              </a:rPr>
              <a:t>Write the nuclear equation for the beta emitter Co-60.</a:t>
            </a:r>
          </a:p>
          <a:p>
            <a:pPr>
              <a:buFontTx/>
              <a:buNone/>
            </a:pPr>
            <a:r>
              <a:rPr lang="en-US" altLang="en-US" sz="2100" smtClean="0"/>
              <a:t>	</a:t>
            </a:r>
            <a:r>
              <a:rPr lang="en-US" altLang="en-US" sz="2400" smtClean="0"/>
              <a:t>	</a:t>
            </a:r>
            <a:endParaRPr lang="en-US" altLang="en-US" sz="2000" b="1" smtClean="0">
              <a:solidFill>
                <a:schemeClr val="accent1"/>
              </a:solidFill>
            </a:endParaRPr>
          </a:p>
        </p:txBody>
      </p:sp>
      <p:pic>
        <p:nvPicPr>
          <p:cNvPr id="101380" name="Round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3932238"/>
            <a:ext cx="182563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1" name="LetsPlay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932238"/>
            <a:ext cx="1841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854075" y="2149475"/>
            <a:ext cx="597376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aseline="300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60</a:t>
            </a:r>
            <a:r>
              <a:rPr lang="en-US" sz="20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			</a:t>
            </a:r>
            <a:r>
              <a:rPr lang="en-US" sz="2000" baseline="300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sz="20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	+	</a:t>
            </a:r>
            <a:r>
              <a:rPr lang="en-US" sz="2000" baseline="300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60</a:t>
            </a:r>
            <a:r>
              <a:rPr lang="en-US" sz="20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</a:t>
            </a:r>
            <a:br>
              <a:rPr lang="en-US" sz="20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aseline="300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27		       </a:t>
            </a:r>
            <a:r>
              <a:rPr lang="en-US" sz="20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sz="2000" baseline="300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-1		28</a:t>
            </a:r>
          </a:p>
        </p:txBody>
      </p:sp>
      <p:sp>
        <p:nvSpPr>
          <p:cNvPr id="101383" name="Line 7"/>
          <p:cNvSpPr>
            <a:spLocks noChangeShapeType="1"/>
          </p:cNvSpPr>
          <p:nvPr/>
        </p:nvSpPr>
        <p:spPr bwMode="auto">
          <a:xfrm>
            <a:off x="1828800" y="2378075"/>
            <a:ext cx="731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8" fill="hold"/>
                                        <p:tgtEl>
                                          <p:spTgt spid="1013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24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680" fill="hold"/>
                                        <p:tgtEl>
                                          <p:spTgt spid="1013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380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381"/>
                </p:tgtEl>
              </p:cMediaNode>
            </p:audio>
          </p:childTnLst>
        </p:cTn>
      </p:par>
    </p:tnLst>
    <p:bldLst>
      <p:bldP spid="1013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274638"/>
            <a:ext cx="6216650" cy="365125"/>
          </a:xfrm>
        </p:spPr>
        <p:txBody>
          <a:bodyPr/>
          <a:lstStyle/>
          <a:p>
            <a:pPr>
              <a:defRPr/>
            </a:pPr>
            <a:r>
              <a:rPr lang="en-US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Artificial Nuclear Reactions</a:t>
            </a:r>
            <a:endParaRPr lang="en-US" altLang="en-US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960438"/>
            <a:ext cx="6216650" cy="2697162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New elements or new isotopes of known elements are produced by bombarding an atom with a subatomic particle -- or even a much heavier particle such as </a:t>
            </a:r>
            <a:r>
              <a:rPr lang="en-US" altLang="en-US" sz="2000" b="1" baseline="30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He and </a:t>
            </a:r>
            <a:r>
              <a:rPr lang="en-US" altLang="en-US" sz="2000" b="1" baseline="30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11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B.</a:t>
            </a:r>
          </a:p>
          <a:p>
            <a:pPr>
              <a:buFontTx/>
              <a:buNone/>
              <a:defRPr/>
            </a:pP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Reactions using neutrons are called </a:t>
            </a:r>
            <a:b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1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US" altLang="en-US" sz="31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reactions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buFontTx/>
              <a:buNone/>
              <a:defRPr/>
            </a:pPr>
            <a:r>
              <a:rPr lang="en-US" alt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Radioisotopes used in medicine are often made by </a:t>
            </a:r>
            <a:r>
              <a:rPr lang="en-US" alt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US" alt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reactions.</a:t>
            </a:r>
            <a:endParaRPr lang="en-US" altLang="en-US" sz="2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  <a:defRPr/>
            </a:pPr>
            <a:endParaRPr lang="en-US" altLang="en-US" sz="2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  <a:defRPr/>
            </a:pPr>
            <a:endParaRPr lang="en-US" altLang="en-US" sz="2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466725" y="731838"/>
            <a:ext cx="623887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274638"/>
            <a:ext cx="6216650" cy="365125"/>
          </a:xfrm>
        </p:spPr>
        <p:txBody>
          <a:bodyPr/>
          <a:lstStyle/>
          <a:p>
            <a:pPr>
              <a:defRPr/>
            </a:pPr>
            <a:r>
              <a:rPr lang="en-US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Artificial Nuclear Reactions</a:t>
            </a:r>
            <a:endParaRPr lang="en-US" altLang="en-US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868363"/>
            <a:ext cx="6216650" cy="2697162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 of a </a:t>
            </a:r>
            <a:r>
              <a:rPr lang="en-US" altLang="en-US" sz="3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US" altLang="en-US" sz="3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reaction</a:t>
            </a:r>
            <a:r>
              <a:rPr lang="en-US" alt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is production of radioactive </a:t>
            </a:r>
            <a:r>
              <a:rPr lang="en-US" altLang="en-US" b="1" baseline="30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31</a:t>
            </a:r>
            <a:r>
              <a:rPr lang="en-US" alt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 for use in studies of P uptake in the body.</a:t>
            </a:r>
          </a:p>
          <a:p>
            <a:pPr algn="ctr">
              <a:lnSpc>
                <a:spcPct val="150000"/>
              </a:lnSpc>
              <a:buFontTx/>
              <a:buNone/>
              <a:defRPr/>
            </a:pPr>
            <a:r>
              <a:rPr lang="en-US" altLang="en-US" sz="2900" b="1" baseline="30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31</a:t>
            </a:r>
            <a:r>
              <a:rPr lang="en-US" altLang="en-US" sz="2900" b="1" baseline="-25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15</a:t>
            </a:r>
            <a:r>
              <a:rPr lang="en-US" altLang="en-US" sz="29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  +  </a:t>
            </a:r>
            <a:r>
              <a:rPr lang="en-US" altLang="en-US" sz="2900" b="1" baseline="30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900" b="1" baseline="-25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altLang="en-US" sz="29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  ---&gt;  </a:t>
            </a:r>
            <a:r>
              <a:rPr lang="en-US" altLang="en-US" sz="2900" b="1" baseline="30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32</a:t>
            </a:r>
            <a:r>
              <a:rPr lang="en-US" altLang="en-US" sz="2900" b="1" baseline="-25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15</a:t>
            </a:r>
            <a:r>
              <a:rPr lang="en-US" altLang="en-US" sz="29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  +  </a:t>
            </a:r>
            <a:r>
              <a:rPr lang="en-US" altLang="en-US" sz="29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endParaRPr lang="en-US" altLang="en-US" sz="2000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>
            <a:off x="466725" y="731838"/>
            <a:ext cx="623887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274638"/>
            <a:ext cx="6216650" cy="365125"/>
          </a:xfrm>
        </p:spPr>
        <p:txBody>
          <a:bodyPr/>
          <a:lstStyle/>
          <a:p>
            <a:pPr>
              <a:defRPr/>
            </a:pPr>
            <a:r>
              <a:rPr lang="en-US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Transuranium Elements</a:t>
            </a:r>
            <a:endParaRPr lang="en-US" altLang="en-US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6216650" cy="2697163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Elements beyond 92 </a:t>
            </a:r>
            <a:r>
              <a:rPr lang="en-US" altLang="en-US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(transuranium)</a:t>
            </a:r>
            <a:r>
              <a:rPr lang="en-US" alt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made starting with an </a:t>
            </a:r>
            <a:r>
              <a:rPr lang="en-US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US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reaction</a:t>
            </a:r>
            <a:r>
              <a:rPr lang="en-US" alt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en-US" sz="2900" b="1" baseline="30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238</a:t>
            </a:r>
            <a:r>
              <a:rPr lang="en-US" altLang="en-US" sz="2900" b="1" baseline="-25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92</a:t>
            </a:r>
            <a:r>
              <a:rPr lang="en-US" altLang="en-US" sz="29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  +  </a:t>
            </a:r>
            <a:r>
              <a:rPr lang="en-US" altLang="en-US" sz="2900" b="1" baseline="30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900" b="1" baseline="-25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altLang="en-US" sz="29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  ---&gt;  </a:t>
            </a:r>
            <a:r>
              <a:rPr lang="en-US" altLang="en-US" sz="2900" b="1" baseline="30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239</a:t>
            </a:r>
            <a:r>
              <a:rPr lang="en-US" altLang="en-US" sz="2900" b="1" baseline="-25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92</a:t>
            </a:r>
            <a:r>
              <a:rPr lang="en-US" altLang="en-US" sz="29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  +  </a:t>
            </a:r>
            <a:r>
              <a:rPr lang="en-US" altLang="en-US" sz="29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en-US" sz="2900" b="1" baseline="30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239</a:t>
            </a:r>
            <a:r>
              <a:rPr lang="en-US" altLang="en-US" sz="2900" b="1" baseline="-25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92</a:t>
            </a:r>
            <a:r>
              <a:rPr lang="en-US" altLang="en-US" sz="29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  		---&gt;  </a:t>
            </a:r>
            <a:r>
              <a:rPr lang="en-US" altLang="en-US" sz="2900" b="1" baseline="30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239</a:t>
            </a:r>
            <a:r>
              <a:rPr lang="en-US" altLang="en-US" sz="2900" b="1" baseline="-25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93</a:t>
            </a:r>
            <a:r>
              <a:rPr lang="en-US" altLang="en-US" sz="29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Np  + </a:t>
            </a:r>
            <a:r>
              <a:rPr lang="en-US" altLang="en-US" sz="2900" b="1" baseline="30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altLang="en-US" sz="2900" b="1" baseline="-25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-1</a:t>
            </a:r>
            <a:r>
              <a:rPr lang="en-US" altLang="en-US" sz="29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endParaRPr lang="en-US" altLang="en-US" sz="2900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en-US" sz="29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900" b="1" baseline="30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239</a:t>
            </a:r>
            <a:r>
              <a:rPr lang="en-US" altLang="en-US" sz="2900" b="1" baseline="-25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93</a:t>
            </a:r>
            <a:r>
              <a:rPr lang="en-US" altLang="en-US" sz="29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Np  	---&gt;  </a:t>
            </a:r>
            <a:r>
              <a:rPr lang="en-US" altLang="en-US" sz="2900" b="1" baseline="30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239</a:t>
            </a:r>
            <a:r>
              <a:rPr lang="en-US" altLang="en-US" sz="2900" b="1" baseline="-25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94</a:t>
            </a:r>
            <a:r>
              <a:rPr lang="en-US" altLang="en-US" sz="29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  +  </a:t>
            </a:r>
            <a:r>
              <a:rPr lang="en-US" altLang="en-US" sz="2900" b="1" baseline="30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altLang="en-US" sz="2900" b="1" baseline="-25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-1</a:t>
            </a:r>
            <a:r>
              <a:rPr lang="en-US" altLang="en-US" sz="29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b</a:t>
            </a:r>
            <a:endParaRPr lang="en-US" altLang="en-US" sz="2900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50000"/>
              </a:lnSpc>
              <a:buFontTx/>
              <a:buNone/>
              <a:defRPr/>
            </a:pPr>
            <a:endParaRPr lang="en-US" altLang="en-US" sz="2900" b="1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ymbol" pitchFamily="18" charset="2"/>
            </a:endParaRPr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>
            <a:off x="466725" y="731838"/>
            <a:ext cx="623887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274638"/>
            <a:ext cx="6216650" cy="365125"/>
          </a:xfrm>
        </p:spPr>
        <p:txBody>
          <a:bodyPr/>
          <a:lstStyle/>
          <a:p>
            <a:pPr>
              <a:defRPr/>
            </a:pPr>
            <a:r>
              <a:rPr lang="en-US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Nuclear Fission</a:t>
            </a:r>
            <a:endParaRPr lang="en-US" altLang="en-US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6858000" cy="3336925"/>
          </a:xfrm>
        </p:spPr>
        <p:txBody>
          <a:bodyPr/>
          <a:lstStyle/>
          <a:p>
            <a:pPr algn="ctr">
              <a:lnSpc>
                <a:spcPct val="135000"/>
              </a:lnSpc>
              <a:buFontTx/>
              <a:buNone/>
              <a:defRPr/>
            </a:pPr>
            <a:r>
              <a:rPr lang="en-US" altLang="en-US" sz="20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Fission is the splitting of atoms</a:t>
            </a:r>
          </a:p>
          <a:p>
            <a:pPr algn="ctr">
              <a:lnSpc>
                <a:spcPct val="135000"/>
              </a:lnSpc>
              <a:buFontTx/>
              <a:buNone/>
              <a:defRPr/>
            </a:pPr>
            <a:r>
              <a:rPr lang="en-US" altLang="en-US" sz="17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These are usually very large, so that they are not as stable</a:t>
            </a:r>
          </a:p>
          <a:p>
            <a:pPr>
              <a:lnSpc>
                <a:spcPct val="135000"/>
              </a:lnSpc>
              <a:buFontTx/>
              <a:buNone/>
              <a:defRPr/>
            </a:pP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Fission chain has three general steps:</a:t>
            </a:r>
          </a:p>
          <a:p>
            <a:pPr>
              <a:lnSpc>
                <a:spcPct val="135000"/>
              </a:lnSpc>
              <a:buFontTx/>
              <a:buNone/>
              <a:defRPr/>
            </a:pPr>
            <a:r>
              <a:rPr lang="en-US" alt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	  </a:t>
            </a:r>
            <a:r>
              <a:rPr lang="en-US" altLang="en-US" sz="2000" b="1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Initiation.</a:t>
            </a:r>
            <a:r>
              <a:rPr lang="en-US" alt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Reaction of a single atom starts the chain (e.g., </a:t>
            </a:r>
            <a:r>
              <a:rPr lang="en-US" altLang="en-US" sz="2000" b="1" baseline="30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235</a:t>
            </a:r>
            <a:r>
              <a:rPr lang="en-US" alt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 + neutron)</a:t>
            </a:r>
            <a:endParaRPr lang="en-US" altLang="en-US" sz="2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35000"/>
              </a:lnSpc>
              <a:buFontTx/>
              <a:buNone/>
              <a:defRPr/>
            </a:pP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2.	  </a:t>
            </a:r>
            <a:r>
              <a:rPr lang="en-US" altLang="en-US" sz="20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Propagation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 </a:t>
            </a:r>
            <a:r>
              <a:rPr lang="en-US" altLang="en-US" sz="2000" b="1" baseline="30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236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 fission releases neutrons that initiate other fissions</a:t>
            </a:r>
          </a:p>
          <a:p>
            <a:pPr>
              <a:lnSpc>
                <a:spcPct val="135000"/>
              </a:lnSpc>
              <a:buFontTx/>
              <a:buNone/>
              <a:defRPr/>
            </a:pPr>
            <a:r>
              <a:rPr lang="en-US" alt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  </a:t>
            </a:r>
            <a:r>
              <a:rPr lang="en-US" altLang="en-US" sz="2000" b="1" i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Termination</a:t>
            </a:r>
            <a:r>
              <a:rPr lang="en-US" alt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 </a:t>
            </a:r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466725" y="731838"/>
            <a:ext cx="623887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6218238" cy="685800"/>
          </a:xfrm>
        </p:spPr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</a:rPr>
              <a:t>Indiana – Marble Hill</a:t>
            </a:r>
          </a:p>
        </p:txBody>
      </p:sp>
      <p:pic>
        <p:nvPicPr>
          <p:cNvPr id="6147" name="Picture 5" descr="marble hill goo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4297363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 descr="Marble Hill Nuclear Power Plant photo: John Bla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30178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marble hill google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165225"/>
            <a:ext cx="432752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3" name="Rectangle 11"/>
          <p:cNvSpPr>
            <a:spLocks noChangeArrowheads="1"/>
          </p:cNvSpPr>
          <p:nvPr/>
        </p:nvSpPr>
        <p:spPr bwMode="auto">
          <a:xfrm>
            <a:off x="4511675" y="793750"/>
            <a:ext cx="19399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306" tIns="32653" rIns="65306" bIns="32653" anchor="ctr">
            <a:spAutoFit/>
          </a:bodyPr>
          <a:lstStyle/>
          <a:p>
            <a:pPr defTabSz="652463">
              <a:defRPr/>
            </a:pPr>
            <a:r>
              <a:rPr lang="en-US"/>
              <a:t>$2.8 Billion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spent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274638"/>
            <a:ext cx="6216650" cy="365125"/>
          </a:xfrm>
        </p:spPr>
        <p:txBody>
          <a:bodyPr/>
          <a:lstStyle/>
          <a:p>
            <a:pPr>
              <a:defRPr/>
            </a:pPr>
            <a:r>
              <a:rPr lang="en-US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Nuclear Fission</a:t>
            </a:r>
            <a:endParaRPr lang="en-US" altLang="en-US" smtClean="0"/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868363"/>
            <a:ext cx="7153275" cy="278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71" name="Line 7"/>
          <p:cNvSpPr>
            <a:spLocks noChangeShapeType="1"/>
          </p:cNvSpPr>
          <p:nvPr/>
        </p:nvSpPr>
        <p:spPr bwMode="auto">
          <a:xfrm>
            <a:off x="466725" y="731838"/>
            <a:ext cx="623887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6705600" cy="685800"/>
          </a:xfrm>
        </p:spPr>
        <p:txBody>
          <a:bodyPr/>
          <a:lstStyle/>
          <a:p>
            <a:r>
              <a:rPr lang="en-US" altLang="en-US" sz="2300" b="1" smtClean="0">
                <a:solidFill>
                  <a:srgbClr val="000066"/>
                </a:solidFill>
              </a:rPr>
              <a:t>Representation of a fission process.</a:t>
            </a:r>
          </a:p>
        </p:txBody>
      </p:sp>
      <p:pic>
        <p:nvPicPr>
          <p:cNvPr id="25603" name="Picture 3" descr="Zumdahl19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4054475" cy="329882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0"/>
            <a:ext cx="409416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865438" cy="1235075"/>
          </a:xfrm>
        </p:spPr>
        <p:txBody>
          <a:bodyPr/>
          <a:lstStyle/>
          <a:p>
            <a:pPr algn="l">
              <a:defRPr/>
            </a:pPr>
            <a:r>
              <a:rPr lang="en-US" altLang="en-U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Band of Stability and Radioactive Decay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54075" y="639763"/>
            <a:ext cx="2316163" cy="228600"/>
          </a:xfrm>
        </p:spPr>
        <p:txBody>
          <a:bodyPr/>
          <a:lstStyle/>
          <a:p>
            <a:pPr algn="l">
              <a:defRPr/>
            </a:pPr>
            <a:r>
              <a:rPr lang="en-US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Stability of Nuclei</a:t>
            </a:r>
            <a:endParaRPr lang="en-US" altLang="en-US" smtClean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0"/>
            <a:ext cx="22415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49275" y="1417638"/>
            <a:ext cx="62166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>
            <a:spAutoFit/>
          </a:bodyPr>
          <a:lstStyle>
            <a:lvl1pPr defTabSz="65246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652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652463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652463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652463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</a:pPr>
            <a:r>
              <a:rPr lang="en-US" altLang="en-US" sz="1700" b="1"/>
              <a:t>  Out of &gt; 300 stable isotopes:</a:t>
            </a:r>
            <a:endParaRPr lang="en-US" altLang="en-US" sz="1400" b="1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974725" y="2239963"/>
            <a:ext cx="37195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1768475" y="1828800"/>
            <a:ext cx="0" cy="1554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1096963" y="1874838"/>
            <a:ext cx="671512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1938338" y="1865313"/>
            <a:ext cx="647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altLang="en-US" sz="17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Even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3009900" y="1874838"/>
            <a:ext cx="568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altLang="en-US" sz="17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Odd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974725" y="2879725"/>
            <a:ext cx="5683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altLang="en-US" sz="17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Odd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974725" y="2422525"/>
            <a:ext cx="647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altLang="en-US" sz="17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Even</a:t>
            </a: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1044575" y="1965325"/>
            <a:ext cx="2968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altLang="en-US" sz="17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Z</a:t>
            </a:r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1444625" y="1828800"/>
            <a:ext cx="323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altLang="en-US" sz="17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1998663" y="2378075"/>
            <a:ext cx="51276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altLang="en-US" sz="17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157</a:t>
            </a:r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2987675" y="2378075"/>
            <a:ext cx="3905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altLang="en-US" sz="17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52</a:t>
            </a:r>
            <a:endParaRPr lang="en-US" altLang="en-US" sz="17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2073275" y="2879725"/>
            <a:ext cx="390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altLang="en-US" sz="17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50</a:t>
            </a:r>
            <a:endParaRPr lang="en-US" altLang="en-US" sz="17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3048000" y="2879725"/>
            <a:ext cx="269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altLang="en-US" sz="17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</a:p>
        </p:txBody>
      </p:sp>
      <p:grpSp>
        <p:nvGrpSpPr>
          <p:cNvPr id="47125" name="Group 21"/>
          <p:cNvGrpSpPr>
            <a:grpSpLocks/>
          </p:cNvGrpSpPr>
          <p:nvPr/>
        </p:nvGrpSpPr>
        <p:grpSpPr bwMode="auto">
          <a:xfrm>
            <a:off x="3535363" y="2368550"/>
            <a:ext cx="1509712" cy="273050"/>
            <a:chOff x="2784" y="2486"/>
            <a:chExt cx="1189" cy="288"/>
          </a:xfrm>
        </p:grpSpPr>
        <p:sp>
          <p:nvSpPr>
            <p:cNvPr id="47123" name="Line 19"/>
            <p:cNvSpPr>
              <a:spLocks noChangeShapeType="1"/>
            </p:cNvSpPr>
            <p:nvPr/>
          </p:nvSpPr>
          <p:spPr bwMode="auto">
            <a:xfrm>
              <a:off x="2784" y="2640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124" name="Text Box 20"/>
            <p:cNvSpPr txBox="1">
              <a:spLocks noChangeArrowheads="1"/>
            </p:cNvSpPr>
            <p:nvPr/>
          </p:nvSpPr>
          <p:spPr bwMode="auto">
            <a:xfrm>
              <a:off x="3494" y="2486"/>
              <a:ext cx="4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306" tIns="32653" rIns="65306" bIns="32653">
              <a:spAutoFit/>
            </a:bodyPr>
            <a:lstStyle>
              <a:lvl1pPr defTabSz="652463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27025" defTabSz="652463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652463" defTabSz="652463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979488" defTabSz="652463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306513" defTabSz="652463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763713" defTabSz="652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220913" defTabSz="652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678113" defTabSz="652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135313" defTabSz="652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1700" baseline="3000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31</a:t>
              </a:r>
              <a:r>
                <a:rPr lang="en-US" altLang="en-US" sz="1700" baseline="-2500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15</a:t>
              </a:r>
              <a:r>
                <a:rPr lang="en-US" altLang="en-US" sz="170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</a:t>
              </a:r>
            </a:p>
          </p:txBody>
        </p:sp>
      </p:grpSp>
      <p:grpSp>
        <p:nvGrpSpPr>
          <p:cNvPr id="47128" name="Group 24"/>
          <p:cNvGrpSpPr>
            <a:grpSpLocks/>
          </p:cNvGrpSpPr>
          <p:nvPr/>
        </p:nvGrpSpPr>
        <p:grpSpPr bwMode="auto">
          <a:xfrm>
            <a:off x="1951038" y="3154363"/>
            <a:ext cx="527050" cy="539750"/>
            <a:chOff x="1536" y="3312"/>
            <a:chExt cx="415" cy="566"/>
          </a:xfrm>
        </p:grpSpPr>
        <p:sp>
          <p:nvSpPr>
            <p:cNvPr id="47126" name="Line 22"/>
            <p:cNvSpPr>
              <a:spLocks noChangeShapeType="1"/>
            </p:cNvSpPr>
            <p:nvPr/>
          </p:nvSpPr>
          <p:spPr bwMode="auto">
            <a:xfrm>
              <a:off x="1776" y="331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127" name="Text Box 23"/>
            <p:cNvSpPr txBox="1">
              <a:spLocks noChangeArrowheads="1"/>
            </p:cNvSpPr>
            <p:nvPr/>
          </p:nvSpPr>
          <p:spPr bwMode="auto">
            <a:xfrm>
              <a:off x="1536" y="3590"/>
              <a:ext cx="4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306" tIns="32653" rIns="65306" bIns="32653">
              <a:spAutoFit/>
            </a:bodyPr>
            <a:lstStyle>
              <a:lvl1pPr defTabSz="652463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27025" defTabSz="652463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652463" defTabSz="652463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979488" defTabSz="652463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306513" defTabSz="652463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763713" defTabSz="652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220913" defTabSz="652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678113" defTabSz="652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135313" defTabSz="652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1700" baseline="3000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19</a:t>
              </a:r>
              <a:r>
                <a:rPr lang="en-US" altLang="en-US" sz="1700" baseline="-2500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9</a:t>
              </a:r>
              <a:r>
                <a:rPr lang="en-US" altLang="en-US" sz="170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</a:t>
              </a:r>
              <a:endParaRPr lang="en-US" altLang="en-US" sz="1700" smtClean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47131" name="Group 27"/>
          <p:cNvGrpSpPr>
            <a:grpSpLocks/>
          </p:cNvGrpSpPr>
          <p:nvPr/>
        </p:nvGrpSpPr>
        <p:grpSpPr bwMode="auto">
          <a:xfrm>
            <a:off x="3352800" y="3108325"/>
            <a:ext cx="2827338" cy="549275"/>
            <a:chOff x="2640" y="3264"/>
            <a:chExt cx="2226" cy="576"/>
          </a:xfrm>
        </p:grpSpPr>
        <p:sp>
          <p:nvSpPr>
            <p:cNvPr id="47129" name="Line 25"/>
            <p:cNvSpPr>
              <a:spLocks noChangeShapeType="1"/>
            </p:cNvSpPr>
            <p:nvPr/>
          </p:nvSpPr>
          <p:spPr bwMode="auto">
            <a:xfrm>
              <a:off x="2687" y="3264"/>
              <a:ext cx="430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130" name="Text Box 26"/>
            <p:cNvSpPr txBox="1">
              <a:spLocks noChangeArrowheads="1"/>
            </p:cNvSpPr>
            <p:nvPr/>
          </p:nvSpPr>
          <p:spPr bwMode="auto">
            <a:xfrm>
              <a:off x="2640" y="3552"/>
              <a:ext cx="22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5306" tIns="32653" rIns="65306" bIns="32653">
              <a:spAutoFit/>
            </a:bodyPr>
            <a:lstStyle>
              <a:lvl1pPr defTabSz="652463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27025" defTabSz="652463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652463" defTabSz="652463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979488" defTabSz="652463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306513" defTabSz="652463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763713" defTabSz="652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220913" defTabSz="652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678113" defTabSz="652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135313" defTabSz="652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1700" baseline="3000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US" altLang="en-US" sz="1400" baseline="-2500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r>
                <a:rPr lang="en-US" altLang="en-US" sz="170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H, </a:t>
              </a:r>
              <a:r>
                <a:rPr lang="en-US" altLang="en-US" sz="1700" baseline="3000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</a:t>
              </a:r>
              <a:r>
                <a:rPr lang="en-US" altLang="en-US" sz="1700" baseline="-2500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  <a:r>
                <a:rPr lang="en-US" altLang="en-US" sz="170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Li, </a:t>
              </a:r>
              <a:r>
                <a:rPr lang="en-US" altLang="en-US" sz="1700" baseline="3000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10</a:t>
              </a:r>
              <a:r>
                <a:rPr lang="en-US" altLang="en-US" sz="1700" baseline="-2500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</a:t>
              </a:r>
              <a:r>
                <a:rPr lang="en-US" altLang="en-US" sz="170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B, </a:t>
              </a:r>
              <a:r>
                <a:rPr lang="en-US" altLang="en-US" sz="1700" baseline="3000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14</a:t>
              </a:r>
              <a:r>
                <a:rPr lang="en-US" altLang="en-US" sz="1700" baseline="-2500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7</a:t>
              </a:r>
              <a:r>
                <a:rPr lang="en-US" altLang="en-US" sz="170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N, </a:t>
              </a:r>
              <a:r>
                <a:rPr lang="en-US" altLang="en-US" sz="1700" baseline="3000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180</a:t>
              </a:r>
              <a:r>
                <a:rPr lang="en-US" altLang="en-US" sz="1700" baseline="-2500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73</a:t>
              </a:r>
              <a:r>
                <a:rPr lang="en-US" altLang="en-US" sz="170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274638"/>
            <a:ext cx="6216650" cy="365125"/>
          </a:xfrm>
        </p:spPr>
        <p:txBody>
          <a:bodyPr/>
          <a:lstStyle/>
          <a:p>
            <a:pPr>
              <a:defRPr/>
            </a:pPr>
            <a:r>
              <a:rPr lang="en-US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Nuclear Fission &amp; POWER</a:t>
            </a:r>
            <a:endParaRPr lang="en-US" altLang="en-US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777875"/>
            <a:ext cx="3841750" cy="2879725"/>
          </a:xfrm>
        </p:spPr>
        <p:txBody>
          <a:bodyPr/>
          <a:lstStyle/>
          <a:p>
            <a:pPr>
              <a:lnSpc>
                <a:spcPct val="135000"/>
              </a:lnSpc>
              <a:defRPr/>
            </a:pPr>
            <a:r>
              <a:rPr lang="en-US" alt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Currently about 103 nuclear power plants in the U.S. and about 435 worldwide.</a:t>
            </a:r>
          </a:p>
          <a:p>
            <a:pPr>
              <a:lnSpc>
                <a:spcPct val="135000"/>
              </a:lnSpc>
              <a:defRPr/>
            </a:pPr>
            <a:r>
              <a:rPr lang="en-US" alt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17% of the world’s energy comes from nuclear.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31838"/>
            <a:ext cx="2532063" cy="338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3" name="Line 5"/>
          <p:cNvSpPr>
            <a:spLocks noChangeShapeType="1"/>
          </p:cNvSpPr>
          <p:nvPr/>
        </p:nvSpPr>
        <p:spPr bwMode="auto">
          <a:xfrm>
            <a:off x="466725" y="731838"/>
            <a:ext cx="623887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7363" y="0"/>
            <a:ext cx="6218237" cy="685800"/>
          </a:xfrm>
        </p:spPr>
        <p:txBody>
          <a:bodyPr/>
          <a:lstStyle/>
          <a:p>
            <a:r>
              <a:rPr lang="en-US" altLang="en-US" sz="2000" b="1" smtClean="0">
                <a:solidFill>
                  <a:srgbClr val="000066"/>
                </a:solidFill>
              </a:rPr>
              <a:t>Figure 19.6:</a:t>
            </a:r>
            <a:r>
              <a:rPr lang="en-US" altLang="en-US" sz="2000" smtClean="0">
                <a:solidFill>
                  <a:srgbClr val="000066"/>
                </a:solidFill>
              </a:rPr>
              <a:t> Diagram of a nuclear power plant.</a:t>
            </a:r>
          </a:p>
        </p:txBody>
      </p:sp>
      <p:pic>
        <p:nvPicPr>
          <p:cNvPr id="30723" name="Picture 3" descr="Zumdahl19_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4876800" cy="34290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143000" y="2133600"/>
            <a:ext cx="1066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1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Moderator</a:t>
            </a:r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>
            <a:off x="1600200" y="23622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AutoShape 2"/>
          <p:cNvSpPr>
            <a:spLocks noChangeArrowheads="1"/>
          </p:cNvSpPr>
          <p:nvPr/>
        </p:nvSpPr>
        <p:spPr bwMode="auto">
          <a:xfrm>
            <a:off x="4999038" y="1554163"/>
            <a:ext cx="2316162" cy="1325562"/>
          </a:xfrm>
          <a:prstGeom prst="irregularSeal2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9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Nuclear Fusion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189038"/>
            <a:ext cx="6705600" cy="24685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100" b="1" smtClean="0"/>
              <a:t>Fusion </a:t>
            </a:r>
          </a:p>
          <a:p>
            <a:pPr>
              <a:buFontTx/>
              <a:buNone/>
            </a:pPr>
            <a:r>
              <a:rPr lang="en-US" altLang="en-US" sz="2100" b="1" smtClean="0"/>
              <a:t>	</a:t>
            </a:r>
            <a:r>
              <a:rPr lang="en-US" altLang="en-US" sz="2100" smtClean="0"/>
              <a:t>small nuclei combine</a:t>
            </a:r>
          </a:p>
          <a:p>
            <a:pPr>
              <a:buFontTx/>
              <a:buNone/>
            </a:pPr>
            <a:endParaRPr lang="en-US" altLang="en-US" sz="2100" smtClean="0"/>
          </a:p>
          <a:p>
            <a:pPr>
              <a:buFontTx/>
              <a:buNone/>
            </a:pPr>
            <a:r>
              <a:rPr lang="en-US" altLang="en-US" sz="2100" b="1" smtClean="0"/>
              <a:t>	</a:t>
            </a:r>
            <a:r>
              <a:rPr lang="en-US" altLang="en-US" sz="2100" b="1" baseline="30000" smtClean="0"/>
              <a:t>2</a:t>
            </a:r>
            <a:r>
              <a:rPr lang="en-US" altLang="en-US" sz="2100" b="1" smtClean="0"/>
              <a:t>H    +     </a:t>
            </a:r>
            <a:r>
              <a:rPr lang="en-US" altLang="en-US" sz="2100" b="1" baseline="30000" smtClean="0"/>
              <a:t>3</a:t>
            </a:r>
            <a:r>
              <a:rPr lang="en-US" altLang="en-US" sz="2100" b="1" smtClean="0"/>
              <a:t>H             </a:t>
            </a:r>
            <a:r>
              <a:rPr lang="en-US" altLang="en-US" sz="2100" b="1" baseline="30000" smtClean="0"/>
              <a:t>4</a:t>
            </a:r>
            <a:r>
              <a:rPr lang="en-US" altLang="en-US" sz="2100" b="1" smtClean="0"/>
              <a:t>He    +  </a:t>
            </a:r>
            <a:r>
              <a:rPr lang="en-US" altLang="en-US" sz="2100" b="1" baseline="30000" smtClean="0"/>
              <a:t>1</a:t>
            </a:r>
            <a:r>
              <a:rPr lang="en-US" altLang="en-US" sz="2100" b="1" smtClean="0"/>
              <a:t>n  +</a:t>
            </a:r>
          </a:p>
          <a:p>
            <a:pPr>
              <a:buFontTx/>
              <a:buNone/>
            </a:pPr>
            <a:r>
              <a:rPr lang="en-US" altLang="en-US" sz="2100" b="1" smtClean="0"/>
              <a:t>   </a:t>
            </a:r>
            <a:r>
              <a:rPr lang="en-US" altLang="en-US" sz="2100" b="1" baseline="30000" smtClean="0"/>
              <a:t>1                      1                         2                    0</a:t>
            </a:r>
          </a:p>
          <a:p>
            <a:pPr>
              <a:buFontTx/>
              <a:buNone/>
            </a:pPr>
            <a:endParaRPr lang="en-US" altLang="en-US" sz="2100" b="1" baseline="30000" smtClean="0"/>
          </a:p>
          <a:p>
            <a:pPr>
              <a:buFontTx/>
              <a:buNone/>
            </a:pPr>
            <a:r>
              <a:rPr lang="en-US" altLang="en-US" sz="2100" b="1" smtClean="0"/>
              <a:t>	Occurs in the sun and other stars</a:t>
            </a:r>
          </a:p>
          <a:p>
            <a:pPr>
              <a:buFontTx/>
              <a:buNone/>
            </a:pPr>
            <a:endParaRPr lang="en-US" altLang="en-US" sz="2100" b="1" smtClean="0"/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5913438" y="1417638"/>
            <a:ext cx="1219200" cy="1874837"/>
          </a:xfrm>
          <a:prstGeom prst="irregularSeal2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306" tIns="32653" rIns="65306" bIns="32653" anchor="ctr"/>
          <a:lstStyle>
            <a:lvl1pPr defTabSz="652463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6524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652463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652463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652463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chemeClr val="bg2"/>
                </a:solidFill>
                <a:latin typeface="Arial" panose="020B0604020202020204" pitchFamily="34" charset="0"/>
              </a:rPr>
              <a:t>Energy</a:t>
            </a:r>
          </a:p>
        </p:txBody>
      </p:sp>
      <p:sp>
        <p:nvSpPr>
          <p:cNvPr id="99334" name="Line 6"/>
          <p:cNvSpPr>
            <a:spLocks noChangeShapeType="1"/>
          </p:cNvSpPr>
          <p:nvPr/>
        </p:nvSpPr>
        <p:spPr bwMode="auto">
          <a:xfrm>
            <a:off x="1981200" y="2819400"/>
            <a:ext cx="7921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9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Nuclear Fusion</a:t>
            </a: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189038"/>
            <a:ext cx="6705600" cy="24685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900" b="1" smtClean="0">
                <a:solidFill>
                  <a:srgbClr val="000066"/>
                </a:solidFill>
              </a:rPr>
              <a:t> </a:t>
            </a:r>
          </a:p>
          <a:p>
            <a:r>
              <a:rPr lang="en-US" altLang="en-US" sz="2900" b="1" smtClean="0">
                <a:solidFill>
                  <a:srgbClr val="000066"/>
                </a:solidFill>
              </a:rPr>
              <a:t>Excessive heat can not be contained</a:t>
            </a:r>
          </a:p>
          <a:p>
            <a:r>
              <a:rPr lang="en-US" altLang="en-US" sz="2900" b="1" smtClean="0">
                <a:solidFill>
                  <a:srgbClr val="000066"/>
                </a:solidFill>
              </a:rPr>
              <a:t>Attempts at “cold” fusion have FAILED.</a:t>
            </a:r>
          </a:p>
          <a:p>
            <a:pPr>
              <a:buFontTx/>
              <a:buNone/>
            </a:pPr>
            <a:endParaRPr lang="en-US" altLang="en-US" sz="2900" b="1" smtClean="0">
              <a:solidFill>
                <a:srgbClr val="000066"/>
              </a:solidFill>
            </a:endParaRPr>
          </a:p>
          <a:p>
            <a:pPr>
              <a:buFontTx/>
              <a:buNone/>
            </a:pPr>
            <a:r>
              <a:rPr lang="en-US" altLang="en-US" sz="2100" b="1" smtClean="0"/>
              <a:t>	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60325" y="365125"/>
            <a:ext cx="7194550" cy="503238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626" tIns="31746" rIns="64626" bIns="31746"/>
          <a:lstStyle/>
          <a:p>
            <a:pPr>
              <a:defRPr/>
            </a:pPr>
            <a:r>
              <a:rPr lang="en-US" altLang="en-US" sz="39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Half-Life</a:t>
            </a:r>
            <a:endParaRPr lang="en-US" altLang="en-US" sz="2300" i="1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65125" y="1325563"/>
            <a:ext cx="6584950" cy="1828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4626" tIns="31746" rIns="64626" bIns="31746"/>
          <a:lstStyle/>
          <a:p>
            <a:pPr>
              <a:defRPr/>
            </a:pPr>
            <a:r>
              <a:rPr lang="en-US" altLang="en-US" sz="2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HALF-LIFE</a:t>
            </a:r>
            <a:r>
              <a:rPr lang="en-US" alt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is the time that it takes for 1/2 a sample to decompose.</a:t>
            </a:r>
          </a:p>
          <a:p>
            <a:pPr>
              <a:defRPr/>
            </a:pPr>
            <a:r>
              <a:rPr lang="en-US" alt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Rate depends only on the “reactant” remaining</a:t>
            </a:r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346075" y="1189038"/>
            <a:ext cx="62372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60325" y="365125"/>
            <a:ext cx="7194550" cy="503238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626" tIns="31746" rIns="64626" bIns="31746"/>
          <a:lstStyle/>
          <a:p>
            <a:pPr>
              <a:defRPr/>
            </a:pPr>
            <a:r>
              <a:rPr lang="en-US" altLang="en-US" sz="39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Half-Life</a:t>
            </a:r>
            <a:r>
              <a:rPr lang="en-US" altLang="en-US" sz="29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altLang="en-US" sz="29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altLang="en-US" sz="2300" i="1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5368925" cy="25828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96900" y="3465513"/>
            <a:ext cx="629126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altLang="en-US" sz="17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Decay of 20.0 mg of </a:t>
            </a:r>
            <a:r>
              <a:rPr lang="en-US" altLang="en-US" sz="1700" b="1" baseline="30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15</a:t>
            </a:r>
            <a:r>
              <a:rPr lang="en-US" altLang="en-US" sz="17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O. What remains after 3 half-lives? After 5 half-lives?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228600"/>
            <a:ext cx="5730875" cy="503238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4626" tIns="31746" rIns="64626" bIns="31746"/>
          <a:lstStyle/>
          <a:p>
            <a:pPr>
              <a:defRPr/>
            </a:pPr>
            <a:r>
              <a:rPr lang="en-US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Radioactivity</a:t>
            </a:r>
            <a:endParaRPr lang="en-US" altLang="en-US" sz="510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9125" y="1006475"/>
            <a:ext cx="4876800" cy="2147888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4626" tIns="31746" rIns="64626" bIns="31746"/>
          <a:lstStyle/>
          <a:p>
            <a:pPr>
              <a:spcBef>
                <a:spcPct val="0"/>
              </a:spcBef>
              <a:defRPr/>
            </a:pPr>
            <a:r>
              <a:rPr lang="en-US" altLang="en-US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of the pieces of evidence for the fact that atoms are made of smaller particles came from the work of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Marie Curie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(1876-1934).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She discovered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radioactivity</a:t>
            </a:r>
            <a:r>
              <a:rPr lang="en-US" altLang="en-US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the spontaneous disintegration of some elements into smaller pieces.</a:t>
            </a:r>
          </a:p>
        </p:txBody>
      </p:sp>
      <p:pic>
        <p:nvPicPr>
          <p:cNvPr id="717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417638"/>
            <a:ext cx="1360487" cy="15382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3" name="Line 5"/>
          <p:cNvSpPr>
            <a:spLocks noChangeShapeType="1"/>
          </p:cNvSpPr>
          <p:nvPr/>
        </p:nvSpPr>
        <p:spPr bwMode="auto">
          <a:xfrm>
            <a:off x="630238" y="822325"/>
            <a:ext cx="5689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274638"/>
            <a:ext cx="6216650" cy="365125"/>
          </a:xfrm>
        </p:spPr>
        <p:txBody>
          <a:bodyPr/>
          <a:lstStyle/>
          <a:p>
            <a:pPr>
              <a:defRPr/>
            </a:pPr>
            <a:r>
              <a:rPr lang="en-US" altLang="en-US" sz="29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Kinetics of Radioactive Decay</a:t>
            </a:r>
            <a:endParaRPr lang="en-US" altLang="en-US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777875"/>
            <a:ext cx="6400800" cy="1279525"/>
          </a:xfrm>
        </p:spPr>
        <p:txBody>
          <a:bodyPr/>
          <a:lstStyle/>
          <a:p>
            <a:pPr>
              <a:lnSpc>
                <a:spcPct val="130000"/>
              </a:lnSpc>
              <a:buFontTx/>
              <a:buNone/>
            </a:pPr>
            <a:r>
              <a:rPr lang="en-US" altLang="en-US" sz="2000" b="1" smtClean="0">
                <a:solidFill>
                  <a:srgbClr val="000066"/>
                </a:solidFill>
              </a:rPr>
              <a:t>For each duration (half-life), one half of the substance decomposes.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en-US" sz="2000" b="1" smtClean="0">
                <a:solidFill>
                  <a:srgbClr val="000066"/>
                </a:solidFill>
              </a:rPr>
              <a:t>For example:  Ra-234 has a half-life of 3.6 days</a:t>
            </a:r>
            <a:br>
              <a:rPr lang="en-US" altLang="en-US" sz="2000" b="1" smtClean="0">
                <a:solidFill>
                  <a:srgbClr val="000066"/>
                </a:solidFill>
              </a:rPr>
            </a:br>
            <a:r>
              <a:rPr lang="en-US" altLang="en-US" b="1" smtClean="0"/>
              <a:t>If you start with 50 grams of Ra-234…</a:t>
            </a:r>
          </a:p>
          <a:p>
            <a:pPr>
              <a:lnSpc>
                <a:spcPct val="130000"/>
              </a:lnSpc>
              <a:buFontTx/>
              <a:buNone/>
            </a:pPr>
            <a:endParaRPr lang="en-US" altLang="en-US" sz="2000" b="1" smtClean="0">
              <a:solidFill>
                <a:srgbClr val="000066"/>
              </a:solidFill>
            </a:endParaRPr>
          </a:p>
          <a:p>
            <a:pPr>
              <a:lnSpc>
                <a:spcPct val="130000"/>
              </a:lnSpc>
              <a:buFontTx/>
              <a:buNone/>
            </a:pPr>
            <a:endParaRPr lang="en-US" altLang="en-US" sz="2000" b="1" smtClean="0">
              <a:solidFill>
                <a:srgbClr val="000066"/>
              </a:solidFill>
            </a:endParaRPr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466725" y="731838"/>
            <a:ext cx="623887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2520950"/>
            <a:ext cx="2981325" cy="15938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152400" y="2743200"/>
            <a:ext cx="36576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After 3.6 days &gt; 25 grams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After 7.2 days &gt; 12.5 grams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After 10.8 days &gt; 6.25 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8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8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9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Learning Check!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900" smtClean="0"/>
              <a:t>  </a:t>
            </a:r>
            <a:r>
              <a:rPr lang="en-US" altLang="en-US" sz="2100" b="1" smtClean="0"/>
              <a:t>The half life of I-123 is 13 hr.  How much of a 64 mg sample of I-123 is left after 39 hours?  	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274638"/>
            <a:ext cx="6216650" cy="365125"/>
          </a:xfrm>
        </p:spPr>
        <p:txBody>
          <a:bodyPr/>
          <a:lstStyle/>
          <a:p>
            <a:pPr>
              <a:defRPr/>
            </a:pPr>
            <a:r>
              <a:rPr lang="en-US" altLang="en-US" sz="29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Effects of Radiation</a:t>
            </a:r>
            <a:endParaRPr lang="en-US" altLang="en-US" smtClean="0"/>
          </a:p>
        </p:txBody>
      </p:sp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6553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6" name="Line 6"/>
          <p:cNvSpPr>
            <a:spLocks noChangeShapeType="1"/>
          </p:cNvSpPr>
          <p:nvPr/>
        </p:nvSpPr>
        <p:spPr bwMode="auto">
          <a:xfrm>
            <a:off x="466725" y="685800"/>
            <a:ext cx="623887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5257800" cy="401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Geiger Counter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9275" y="1189038"/>
            <a:ext cx="6278563" cy="2468562"/>
          </a:xfrm>
        </p:spPr>
        <p:txBody>
          <a:bodyPr/>
          <a:lstStyle/>
          <a:p>
            <a:r>
              <a:rPr lang="en-US" altLang="en-US" sz="2000" b="1" smtClean="0">
                <a:solidFill>
                  <a:srgbClr val="000066"/>
                </a:solidFill>
              </a:rPr>
              <a:t>Used to detect radioactive substances</a:t>
            </a:r>
          </a:p>
        </p:txBody>
      </p:sp>
      <p:pic>
        <p:nvPicPr>
          <p:cNvPr id="110605" name="radioactivityofeverydayob.avi">
            <a:hlinkClick r:id="" action="ppaction://media"/>
          </p:cNvPr>
          <p:cNvPicPr>
            <a:picLocks noRot="1" noChangeAspect="1" noChangeArrowheads="1"/>
          </p:cNvPicPr>
          <p:nvPr>
            <p:ph sz="quarter" idx="2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1828800"/>
            <a:ext cx="2971800" cy="19192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0607" name="geigercounter.avi">
            <a:hlinkClick r:id="" action="ppaction://media"/>
          </p:cNvPr>
          <p:cNvPicPr>
            <a:picLocks noRot="1" noChangeAspect="1" noChangeArrowheads="1"/>
          </p:cNvPicPr>
          <p:nvPr>
            <p:ph sz="quarter" idx="3"/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475" y="1874838"/>
            <a:ext cx="2879725" cy="1851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06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06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60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060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06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06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60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0607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274638"/>
            <a:ext cx="6216650" cy="365125"/>
          </a:xfrm>
        </p:spPr>
        <p:txBody>
          <a:bodyPr/>
          <a:lstStyle/>
          <a:p>
            <a:pPr>
              <a:defRPr/>
            </a:pPr>
            <a:r>
              <a:rPr lang="en-US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Radiocarbon Dating</a:t>
            </a:r>
            <a:endParaRPr lang="en-US" altLang="en-US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6705600" cy="283527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Radioactive C-14 is formed in the upper atmosphere by nuclear reactions initiated by neutrons in cosmic radiation</a:t>
            </a:r>
          </a:p>
          <a:p>
            <a:pPr algn="ctr">
              <a:buFontTx/>
              <a:buNone/>
              <a:defRPr/>
            </a:pPr>
            <a:r>
              <a:rPr lang="en-US" altLang="en-US" sz="2000" b="1" baseline="30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14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  +  </a:t>
            </a:r>
            <a:r>
              <a:rPr lang="en-US" altLang="en-US" sz="2000" b="1" baseline="30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000" b="1" baseline="-25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  ---&gt; </a:t>
            </a:r>
            <a:r>
              <a:rPr lang="en-US" altLang="en-US" sz="2000" b="1" baseline="30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14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  +  </a:t>
            </a:r>
            <a:r>
              <a:rPr lang="en-US" altLang="en-US" sz="2000" b="1" baseline="30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</a:p>
          <a:p>
            <a:pPr>
              <a:buFontTx/>
              <a:buNone/>
              <a:defRPr/>
            </a:pPr>
            <a:r>
              <a:rPr lang="en-US" alt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C-14 is oxidized to CO</a:t>
            </a:r>
            <a:r>
              <a:rPr lang="en-US" altLang="en-US" sz="2000" b="1" baseline="-25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which circulates through the biosphere.</a:t>
            </a:r>
            <a:endParaRPr lang="en-US" altLang="en-US" sz="2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When a plant dies, the C-14 is not replenished.</a:t>
            </a:r>
          </a:p>
          <a:p>
            <a:pPr>
              <a:buFontTx/>
              <a:buNone/>
              <a:defRPr/>
            </a:pPr>
            <a:r>
              <a:rPr lang="en-US" alt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But the C-14 continues to decay with t</a:t>
            </a:r>
            <a:r>
              <a:rPr lang="en-US" altLang="en-US" sz="2000" b="1" baseline="-250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1/2</a:t>
            </a:r>
            <a:r>
              <a:rPr lang="en-US" alt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= 5730 years.</a:t>
            </a:r>
            <a:endParaRPr lang="en-US" altLang="en-US" sz="2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en-US" altLang="en-US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Activity of a sample can be used to approximately date the sample.</a:t>
            </a:r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466725" y="731838"/>
            <a:ext cx="623887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274638"/>
            <a:ext cx="6216650" cy="365125"/>
          </a:xfrm>
        </p:spPr>
        <p:txBody>
          <a:bodyPr/>
          <a:lstStyle/>
          <a:p>
            <a:pPr>
              <a:defRPr/>
            </a:pPr>
            <a:r>
              <a:rPr lang="en-US" alt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Nuclear Medicine: Imaging</a:t>
            </a:r>
            <a:endParaRPr lang="en-US" altLang="en-US" smtClean="0"/>
          </a:p>
        </p:txBody>
      </p:sp>
      <p:sp>
        <p:nvSpPr>
          <p:cNvPr id="74755" name="Line 3"/>
          <p:cNvSpPr>
            <a:spLocks noChangeShapeType="1"/>
          </p:cNvSpPr>
          <p:nvPr/>
        </p:nvSpPr>
        <p:spPr bwMode="auto">
          <a:xfrm>
            <a:off x="466725" y="731838"/>
            <a:ext cx="6238875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946150"/>
            <a:ext cx="6796087" cy="233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293688" y="3409950"/>
            <a:ext cx="65278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alt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Thyroid imaging using a Tc-99m </a:t>
            </a:r>
            <a:r>
              <a:rPr lang="en-US" altLang="en-US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RADIOTRACER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55838" y="593725"/>
            <a:ext cx="3962400" cy="366713"/>
          </a:xfrm>
        </p:spPr>
        <p:txBody>
          <a:bodyPr/>
          <a:lstStyle/>
          <a:p>
            <a:pPr algn="l">
              <a:defRPr/>
            </a:pPr>
            <a:r>
              <a:rPr lang="en-US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Food Irradiation</a:t>
            </a:r>
            <a:endParaRPr lang="en-US" altLang="en-US" smtClean="0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304800" y="1646238"/>
            <a:ext cx="6858000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15000"/>
              </a:lnSpc>
              <a:buFontTx/>
              <a:buChar char="•"/>
              <a:defRPr/>
            </a:pPr>
            <a:r>
              <a:rPr lang="en-US" altLang="en-US" sz="23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Food can be irradiated with </a:t>
            </a:r>
            <a:r>
              <a:rPr lang="en-US" altLang="en-US" sz="23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US" altLang="en-US" sz="23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rays from </a:t>
            </a:r>
            <a:r>
              <a:rPr lang="en-US" altLang="en-US" sz="2300" b="1" baseline="30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60</a:t>
            </a:r>
            <a:r>
              <a:rPr lang="en-US" altLang="en-US" sz="23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 or </a:t>
            </a:r>
            <a:r>
              <a:rPr lang="en-US" altLang="en-US" sz="2300" b="1" baseline="30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137</a:t>
            </a:r>
            <a:r>
              <a:rPr lang="en-US" altLang="en-US" sz="23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Cs.</a:t>
            </a:r>
          </a:p>
          <a:p>
            <a:pPr>
              <a:lnSpc>
                <a:spcPct val="115000"/>
              </a:lnSpc>
              <a:buFontTx/>
              <a:buChar char="•"/>
              <a:defRPr/>
            </a:pPr>
            <a:r>
              <a:rPr lang="en-US" altLang="en-US" sz="23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Irradiated milk has a shelf life of 3 mo. without refrigeration.</a:t>
            </a:r>
          </a:p>
          <a:p>
            <a:pPr>
              <a:lnSpc>
                <a:spcPct val="115000"/>
              </a:lnSpc>
              <a:buFontTx/>
              <a:buChar char="•"/>
              <a:defRPr/>
            </a:pPr>
            <a:r>
              <a:rPr lang="en-US" altLang="en-US" sz="23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USDA has approved irradiation of meats and eggs.</a:t>
            </a:r>
            <a:endParaRPr lang="en-US" altLang="en-US" sz="2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•"/>
              <a:defRPr/>
            </a:pPr>
            <a:endParaRPr lang="en-US" altLang="en-US" sz="2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90023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228600"/>
            <a:ext cx="5730875" cy="503238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4626" tIns="31746" rIns="64626" bIns="31746"/>
          <a:lstStyle/>
          <a:p>
            <a:pPr>
              <a:defRPr/>
            </a:pPr>
            <a:r>
              <a:rPr lang="en-US" altLang="en-US" sz="29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Nuclear Reactions vs. Normal Chemical Changes</a:t>
            </a:r>
            <a:endParaRPr lang="en-US" altLang="en-US" sz="470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06475"/>
            <a:ext cx="6156325" cy="2651125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4626" tIns="31746" rIns="64626" bIns="31746"/>
          <a:lstStyle/>
          <a:p>
            <a:pPr>
              <a:spcBef>
                <a:spcPct val="0"/>
              </a:spcBef>
              <a:defRPr/>
            </a:pPr>
            <a:r>
              <a:rPr lang="en-US" altLang="en-US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Nuclear reactions involve the nucleus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Protons and neutrons are rearranged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tremendous amount of energy that holds the nucleus together – called </a:t>
            </a:r>
            <a:r>
              <a:rPr lang="en-US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binding energy </a:t>
            </a:r>
            <a:r>
              <a:rPr lang="en-US" altLang="en-US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is released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“Normal” Chemical Reactions involve </a:t>
            </a:r>
            <a:r>
              <a:rPr lang="en-US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electrons</a:t>
            </a:r>
            <a:r>
              <a:rPr lang="en-US" altLang="en-US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not protons and neutrons</a:t>
            </a: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609600" y="914400"/>
            <a:ext cx="5689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228600"/>
            <a:ext cx="5730875" cy="503238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4626" tIns="31746" rIns="64626" bIns="31746"/>
          <a:lstStyle/>
          <a:p>
            <a:pPr>
              <a:defRPr/>
            </a:pPr>
            <a:r>
              <a:rPr lang="en-US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Mass Defect</a:t>
            </a:r>
            <a:endParaRPr lang="en-US" altLang="en-US" sz="510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06475"/>
            <a:ext cx="6156325" cy="1736725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4626" tIns="31746" rIns="64626" bIns="31746"/>
          <a:lstStyle/>
          <a:p>
            <a:pPr>
              <a:spcBef>
                <a:spcPct val="0"/>
              </a:spcBef>
              <a:defRPr/>
            </a:pPr>
            <a:r>
              <a:rPr lang="en-US" altLang="en-US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of the mass can be converted into energy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Shown by a very famous equation!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	</a:t>
            </a:r>
            <a:br>
              <a:rPr lang="en-US" altLang="en-US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	</a:t>
            </a:r>
            <a:r>
              <a:rPr lang="en-US" altLang="en-US" sz="31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E=mc</a:t>
            </a:r>
            <a:r>
              <a:rPr lang="en-US" altLang="en-US" sz="3100" b="1" baseline="3000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3100" b="1" baseline="3000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5236" name="Line 4"/>
          <p:cNvSpPr>
            <a:spLocks noChangeShapeType="1"/>
          </p:cNvSpPr>
          <p:nvPr/>
        </p:nvSpPr>
        <p:spPr bwMode="auto">
          <a:xfrm>
            <a:off x="630238" y="822325"/>
            <a:ext cx="5689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5238" name="TAHDAH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0" y="4022725"/>
            <a:ext cx="920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9" name="Line 7"/>
          <p:cNvSpPr>
            <a:spLocks noChangeShapeType="1"/>
          </p:cNvSpPr>
          <p:nvPr/>
        </p:nvSpPr>
        <p:spPr bwMode="auto">
          <a:xfrm flipV="1">
            <a:off x="1143000" y="2667000"/>
            <a:ext cx="149383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 flipV="1">
            <a:off x="838200" y="2895600"/>
            <a:ext cx="2286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241" name="Line 9"/>
          <p:cNvSpPr>
            <a:spLocks noChangeShapeType="1"/>
          </p:cNvSpPr>
          <p:nvPr/>
        </p:nvSpPr>
        <p:spPr bwMode="auto">
          <a:xfrm flipV="1">
            <a:off x="1752600" y="2895600"/>
            <a:ext cx="1676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152400" y="2667000"/>
            <a:ext cx="22542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Mass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Speed of light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295" fill="hold"/>
                                        <p:tgtEl>
                                          <p:spTgt spid="952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795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238"/>
                </p:tgtEl>
              </p:cMediaNode>
            </p:audio>
          </p:childTnLst>
        </p:cTn>
      </p:par>
    </p:tnLst>
    <p:bldLst>
      <p:bldP spid="95235" grpId="0" build="p" autoUpdateAnimBg="0"/>
      <p:bldP spid="952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Types of Radiation</a:t>
            </a:r>
            <a:endParaRPr lang="en-US" altLang="en-US" smtClean="0"/>
          </a:p>
        </p:txBody>
      </p:sp>
      <p:graphicFrame>
        <p:nvGraphicFramePr>
          <p:cNvPr id="10243" name="Object 19"/>
          <p:cNvGraphicFramePr>
            <a:graphicFrameLocks noChangeAspect="1"/>
          </p:cNvGraphicFramePr>
          <p:nvPr>
            <p:ph sz="half" idx="1"/>
          </p:nvPr>
        </p:nvGraphicFramePr>
        <p:xfrm>
          <a:off x="4905375" y="2239963"/>
          <a:ext cx="541338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3" imgW="215806" imgH="228501" progId="Equation.3">
                  <p:embed/>
                </p:oleObj>
              </mc:Choice>
              <mc:Fallback>
                <p:oleObj name="Equation" r:id="rId3" imgW="215806" imgH="228501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75" y="2239963"/>
                        <a:ext cx="541338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21"/>
          <p:cNvGraphicFramePr>
            <a:graphicFrameLocks noChangeAspect="1"/>
          </p:cNvGraphicFramePr>
          <p:nvPr>
            <p:ph sz="quarter" idx="2"/>
          </p:nvPr>
        </p:nvGraphicFramePr>
        <p:xfrm>
          <a:off x="4937125" y="1325563"/>
          <a:ext cx="728663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5" imgW="291973" imgH="228501" progId="Equation.3">
                  <p:embed/>
                </p:oleObj>
              </mc:Choice>
              <mc:Fallback>
                <p:oleObj name="Equation" r:id="rId5" imgW="291973" imgH="228501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25" y="1325563"/>
                        <a:ext cx="728663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630238" y="1050925"/>
            <a:ext cx="5689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33400" y="1165225"/>
            <a:ext cx="4267200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3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Alpha (</a:t>
            </a:r>
            <a:r>
              <a:rPr lang="el-GR" sz="23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ά</a:t>
            </a:r>
            <a:r>
              <a:rPr lang="en-US" sz="23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– a positively charged helium isotope</a:t>
            </a:r>
            <a:r>
              <a:rPr lang="en-US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- </a:t>
            </a:r>
            <a:r>
              <a:rPr lang="en-US" sz="14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 usually ignore the charge because it involves electrons, not protons and neutrons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3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Beta (</a:t>
            </a:r>
            <a:r>
              <a:rPr lang="el-GR" sz="23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β</a:t>
            </a:r>
            <a:r>
              <a:rPr lang="en-US" sz="23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– an electron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3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Gamma (</a:t>
            </a:r>
            <a:r>
              <a:rPr lang="el-GR" sz="23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γ</a:t>
            </a:r>
            <a:r>
              <a:rPr lang="en-US" sz="23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– pure energy; called a ray rather than a particle</a:t>
            </a:r>
            <a:endParaRPr lang="el-GR" sz="2300" b="1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4632325" y="1325563"/>
            <a:ext cx="14033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200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0248" name="Object 23"/>
          <p:cNvGraphicFramePr>
            <a:graphicFrameLocks noChangeAspect="1"/>
          </p:cNvGraphicFramePr>
          <p:nvPr>
            <p:ph sz="quarter" idx="3"/>
          </p:nvPr>
        </p:nvGraphicFramePr>
        <p:xfrm>
          <a:off x="5008563" y="3063875"/>
          <a:ext cx="42227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7" imgW="190417" imgH="241195" progId="Equation.3">
                  <p:embed/>
                </p:oleObj>
              </mc:Choice>
              <mc:Fallback>
                <p:oleObj name="Equation" r:id="rId7" imgW="190417" imgH="241195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8563" y="3063875"/>
                        <a:ext cx="422275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Other Nuclear Particles</a:t>
            </a:r>
            <a:endParaRPr lang="en-US" altLang="en-US" smtClean="0"/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5059363" y="1927225"/>
          <a:ext cx="354012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3" imgW="215806" imgH="228501" progId="Equation.3">
                  <p:embed/>
                </p:oleObj>
              </mc:Choice>
              <mc:Fallback>
                <p:oleObj name="Equation" r:id="rId3" imgW="215806" imgH="228501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363" y="1927225"/>
                        <a:ext cx="354012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5075238" y="1096963"/>
          <a:ext cx="449262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5" imgW="190417" imgH="241195" progId="Equation.3">
                  <p:embed/>
                </p:oleObj>
              </mc:Choice>
              <mc:Fallback>
                <p:oleObj name="Equation" r:id="rId5" imgW="190417" imgH="24119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238" y="1096963"/>
                        <a:ext cx="449262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5" name="Line 5"/>
          <p:cNvSpPr>
            <a:spLocks noChangeShapeType="1"/>
          </p:cNvSpPr>
          <p:nvPr/>
        </p:nvSpPr>
        <p:spPr bwMode="auto">
          <a:xfrm>
            <a:off x="630238" y="1050925"/>
            <a:ext cx="5689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457200" y="1219200"/>
            <a:ext cx="4267200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3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Neutron</a:t>
            </a:r>
            <a:endParaRPr lang="en-US" sz="1400" b="1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3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Positron – a positive electron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3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Proton – usually referred to as hydrogen-1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3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Any other elemental isotope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4800600" y="1371600"/>
            <a:ext cx="14033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200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1272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5006975" y="2616200"/>
          <a:ext cx="42386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7" imgW="228600" imgH="228600" progId="Equation.3">
                  <p:embed/>
                </p:oleObj>
              </mc:Choice>
              <mc:Fallback>
                <p:oleObj name="Equation" r:id="rId7" imgW="2286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975" y="2616200"/>
                        <a:ext cx="423863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365125"/>
            <a:ext cx="6216650" cy="366713"/>
          </a:xfrm>
        </p:spPr>
        <p:txBody>
          <a:bodyPr/>
          <a:lstStyle/>
          <a:p>
            <a:pPr>
              <a:defRPr/>
            </a:pPr>
            <a:r>
              <a:rPr lang="en-US" altLang="en-US" sz="29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Penetrating Ability</a:t>
            </a:r>
            <a:endParaRPr lang="en-US" altLang="en-US" smtClean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52500"/>
            <a:ext cx="59436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630238" y="822325"/>
            <a:ext cx="5689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6216650" cy="411163"/>
          </a:xfrm>
        </p:spPr>
        <p:txBody>
          <a:bodyPr/>
          <a:lstStyle/>
          <a:p>
            <a:pPr>
              <a:defRPr/>
            </a:pPr>
            <a:r>
              <a:rPr lang="en-US" altLang="en-US" sz="2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Balancing Nuclear Reactions</a:t>
            </a:r>
            <a:endParaRPr lang="en-US" altLang="en-US" smtClean="0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685800" y="457200"/>
            <a:ext cx="5689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04800" y="539750"/>
            <a:ext cx="6705600" cy="357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306" tIns="32653" rIns="65306" bIns="32653">
            <a:spAutoFit/>
          </a:bodyPr>
          <a:lstStyle>
            <a:lvl1pPr defTabSz="6524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27025" defTabSz="6524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652463" defTabSz="6524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979488" defTabSz="6524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306513" defTabSz="6524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7637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2209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6781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135313" defTabSz="652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US" sz="2300" b="1" smtClean="0">
                <a:solidFill>
                  <a:srgbClr val="000066"/>
                </a:solidFill>
              </a:rPr>
              <a:t>In the </a:t>
            </a:r>
            <a:r>
              <a:rPr lang="en-US" sz="2300" b="1" smtClean="0">
                <a:solidFill>
                  <a:srgbClr val="FF0000"/>
                </a:solidFill>
              </a:rPr>
              <a:t>reactants</a:t>
            </a:r>
            <a:r>
              <a:rPr lang="en-US" sz="2300" b="1" smtClean="0">
                <a:solidFill>
                  <a:srgbClr val="000066"/>
                </a:solidFill>
              </a:rPr>
              <a:t> (starting materials – on the left side of an equation) and </a:t>
            </a:r>
            <a:r>
              <a:rPr lang="en-US" sz="2300" b="1" smtClean="0">
                <a:solidFill>
                  <a:srgbClr val="FF0000"/>
                </a:solidFill>
              </a:rPr>
              <a:t>products</a:t>
            </a:r>
            <a:r>
              <a:rPr lang="en-US" sz="2300" b="1" smtClean="0">
                <a:solidFill>
                  <a:srgbClr val="000066"/>
                </a:solidFill>
              </a:rPr>
              <a:t> (final products – on the right side of an equation)</a:t>
            </a:r>
          </a:p>
          <a:p>
            <a:pPr>
              <a:defRPr/>
            </a:pPr>
            <a:endParaRPr lang="en-US" sz="2300" b="1" smtClean="0">
              <a:solidFill>
                <a:srgbClr val="000066"/>
              </a:solidFill>
            </a:endParaRPr>
          </a:p>
          <a:p>
            <a:pPr>
              <a:defRPr/>
            </a:pPr>
            <a:r>
              <a:rPr lang="en-US" sz="2300" smtClean="0">
                <a:solidFill>
                  <a:srgbClr val="000066"/>
                </a:solidFill>
              </a:rPr>
              <a:t>	</a:t>
            </a:r>
            <a:r>
              <a:rPr lang="en-US" sz="2300" b="1" smtClean="0">
                <a:solidFill>
                  <a:srgbClr val="000066"/>
                </a:solidFill>
              </a:rPr>
              <a:t>Atomic numbers must balance</a:t>
            </a:r>
          </a:p>
          <a:p>
            <a:pPr>
              <a:defRPr/>
            </a:pPr>
            <a:r>
              <a:rPr lang="en-US" sz="2300" b="1" smtClean="0">
                <a:solidFill>
                  <a:srgbClr val="000066"/>
                </a:solidFill>
              </a:rPr>
              <a:t>			</a:t>
            </a:r>
            <a:r>
              <a:rPr lang="en-US" sz="2300" b="1" smtClean="0">
                <a:solidFill>
                  <a:srgbClr val="FF0000"/>
                </a:solidFill>
              </a:rPr>
              <a:t>and</a:t>
            </a:r>
          </a:p>
          <a:p>
            <a:pPr>
              <a:defRPr/>
            </a:pPr>
            <a:r>
              <a:rPr lang="en-US" sz="2300" b="1" smtClean="0">
                <a:solidFill>
                  <a:srgbClr val="000066"/>
                </a:solidFill>
              </a:rPr>
              <a:t>	Mass numbers must balance</a:t>
            </a:r>
            <a:br>
              <a:rPr lang="en-US" sz="2300" b="1" smtClean="0">
                <a:solidFill>
                  <a:srgbClr val="000066"/>
                </a:solidFill>
              </a:rPr>
            </a:br>
            <a:endParaRPr lang="en-US" sz="2300" b="1" smtClean="0">
              <a:solidFill>
                <a:srgbClr val="000066"/>
              </a:solidFill>
            </a:endParaRPr>
          </a:p>
          <a:p>
            <a:pPr>
              <a:buFontTx/>
              <a:buChar char="•"/>
              <a:defRPr/>
            </a:pPr>
            <a:r>
              <a:rPr lang="en-US" sz="2300" b="1" smtClean="0">
                <a:solidFill>
                  <a:srgbClr val="000066"/>
                </a:solidFill>
              </a:rPr>
              <a:t>Use a particle or isotope to fill in the missing protons and neutrons</a:t>
            </a:r>
            <a:endParaRPr lang="en-US" sz="200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524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6524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Traveler:Microsoft Office 98:Templates:Blank Presentation</Template>
  <TotalTime>4</TotalTime>
  <Words>814</Words>
  <Application>Microsoft Office PowerPoint</Application>
  <PresentationFormat>Custom</PresentationFormat>
  <Paragraphs>154</Paragraphs>
  <Slides>37</Slides>
  <Notes>2</Notes>
  <HiddenSlides>0</HiddenSlides>
  <MMClips>6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Times</vt:lpstr>
      <vt:lpstr>Arial</vt:lpstr>
      <vt:lpstr>Comic Sans MS</vt:lpstr>
      <vt:lpstr>Symbol</vt:lpstr>
      <vt:lpstr>Blank Presentation</vt:lpstr>
      <vt:lpstr>Microsoft Equation 3.0</vt:lpstr>
      <vt:lpstr>Nuclear Chemistry</vt:lpstr>
      <vt:lpstr>Indiana – Marble Hill</vt:lpstr>
      <vt:lpstr>Radioactivity</vt:lpstr>
      <vt:lpstr>Nuclear Reactions vs. Normal Chemical Changes</vt:lpstr>
      <vt:lpstr>Mass Defect</vt:lpstr>
      <vt:lpstr>Types of Radiation</vt:lpstr>
      <vt:lpstr>Other Nuclear Particles</vt:lpstr>
      <vt:lpstr>Penetrating Ability</vt:lpstr>
      <vt:lpstr>Balancing Nuclear Reactions</vt:lpstr>
      <vt:lpstr>Nuclear Reactions</vt:lpstr>
      <vt:lpstr>Nuclear Reactions</vt:lpstr>
      <vt:lpstr>Other Types of Nuclear Reactions</vt:lpstr>
      <vt:lpstr>Learning Check</vt:lpstr>
      <vt:lpstr>Learning Check</vt:lpstr>
      <vt:lpstr>Write Nuclear Equations!</vt:lpstr>
      <vt:lpstr>Artificial Nuclear Reactions</vt:lpstr>
      <vt:lpstr>Artificial Nuclear Reactions</vt:lpstr>
      <vt:lpstr>Transuranium Elements</vt:lpstr>
      <vt:lpstr>Nuclear Fission</vt:lpstr>
      <vt:lpstr>Nuclear Fission</vt:lpstr>
      <vt:lpstr>Representation of a fission process.</vt:lpstr>
      <vt:lpstr>Band of Stability and Radioactive Decay</vt:lpstr>
      <vt:lpstr>Stability of Nuclei</vt:lpstr>
      <vt:lpstr>Nuclear Fission &amp; POWER</vt:lpstr>
      <vt:lpstr>Figure 19.6: Diagram of a nuclear power plant.</vt:lpstr>
      <vt:lpstr>Nuclear Fusion</vt:lpstr>
      <vt:lpstr>Nuclear Fusion</vt:lpstr>
      <vt:lpstr>Half-Life</vt:lpstr>
      <vt:lpstr>Half-Life </vt:lpstr>
      <vt:lpstr>Kinetics of Radioactive Decay</vt:lpstr>
      <vt:lpstr>Learning Check!</vt:lpstr>
      <vt:lpstr>Effects of Radiation</vt:lpstr>
      <vt:lpstr>PowerPoint Presentation</vt:lpstr>
      <vt:lpstr>Geiger Counter</vt:lpstr>
      <vt:lpstr>Radiocarbon Dating</vt:lpstr>
      <vt:lpstr>Nuclear Medicine: Imaging</vt:lpstr>
      <vt:lpstr>Food Irradiation</vt:lpstr>
    </vt:vector>
  </TitlesOfParts>
  <Company/>
  <LinksUpToDate>false</LinksUpToDate>
  <SharedDoc>false</SharedDoc>
  <HyperlinkBase>chemistrygeek.com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Chemistry</dc:title>
  <dc:subject>Chemistry I (High School)</dc:subject>
  <dc:creator>Neil Rapp</dc:creator>
  <cp:keywords>radioactivity, nuclide, fission, fusion, alpha, beta, gamma, half life</cp:keywords>
  <cp:lastModifiedBy>Rapp, Delbert N</cp:lastModifiedBy>
  <cp:revision>213</cp:revision>
  <cp:lastPrinted>2002-11-22T02:50:48Z</cp:lastPrinted>
  <dcterms:created xsi:type="dcterms:W3CDTF">2001-09-04T02:03:12Z</dcterms:created>
  <dcterms:modified xsi:type="dcterms:W3CDTF">2019-09-24T12:08:39Z</dcterms:modified>
</cp:coreProperties>
</file>