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2" r:id="rId2"/>
    <p:sldId id="327" r:id="rId3"/>
    <p:sldId id="257" r:id="rId4"/>
    <p:sldId id="328" r:id="rId5"/>
    <p:sldId id="289" r:id="rId6"/>
    <p:sldId id="326" r:id="rId7"/>
    <p:sldId id="283" r:id="rId8"/>
    <p:sldId id="285" r:id="rId9"/>
    <p:sldId id="345" r:id="rId10"/>
    <p:sldId id="329" r:id="rId11"/>
    <p:sldId id="286" r:id="rId12"/>
    <p:sldId id="288" r:id="rId13"/>
    <p:sldId id="338" r:id="rId14"/>
    <p:sldId id="343" r:id="rId15"/>
    <p:sldId id="334" r:id="rId16"/>
    <p:sldId id="308" r:id="rId17"/>
    <p:sldId id="303" r:id="rId18"/>
    <p:sldId id="304" r:id="rId19"/>
    <p:sldId id="306" r:id="rId20"/>
    <p:sldId id="340" r:id="rId21"/>
    <p:sldId id="319" r:id="rId22"/>
    <p:sldId id="318" r:id="rId23"/>
    <p:sldId id="342" r:id="rId24"/>
    <p:sldId id="307" r:id="rId25"/>
    <p:sldId id="322" r:id="rId26"/>
    <p:sldId id="323" r:id="rId27"/>
    <p:sldId id="314" r:id="rId28"/>
    <p:sldId id="310" r:id="rId29"/>
    <p:sldId id="324" r:id="rId30"/>
    <p:sldId id="316" r:id="rId31"/>
    <p:sldId id="344" r:id="rId32"/>
    <p:sldId id="325" r:id="rId33"/>
    <p:sldId id="332" r:id="rId34"/>
    <p:sldId id="333" r:id="rId35"/>
  </p:sldIdLst>
  <p:sldSz cx="7315200" cy="4114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3399"/>
    <a:srgbClr val="660066"/>
    <a:srgbClr val="FFFF00"/>
    <a:srgbClr val="006600"/>
    <a:srgbClr val="00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16" autoAdjust="0"/>
  </p:normalViewPr>
  <p:slideViewPr>
    <p:cSldViewPr>
      <p:cViewPr varScale="1">
        <p:scale>
          <a:sx n="141" d="100"/>
          <a:sy n="141" d="100"/>
        </p:scale>
        <p:origin x="696" y="108"/>
      </p:cViewPr>
      <p:guideLst>
        <p:guide orient="horz" pos="1296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notesViewPr>
    <p:cSldViewPr>
      <p:cViewPr varScale="1">
        <p:scale>
          <a:sx n="113" d="100"/>
          <a:sy n="113" d="100"/>
        </p:scale>
        <p:origin x="-21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E320AFCD-11E1-4397-A45F-7E41856F6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FF86D5D0-D23D-4236-9B37-445CCD63F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9pPr>
          </a:lstStyle>
          <a:p>
            <a:fld id="{EC4951C8-7F7E-4204-9A51-1283FE49C09B}" type="slidenum">
              <a:rPr lang="en-US" altLang="en-US" sz="1200" smtClean="0">
                <a:solidFill>
                  <a:schemeClr val="tx1"/>
                </a:solidFill>
              </a:rPr>
              <a:pPr/>
              <a:t>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275" y="1277938"/>
            <a:ext cx="621665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2332038"/>
            <a:ext cx="5121275" cy="1050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3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2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11763" y="365125"/>
            <a:ext cx="1554162" cy="329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365125"/>
            <a:ext cx="4510088" cy="329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68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5125"/>
            <a:ext cx="62166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1189038"/>
            <a:ext cx="3032125" cy="115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33800" y="2498725"/>
            <a:ext cx="3032125" cy="115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6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5125"/>
            <a:ext cx="62166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1189038"/>
            <a:ext cx="3032125" cy="115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33800" y="2498725"/>
            <a:ext cx="3032125" cy="115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61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644775"/>
            <a:ext cx="6218238" cy="815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744663"/>
            <a:ext cx="6218238" cy="900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22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189038"/>
            <a:ext cx="3032125" cy="246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65100"/>
            <a:ext cx="658495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920750"/>
            <a:ext cx="3232150" cy="384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1304925"/>
            <a:ext cx="3232150" cy="23701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338" y="920750"/>
            <a:ext cx="3233737" cy="384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338" y="1304925"/>
            <a:ext cx="3233737" cy="23701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1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60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38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63513"/>
            <a:ext cx="2406650" cy="696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675" y="163513"/>
            <a:ext cx="4089400" cy="351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860425"/>
            <a:ext cx="2406650" cy="28146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3" y="2879725"/>
            <a:ext cx="4389437" cy="341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513" y="368300"/>
            <a:ext cx="4389437" cy="246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513" y="3221038"/>
            <a:ext cx="4389437" cy="48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23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65125"/>
            <a:ext cx="6216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189038"/>
            <a:ext cx="6216650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3749675"/>
            <a:ext cx="1524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defTabSz="652463">
              <a:defRPr sz="1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8725" y="3749675"/>
            <a:ext cx="2317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algn="ctr" defTabSz="652463">
              <a:defRPr sz="1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15138" y="82550"/>
            <a:ext cx="3810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2B2D4494-295D-4033-B897-F4F7BAD7933D}" type="slidenum">
              <a:rPr lang="en-US" altLang="en-US" sz="17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altLang="en-US" sz="170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5pPr>
      <a:lvl6pPr marL="4572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6pPr>
      <a:lvl7pPr marL="9144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7pPr>
      <a:lvl8pPr marL="13716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8pPr>
      <a:lvl9pPr marL="18288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9pPr>
    </p:titleStyle>
    <p:bodyStyle>
      <a:lvl1pPr marL="244475" indent="-244475" algn="l" defTabSz="652463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03200" algn="l" defTabSz="6524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15975" indent="-163513" algn="l" defTabSz="6524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43000" indent="-1635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700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272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844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416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988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2001.wa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Temp\Chemistry%201%20Power%20Point\LetsPlay.wav" TargetMode="External"/><Relationship Id="rId1" Type="http://schemas.openxmlformats.org/officeDocument/2006/relationships/audio" Target="file:///C:\Temp\Chemistry%201%20Power%20Point\Round1.wav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temp\Chemistry%201%20Power%20Point\geigercounter.avi" TargetMode="External"/><Relationship Id="rId1" Type="http://schemas.openxmlformats.org/officeDocument/2006/relationships/video" Target="file:///C:\temp\Chemistry%201%20Power%20Point\radioactivityofeverydayob.avi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TAHDAH1.WA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218238" cy="503238"/>
          </a:xfrm>
        </p:spPr>
        <p:txBody>
          <a:bodyPr/>
          <a:lstStyle/>
          <a:p>
            <a:pPr>
              <a:defRPr/>
            </a:pPr>
            <a:r>
              <a:rPr lang="en-US" altLang="en-US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Chemistry</a:t>
            </a:r>
            <a:endParaRPr lang="en-US" altLang="en-US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25500"/>
            <a:ext cx="7091363" cy="3289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288" y="15875"/>
            <a:ext cx="22098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Chemistry I – Chapter 17</a:t>
            </a:r>
          </a:p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Chemistry I Honors – Chapter 17 </a:t>
            </a:r>
          </a:p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ICP – Chapter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</a:t>
            </a:r>
            <a:endParaRPr lang="en-US" alt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Alpha emission</a:t>
            </a:r>
            <a:endParaRPr lang="en-US" altLang="en-US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96963"/>
            <a:ext cx="63912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36575" y="2001838"/>
            <a:ext cx="6291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Note that mass number (A) goes </a:t>
            </a:r>
            <a:r>
              <a:rPr lang="en-US" altLang="en-US" b="1">
                <a:solidFill>
                  <a:srgbClr val="FF0000"/>
                </a:solidFill>
              </a:rPr>
              <a:t>down</a:t>
            </a:r>
            <a:r>
              <a:rPr lang="en-US" altLang="en-US" b="1">
                <a:solidFill>
                  <a:schemeClr val="accent2"/>
                </a:solidFill>
              </a:rPr>
              <a:t> by 4 and atomic number (Z) goes </a:t>
            </a:r>
            <a:r>
              <a:rPr lang="en-US" altLang="en-US" b="1">
                <a:solidFill>
                  <a:srgbClr val="FF0000"/>
                </a:solidFill>
              </a:rPr>
              <a:t>down</a:t>
            </a:r>
            <a:r>
              <a:rPr lang="en-US" altLang="en-US" b="1">
                <a:solidFill>
                  <a:schemeClr val="accent2"/>
                </a:solidFill>
              </a:rPr>
              <a:t> by 2.</a:t>
            </a:r>
            <a:endParaRPr lang="en-US" alt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49275" y="2879725"/>
            <a:ext cx="62166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Nucleons (nuclear particles… protons and neutrons) are rearranged but conserved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630238" y="6858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  <p:bldP spid="96261" grpId="0" autoUpdateAnimBg="0"/>
      <p:bldP spid="962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</a:t>
            </a: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 emission</a:t>
            </a:r>
            <a:endParaRPr lang="en-US" altLang="en-US" smtClean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9275" y="2468563"/>
            <a:ext cx="6291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Note that </a:t>
            </a:r>
            <a:r>
              <a:rPr lang="en-US" altLang="en-US" b="1">
                <a:solidFill>
                  <a:srgbClr val="FF0000"/>
                </a:solidFill>
              </a:rPr>
              <a:t>mass number (A) is unchanged</a:t>
            </a:r>
            <a:r>
              <a:rPr lang="en-US" altLang="en-US" b="1">
                <a:solidFill>
                  <a:schemeClr val="accent2"/>
                </a:solidFill>
              </a:rPr>
              <a:t> and </a:t>
            </a:r>
            <a:r>
              <a:rPr lang="en-US" altLang="en-US" b="1">
                <a:solidFill>
                  <a:srgbClr val="FF0000"/>
                </a:solidFill>
              </a:rPr>
              <a:t>atomic number (Z) goes up by 1</a:t>
            </a:r>
            <a:r>
              <a:rPr lang="en-US" altLang="en-US" b="1">
                <a:solidFill>
                  <a:schemeClr val="accent2"/>
                </a:solidFill>
              </a:rPr>
              <a:t>.</a:t>
            </a:r>
            <a:endParaRPr lang="en-US" alt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371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74638"/>
            <a:ext cx="6523038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Other Types of Nuclear Reactions</a:t>
            </a: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Positron (</a:t>
            </a:r>
            <a:r>
              <a:rPr lang="en-US" altLang="en-US" sz="20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a positive electron</a:t>
            </a:r>
            <a:endParaRPr lang="en-US" altLang="en-US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514600"/>
            <a:ext cx="648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27038" y="2193925"/>
            <a:ext cx="6591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capture: </a:t>
            </a:r>
            <a:r>
              <a:rPr lang="en-US" altLang="en-US" sz="2000" smtClean="0"/>
              <a:t>the capture of an electron</a:t>
            </a:r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406400" y="1096963"/>
            <a:ext cx="6502400" cy="1036637"/>
            <a:chOff x="320" y="1152"/>
            <a:chExt cx="5120" cy="928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152"/>
              <a:ext cx="5120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2640" y="1681"/>
              <a:ext cx="29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6524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652463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652463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652463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/>
                <a:t>207</a:t>
              </a:r>
              <a:endParaRPr lang="en-US" altLang="en-US" sz="1700"/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800" y="1681"/>
              <a:ext cx="29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6524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652463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652463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652463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/>
                <a:t>207</a:t>
              </a:r>
              <a:endParaRPr lang="en-US" altLang="en-US" sz="1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	What radioactive isotope is produced in the following bombardment of boron?</a:t>
            </a:r>
            <a:endParaRPr lang="en-US" altLang="en-US" sz="2000" b="1" i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smtClean="0"/>
              <a:t>	</a:t>
            </a:r>
          </a:p>
          <a:p>
            <a:pPr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b="1" baseline="30000" smtClean="0"/>
              <a:t>10</a:t>
            </a:r>
            <a:r>
              <a:rPr lang="en-US" altLang="en-US" b="1" smtClean="0"/>
              <a:t>B     +  </a:t>
            </a:r>
            <a:r>
              <a:rPr lang="en-US" altLang="en-US" b="1" baseline="30000" smtClean="0"/>
              <a:t>4</a:t>
            </a:r>
            <a:r>
              <a:rPr lang="en-US" altLang="en-US" b="1" smtClean="0"/>
              <a:t>He 	         	?   +    </a:t>
            </a:r>
            <a:r>
              <a:rPr lang="en-US" altLang="en-US" b="1" baseline="30000" smtClean="0"/>
              <a:t>1</a:t>
            </a:r>
            <a:r>
              <a:rPr lang="en-US" altLang="en-US" b="1" smtClean="0"/>
              <a:t>n </a:t>
            </a:r>
          </a:p>
          <a:p>
            <a:pPr>
              <a:buFontTx/>
              <a:buNone/>
            </a:pPr>
            <a:r>
              <a:rPr lang="en-US" altLang="en-US" b="1" smtClean="0"/>
              <a:t>    </a:t>
            </a:r>
            <a:r>
              <a:rPr lang="en-US" altLang="en-US" b="1" baseline="30000" smtClean="0"/>
              <a:t>5                   2          		                 	   0  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000" b="1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2438400" y="2590800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0" name="20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932238"/>
            <a:ext cx="1825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28" fill="hold"/>
                                        <p:tgtEl>
                                          <p:spTgt spid="105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8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	What radioactive isotope is produced in the following bombardment of boron?</a:t>
            </a:r>
            <a:endParaRPr lang="en-US" altLang="en-US" sz="2000" b="1" i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smtClean="0"/>
              <a:t>	</a:t>
            </a:r>
          </a:p>
          <a:p>
            <a:pPr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b="1" baseline="30000" smtClean="0"/>
              <a:t>10</a:t>
            </a:r>
            <a:r>
              <a:rPr lang="en-US" altLang="en-US" b="1" smtClean="0"/>
              <a:t>B     +  </a:t>
            </a:r>
            <a:r>
              <a:rPr lang="en-US" altLang="en-US" b="1" baseline="30000" smtClean="0"/>
              <a:t>4</a:t>
            </a:r>
            <a:r>
              <a:rPr lang="en-US" altLang="en-US" b="1" smtClean="0"/>
              <a:t>He 	         	</a:t>
            </a:r>
            <a:r>
              <a:rPr lang="en-US" altLang="en-US" b="1" baseline="30000" smtClean="0">
                <a:solidFill>
                  <a:srgbClr val="990099"/>
                </a:solidFill>
              </a:rPr>
              <a:t>13</a:t>
            </a:r>
            <a:r>
              <a:rPr lang="en-US" altLang="en-US" b="1" smtClean="0">
                <a:solidFill>
                  <a:srgbClr val="990099"/>
                </a:solidFill>
              </a:rPr>
              <a:t>N</a:t>
            </a:r>
            <a:r>
              <a:rPr lang="en-US" altLang="en-US" b="1" smtClean="0"/>
              <a:t>   +    </a:t>
            </a:r>
            <a:r>
              <a:rPr lang="en-US" altLang="en-US" b="1" baseline="30000" smtClean="0"/>
              <a:t>1</a:t>
            </a:r>
            <a:r>
              <a:rPr lang="en-US" altLang="en-US" b="1" smtClean="0"/>
              <a:t>n </a:t>
            </a:r>
          </a:p>
          <a:p>
            <a:pPr>
              <a:buFontTx/>
              <a:buNone/>
            </a:pPr>
            <a:r>
              <a:rPr lang="en-US" altLang="en-US" b="1" smtClean="0"/>
              <a:t>    </a:t>
            </a:r>
            <a:r>
              <a:rPr lang="en-US" altLang="en-US" b="1" baseline="30000" smtClean="0"/>
              <a:t>5                   2          			 </a:t>
            </a:r>
            <a:r>
              <a:rPr lang="en-US" altLang="en-US" b="1" baseline="30000" smtClean="0">
                <a:solidFill>
                  <a:srgbClr val="990099"/>
                </a:solidFill>
              </a:rPr>
              <a:t>7  </a:t>
            </a:r>
            <a:r>
              <a:rPr lang="en-US" altLang="en-US" b="1" baseline="30000" smtClean="0"/>
              <a:t>         </a:t>
            </a:r>
            <a:r>
              <a:rPr lang="en-US" altLang="en-US" b="1" smtClean="0"/>
              <a:t>     </a:t>
            </a:r>
            <a:r>
              <a:rPr lang="en-US" altLang="en-US" b="1" baseline="30000" smtClean="0"/>
              <a:t> 0  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000" b="1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2362200" y="2667000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Nuclear Equations!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100" smtClean="0"/>
              <a:t>	</a:t>
            </a:r>
            <a:r>
              <a:rPr lang="en-US" altLang="en-US" sz="2100" b="1" smtClean="0">
                <a:solidFill>
                  <a:srgbClr val="000066"/>
                </a:solidFill>
              </a:rPr>
              <a:t>Write the nuclear equation for the beta emitter Co-60.</a:t>
            </a:r>
          </a:p>
          <a:p>
            <a:pPr>
              <a:buFontTx/>
              <a:buNone/>
            </a:pPr>
            <a:r>
              <a:rPr lang="en-US" altLang="en-US" sz="2100" smtClean="0"/>
              <a:t>	</a:t>
            </a:r>
            <a:r>
              <a:rPr lang="en-US" altLang="en-US" sz="2400" smtClean="0"/>
              <a:t>	</a:t>
            </a:r>
            <a:endParaRPr lang="en-US" altLang="en-US" sz="2000" b="1" smtClean="0">
              <a:solidFill>
                <a:schemeClr val="accent1"/>
              </a:solidFill>
            </a:endParaRPr>
          </a:p>
        </p:txBody>
      </p:sp>
      <p:pic>
        <p:nvPicPr>
          <p:cNvPr id="101380" name="Roun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932238"/>
            <a:ext cx="1825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LetsPl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932238"/>
            <a:ext cx="184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54075" y="2149475"/>
            <a:ext cx="5973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			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	+	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</a:t>
            </a:r>
            <a:b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		       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-1		28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1828800" y="2378075"/>
            <a:ext cx="73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10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2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680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1"/>
                </p:tgtEl>
              </p:cMediaNode>
            </p:audio>
          </p:childTnLst>
        </p:cTn>
      </p:par>
    </p:tnLst>
    <p:bldLst>
      <p:bldP spid="101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Artificial Nuclear Reactions</a:t>
            </a:r>
            <a:endParaRPr lang="en-US" alt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960438"/>
            <a:ext cx="6216650" cy="26971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elements or new isotopes of known elements are produced by bombarding an atom with a subatomic particle -- or even a much heavier particle such as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and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 using neutrons are called </a:t>
            </a:r>
            <a:b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Radioisotopes used in medicine are often made by 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5" y="365125"/>
            <a:ext cx="7194550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endParaRPr lang="en-US" altLang="en-US" sz="2300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125" y="1325563"/>
            <a:ext cx="658495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time that it takes for 1/2 a sample to decompose.</a:t>
            </a:r>
          </a:p>
          <a:p>
            <a:pPr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Rate depends only on the “reactant” remaining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46075" y="1189038"/>
            <a:ext cx="62372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5" y="365125"/>
            <a:ext cx="7194550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altLang="en-US" sz="2300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5368925" cy="2582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96900" y="3465513"/>
            <a:ext cx="62912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Decay of 20.0 mg of </a:t>
            </a:r>
            <a:r>
              <a:rPr lang="en-US" altLang="en-US" sz="17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US" altLang="en-US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O. What remains after 3 half-lives? After 5 half-lives?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Kinetics of Radioactive Decay</a:t>
            </a:r>
            <a:endParaRPr lang="en-US" alt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77875"/>
            <a:ext cx="6400800" cy="127952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en-US" sz="2000" b="1" smtClean="0">
                <a:solidFill>
                  <a:srgbClr val="000066"/>
                </a:solidFill>
              </a:rPr>
              <a:t>For each duration (half-life), one half of the substance decomposes.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000" b="1" smtClean="0">
                <a:solidFill>
                  <a:srgbClr val="000066"/>
                </a:solidFill>
              </a:rPr>
              <a:t>For example:  Ra-234 has a half-life of 3.6 days</a:t>
            </a:r>
            <a:br>
              <a:rPr lang="en-US" altLang="en-US" sz="2000" b="1" smtClean="0">
                <a:solidFill>
                  <a:srgbClr val="000066"/>
                </a:solidFill>
              </a:rPr>
            </a:br>
            <a:r>
              <a:rPr lang="en-US" altLang="en-US" b="1" smtClean="0"/>
              <a:t>If you start with 50 grams of Ra-234…</a:t>
            </a:r>
          </a:p>
          <a:p>
            <a:pPr>
              <a:lnSpc>
                <a:spcPct val="130000"/>
              </a:lnSpc>
              <a:buFontTx/>
              <a:buNone/>
            </a:pPr>
            <a:endParaRPr lang="en-US" altLang="en-US" sz="2000" b="1" smtClean="0">
              <a:solidFill>
                <a:srgbClr val="000066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en-US" altLang="en-US" sz="2000" b="1" smtClean="0">
              <a:solidFill>
                <a:srgbClr val="000066"/>
              </a:solidFill>
            </a:endParaRP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520950"/>
            <a:ext cx="2981325" cy="1593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52400" y="2743200"/>
            <a:ext cx="3657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3.6 days &gt; 25 grams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7.2 days &gt; 12.5 grams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10.8 days &gt; 6.25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Radioactivity</a:t>
            </a:r>
            <a:endParaRPr lang="en-US" altLang="en-US" sz="51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25" y="1006475"/>
            <a:ext cx="4876800" cy="214788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pieces of evidence for the fact that atoms are made of smaller particles came from the work of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Marie Curie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(1876-1934).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 discovered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radioactivity</a:t>
            </a: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spontaneous disintegration of some elements into smaller pieces.</a:t>
            </a: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417638"/>
            <a:ext cx="1360487" cy="1538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900" smtClean="0"/>
              <a:t>  </a:t>
            </a:r>
            <a:r>
              <a:rPr lang="en-US" altLang="en-US" sz="2100" b="1" smtClean="0"/>
              <a:t>The half life of I-123 is 13 hr.  How much of a 64 mg sample of I-123 is left after 39 hours?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Effects of Radiation</a:t>
            </a:r>
            <a:endParaRPr lang="en-US" altLang="en-US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553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466725" y="685800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257800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Geiger Counter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89038"/>
            <a:ext cx="6278563" cy="2468562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0066"/>
                </a:solidFill>
              </a:rPr>
              <a:t>Used to detect radioactive substances</a:t>
            </a:r>
          </a:p>
        </p:txBody>
      </p:sp>
      <p:pic>
        <p:nvPicPr>
          <p:cNvPr id="110605" name="radioactivityofeverydayob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828800"/>
            <a:ext cx="2971800" cy="1919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07" name="geigercounter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874838"/>
            <a:ext cx="2879725" cy="185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0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0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0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Radiocarbon Dating</a:t>
            </a:r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6705600" cy="28352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Radioactive C-14 is formed in the upper atmosphere by nuclear reactions initiated by neutrons in cosmic radiation</a:t>
            </a:r>
          </a:p>
          <a:p>
            <a:pPr algn="ctr">
              <a:buFontTx/>
              <a:buNone/>
              <a:defRPr/>
            </a:pP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 + 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 ---&gt;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  + 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C-14 is oxidized to CO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circulates through the biosphere.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a plant dies, the C-14 is not replenished.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C-14 continues to decay with t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1/2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5730 years.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 of a sample can be used to approximately date the sample.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Medicine: Imaging</a:t>
            </a:r>
            <a:endParaRPr lang="en-US" altLang="en-US" smtClean="0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46150"/>
            <a:ext cx="679608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447800" y="3429000"/>
            <a:ext cx="399891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Thyroid imaging using Tc-99m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5838" y="593725"/>
            <a:ext cx="3962400" cy="366713"/>
          </a:xfrm>
        </p:spPr>
        <p:txBody>
          <a:bodyPr/>
          <a:lstStyle/>
          <a:p>
            <a:pPr algn="l"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Food Irradiation</a:t>
            </a:r>
            <a:endParaRPr lang="en-US" altLang="en-US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1646238"/>
            <a:ext cx="68580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Food can be irradiated with 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rays from </a:t>
            </a:r>
            <a:r>
              <a:rPr lang="en-US" altLang="en-US" sz="23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 or </a:t>
            </a:r>
            <a:r>
              <a:rPr lang="en-US" altLang="en-US" sz="23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137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Cs.</a:t>
            </a:r>
          </a:p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Irradiated milk has a shelf life of 3 mo. without refrigeration.</a:t>
            </a:r>
          </a:p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USDA has approved irradiation of meats and eggs.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002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Fission</a:t>
            </a:r>
            <a:endParaRPr lang="en-US" alt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6858000" cy="3336925"/>
          </a:xfrm>
        </p:spPr>
        <p:txBody>
          <a:bodyPr/>
          <a:lstStyle/>
          <a:p>
            <a:pPr algn="ctr"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Fission is the splitting of atoms</a:t>
            </a:r>
          </a:p>
          <a:p>
            <a:pPr algn="ctr">
              <a:lnSpc>
                <a:spcPct val="135000"/>
              </a:lnSpc>
              <a:buFontTx/>
              <a:buNone/>
              <a:defRPr/>
            </a:pPr>
            <a:r>
              <a:rPr lang="en-US" altLang="en-US" sz="17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are usually very large, so that they are not as stable</a:t>
            </a:r>
          </a:p>
          <a:p>
            <a:pPr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Fission chain has three general steps:</a:t>
            </a:r>
          </a:p>
          <a:p>
            <a:pPr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  </a:t>
            </a:r>
            <a:r>
              <a:rPr lang="en-US" altLang="en-US" sz="2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Initiation.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Reaction of a single atom starts the chain (e.g., </a:t>
            </a:r>
            <a:r>
              <a:rPr lang="en-US" altLang="en-US" sz="20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235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+ neutron)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	  </a:t>
            </a: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Propagation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236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 fission releases neutrons that initiate other fissions</a:t>
            </a:r>
          </a:p>
          <a:p>
            <a:pPr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 </a:t>
            </a:r>
            <a:r>
              <a:rPr lang="en-US" altLang="en-US" sz="2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Fission</a:t>
            </a:r>
            <a:endParaRPr lang="en-US" altLang="en-US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868363"/>
            <a:ext cx="715327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705600" cy="685800"/>
          </a:xfrm>
        </p:spPr>
        <p:txBody>
          <a:bodyPr/>
          <a:lstStyle/>
          <a:p>
            <a:r>
              <a:rPr lang="en-US" altLang="en-US" sz="2300" b="1" smtClean="0">
                <a:solidFill>
                  <a:srgbClr val="000066"/>
                </a:solidFill>
              </a:rPr>
              <a:t>Representation of a fission process.</a:t>
            </a:r>
          </a:p>
        </p:txBody>
      </p:sp>
      <p:pic>
        <p:nvPicPr>
          <p:cNvPr id="33795" name="Picture 3" descr="Zumdahl19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054475" cy="32988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 vs. Normal Chemical Changes</a:t>
            </a:r>
            <a:endParaRPr lang="en-US" altLang="en-US" sz="47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6475"/>
            <a:ext cx="6156325" cy="26511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reactions involve the nucleus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Protons and neutrons are rearranged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tremendous amount of energy that holds the nucleus together – called 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binding energy </a:t>
            </a: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is released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“Normal” Chemical Reactions involve 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</a:t>
            </a: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not protons and neutrons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09600" y="9144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Fission &amp; POWER</a:t>
            </a:r>
            <a:endParaRPr lang="en-US" alt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777875"/>
            <a:ext cx="3841750" cy="2879725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Currently about 103 nuclear power plants in the U.S. and about 435 worldwide.</a:t>
            </a:r>
          </a:p>
          <a:p>
            <a:pPr>
              <a:lnSpc>
                <a:spcPct val="135000"/>
              </a:lnSpc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17% of the world’s energy comes from nuclear.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31838"/>
            <a:ext cx="2532063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218238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Indiana – Marble Hill</a:t>
            </a:r>
          </a:p>
        </p:txBody>
      </p:sp>
      <p:pic>
        <p:nvPicPr>
          <p:cNvPr id="35843" name="Picture 5" descr="marble hill 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2973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9" descr="Marble Hill Nuclear Power Plant photo: John Bl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017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marble hill googl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24000"/>
            <a:ext cx="4327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4511675" y="793750"/>
            <a:ext cx="1939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 anchor="ctr">
            <a:spAutoFit/>
          </a:bodyPr>
          <a:lstStyle/>
          <a:p>
            <a:pPr defTabSz="652463">
              <a:defRPr/>
            </a:pPr>
            <a:r>
              <a:rPr lang="en-US"/>
              <a:t>$2.8 Billion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spent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6218237" cy="685800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0066"/>
                </a:solidFill>
              </a:rPr>
              <a:t>Figure 19.6:</a:t>
            </a:r>
            <a:r>
              <a:rPr lang="en-US" altLang="en-US" sz="2000" smtClean="0">
                <a:solidFill>
                  <a:srgbClr val="000066"/>
                </a:solidFill>
              </a:rPr>
              <a:t> Diagram of a nuclear power plant.</a:t>
            </a:r>
          </a:p>
        </p:txBody>
      </p:sp>
      <p:pic>
        <p:nvPicPr>
          <p:cNvPr id="36867" name="Picture 3" descr="Zumdahl19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4876800" cy="3429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4999038" y="1554163"/>
            <a:ext cx="2316162" cy="1325562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Fusion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100" b="1" smtClean="0"/>
              <a:t>Fusion </a:t>
            </a:r>
          </a:p>
          <a:p>
            <a:pPr>
              <a:buFontTx/>
              <a:buNone/>
            </a:pPr>
            <a:r>
              <a:rPr lang="en-US" altLang="en-US" sz="2100" b="1" smtClean="0"/>
              <a:t>	</a:t>
            </a:r>
            <a:r>
              <a:rPr lang="en-US" altLang="en-US" sz="2100" smtClean="0"/>
              <a:t>small nuclei combine</a:t>
            </a:r>
          </a:p>
          <a:p>
            <a:pPr>
              <a:buFontTx/>
              <a:buNone/>
            </a:pPr>
            <a:endParaRPr lang="en-US" altLang="en-US" sz="2100" smtClean="0"/>
          </a:p>
          <a:p>
            <a:pPr>
              <a:buFontTx/>
              <a:buNone/>
            </a:pPr>
            <a:r>
              <a:rPr lang="en-US" altLang="en-US" sz="2100" b="1" smtClean="0"/>
              <a:t>	</a:t>
            </a:r>
            <a:r>
              <a:rPr lang="en-US" altLang="en-US" sz="2100" b="1" baseline="30000" smtClean="0"/>
              <a:t>2</a:t>
            </a:r>
            <a:r>
              <a:rPr lang="en-US" altLang="en-US" sz="2100" b="1" smtClean="0"/>
              <a:t>H    +     </a:t>
            </a:r>
            <a:r>
              <a:rPr lang="en-US" altLang="en-US" sz="2100" b="1" baseline="30000" smtClean="0"/>
              <a:t>3</a:t>
            </a:r>
            <a:r>
              <a:rPr lang="en-US" altLang="en-US" sz="2100" b="1" smtClean="0"/>
              <a:t>H             </a:t>
            </a:r>
            <a:r>
              <a:rPr lang="en-US" altLang="en-US" sz="2100" b="1" baseline="30000" smtClean="0"/>
              <a:t>4</a:t>
            </a:r>
            <a:r>
              <a:rPr lang="en-US" altLang="en-US" sz="2100" b="1" smtClean="0"/>
              <a:t>He    +  </a:t>
            </a:r>
            <a:r>
              <a:rPr lang="en-US" altLang="en-US" sz="2100" b="1" baseline="30000" smtClean="0"/>
              <a:t>1</a:t>
            </a:r>
            <a:r>
              <a:rPr lang="en-US" altLang="en-US" sz="2100" b="1" smtClean="0"/>
              <a:t>n  +</a:t>
            </a:r>
          </a:p>
          <a:p>
            <a:pPr>
              <a:buFontTx/>
              <a:buNone/>
            </a:pPr>
            <a:r>
              <a:rPr lang="en-US" altLang="en-US" sz="2100" b="1" smtClean="0"/>
              <a:t>   </a:t>
            </a:r>
            <a:r>
              <a:rPr lang="en-US" altLang="en-US" sz="2100" b="1" baseline="30000" smtClean="0"/>
              <a:t>1                      1                         2                    0</a:t>
            </a:r>
          </a:p>
          <a:p>
            <a:pPr>
              <a:buFontTx/>
              <a:buNone/>
            </a:pPr>
            <a:endParaRPr lang="en-US" altLang="en-US" sz="2100" b="1" baseline="30000" smtClean="0"/>
          </a:p>
          <a:p>
            <a:pPr>
              <a:buFontTx/>
              <a:buNone/>
            </a:pPr>
            <a:r>
              <a:rPr lang="en-US" altLang="en-US" sz="2100" b="1" smtClean="0"/>
              <a:t>	Occurs in the sun and other stars</a:t>
            </a:r>
          </a:p>
          <a:p>
            <a:pPr>
              <a:buFontTx/>
              <a:buNone/>
            </a:pPr>
            <a:endParaRPr lang="en-US" altLang="en-US" sz="2100" b="1" smtClean="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5913438" y="1417638"/>
            <a:ext cx="1219200" cy="1874837"/>
          </a:xfrm>
          <a:prstGeom prst="irregularSeal2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 anchor="ctr"/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chemeClr val="bg2"/>
                </a:solidFill>
                <a:latin typeface="Arial" panose="020B0604020202020204" pitchFamily="34" charset="0"/>
              </a:rPr>
              <a:t>Energy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1981200" y="2819400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Fusion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900" b="1" smtClean="0">
                <a:solidFill>
                  <a:srgbClr val="000066"/>
                </a:solidFill>
              </a:rPr>
              <a:t> </a:t>
            </a:r>
          </a:p>
          <a:p>
            <a:r>
              <a:rPr lang="en-US" altLang="en-US" sz="2900" b="1" smtClean="0">
                <a:solidFill>
                  <a:srgbClr val="000066"/>
                </a:solidFill>
              </a:rPr>
              <a:t>Excessive heat can not be contained</a:t>
            </a:r>
          </a:p>
          <a:p>
            <a:r>
              <a:rPr lang="en-US" altLang="en-US" sz="2900" b="1" smtClean="0">
                <a:solidFill>
                  <a:srgbClr val="000066"/>
                </a:solidFill>
              </a:rPr>
              <a:t>Attempts at “cold” fusion have FAILED.</a:t>
            </a:r>
          </a:p>
          <a:p>
            <a:pPr>
              <a:buFontTx/>
              <a:buNone/>
            </a:pPr>
            <a:endParaRPr lang="en-US" altLang="en-US" sz="2900" b="1" smtClean="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en-US" altLang="en-US" sz="2100" b="1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Mass Defect</a:t>
            </a:r>
            <a:endParaRPr lang="en-US" altLang="en-US" sz="51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6475"/>
            <a:ext cx="6156325" cy="1736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 mass can be converted into energy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Shown by a very famous equation!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b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n-US" altLang="en-US" sz="31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E=mc</a:t>
            </a:r>
            <a:r>
              <a:rPr lang="en-US" altLang="en-US" sz="3100" b="1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3100" b="1" baseline="30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8" name="TAHDAH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22725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143000" y="2667000"/>
            <a:ext cx="149383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V="1">
            <a:off x="838200" y="28956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1752600" y="28956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52400" y="2667000"/>
            <a:ext cx="2254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Speed of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95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95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8"/>
                </p:tgtEl>
              </p:cMediaNode>
            </p:audio>
          </p:childTnLst>
        </p:cTn>
      </p:par>
    </p:tnLst>
    <p:bldLst>
      <p:bldP spid="95235" grpId="0" build="p" autoUpdateAnimBg="0"/>
      <p:bldP spid="95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Types of Radiation</a:t>
            </a:r>
            <a:endParaRPr lang="en-US" altLang="en-US" smtClean="0"/>
          </a:p>
        </p:txBody>
      </p:sp>
      <p:graphicFrame>
        <p:nvGraphicFramePr>
          <p:cNvPr id="9219" name="Object 19"/>
          <p:cNvGraphicFramePr>
            <a:graphicFrameLocks noChangeAspect="1"/>
          </p:cNvGraphicFramePr>
          <p:nvPr>
            <p:ph sz="half" idx="1"/>
          </p:nvPr>
        </p:nvGraphicFramePr>
        <p:xfrm>
          <a:off x="4905375" y="223996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215806" imgH="228501" progId="Equation.3">
                  <p:embed/>
                </p:oleObj>
              </mc:Choice>
              <mc:Fallback>
                <p:oleObj name="Equation" r:id="rId3" imgW="215806" imgH="22850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239963"/>
                        <a:ext cx="541338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1"/>
          <p:cNvGraphicFramePr>
            <a:graphicFrameLocks noChangeAspect="1"/>
          </p:cNvGraphicFramePr>
          <p:nvPr>
            <p:ph sz="quarter" idx="2"/>
          </p:nvPr>
        </p:nvGraphicFramePr>
        <p:xfrm>
          <a:off x="4937125" y="1325563"/>
          <a:ext cx="72866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291973" imgH="228501" progId="Equation.3">
                  <p:embed/>
                </p:oleObj>
              </mc:Choice>
              <mc:Fallback>
                <p:oleObj name="Equation" r:id="rId5" imgW="291973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1325563"/>
                        <a:ext cx="72866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30238" y="10509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3400" y="1165225"/>
            <a:ext cx="42672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Alpha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ά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a positively charged helium isotope</a:t>
            </a: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 </a:t>
            </a:r>
            <a:r>
              <a:rPr lang="en-US" sz="1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usually ignore the charge because it involves electrons, not protons and neutrons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an electron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Gamma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pure energy; called a ray rather than a particle</a:t>
            </a:r>
            <a:endParaRPr lang="el-GR" sz="23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632325" y="1325563"/>
            <a:ext cx="1403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224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5008563" y="3063875"/>
          <a:ext cx="4222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7" imgW="190417" imgH="241195" progId="Equation.3">
                  <p:embed/>
                </p:oleObj>
              </mc:Choice>
              <mc:Fallback>
                <p:oleObj name="Equation" r:id="rId7" imgW="190417" imgH="24119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3063875"/>
                        <a:ext cx="42227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Other Nuclear Particles</a:t>
            </a:r>
            <a:endParaRPr lang="en-US" altLang="en-US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059363" y="1927225"/>
          <a:ext cx="3540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215806" imgH="228501" progId="Equation.3">
                  <p:embed/>
                </p:oleObj>
              </mc:Choice>
              <mc:Fallback>
                <p:oleObj name="Equation" r:id="rId3" imgW="21580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1927225"/>
                        <a:ext cx="3540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075238" y="1096963"/>
          <a:ext cx="44926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190417" imgH="241195" progId="Equation.3">
                  <p:embed/>
                </p:oleObj>
              </mc:Choice>
              <mc:Fallback>
                <p:oleObj name="Equation" r:id="rId5" imgW="190417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1096963"/>
                        <a:ext cx="44926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630238" y="10509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42672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Neutron</a:t>
            </a:r>
            <a:endParaRPr lang="en-US" sz="14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Positron – a positive electron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– usually referred to as hydrogen-1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other elemental isotope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00600" y="1371600"/>
            <a:ext cx="1403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006975" y="2616200"/>
          <a:ext cx="4238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2616200"/>
                        <a:ext cx="4238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65125"/>
            <a:ext cx="6216650" cy="366713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Penetrating Ability</a:t>
            </a:r>
            <a:endParaRPr lang="en-US" altLang="en-US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500"/>
            <a:ext cx="5943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216650" cy="411163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Balancing Nuclear Reactions</a:t>
            </a:r>
            <a:endParaRPr lang="en-US" altLang="en-US" smtClean="0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85800" y="4572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4800" y="539750"/>
            <a:ext cx="67056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</a:rPr>
              <a:t>In the </a:t>
            </a:r>
            <a:r>
              <a:rPr lang="en-US" sz="2300" b="1" smtClean="0">
                <a:solidFill>
                  <a:srgbClr val="FF0000"/>
                </a:solidFill>
              </a:rPr>
              <a:t>reactants</a:t>
            </a:r>
            <a:r>
              <a:rPr lang="en-US" sz="2300" b="1" smtClean="0">
                <a:solidFill>
                  <a:srgbClr val="000066"/>
                </a:solidFill>
              </a:rPr>
              <a:t> (starting materials – on the left side of an equation) and </a:t>
            </a:r>
            <a:r>
              <a:rPr lang="en-US" sz="2300" b="1" smtClean="0">
                <a:solidFill>
                  <a:srgbClr val="FF0000"/>
                </a:solidFill>
              </a:rPr>
              <a:t>products</a:t>
            </a:r>
            <a:r>
              <a:rPr lang="en-US" sz="2300" b="1" smtClean="0">
                <a:solidFill>
                  <a:srgbClr val="000066"/>
                </a:solidFill>
              </a:rPr>
              <a:t> (final products – on the right side of an equation)</a:t>
            </a:r>
          </a:p>
          <a:p>
            <a:pPr>
              <a:defRPr/>
            </a:pPr>
            <a:endParaRPr lang="en-US" sz="2300" b="1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sz="2300" smtClean="0">
                <a:solidFill>
                  <a:srgbClr val="000066"/>
                </a:solidFill>
              </a:rPr>
              <a:t>	</a:t>
            </a:r>
            <a:r>
              <a:rPr lang="en-US" sz="2300" b="1" smtClean="0">
                <a:solidFill>
                  <a:srgbClr val="000066"/>
                </a:solidFill>
              </a:rPr>
              <a:t>Atomic numbers must balance</a:t>
            </a:r>
          </a:p>
          <a:p>
            <a:pPr>
              <a:defRPr/>
            </a:pPr>
            <a:r>
              <a:rPr lang="en-US" sz="2300" b="1" smtClean="0">
                <a:solidFill>
                  <a:srgbClr val="000066"/>
                </a:solidFill>
              </a:rPr>
              <a:t>			</a:t>
            </a:r>
            <a:r>
              <a:rPr lang="en-US" sz="2300" b="1" smtClean="0">
                <a:solidFill>
                  <a:srgbClr val="FF0000"/>
                </a:solidFill>
              </a:rPr>
              <a:t>and</a:t>
            </a:r>
          </a:p>
          <a:p>
            <a:pPr>
              <a:defRPr/>
            </a:pPr>
            <a:r>
              <a:rPr lang="en-US" sz="2300" b="1" smtClean="0">
                <a:solidFill>
                  <a:srgbClr val="000066"/>
                </a:solidFill>
              </a:rPr>
              <a:t>	Mass numbers must balance</a:t>
            </a:r>
            <a:br>
              <a:rPr lang="en-US" sz="2300" b="1" smtClean="0">
                <a:solidFill>
                  <a:srgbClr val="000066"/>
                </a:solidFill>
              </a:rPr>
            </a:br>
            <a:endParaRPr lang="en-US" sz="2300" b="1" smtClean="0">
              <a:solidFill>
                <a:srgbClr val="000066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</a:rPr>
              <a:t>Use a particle or isotope to fill in the missing protons and neutrons</a:t>
            </a: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Emission vs. Capture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solidFill>
                  <a:srgbClr val="FF0000"/>
                </a:solidFill>
              </a:rPr>
              <a:t>emission</a:t>
            </a:r>
            <a:r>
              <a:rPr lang="en-US" altLang="en-US" smtClean="0"/>
              <a:t> is when something is released</a:t>
            </a:r>
          </a:p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0000"/>
                </a:solidFill>
              </a:rPr>
              <a:t>capture</a:t>
            </a:r>
            <a:r>
              <a:rPr lang="en-US" altLang="en-US" smtClean="0"/>
              <a:t> is when something is taken in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Decay</a:t>
            </a:r>
            <a:r>
              <a:rPr lang="en-US" altLang="en-US" smtClean="0"/>
              <a:t> in this case could mean either, but assume an emission unless told otherwise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Traveler:Microsoft Office 98:Templates:Blank Presentation</Template>
  <TotalTime>738</TotalTime>
  <Words>753</Words>
  <Application>Microsoft Office PowerPoint</Application>
  <PresentationFormat>Custom</PresentationFormat>
  <Paragraphs>132</Paragraphs>
  <Slides>34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Times</vt:lpstr>
      <vt:lpstr>Arial</vt:lpstr>
      <vt:lpstr>Comic Sans MS</vt:lpstr>
      <vt:lpstr>Symbol</vt:lpstr>
      <vt:lpstr>Blank Presentation</vt:lpstr>
      <vt:lpstr>Microsoft Equation 3.0</vt:lpstr>
      <vt:lpstr>Nuclear Chemistry</vt:lpstr>
      <vt:lpstr>Radioactivity</vt:lpstr>
      <vt:lpstr>Nuclear Reactions vs. Normal Chemical Changes</vt:lpstr>
      <vt:lpstr>Mass Defect</vt:lpstr>
      <vt:lpstr>Types of Radiation</vt:lpstr>
      <vt:lpstr>Other Nuclear Particles</vt:lpstr>
      <vt:lpstr>Penetrating Ability</vt:lpstr>
      <vt:lpstr>Balancing Nuclear Reactions</vt:lpstr>
      <vt:lpstr>Emission vs. Capture</vt:lpstr>
      <vt:lpstr>Nuclear Reactions</vt:lpstr>
      <vt:lpstr>Nuclear Reactions</vt:lpstr>
      <vt:lpstr>Other Types of Nuclear Reactions</vt:lpstr>
      <vt:lpstr>Learning Check</vt:lpstr>
      <vt:lpstr>Learning Check</vt:lpstr>
      <vt:lpstr>Write Nuclear Equations!</vt:lpstr>
      <vt:lpstr>Artificial Nuclear Reactions</vt:lpstr>
      <vt:lpstr>Half-Life</vt:lpstr>
      <vt:lpstr>Half-Life </vt:lpstr>
      <vt:lpstr>Kinetics of Radioactive Decay</vt:lpstr>
      <vt:lpstr>Learning Check!</vt:lpstr>
      <vt:lpstr>Effects of Radiation</vt:lpstr>
      <vt:lpstr>PowerPoint Presentation</vt:lpstr>
      <vt:lpstr>Geiger Counter</vt:lpstr>
      <vt:lpstr>Radiocarbon Dating</vt:lpstr>
      <vt:lpstr>Nuclear Medicine: Imaging</vt:lpstr>
      <vt:lpstr>Food Irradiation</vt:lpstr>
      <vt:lpstr>Nuclear Fission</vt:lpstr>
      <vt:lpstr>Nuclear Fission</vt:lpstr>
      <vt:lpstr>Representation of a fission process.</vt:lpstr>
      <vt:lpstr>Nuclear Fission &amp; POWER</vt:lpstr>
      <vt:lpstr>Indiana – Marble Hill</vt:lpstr>
      <vt:lpstr>Figure 19.6: Diagram of a nuclear power plant.</vt:lpstr>
      <vt:lpstr>Nuclear Fusion</vt:lpstr>
      <vt:lpstr>Nuclear Fusion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</dc:title>
  <dc:subject>Chemistry I (High School)</dc:subject>
  <dc:creator>Neil Rapp</dc:creator>
  <cp:keywords>radioactivity, nuclide, fission, fusion, alpha, beta, gamma, half life</cp:keywords>
  <cp:lastModifiedBy>Rapp, Delbert N</cp:lastModifiedBy>
  <cp:revision>219</cp:revision>
  <cp:lastPrinted>2002-11-22T02:50:48Z</cp:lastPrinted>
  <dcterms:created xsi:type="dcterms:W3CDTF">2001-09-04T02:03:12Z</dcterms:created>
  <dcterms:modified xsi:type="dcterms:W3CDTF">2019-09-24T12:08:28Z</dcterms:modified>
</cp:coreProperties>
</file>