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447" r:id="rId3"/>
    <p:sldId id="353" r:id="rId4"/>
    <p:sldId id="354" r:id="rId5"/>
    <p:sldId id="355" r:id="rId6"/>
    <p:sldId id="391" r:id="rId7"/>
    <p:sldId id="392" r:id="rId8"/>
    <p:sldId id="393" r:id="rId9"/>
    <p:sldId id="397" r:id="rId10"/>
    <p:sldId id="394" r:id="rId11"/>
    <p:sldId id="396" r:id="rId12"/>
    <p:sldId id="399" r:id="rId13"/>
    <p:sldId id="385" r:id="rId14"/>
    <p:sldId id="400" r:id="rId15"/>
    <p:sldId id="386" r:id="rId16"/>
    <p:sldId id="266" r:id="rId17"/>
    <p:sldId id="358" r:id="rId18"/>
    <p:sldId id="444" r:id="rId19"/>
    <p:sldId id="359" r:id="rId20"/>
    <p:sldId id="361" r:id="rId21"/>
    <p:sldId id="362" r:id="rId22"/>
    <p:sldId id="367" r:id="rId23"/>
    <p:sldId id="383" r:id="rId24"/>
    <p:sldId id="286" r:id="rId25"/>
    <p:sldId id="401" r:id="rId26"/>
    <p:sldId id="402" r:id="rId27"/>
    <p:sldId id="285" r:id="rId28"/>
    <p:sldId id="405" r:id="rId29"/>
    <p:sldId id="403" r:id="rId30"/>
    <p:sldId id="283" r:id="rId31"/>
    <p:sldId id="387" r:id="rId32"/>
    <p:sldId id="445" r:id="rId33"/>
    <p:sldId id="259" r:id="rId34"/>
    <p:sldId id="258" r:id="rId35"/>
    <p:sldId id="260" r:id="rId36"/>
    <p:sldId id="262" r:id="rId37"/>
    <p:sldId id="264" r:id="rId38"/>
    <p:sldId id="357" r:id="rId39"/>
    <p:sldId id="411" r:id="rId40"/>
    <p:sldId id="414" r:id="rId41"/>
    <p:sldId id="412" r:id="rId42"/>
    <p:sldId id="413" r:id="rId43"/>
    <p:sldId id="415" r:id="rId44"/>
    <p:sldId id="426" r:id="rId45"/>
    <p:sldId id="428" r:id="rId46"/>
    <p:sldId id="429" r:id="rId47"/>
    <p:sldId id="446" r:id="rId48"/>
    <p:sldId id="430" r:id="rId49"/>
    <p:sldId id="432" r:id="rId50"/>
    <p:sldId id="434" r:id="rId51"/>
    <p:sldId id="438" r:id="rId52"/>
    <p:sldId id="436" r:id="rId53"/>
    <p:sldId id="437" r:id="rId54"/>
    <p:sldId id="424" r:id="rId55"/>
    <p:sldId id="439" r:id="rId56"/>
    <p:sldId id="440" r:id="rId57"/>
    <p:sldId id="442" r:id="rId58"/>
    <p:sldId id="443" r:id="rId59"/>
    <p:sldId id="374" r:id="rId60"/>
    <p:sldId id="375" r:id="rId61"/>
    <p:sldId id="376" r:id="rId62"/>
    <p:sldId id="379" r:id="rId63"/>
    <p:sldId id="377" r:id="rId64"/>
    <p:sldId id="378" r:id="rId65"/>
    <p:sldId id="380" r:id="rId66"/>
    <p:sldId id="448" r:id="rId67"/>
    <p:sldId id="449" r:id="rId68"/>
    <p:sldId id="450" r:id="rId69"/>
    <p:sldId id="451" r:id="rId70"/>
    <p:sldId id="452" r:id="rId71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8FFD"/>
    <a:srgbClr val="000000"/>
    <a:srgbClr val="001043"/>
    <a:srgbClr val="C1CEFF"/>
    <a:srgbClr val="FCFEB9"/>
    <a:srgbClr val="FFFF00"/>
    <a:srgbClr val="CC00FF"/>
    <a:srgbClr val="100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94660"/>
  </p:normalViewPr>
  <p:slideViewPr>
    <p:cSldViewPr>
      <p:cViewPr varScale="1">
        <p:scale>
          <a:sx n="91" d="100"/>
          <a:sy n="91" d="100"/>
        </p:scale>
        <p:origin x="1452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/>
              <a:t>Page </a:t>
            </a:r>
            <a:fld id="{7F74A9F6-2514-40B3-96FF-3E3ABDDAE8DF}" type="slidenum">
              <a:rPr lang="en-US" altLang="en-US" sz="12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/>
              <a:t>Page </a:t>
            </a:r>
            <a:fld id="{BD980D16-F6FF-491B-94FF-5C5DEA761460}" type="slidenum">
              <a:rPr lang="en-US" altLang="en-US" sz="12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solidFill>
                  <a:srgbClr val="0000FF"/>
                </a:solidFill>
                <a:latin typeface="66 Helvetica MediumItalic" charset="0"/>
              </a:rPr>
              <a:t>To play the movies and simulations included, view the presentation in Slide Show Mode.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7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8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5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3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1981200"/>
            <a:ext cx="7162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0537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6828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5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0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4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68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1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31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44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68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1847"/>
            </a:gs>
            <a:gs pos="100000">
              <a:srgbClr val="CC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96313" y="166688"/>
            <a:ext cx="460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7DC9E5BB-9560-4CDA-B2A0-52AB22E24F27}" type="slidenum">
              <a:rPr lang="en-US" alt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pPr>
                <a:defRPr/>
              </a:pPr>
              <a:t>‹#›</a:t>
            </a:fld>
            <a:endParaRPr lang="en-US" altLang="en-US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emp\Chemistry%201%20Power%20Point\fanfare%2007.wa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ABLFAC\Faculty_Lockers\SOU\NRAPP\My%20Documents\Chemistry%201%20Power%20Point\17M02AN2.avi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file:///\\ABLFAC\Faculty_Lockers\SOU\NRAPP\My%20Documents\Chemistry%201%20Power%20Point\17M11AN3.avi" TargetMode="External"/><Relationship Id="rId1" Type="http://schemas.openxmlformats.org/officeDocument/2006/relationships/video" Target="file:///\\ABLFAC\Faculty_Lockers\SOU\NRAPP\My%20Documents\Chemistry%201%20Power%20Point\17M11AN2.avi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16.xml"/><Relationship Id="rId1" Type="http://schemas.openxmlformats.org/officeDocument/2006/relationships/video" Target="file:///\\ABLFAC\Faculty_Lockers\SOU\NRAPP\My%20Documents\Chemistry%201%20Power%20Point\17S12AN1.avi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sou001\lockers\faculty-staff\nrapp\My%20Documents\Chemistry%201%20Power%20Point\17M02AN1.avi" TargetMode="Externa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sou001\lockers\faculty-staff\nrapp\My%20Documents\Chemistry%201%20Power%20Point\17M02AN2.avi" TargetMode="Externa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ABLFAC\Faculty_Lockers\SOU\NRAPP\My%20Documents\Chemistry%201%20Power%20Point\05M14VD1.avi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785100" cy="4178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7162800" cy="1143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Chemistry of Acids and Bases</a:t>
            </a:r>
            <a:endParaRPr lang="en-US" altLang="en-US" sz="6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24600" y="1524000"/>
            <a:ext cx="2667000" cy="9144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Chemistry I – Chapter 19</a:t>
            </a:r>
          </a:p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Chemistry I HD – Chapter 16</a:t>
            </a:r>
          </a:p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ICP – Chapter 23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HBr 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(aq)</a:t>
            </a: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36588" lvl="1" indent="-234950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2819400" y="1981200"/>
            <a:ext cx="42338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	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hydro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bromic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819400" y="2895600"/>
            <a:ext cx="37528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	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carbon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ic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acid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2819400" y="4038600"/>
            <a:ext cx="38115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	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sulfur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ous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acid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3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 Nomenclature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utoUpdateAnimBg="0"/>
      <p:bldP spid="165895" grpId="0" autoUpdateAnimBg="0"/>
      <p:bldP spid="16589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Name ‘Em!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2457450" cy="3505200"/>
          </a:xfrm>
        </p:spPr>
        <p:txBody>
          <a:bodyPr/>
          <a:lstStyle/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 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HCl 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167940" name="fanfare 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19400" y="198120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Hydroiodic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Hydrochloric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Sulfurous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Nitric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Periodic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167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Acid/Base definitions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C1CEFF"/>
                </a:solidFill>
              </a:rPr>
              <a:t>Definition #1:  Arrhenius (traditional) </a:t>
            </a:r>
          </a:p>
          <a:p>
            <a:endParaRPr lang="en-US" altLang="en-US" sz="28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Acids – produce 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 ions (or hydronium ions H</a:t>
            </a:r>
            <a:r>
              <a:rPr lang="en-US" altLang="en-US" sz="240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400" smtClean="0">
                <a:solidFill>
                  <a:schemeClr val="bg1"/>
                </a:solidFill>
              </a:rPr>
              <a:t>O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Bases – produce OH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-</a:t>
            </a:r>
            <a:r>
              <a:rPr lang="en-US" altLang="en-US" sz="2400" smtClean="0">
                <a:solidFill>
                  <a:schemeClr val="bg1"/>
                </a:solidFill>
              </a:rPr>
              <a:t> ions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(problem:  some bases don’t have hydroxide ions!)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2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CFEB9"/>
                </a:solidFill>
              </a:rPr>
              <a:t>Arrhenius acid is a substance that produces H</a:t>
            </a:r>
            <a:r>
              <a:rPr lang="en-US" altLang="en-US" sz="2400" baseline="30000">
                <a:solidFill>
                  <a:srgbClr val="FCFEB9"/>
                </a:solidFill>
              </a:rPr>
              <a:t>+ </a:t>
            </a:r>
            <a:r>
              <a:rPr lang="en-US" altLang="en-US" sz="2400">
                <a:solidFill>
                  <a:srgbClr val="FCFEB9"/>
                </a:solidFill>
              </a:rPr>
              <a:t>(H</a:t>
            </a:r>
            <a:r>
              <a:rPr lang="en-US" altLang="en-US" sz="2400" baseline="-25000">
                <a:solidFill>
                  <a:srgbClr val="FCFEB9"/>
                </a:solidFill>
              </a:rPr>
              <a:t>3</a:t>
            </a:r>
            <a:r>
              <a:rPr lang="en-US" altLang="en-US" sz="2400">
                <a:solidFill>
                  <a:srgbClr val="FCFEB9"/>
                </a:solidFill>
              </a:rPr>
              <a:t>O</a:t>
            </a:r>
            <a:r>
              <a:rPr lang="en-US" altLang="en-US" sz="2400" baseline="30000">
                <a:solidFill>
                  <a:srgbClr val="FCFEB9"/>
                </a:solidFill>
              </a:rPr>
              <a:t>+</a:t>
            </a:r>
            <a:r>
              <a:rPr lang="en-US" altLang="en-US" sz="2400">
                <a:solidFill>
                  <a:srgbClr val="FCFEB9"/>
                </a:solidFill>
              </a:rPr>
              <a:t>) in water</a:t>
            </a:r>
          </a:p>
        </p:txBody>
      </p:sp>
      <p:pic>
        <p:nvPicPr>
          <p:cNvPr id="17411" name="Picture 3" descr="cha56011_0407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ha56011_0408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86868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" y="3352800"/>
            <a:ext cx="793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CFEB9"/>
                </a:solidFill>
              </a:rPr>
              <a:t>Arrhenius base is a substance that produces OH</a:t>
            </a:r>
            <a:r>
              <a:rPr lang="en-US" altLang="en-US" sz="2400" baseline="30000">
                <a:solidFill>
                  <a:srgbClr val="FCFEB9"/>
                </a:solidFill>
              </a:rPr>
              <a:t>- </a:t>
            </a:r>
            <a:r>
              <a:rPr lang="en-US" altLang="en-US" sz="2400">
                <a:solidFill>
                  <a:srgbClr val="FCFEB9"/>
                </a:solidFill>
              </a:rPr>
              <a:t>in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Acid/Base Definitions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6019800" cy="41148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C1CEFF"/>
                </a:solidFill>
              </a:rPr>
              <a:t>Definition #2: Brønsted – Lowry</a:t>
            </a:r>
          </a:p>
          <a:p>
            <a:endParaRPr lang="en-US" altLang="en-US" sz="28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Acids – proton donor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Bases – proton acceptor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A “proton” is really just a hydrogen atom that has lost its electron!</a:t>
            </a:r>
          </a:p>
        </p:txBody>
      </p:sp>
      <p:pic>
        <p:nvPicPr>
          <p:cNvPr id="18436" name="Picture 7" descr="hydrog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810000"/>
            <a:ext cx="25908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44638" y="228600"/>
            <a:ext cx="713263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en-US" sz="2800">
                <a:solidFill>
                  <a:schemeClr val="bg1"/>
                </a:solidFill>
              </a:rPr>
              <a:t>A Br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ø</a:t>
            </a:r>
            <a:r>
              <a:rPr lang="en-US" altLang="en-US" sz="2800">
                <a:solidFill>
                  <a:schemeClr val="bg1"/>
                </a:solidFill>
              </a:rPr>
              <a:t>nsted-Lowry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acid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chemeClr val="bg1"/>
                </a:solidFill>
              </a:rPr>
              <a:t>is a proton donor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A Br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ø</a:t>
            </a:r>
            <a:r>
              <a:rPr lang="en-US" altLang="en-US" sz="2800">
                <a:solidFill>
                  <a:schemeClr val="bg1"/>
                </a:solidFill>
              </a:rPr>
              <a:t>nsted-Lowry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66FF33"/>
                </a:solidFill>
              </a:rPr>
              <a:t>base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chemeClr val="bg1"/>
                </a:solidFill>
              </a:rPr>
              <a:t>is a proton acceptor</a:t>
            </a:r>
          </a:p>
        </p:txBody>
      </p:sp>
      <p:pic>
        <p:nvPicPr>
          <p:cNvPr id="19459" name="Picture 3" descr="cha56011_040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38"/>
            <a:ext cx="9144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3060700" y="4800600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7629525" y="4622800"/>
            <a:ext cx="161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66FF33"/>
                </a:solidFill>
              </a:rPr>
              <a:t>conjugate</a:t>
            </a:r>
            <a:r>
              <a:rPr lang="en-US" altLang="en-US" sz="2000">
                <a:solidFill>
                  <a:srgbClr val="66FF33"/>
                </a:solidFill>
              </a:rPr>
              <a:t> </a:t>
            </a:r>
            <a:r>
              <a:rPr lang="en-US" altLang="en-US" sz="2400">
                <a:solidFill>
                  <a:srgbClr val="66FF33"/>
                </a:solidFill>
              </a:rPr>
              <a:t>base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533400" y="4800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66FF33"/>
                </a:solidFill>
              </a:rPr>
              <a:t>base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5638800" y="4635500"/>
            <a:ext cx="161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conjugate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ACID-BASE THEORIES</a:t>
            </a:r>
            <a:endParaRPr lang="en-US" altLang="en-US" sz="4800" smtClean="0">
              <a:solidFill>
                <a:srgbClr val="063DE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57912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Brønsted definition means NH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water — and water is itself an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</a:t>
            </a: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5976938" cy="809625"/>
          </a:xfrm>
          <a:prstGeom prst="rect">
            <a:avLst/>
          </a:prstGeom>
          <a:solidFill>
            <a:srgbClr val="C1CE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609600" y="1676400"/>
            <a:ext cx="7594600" cy="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50" name="17M02AN2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191000"/>
            <a:ext cx="3886200" cy="2514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50"/>
                </p:tgtEl>
              </p:cMediaNode>
            </p:video>
          </p:childTnLst>
        </p:cTn>
      </p:par>
    </p:tnLst>
    <p:bldLst>
      <p:bldP spid="1433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Conjugate Pairs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36700"/>
            <a:ext cx="8712200" cy="41021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914400" y="1447800"/>
            <a:ext cx="7391400" cy="0"/>
          </a:xfrm>
          <a:prstGeom prst="line">
            <a:avLst/>
          </a:prstGeom>
          <a:noFill/>
          <a:ln w="28575">
            <a:solidFill>
              <a:srgbClr val="00279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Learning Check!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Label the acid, base, conjugate acid, and conjugate base in each reaction: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1905000" y="3124200"/>
            <a:ext cx="4605338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HCl + OH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  Cl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</a:t>
            </a:r>
            <a:r>
              <a:rPr lang="en-US" sz="2400">
                <a:latin typeface="Arial" charset="0"/>
              </a:rPr>
              <a:t> </a:t>
            </a:r>
            <a:endParaRPr lang="en-US" sz="2400">
              <a:latin typeface="Trebuchet MS" pitchFamily="34" charset="0"/>
            </a:endParaRPr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1828800" y="4892675"/>
            <a:ext cx="5576888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4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  HSO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4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3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+</a:t>
            </a:r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1905000" y="38862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3124200" y="57912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3048000" y="38862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</a:t>
            </a:r>
          </a:p>
        </p:txBody>
      </p:sp>
      <p:sp>
        <p:nvSpPr>
          <p:cNvPr id="277516" name="Text Box 12"/>
          <p:cNvSpPr txBox="1">
            <a:spLocks noChangeArrowheads="1"/>
          </p:cNvSpPr>
          <p:nvPr/>
        </p:nvSpPr>
        <p:spPr bwMode="auto">
          <a:xfrm>
            <a:off x="1752600" y="57912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</a:t>
            </a:r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4572000" y="3886200"/>
            <a:ext cx="9906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Conj.Base</a:t>
            </a:r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4953000" y="5562600"/>
            <a:ext cx="9906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Conj.Base</a:t>
            </a:r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5638800" y="3886200"/>
            <a:ext cx="11430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Conj.Acid</a:t>
            </a:r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6248400" y="5562600"/>
            <a:ext cx="11430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3" grpId="0"/>
      <p:bldP spid="277514" grpId="0"/>
      <p:bldP spid="277515" grpId="0"/>
      <p:bldP spid="277516" grpId="0"/>
      <p:bldP spid="277517" grpId="0"/>
      <p:bldP spid="277518" grpId="0"/>
      <p:bldP spid="277519" grpId="0"/>
      <p:bldP spid="2775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34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0034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Acids &amp; Base Definitions</a:t>
            </a:r>
            <a:endParaRPr lang="en-US" altLang="en-US" sz="4800" smtClean="0">
              <a:solidFill>
                <a:srgbClr val="0034D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48006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Lewis acid - a substance that accepts an electron pair</a:t>
            </a:r>
          </a:p>
        </p:txBody>
      </p:sp>
      <p:pic>
        <p:nvPicPr>
          <p:cNvPr id="109583" name="17M11AN2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0"/>
            <a:ext cx="2819400" cy="2349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711200" y="990600"/>
            <a:ext cx="7797800" cy="0"/>
          </a:xfrm>
          <a:prstGeom prst="line">
            <a:avLst/>
          </a:prstGeom>
          <a:noFill/>
          <a:ln w="50800">
            <a:solidFill>
              <a:srgbClr val="0034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45878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Lewis base - a substance that donates an electron pair</a:t>
            </a: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48006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1CEFF"/>
                </a:solidFill>
              </a:rPr>
              <a:t>Definition #3 – Lewis</a:t>
            </a:r>
            <a:r>
              <a:rPr lang="en-US" altLang="en-US"/>
              <a:t> </a:t>
            </a:r>
          </a:p>
        </p:txBody>
      </p:sp>
      <p:pic>
        <p:nvPicPr>
          <p:cNvPr id="109586" name="17M11AN3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419600"/>
            <a:ext cx="2895600" cy="2171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9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8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9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9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6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86"/>
                </p:tgtEl>
              </p:cMediaNode>
            </p:video>
          </p:childTnLst>
        </p:cTn>
      </p:par>
    </p:tnLst>
    <p:bldLst>
      <p:bldP spid="109570" grpId="0" build="p" autoUpdateAnimBg="0"/>
      <p:bldP spid="1095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Acid/Base definitions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C1CEFF"/>
                </a:solidFill>
              </a:rPr>
              <a:t>Definition #1:  Arrhenius (traditional) </a:t>
            </a:r>
          </a:p>
          <a:p>
            <a:endParaRPr lang="en-US" altLang="en-US" sz="28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Acids – produce 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 ions (or hydronium ions H</a:t>
            </a:r>
            <a:r>
              <a:rPr lang="en-US" altLang="en-US" sz="240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400" smtClean="0">
                <a:solidFill>
                  <a:schemeClr val="bg1"/>
                </a:solidFill>
              </a:rPr>
              <a:t>O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Bases – produce OH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-</a:t>
            </a:r>
            <a:r>
              <a:rPr lang="en-US" altLang="en-US" sz="2400" smtClean="0">
                <a:solidFill>
                  <a:schemeClr val="bg1"/>
                </a:solidFill>
              </a:rPr>
              <a:t> ions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(problem:  some bases don’t have hydroxide ions!)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990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Formation of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hydronium ion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also an excellent example.</a:t>
            </a:r>
          </a:p>
          <a:p>
            <a:pPr>
              <a:defRPr/>
            </a:pPr>
            <a:endParaRPr lang="en-US" alt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990600"/>
          </a:xfrm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Acids &amp; Bases</a:t>
            </a:r>
            <a:endParaRPr lang="en-US" altLang="en-US" sz="4800" smtClean="0">
              <a:solidFill>
                <a:srgbClr val="FCFEB9"/>
              </a:solidFill>
            </a:endParaRPr>
          </a:p>
        </p:txBody>
      </p:sp>
      <p:sp>
        <p:nvSpPr>
          <p:cNvPr id="25604" name="Line 1028"/>
          <p:cNvSpPr>
            <a:spLocks noChangeShapeType="1"/>
          </p:cNvSpPr>
          <p:nvPr/>
        </p:nvSpPr>
        <p:spPr bwMode="auto">
          <a:xfrm>
            <a:off x="635000" y="1066800"/>
            <a:ext cx="7874000" cy="0"/>
          </a:xfrm>
          <a:prstGeom prst="line">
            <a:avLst/>
          </a:prstGeom>
          <a:noFill/>
          <a:ln w="50800">
            <a:solidFill>
              <a:srgbClr val="790015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Text Box 1029"/>
          <p:cNvSpPr txBox="1">
            <a:spLocks noChangeArrowheads="1"/>
          </p:cNvSpPr>
          <p:nvPr/>
        </p:nvSpPr>
        <p:spPr bwMode="auto">
          <a:xfrm>
            <a:off x="771525" y="4343400"/>
            <a:ext cx="7599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Electron pair of the new O-H bond originates on the Lewis base.</a:t>
            </a:r>
            <a:endParaRPr lang="en-US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5606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49513"/>
            <a:ext cx="5676900" cy="1658937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 autoUpdateAnimBg="0"/>
      <p:bldP spid="11264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6858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Acid/Base Reaction</a:t>
            </a:r>
            <a:endParaRPr lang="en-US" altLang="en-US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516063"/>
            <a:ext cx="7026275" cy="496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34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Acid-Base Interactions in Biology</a:t>
            </a:r>
            <a:endParaRPr lang="en-US" altLang="en-US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heme group in hemoglobin can interact with 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CO.</a:t>
            </a:r>
          </a:p>
          <a:p>
            <a:pPr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Fe ion in hemoglobin is a Lewis acid</a:t>
            </a:r>
          </a:p>
          <a:p>
            <a:pPr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CO can act as Lewis bases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5913"/>
            <a:ext cx="2895600" cy="2060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660525" y="628491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Heme group</a:t>
            </a:r>
          </a:p>
        </p:txBody>
      </p:sp>
      <p:pic>
        <p:nvPicPr>
          <p:cNvPr id="122890" name="17S12AN1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2667000" cy="2424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2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2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0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890"/>
                </p:tgtEl>
              </p:cMediaNode>
            </p:video>
          </p:childTnLst>
        </p:cTn>
      </p:par>
    </p:tnLst>
    <p:bldLst>
      <p:bldP spid="1228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5486400" cy="5638800"/>
          </a:xfrm>
        </p:spPr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scale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 way of expressing the strength of acids and bases.  Instead of using very small numbers, we just use the NEGATIVE power of 10 on the Molarity of the H</a:t>
            </a:r>
            <a:r>
              <a:rPr lang="en-US" baseline="30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(or OH</a:t>
            </a:r>
            <a:r>
              <a:rPr lang="en-US" baseline="30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ion.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 7  = acid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7 = neutral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 7 = base</a:t>
            </a:r>
          </a:p>
        </p:txBody>
      </p:sp>
      <p:pic>
        <p:nvPicPr>
          <p:cNvPr id="29699" name="Picture 3" descr="Zumdahl1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447925" cy="5943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of Common Substances</a:t>
            </a:r>
            <a:endParaRPr lang="en-US" altLang="en-US" sz="440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0"/>
            <a:ext cx="8750300" cy="28146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Calculating the pH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791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800" smtClean="0">
                <a:solidFill>
                  <a:srgbClr val="FFFF00"/>
                </a:solidFill>
              </a:rPr>
              <a:t>pH = - log [H+]</a:t>
            </a:r>
          </a:p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(Remember that the [ ] mean Molarity)</a:t>
            </a:r>
            <a:r>
              <a:rPr lang="en-US" altLang="en-US" sz="3200" smtClean="0">
                <a:solidFill>
                  <a:schemeClr val="bg1"/>
                </a:solidFill>
              </a:rPr>
              <a:t/>
            </a:r>
            <a:br>
              <a:rPr lang="en-US" altLang="en-US" sz="3200" smtClean="0">
                <a:solidFill>
                  <a:schemeClr val="bg1"/>
                </a:solidFill>
              </a:rPr>
            </a:br>
            <a:endParaRPr lang="en-US" altLang="en-US" sz="32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Example:  If [H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</a:rPr>
              <a:t>] = 1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-10</a:t>
            </a:r>
            <a:br>
              <a:rPr lang="en-US" altLang="en-US" sz="2800" baseline="30000" smtClean="0">
                <a:solidFill>
                  <a:schemeClr val="bg1"/>
                </a:solidFill>
              </a:rPr>
            </a:br>
            <a:r>
              <a:rPr lang="en-US" altLang="en-US" sz="2800" smtClean="0">
                <a:solidFill>
                  <a:schemeClr val="bg1"/>
                </a:solidFill>
              </a:rPr>
              <a:t>pH = - log 1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-10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- (- 10)	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10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Example:  If [H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</a:rPr>
              <a:t>] = 1.8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-5</a:t>
            </a:r>
            <a:r>
              <a:rPr lang="en-US" altLang="en-US" sz="2800" smtClean="0">
                <a:solidFill>
                  <a:schemeClr val="bg1"/>
                </a:solidFill>
              </a:rPr>
              <a:t/>
            </a:r>
            <a:br>
              <a:rPr lang="en-US" altLang="en-US" sz="2800" smtClean="0">
                <a:solidFill>
                  <a:schemeClr val="bg1"/>
                </a:solidFill>
              </a:rPr>
            </a:br>
            <a:r>
              <a:rPr lang="en-US" altLang="en-US" sz="2800" smtClean="0">
                <a:solidFill>
                  <a:schemeClr val="bg1"/>
                </a:solidFill>
              </a:rPr>
              <a:t>pH = - log 1.8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-5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- (- 4.7)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4.7</a:t>
            </a:r>
          </a:p>
          <a:p>
            <a:pPr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Try These!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the pH of these:</a:t>
            </a:r>
          </a:p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A 0.15 M solution of Hydrochloric acid</a:t>
            </a:r>
          </a:p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A 3.00 X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solution of Nitric acid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724400" y="2133600"/>
            <a:ext cx="4191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[H</a:t>
            </a:r>
            <a:r>
              <a:rPr lang="en-US" sz="28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0.15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(- 0.82)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0.82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3.00 X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-6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(-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5.52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 </a:t>
            </a: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5.52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543800" cy="8382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calculations – Solving for H+</a:t>
            </a:r>
            <a:endParaRPr lang="en-US" alt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05800" cy="53340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pH of Coke is 3.12, [H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???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pH = - log [H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then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   - pH = log [H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antilog (10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of both</a:t>
            </a:r>
            <a:b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sides and get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en-US" sz="40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-pH  </a:t>
            </a: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altLang="en-US" sz="40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40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10</a:t>
            </a:r>
            <a:r>
              <a:rPr lang="en-US" alt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-3.12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7.59 x 10</a:t>
            </a:r>
            <a:r>
              <a:rPr lang="en-US" alt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000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*** to find antilog on your calculator, look for “Shift” or “2</a:t>
            </a:r>
            <a:r>
              <a:rPr lang="en-US" altLang="en-US" sz="2000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 </a:t>
            </a:r>
            <a:r>
              <a:rPr lang="en-US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function” and then the log button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76600" cy="32146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calculations – Solving for H+</a:t>
            </a:r>
            <a:endParaRPr 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162800" cy="14478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solution has a pH of 8.5.  What is the Molarity of hydrogen ions in the solution?</a:t>
            </a:r>
          </a:p>
          <a:p>
            <a:pPr>
              <a:defRPr/>
            </a:pPr>
            <a:endParaRPr 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62200" y="2270125"/>
            <a:ext cx="5715000" cy="4400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pH = - 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8.5 = - 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-8.5 = 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Antilog -8.5 = antilog (log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10</a:t>
            </a:r>
            <a:r>
              <a:rPr lang="en-US" altLang="en-US" sz="2800" b="1" baseline="30000">
                <a:solidFill>
                  <a:schemeClr val="bg1"/>
                </a:solidFill>
              </a:rPr>
              <a:t>-8.5</a:t>
            </a:r>
            <a:r>
              <a:rPr lang="en-US" altLang="en-US" sz="2800" b="1">
                <a:solidFill>
                  <a:schemeClr val="bg1"/>
                </a:solidFill>
              </a:rPr>
              <a:t> =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3.2 X 10</a:t>
            </a:r>
            <a:r>
              <a:rPr lang="en-US" altLang="en-US" sz="2800" b="1" baseline="30000">
                <a:solidFill>
                  <a:schemeClr val="bg1"/>
                </a:solidFill>
              </a:rPr>
              <a:t>-9</a:t>
            </a:r>
            <a:r>
              <a:rPr lang="en-US" altLang="en-US" sz="2800" b="1">
                <a:solidFill>
                  <a:schemeClr val="bg1"/>
                </a:solidFill>
              </a:rPr>
              <a:t> =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pOH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486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Since acids and bases are opposites, pH and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opposites!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does not really exist, but it is useful for changing bases to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pH.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looks at the perspective of a base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- log [OH</a:t>
            </a:r>
            <a:r>
              <a:rPr lang="en-US" sz="32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Since pH and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on opposite ends,</a:t>
            </a:r>
          </a:p>
          <a:p>
            <a:pPr lvl="3">
              <a:lnSpc>
                <a:spcPct val="8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+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and Bases</a:t>
            </a:r>
            <a:endParaRPr lang="en-US" altLang="en-US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400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838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24600" cy="838200"/>
          </a:xfrm>
        </p:spPr>
        <p:txBody>
          <a:bodyPr/>
          <a:lstStyle/>
          <a:p>
            <a:pPr algn="l"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[H</a:t>
            </a:r>
            <a:r>
              <a:rPr lang="en-US" altLang="en-US" sz="4000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sz="4000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], [OH</a:t>
            </a:r>
            <a:r>
              <a:rPr lang="en-US" altLang="en-US" sz="4000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 and pH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6324600" cy="31242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pH of the 					0.0010 M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solution?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[OH-] = 0.0010 (or 1.0 X 10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M)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en-U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- log 0.0010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en-U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3.0	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 = 14.00 – 3.0 = 11.0</a:t>
            </a: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n-US" alt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6868" name="Object 5"/>
          <p:cNvGraphicFramePr>
            <a:graphicFrameLocks/>
          </p:cNvGraphicFramePr>
          <p:nvPr/>
        </p:nvGraphicFramePr>
        <p:xfrm>
          <a:off x="5915025" y="4200525"/>
          <a:ext cx="26225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Microsoft ClipArt Gallery" r:id="rId3" imgW="5270500" imgH="4660900" progId="MS_ClipArt_Gallery">
                  <p:embed/>
                </p:oleObj>
              </mc:Choice>
              <mc:Fallback>
                <p:oleObj name="Microsoft ClipArt Gallery" r:id="rId3" imgW="5270500" imgH="4660900" progId="MS_ClipArt_Gallery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4200525"/>
                        <a:ext cx="26225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191000"/>
            <a:ext cx="4724400" cy="2505075"/>
          </a:xfrm>
          <a:prstGeom prst="rect">
            <a:avLst/>
          </a:prstGeom>
          <a:ln w="50800">
            <a:solidFill>
              <a:srgbClr val="FF0000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Equations to use: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- log [H+]</a:t>
            </a:r>
          </a:p>
          <a:p>
            <a:pPr algn="ctr">
              <a:lnSpc>
                <a:spcPct val="80000"/>
              </a:lnSpc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- log [OH</a:t>
            </a:r>
            <a:r>
              <a:rPr lang="en-US" sz="2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algn="ctr">
              <a:lnSpc>
                <a:spcPct val="80000"/>
              </a:lnSpc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+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19163" y="320675"/>
            <a:ext cx="81803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66FF33"/>
                </a:solidFill>
              </a:rPr>
              <a:t>The pH of rainwater collected in a certain region of the northeastern United States on a particular day was 4.82.  What is the H</a:t>
            </a:r>
            <a:r>
              <a:rPr lang="en-US" altLang="en-US" sz="2400" b="1" baseline="30000">
                <a:solidFill>
                  <a:srgbClr val="66FF33"/>
                </a:solidFill>
              </a:rPr>
              <a:t>+</a:t>
            </a:r>
            <a:r>
              <a:rPr lang="en-US" altLang="en-US" sz="2400" b="1">
                <a:solidFill>
                  <a:srgbClr val="66FF33"/>
                </a:solidFill>
              </a:rPr>
              <a:t> ion concentration of the rainwater?</a:t>
            </a:r>
            <a:endParaRPr lang="en-US" altLang="en-US" sz="2000" b="1">
              <a:solidFill>
                <a:srgbClr val="66FF33"/>
              </a:solidFill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52400" y="762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503613" y="1614488"/>
            <a:ext cx="2138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pH = </a:t>
            </a:r>
            <a:r>
              <a:rPr lang="en-US" altLang="en-US" sz="2800" b="1">
                <a:solidFill>
                  <a:schemeClr val="bg1"/>
                </a:solidFill>
              </a:rPr>
              <a:t>-</a:t>
            </a:r>
            <a:r>
              <a:rPr lang="en-US" altLang="en-US" sz="2400" b="1">
                <a:solidFill>
                  <a:schemeClr val="bg1"/>
                </a:solidFill>
              </a:rPr>
              <a:t>log [H</a:t>
            </a:r>
            <a:r>
              <a:rPr lang="en-US" altLang="en-US" sz="2400" b="1" baseline="30000">
                <a:solidFill>
                  <a:schemeClr val="bg1"/>
                </a:solidFill>
              </a:rPr>
              <a:t>+</a:t>
            </a:r>
            <a:r>
              <a:rPr lang="en-US" altLang="en-US" sz="2400" b="1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381250" y="2224088"/>
            <a:ext cx="175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[H</a:t>
            </a:r>
            <a:r>
              <a:rPr lang="en-US" altLang="en-US" sz="2400" b="1" baseline="30000">
                <a:solidFill>
                  <a:schemeClr val="bg1"/>
                </a:solidFill>
              </a:rPr>
              <a:t>+</a:t>
            </a:r>
            <a:r>
              <a:rPr lang="en-US" altLang="en-US" sz="2400" b="1">
                <a:solidFill>
                  <a:schemeClr val="bg1"/>
                </a:solidFill>
              </a:rPr>
              <a:t>] = 10</a:t>
            </a:r>
            <a:r>
              <a:rPr lang="en-US" altLang="en-US" sz="2400" b="1" baseline="30000">
                <a:solidFill>
                  <a:schemeClr val="bg1"/>
                </a:solidFill>
              </a:rPr>
              <a:t>-pH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979863" y="2222500"/>
            <a:ext cx="124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10</a:t>
            </a:r>
            <a:r>
              <a:rPr lang="en-US" altLang="en-US" sz="2400" b="1" baseline="30000">
                <a:solidFill>
                  <a:schemeClr val="bg1"/>
                </a:solidFill>
              </a:rPr>
              <a:t>-4.82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143500" y="2222500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1.5 x 10</a:t>
            </a:r>
            <a:r>
              <a:rPr lang="en-US" altLang="en-US" sz="2400" b="1" baseline="30000">
                <a:solidFill>
                  <a:schemeClr val="bg1"/>
                </a:solidFill>
              </a:rPr>
              <a:t>-5</a:t>
            </a:r>
            <a:r>
              <a:rPr lang="en-US" altLang="en-US" sz="2400" b="1">
                <a:solidFill>
                  <a:schemeClr val="bg1"/>
                </a:solidFill>
              </a:rPr>
              <a:t> M</a:t>
            </a:r>
          </a:p>
        </p:txBody>
      </p: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152400" y="2987675"/>
            <a:ext cx="8991600" cy="1368425"/>
            <a:chOff x="96" y="1882"/>
            <a:chExt cx="5664" cy="862"/>
          </a:xfrm>
        </p:grpSpPr>
        <p:sp>
          <p:nvSpPr>
            <p:cNvPr id="37901" name="Text Box 9"/>
            <p:cNvSpPr txBox="1">
              <a:spLocks noChangeArrowheads="1"/>
            </p:cNvSpPr>
            <p:nvPr/>
          </p:nvSpPr>
          <p:spPr bwMode="auto">
            <a:xfrm>
              <a:off x="528" y="2036"/>
              <a:ext cx="52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66FF33"/>
                  </a:solidFill>
                </a:rPr>
                <a:t>The OH</a:t>
              </a:r>
              <a:r>
                <a:rPr lang="en-US" altLang="en-US" sz="2400" b="1" baseline="30000">
                  <a:solidFill>
                    <a:srgbClr val="66FF33"/>
                  </a:solidFill>
                </a:rPr>
                <a:t>-</a:t>
              </a:r>
              <a:r>
                <a:rPr lang="en-US" altLang="en-US" sz="2400" b="1">
                  <a:solidFill>
                    <a:srgbClr val="66FF33"/>
                  </a:solidFill>
                </a:rPr>
                <a:t> ion concentration of a blood sample is </a:t>
              </a:r>
              <a:br>
                <a:rPr lang="en-US" altLang="en-US" sz="2400" b="1">
                  <a:solidFill>
                    <a:srgbClr val="66FF33"/>
                  </a:solidFill>
                </a:rPr>
              </a:br>
              <a:r>
                <a:rPr lang="en-US" altLang="en-US" sz="2400" b="1">
                  <a:solidFill>
                    <a:srgbClr val="66FF33"/>
                  </a:solidFill>
                </a:rPr>
                <a:t>2.5 x 10</a:t>
              </a:r>
              <a:r>
                <a:rPr lang="en-US" altLang="en-US" sz="2400" b="1" baseline="30000">
                  <a:solidFill>
                    <a:srgbClr val="66FF33"/>
                  </a:solidFill>
                </a:rPr>
                <a:t>-7 </a:t>
              </a:r>
              <a:r>
                <a:rPr lang="en-US" altLang="en-US" sz="2400" b="1">
                  <a:solidFill>
                    <a:srgbClr val="66FF33"/>
                  </a:solidFill>
                </a:rPr>
                <a:t>M.  What is the pH of the blood?</a:t>
              </a:r>
              <a:endParaRPr lang="en-US" altLang="en-US" sz="2000" b="1">
                <a:solidFill>
                  <a:srgbClr val="66FF33"/>
                </a:solidFill>
              </a:endParaRPr>
            </a:p>
          </p:txBody>
        </p:sp>
        <p:graphicFrame>
          <p:nvGraphicFramePr>
            <p:cNvPr id="37902" name="Object 10"/>
            <p:cNvGraphicFramePr>
              <a:graphicFrameLocks noChangeAspect="1"/>
            </p:cNvGraphicFramePr>
            <p:nvPr/>
          </p:nvGraphicFramePr>
          <p:xfrm>
            <a:off x="96" y="1882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6" name="Clip" r:id="rId5" imgW="856615" imgH="1637665" progId="MS_ClipArt_Gallery.2">
                    <p:embed/>
                  </p:oleObj>
                </mc:Choice>
                <mc:Fallback>
                  <p:oleObj name="Clip" r:id="rId5" imgW="856615" imgH="1637665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882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1524000" y="4648200"/>
            <a:ext cx="254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pOH = -log [OH</a:t>
            </a:r>
            <a:r>
              <a:rPr lang="en-US" altLang="en-US" sz="2400" b="1" baseline="30000">
                <a:solidFill>
                  <a:schemeClr val="bg1"/>
                </a:solidFill>
              </a:rPr>
              <a:t>-</a:t>
            </a:r>
            <a:r>
              <a:rPr lang="en-US" altLang="en-US" sz="2400" b="1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3892550" y="4648200"/>
            <a:ext cx="257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-log (2.5 x 10</a:t>
            </a:r>
            <a:r>
              <a:rPr lang="en-US" altLang="en-US" sz="2400" b="1" baseline="30000">
                <a:solidFill>
                  <a:schemeClr val="bg1"/>
                </a:solidFill>
              </a:rPr>
              <a:t>-7</a:t>
            </a:r>
            <a:r>
              <a:rPr lang="en-US" altLang="en-US" sz="24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6324600" y="46482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6.6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1755775" y="5257800"/>
            <a:ext cx="532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pH = 14.00 – pOH = 14.00 – 6.6 = 7.4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  <p:bldP spid="157701" grpId="0"/>
      <p:bldP spid="157702" grpId="0"/>
      <p:bldP spid="157703" grpId="0"/>
      <p:bldP spid="157708" grpId="0"/>
      <p:bldP spid="157709" grpId="0"/>
      <p:bldP spid="157710" grpId="0"/>
      <p:bldP spid="1577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43000" y="762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206875" y="2716213"/>
            <a:ext cx="184150" cy="3667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4038600" y="1524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[OH</a:t>
            </a:r>
            <a:r>
              <a:rPr lang="en-US" sz="36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533400" y="3048000"/>
            <a:ext cx="175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[H</a:t>
            </a:r>
            <a:r>
              <a:rPr lang="en-US" sz="3600" b="1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sz="3600" b="1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7010400" y="3048000"/>
            <a:ext cx="175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pOH</a:t>
            </a: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3733800" y="5715000"/>
            <a:ext cx="175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1981200" y="990600"/>
            <a:ext cx="2133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1676400" y="762000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5334000" y="4114800"/>
            <a:ext cx="2133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5029200" y="3886200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rot="16320000" flipV="1">
            <a:off x="5600700" y="1028700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rot="16320000" flipH="1">
            <a:off x="5332413" y="1293813"/>
            <a:ext cx="2057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rot="16320000" flipV="1">
            <a:off x="2173288" y="3849688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rot="16320000" flipH="1">
            <a:off x="1905000" y="4114800"/>
            <a:ext cx="2057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88" name="Text Box 16"/>
          <p:cNvSpPr txBox="1">
            <a:spLocks noChangeArrowheads="1"/>
          </p:cNvSpPr>
          <p:nvPr/>
        </p:nvSpPr>
        <p:spPr bwMode="auto">
          <a:xfrm rot="3073826">
            <a:off x="6306344" y="1386681"/>
            <a:ext cx="1158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-pOH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4689" name="Text Box 17"/>
          <p:cNvSpPr txBox="1">
            <a:spLocks noChangeArrowheads="1"/>
          </p:cNvSpPr>
          <p:nvPr/>
        </p:nvSpPr>
        <p:spPr bwMode="auto">
          <a:xfrm rot="3073826">
            <a:off x="3047207" y="4264818"/>
            <a:ext cx="971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-pH</a:t>
            </a:r>
            <a:endParaRPr lang="en-US" sz="2800">
              <a:solidFill>
                <a:srgbClr val="1008A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4690" name="Text Box 18"/>
          <p:cNvSpPr txBox="1">
            <a:spLocks noChangeArrowheads="1"/>
          </p:cNvSpPr>
          <p:nvPr/>
        </p:nvSpPr>
        <p:spPr bwMode="auto">
          <a:xfrm rot="3073826">
            <a:off x="1851025" y="4918076"/>
            <a:ext cx="1493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-Log[H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 rot="3073826">
            <a:off x="5087144" y="2029619"/>
            <a:ext cx="170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Log[OH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</p:txBody>
      </p:sp>
      <p:sp>
        <p:nvSpPr>
          <p:cNvPr id="284692" name="Text Box 20"/>
          <p:cNvSpPr txBox="1">
            <a:spLocks noChangeArrowheads="1"/>
          </p:cNvSpPr>
          <p:nvPr/>
        </p:nvSpPr>
        <p:spPr bwMode="auto">
          <a:xfrm rot="19069411">
            <a:off x="5053013" y="4310063"/>
            <a:ext cx="1627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14 - pOH</a:t>
            </a:r>
          </a:p>
        </p:txBody>
      </p:sp>
      <p:sp>
        <p:nvSpPr>
          <p:cNvPr id="284693" name="Text Box 21"/>
          <p:cNvSpPr txBox="1">
            <a:spLocks noChangeArrowheads="1"/>
          </p:cNvSpPr>
          <p:nvPr/>
        </p:nvSpPr>
        <p:spPr bwMode="auto">
          <a:xfrm rot="19069411">
            <a:off x="5886450" y="5183188"/>
            <a:ext cx="1350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14 - pH</a:t>
            </a:r>
          </a:p>
        </p:txBody>
      </p:sp>
      <p:sp>
        <p:nvSpPr>
          <p:cNvPr id="284694" name="Text Box 22"/>
          <p:cNvSpPr txBox="1">
            <a:spLocks noChangeArrowheads="1"/>
          </p:cNvSpPr>
          <p:nvPr/>
        </p:nvSpPr>
        <p:spPr bwMode="auto">
          <a:xfrm rot="19069411">
            <a:off x="1474788" y="808038"/>
            <a:ext cx="1801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1.0 x 10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-14</a:t>
            </a:r>
            <a:endParaRPr lang="en-US" sz="2800">
              <a:solidFill>
                <a:srgbClr val="1008A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[OH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</p:txBody>
      </p:sp>
      <p:sp>
        <p:nvSpPr>
          <p:cNvPr id="284695" name="Text Box 23"/>
          <p:cNvSpPr txBox="1">
            <a:spLocks noChangeArrowheads="1"/>
          </p:cNvSpPr>
          <p:nvPr/>
        </p:nvSpPr>
        <p:spPr bwMode="auto">
          <a:xfrm rot="19069411">
            <a:off x="2514600" y="1830388"/>
            <a:ext cx="1801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1.0 x 10</a:t>
            </a:r>
            <a:r>
              <a:rPr 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-14</a:t>
            </a:r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[H</a:t>
            </a:r>
            <a:r>
              <a:rPr 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143000" y="762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5562600"/>
            <a:ext cx="75565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</a:rPr>
              <a:t>HClO</a:t>
            </a:r>
            <a:r>
              <a:rPr lang="en-US" altLang="en-US" sz="2800" b="1" baseline="-25000">
                <a:solidFill>
                  <a:schemeClr val="bg1"/>
                </a:solidFill>
              </a:rPr>
              <a:t>4</a:t>
            </a:r>
            <a:r>
              <a:rPr lang="en-US" altLang="en-US" sz="2800" b="1">
                <a:solidFill>
                  <a:schemeClr val="bg1"/>
                </a:solidFill>
              </a:rPr>
              <a:t>, H</a:t>
            </a:r>
            <a:r>
              <a:rPr lang="en-US" altLang="en-US" sz="2800" b="1" baseline="-25000">
                <a:solidFill>
                  <a:schemeClr val="bg1"/>
                </a:solidFill>
              </a:rPr>
              <a:t>2</a:t>
            </a:r>
            <a:r>
              <a:rPr lang="en-US" altLang="en-US" sz="2800" b="1">
                <a:solidFill>
                  <a:schemeClr val="bg1"/>
                </a:solidFill>
              </a:rPr>
              <a:t>SO</a:t>
            </a:r>
            <a:r>
              <a:rPr lang="en-US" altLang="en-US" sz="2800" b="1" baseline="-25000">
                <a:solidFill>
                  <a:schemeClr val="bg1"/>
                </a:solidFill>
              </a:rPr>
              <a:t>4</a:t>
            </a:r>
            <a:r>
              <a:rPr lang="en-US" altLang="en-US" sz="2800" b="1">
                <a:solidFill>
                  <a:schemeClr val="bg1"/>
                </a:solidFill>
              </a:rPr>
              <a:t>, HNO</a:t>
            </a:r>
            <a:r>
              <a:rPr lang="en-US" altLang="en-US" sz="2800" b="1" baseline="-25000">
                <a:solidFill>
                  <a:schemeClr val="bg1"/>
                </a:solidFill>
              </a:rPr>
              <a:t>3</a:t>
            </a:r>
            <a:r>
              <a:rPr lang="en-US" altLang="en-US" sz="2800" b="1">
                <a:solidFill>
                  <a:schemeClr val="bg1"/>
                </a:solidFill>
              </a:rPr>
              <a:t>, HCl, HBr, and HI are among the only known strong acids.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90600" y="2286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4400" cy="27066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838200" y="1143000"/>
            <a:ext cx="7696200" cy="15541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The strength of an acid (or base) is determined by the amount of </a:t>
            </a:r>
            <a:r>
              <a:rPr lang="en-US" altLang="en-US" sz="3200" b="1">
                <a:solidFill>
                  <a:schemeClr val="folHlink"/>
                </a:solidFill>
              </a:rPr>
              <a:t>IONIZATION</a:t>
            </a:r>
            <a:r>
              <a:rPr lang="en-US" altLang="en-US" sz="32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  <a:endParaRPr lang="en-US" alt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7696200" cy="41148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Generally divide acids and bases into STRONG or WEAK ones.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ACID: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 +  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(l)   ---&gt;					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 +   NO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about 100% dissociated in water.</a:t>
            </a:r>
          </a:p>
          <a:p>
            <a:pPr>
              <a:defRPr/>
            </a:pP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14800"/>
            <a:ext cx="2959100" cy="2362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17M02AN1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038600"/>
            <a:ext cx="3657600" cy="2366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Text Box 1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57"/>
                </p:tgtEl>
              </p:cMediaNode>
            </p:video>
          </p:childTnLst>
        </p:cTn>
      </p:par>
    </p:tnLst>
    <p:bldLst>
      <p:bldP spid="614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1066800"/>
            <a:ext cx="8763000" cy="22098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 acids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much less than 100% ionized in water.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of the best known is acetic acid = CH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  <a:p>
            <a:pPr>
              <a:defRPr/>
            </a:pPr>
            <a:endParaRPr lang="en-US" alt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90600" y="228600"/>
            <a:ext cx="716280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95600"/>
            <a:ext cx="7632700" cy="3505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2057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sz="3200" smtClean="0">
                <a:solidFill>
                  <a:srgbClr val="618F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Base: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100% dissociated in water.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 (aq)   ---&gt;  Na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+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alt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2286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100513" y="3376613"/>
            <a:ext cx="45847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Other common strong bases include KOH and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Ca(OH)</a:t>
            </a:r>
            <a:r>
              <a:rPr lang="en-US" sz="28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CaO (lime) + H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 --&gt;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</a:t>
            </a: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Ca(OH)</a:t>
            </a:r>
            <a:r>
              <a:rPr lang="en-US" sz="28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(slaked lime)</a:t>
            </a: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584200" y="3340100"/>
            <a:ext cx="3390900" cy="3276600"/>
            <a:chOff x="368" y="2104"/>
            <a:chExt cx="2136" cy="2064"/>
          </a:xfrm>
        </p:grpSpPr>
        <p:pic>
          <p:nvPicPr>
            <p:cNvPr id="43015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2104"/>
              <a:ext cx="2136" cy="2064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1911" y="3802"/>
              <a:ext cx="57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CaO</a:t>
              </a:r>
            </a:p>
          </p:txBody>
        </p:sp>
      </p:grp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  <p:bldP spid="1024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6705600" cy="41148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sz="2800" smtClean="0">
                <a:solidFill>
                  <a:srgbClr val="618F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 base: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than 100% ionized in water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of the best known weak bases is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ammonia</a:t>
            </a: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+ 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(l)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altLang="en-U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+ OH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90600" y="457200"/>
            <a:ext cx="716280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pic>
        <p:nvPicPr>
          <p:cNvPr id="1229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038600"/>
            <a:ext cx="3073400" cy="2362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17M02AN2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038600"/>
            <a:ext cx="3581400" cy="2317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8" name="Text Box 19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04"/>
                </p:tgtEl>
              </p:cMediaNode>
            </p:video>
          </p:childTnLst>
        </p:cTn>
      </p:par>
    </p:tnLst>
    <p:bldLst>
      <p:bldP spid="1229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762000"/>
          </a:xfrm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Weak Bases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6238"/>
            <a:ext cx="8877300" cy="43735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685800" y="1295400"/>
            <a:ext cx="75438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</a:t>
            </a:r>
            <a:b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Weak Acids and Bases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1752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 acetic acid, HC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(HOAc)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+     C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			           		       Conj. base</a:t>
            </a:r>
          </a:p>
          <a:p>
            <a:pPr>
              <a:defRPr/>
            </a:pPr>
            <a:endParaRPr lang="en-US" altLang="en-US" sz="2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7876" name="Object 4"/>
          <p:cNvGraphicFramePr>
            <a:graphicFrameLocks/>
          </p:cNvGraphicFramePr>
          <p:nvPr/>
        </p:nvGraphicFramePr>
        <p:xfrm>
          <a:off x="1752600" y="3681413"/>
          <a:ext cx="55800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Microsoft Equation 2.0" r:id="rId3" imgW="4660900" imgH="850900" progId="Equation.2">
                  <p:embed/>
                </p:oleObj>
              </mc:Choice>
              <mc:Fallback>
                <p:oleObj name="Microsoft Equation 2.0" r:id="rId3" imgW="4660900" imgH="85090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81413"/>
                        <a:ext cx="5580063" cy="1008062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622300" y="1752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57200" y="4954588"/>
            <a:ext cx="8382000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(K is designated K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for ACID)</a:t>
            </a:r>
          </a:p>
          <a:p>
            <a:pPr>
              <a:lnSpc>
                <a:spcPct val="140000"/>
              </a:lnSpc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 gives the ratio of ions (split up) to molecules (don’t split up)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build="p" autoUpdateAnimBg="0"/>
      <p:bldP spid="207875" grpId="0" build="p" autoUpdateAnimBg="0"/>
      <p:bldP spid="20787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and Bases</a:t>
            </a:r>
            <a:endParaRPr lang="en-US" altLang="en-US" smtClean="0"/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838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07350" cy="4795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Ionization Constants for Acids/Bases </a:t>
            </a:r>
            <a:endParaRPr lang="en-US" altLang="en-US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838200"/>
            <a:ext cx="5794375" cy="5892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547688" y="1522413"/>
            <a:ext cx="9763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Acids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7391400" y="1503363"/>
            <a:ext cx="16192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Conjugate</a:t>
            </a:r>
          </a:p>
          <a:p>
            <a:pPr algn="ctr"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Bases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914400" y="29718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077200" y="25146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1082675" cy="64135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Increase strength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620000" y="5867400"/>
            <a:ext cx="1082675" cy="64135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Increase strength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Equilibrium Constants  </a:t>
            </a:r>
            <a:b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Weak Acids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622300" y="1752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981200"/>
            <a:ext cx="7188200" cy="2476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1174750" y="4730750"/>
            <a:ext cx="67500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Weak acid has K</a:t>
            </a:r>
            <a:r>
              <a:rPr lang="en-US" sz="24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1 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Leads to small [H</a:t>
            </a:r>
            <a:r>
              <a:rPr lang="en-US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and a pH of 2 - 7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Equilibrium Constants  </a:t>
            </a:r>
            <a:b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Weak Bases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622300" y="1752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174750" y="4730750"/>
            <a:ext cx="675322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Weak base has K</a:t>
            </a:r>
            <a:r>
              <a:rPr lang="en-US" sz="24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1 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Leads to small [OH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and a pH of 12 - 7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981200"/>
            <a:ext cx="6934200" cy="2349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5702300" cy="6223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6248400" y="1981200"/>
            <a:ext cx="2438400" cy="2895600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Relation of K</a:t>
            </a:r>
            <a:r>
              <a:rPr lang="en-US" altLang="en-US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K</a:t>
            </a:r>
            <a:r>
              <a:rPr lang="en-US" altLang="en-US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[H</a:t>
            </a:r>
            <a:r>
              <a:rPr lang="en-US" altLang="en-US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 and pH</a:t>
            </a:r>
            <a:endParaRPr lang="en-US" altLang="en-US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1.00 M HOAc. Calc. the equilibrium concs. of HOAc,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OAc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the pH.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 equilibrium concs. in ICE table.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	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[HOAc]	[H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[OAc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	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2590800" y="4371975"/>
            <a:ext cx="4040188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1.00		0		0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514600" y="5029200"/>
            <a:ext cx="424815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-x		+x		+x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2590800" y="5562600"/>
            <a:ext cx="4040188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1.00-x</a:t>
            </a:r>
            <a:r>
              <a:rPr lang="en-US" alt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		x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/>
      <p:bldP spid="223238" grpId="0"/>
      <p:bldP spid="22323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Write 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expression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z="2800" smtClean="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altLang="en-US" sz="2800" smtClean="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1.00 M HOAc. Calc. the equilibrium concs. of HOAc, 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OAc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the pH.</a:t>
            </a:r>
          </a:p>
        </p:txBody>
      </p:sp>
      <p:graphicFrame>
        <p:nvGraphicFramePr>
          <p:cNvPr id="225285" name="Object 5"/>
          <p:cNvGraphicFramePr>
            <a:graphicFrameLocks/>
          </p:cNvGraphicFramePr>
          <p:nvPr/>
        </p:nvGraphicFramePr>
        <p:xfrm>
          <a:off x="1460500" y="2705100"/>
          <a:ext cx="631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Microsoft Equation 2.0" r:id="rId3" imgW="6324600" imgH="850900" progId="Equation.2">
                  <p:embed/>
                </p:oleObj>
              </mc:Choice>
              <mc:Fallback>
                <p:oleObj name="Microsoft Equation 2.0" r:id="rId3" imgW="6324600" imgH="8509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705100"/>
                        <a:ext cx="6311900" cy="8382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1050925" y="4038600"/>
            <a:ext cx="7026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This is a quadratic. Solve using quadratic formula.</a:t>
            </a: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381000" y="5334000"/>
            <a:ext cx="8458200" cy="946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 you can make an approximation if x is very small! (Rule of thumb: 10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-5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or smaller is ok)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  <p:bldP spid="225284" grpId="0" autoUpdateAnimBg="0"/>
      <p:bldP spid="225287" grpId="0" autoUpdateAnimBg="0"/>
      <p:bldP spid="22528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 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expression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1.00 M HOAc. Calc. the equilibrium concs. of HOAc, 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OAc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the pH.</a:t>
            </a:r>
          </a:p>
        </p:txBody>
      </p:sp>
      <p:graphicFrame>
        <p:nvGraphicFramePr>
          <p:cNvPr id="53253" name="Object 5"/>
          <p:cNvGraphicFramePr>
            <a:graphicFrameLocks/>
          </p:cNvGraphicFramePr>
          <p:nvPr/>
        </p:nvGraphicFramePr>
        <p:xfrm>
          <a:off x="1104900" y="2628900"/>
          <a:ext cx="631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Equation" r:id="rId3" imgW="6324600" imgH="850900" progId="Equation.2">
                  <p:embed/>
                </p:oleObj>
              </mc:Choice>
              <mc:Fallback>
                <p:oleObj name="Equation" r:id="rId3" imgW="6324600" imgH="8509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628900"/>
                        <a:ext cx="6311900" cy="8382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6491288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First assume x is very small because K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is so small.</a:t>
            </a:r>
            <a:endParaRPr lang="en-US" sz="2800" b="1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26312" name="Object 8"/>
          <p:cNvGraphicFramePr>
            <a:graphicFrameLocks/>
          </p:cNvGraphicFramePr>
          <p:nvPr/>
        </p:nvGraphicFramePr>
        <p:xfrm>
          <a:off x="3136900" y="4622800"/>
          <a:ext cx="3289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Equation" r:id="rId5" imgW="3302000" imgH="800100" progId="Equation.2">
                  <p:embed/>
                </p:oleObj>
              </mc:Choice>
              <mc:Fallback>
                <p:oleObj name="Equation" r:id="rId5" imgW="3302000" imgH="800100" progId="Equation.2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622800"/>
                        <a:ext cx="3289300" cy="787400"/>
                      </a:xfrm>
                      <a:prstGeom prst="rect">
                        <a:avLst/>
                      </a:prstGeom>
                      <a:solidFill>
                        <a:srgbClr val="C1CEFF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1143000" y="556260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Now we can more easily solve this approximate expression.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1" grpId="0" autoUpdateAnimBg="0"/>
      <p:bldP spid="22631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15400" cy="122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Approximating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525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K is really small, the equilibrium concentrations will be nearly the same as the initial concentrations.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Example: 0.20 – x is just about 0.20 if x is really small.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K is 10</a:t>
            </a:r>
            <a:r>
              <a:rPr lang="en-US" sz="28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smaller (10</a:t>
            </a:r>
            <a:r>
              <a:rPr lang="en-US" sz="28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10</a:t>
            </a:r>
            <a:r>
              <a:rPr lang="en-US" sz="28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etc.), you should approximate. Otherwise, you have to use the quadratic.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Equilibria Involving A Weak Acid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 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approximate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expression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z="2800" smtClean="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1.00 M HOAc. Calc. the equilibrium concs. of HOAc, 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OAc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the pH.</a:t>
            </a:r>
          </a:p>
        </p:txBody>
      </p:sp>
      <p:graphicFrame>
        <p:nvGraphicFramePr>
          <p:cNvPr id="55301" name="Object 5"/>
          <p:cNvGraphicFramePr>
            <a:graphicFrameLocks/>
          </p:cNvGraphicFramePr>
          <p:nvPr/>
        </p:nvGraphicFramePr>
        <p:xfrm>
          <a:off x="2927350" y="2641600"/>
          <a:ext cx="3289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3" imgW="3302000" imgH="800100" progId="Equation.2">
                  <p:embed/>
                </p:oleObj>
              </mc:Choice>
              <mc:Fallback>
                <p:oleObj name="Equation" r:id="rId3" imgW="3302000" imgH="8001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641600"/>
                        <a:ext cx="3289300" cy="787400"/>
                      </a:xfrm>
                      <a:prstGeom prst="rect">
                        <a:avLst/>
                      </a:prstGeom>
                      <a:solidFill>
                        <a:srgbClr val="C1CEFF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957263" y="3657600"/>
            <a:ext cx="722947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  =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[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4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 [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OAc</a:t>
            </a:r>
            <a:r>
              <a:rPr lang="en-US" sz="24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4.2 x 10</a:t>
            </a:r>
            <a:r>
              <a:rPr lang="en-US" sz="28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-3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[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 =  -log (4.2 x 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-3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 =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2.37</a:t>
            </a:r>
          </a:p>
          <a:p>
            <a:pPr>
              <a:lnSpc>
                <a:spcPct val="150000"/>
              </a:lnSpc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3152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6200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Calculate the pH of a 0.0010 M solution of formic acid, HCO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 + 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alt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Approximate solution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4.2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M,</a:t>
            </a:r>
            <a:r>
              <a: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3.37</a:t>
            </a:r>
            <a:endParaRPr lang="en-US" alt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Exact Solution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[HCO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 =  3.4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[HCO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H]  =  0.0010 - 3.4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0.0007 M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  <a:r>
              <a:rPr lang="en-US" alt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3.47 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698500" y="8382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and Bases</a:t>
            </a:r>
            <a:endParaRPr lang="en-US" altLang="en-US" smtClean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838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905000"/>
            <a:ext cx="3987800" cy="4470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886200" cy="3136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058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 equilibrium concs. in ICE table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	[NH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	[NH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	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2590800" y="4038600"/>
            <a:ext cx="4040188" cy="604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0.010		0		0</a:t>
            </a: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2514600" y="4676775"/>
            <a:ext cx="424815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-x		+x		+x</a:t>
            </a:r>
            <a:endParaRPr lang="en-US" sz="2800" b="1">
              <a:solidFill>
                <a:srgbClr val="0054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2590800" y="5257800"/>
            <a:ext cx="4040188" cy="604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0.010 - x	x 		x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/>
      <p:bldP spid="231430" grpId="0"/>
      <p:bldP spid="2314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058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 equilibrium concs. in ICE table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	[NH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	[NH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	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2590800" y="4038600"/>
            <a:ext cx="4040188" cy="604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0.010		0		0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2514600" y="4676775"/>
            <a:ext cx="424815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-x		+x		+x</a:t>
            </a:r>
            <a:endParaRPr lang="en-US" sz="2800" b="1">
              <a:solidFill>
                <a:srgbClr val="0054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2590800" y="5257800"/>
            <a:ext cx="4040188" cy="604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0.010 - x	x 		x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/>
      <p:bldP spid="271366" grpId="0"/>
      <p:bldP spid="2713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 the equilibrium expression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aphicFrame>
        <p:nvGraphicFramePr>
          <p:cNvPr id="233476" name="Object 4"/>
          <p:cNvGraphicFramePr>
            <a:graphicFrameLocks/>
          </p:cNvGraphicFramePr>
          <p:nvPr/>
        </p:nvGraphicFramePr>
        <p:xfrm>
          <a:off x="990600" y="3302000"/>
          <a:ext cx="6540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Equation" r:id="rId3" imgW="6553200" imgH="876300" progId="Equation.2">
                  <p:embed/>
                </p:oleObj>
              </mc:Choice>
              <mc:Fallback>
                <p:oleObj name="Equation" r:id="rId3" imgW="6553200" imgH="87630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02000"/>
                        <a:ext cx="6540500" cy="8636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669925" y="4408488"/>
            <a:ext cx="8120063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Assume x is small, so</a:t>
            </a:r>
          </a:p>
          <a:p>
            <a:pPr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		x = [OH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[NH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4.2 x 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[NH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0.010 - 4.2 x 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≈  0.010 M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approximation is valid	!</a:t>
            </a:r>
          </a:p>
          <a:p>
            <a:pPr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Calculate pH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 4.2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pOH = - log 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 =  3.37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pH + pOH = 14,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10.63</a:t>
            </a:r>
          </a:p>
        </p:txBody>
      </p:sp>
      <p:pic>
        <p:nvPicPr>
          <p:cNvPr id="604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159000"/>
            <a:ext cx="1187450" cy="3302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162800" cy="609600"/>
          </a:xfrm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Types of Acid/Base Reactions: Summary</a:t>
            </a:r>
            <a:endParaRPr lang="en-US" altLang="en-US" smtClean="0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990600" y="1524000"/>
            <a:ext cx="716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2463"/>
            <a:ext cx="8915400" cy="27257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pH testing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49530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are several ways to test pH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 litmus paper (red = acid)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litmus paper (blue = basic)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paper (multi-colored)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meter (7 is neutral, &lt;7 acid, &gt;7 base)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indicator (multi-colored)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Indicators like phenolphthalein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Natural indicators like red cabbage, radishes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Paper testing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867400" cy="495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Paper tests like litmus paper and pH paper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a stirring rod into the solution and stir.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the stirring rod out, and place a drop of the solution from the end of the stirring rod onto a piece of the paper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 and record the color change.  Note what the color indicates.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should only use a small portion of the paper.  You can use one piece of paper for several tests.</a:t>
            </a:r>
          </a:p>
        </p:txBody>
      </p:sp>
      <p:pic>
        <p:nvPicPr>
          <p:cNvPr id="63492" name="Picture 4" descr="litm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7625" y="2590800"/>
            <a:ext cx="27463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5" descr="litmus bott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609600"/>
            <a:ext cx="1905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4" name="Picture 6" descr="ph-paper-0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767263"/>
            <a:ext cx="244792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hlink"/>
                </a:solidFill>
                <a:latin typeface="Comic Sans MS" panose="030F0702030302020204" pitchFamily="66" charset="0"/>
              </a:rPr>
              <a:t>pH meter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029200" cy="41148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Tests the voltage of the electrolyte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Converts the voltage to pH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 cheap, accurate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calibrated with a buffer solution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362200"/>
            <a:ext cx="2971800" cy="2914650"/>
          </a:xfrm>
          <a:noFill/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hlink"/>
                </a:solidFill>
                <a:latin typeface="Comic Sans MS" panose="030F0702030302020204" pitchFamily="66" charset="0"/>
              </a:rPr>
              <a:t>pH indicators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5410200" cy="41148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Indicators are dyes that can be added that will change color in the presence of an acid or base.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Some indicators only work in a specific range of pH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Once the drops are added, the sample is ruined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Some dyes are natural, like radish skin or red cabbage</a:t>
            </a:r>
          </a:p>
        </p:txBody>
      </p:sp>
      <p:pic>
        <p:nvPicPr>
          <p:cNvPr id="65540" name="Picture 4" descr="pool pH k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4168775"/>
            <a:ext cx="2743200" cy="268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Picture 5" descr="universal indica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14825"/>
            <a:ext cx="3276600" cy="254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2" name="Picture 6" descr="cabjui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838200"/>
            <a:ext cx="32385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redcab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971800"/>
            <a:ext cx="2305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1628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water to the 3.0 M solution to lower its concentration to 0.50 M </a:t>
            </a:r>
          </a:p>
          <a:p>
            <a:pPr>
              <a:buFontTx/>
              <a:buNone/>
              <a:defRPr/>
            </a:pP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Dilute the solution!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</a:rPr>
              <a:t>Some Properties of Acids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Produce H</a:t>
            </a:r>
            <a:r>
              <a:rPr lang="en-US" altLang="en-US" sz="2100" b="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100" b="0" smtClean="0">
                <a:solidFill>
                  <a:schemeClr val="bg1"/>
                </a:solidFill>
              </a:rPr>
              <a:t> (as H</a:t>
            </a:r>
            <a:r>
              <a:rPr lang="en-US" altLang="en-US" sz="2100" b="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100" b="0" smtClean="0">
                <a:solidFill>
                  <a:schemeClr val="bg1"/>
                </a:solidFill>
              </a:rPr>
              <a:t>O</a:t>
            </a:r>
            <a:r>
              <a:rPr lang="en-US" altLang="en-US" sz="2100" b="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100" b="0" smtClean="0">
                <a:solidFill>
                  <a:schemeClr val="bg1"/>
                </a:solidFill>
              </a:rPr>
              <a:t>) ions in water  (the hydronium ion is a hydrogen ion attached to a water molecule)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Taste sour            				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Corrode metals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Electrolytes			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React with bases to form a salt and water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pH is less than 7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Turns blue litmus paper to red  “Blue to Red A-CID”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endParaRPr lang="en-US" altLang="en-US" sz="2100" smtClean="0">
              <a:solidFill>
                <a:schemeClr val="hlink"/>
              </a:solidFill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477000" y="2438400"/>
          <a:ext cx="20574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lip" r:id="rId3" imgW="845889" imgH="806609" progId="MS_ClipArt_Gallery.2">
                  <p:embed/>
                </p:oleObj>
              </mc:Choice>
              <mc:Fallback>
                <p:oleObj name="Clip" r:id="rId3" imgW="845889" imgH="80660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438400"/>
                        <a:ext cx="2057400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3716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019300"/>
            <a:ext cx="6019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567113" y="2333625"/>
            <a:ext cx="4262437" cy="10636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But how much water </a:t>
            </a: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do we add?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162800" cy="10668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much water is added?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important point is that ---&gt;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altLang="en-US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4388" name="Group 4"/>
          <p:cNvGrpSpPr>
            <a:grpSpLocks/>
          </p:cNvGrpSpPr>
          <p:nvPr/>
        </p:nvGrpSpPr>
        <p:grpSpPr bwMode="auto">
          <a:xfrm>
            <a:off x="914400" y="3578225"/>
            <a:ext cx="7345363" cy="1222375"/>
            <a:chOff x="624" y="2254"/>
            <a:chExt cx="4627" cy="770"/>
          </a:xfrm>
        </p:grpSpPr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624" y="2256"/>
              <a:ext cx="4560" cy="768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90" name="Text Box 6"/>
            <p:cNvSpPr txBox="1">
              <a:spLocks noChangeArrowheads="1"/>
            </p:cNvSpPr>
            <p:nvPr/>
          </p:nvSpPr>
          <p:spPr bwMode="auto">
            <a:xfrm>
              <a:off x="920" y="2254"/>
              <a:ext cx="4331" cy="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moles of NaOH in ORIGINAL solution =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      moles of NaOH in FINAL solution</a:t>
              </a:r>
              <a:endPara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09600" y="3200400"/>
            <a:ext cx="4724400" cy="12954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68580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shortcut</a:t>
            </a:r>
          </a:p>
          <a:p>
            <a:pPr>
              <a:spcBef>
                <a:spcPct val="120000"/>
              </a:spcBef>
              <a:buFontTx/>
              <a:buNone/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• V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=  M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• V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pic>
        <p:nvPicPr>
          <p:cNvPr id="696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54188"/>
            <a:ext cx="18669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3587750"/>
            <a:ext cx="1401762" cy="2717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Preparing Solutions by Dilution</a:t>
            </a:r>
            <a:endParaRPr lang="en-US" altLang="en-US" sz="48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4958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 of NaOH in original solution =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• V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• V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(3.0 mol/L)(0.050 L)  =  0.5 M NaOH  X  V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 of NaOH in final solution must also = 0.15 mol NaOH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final solution =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(0.15 mol NaOH)  /  (0.50 M)  = 0.30 L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      </a:t>
            </a:r>
            <a:r>
              <a:rPr lang="en-US" alt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 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1905000"/>
            <a:ext cx="2667000" cy="43434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Conclusion: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250 mL of water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50.0 mL of 3.0 M NaOH to make 300 mL of 0.50 M NaOH.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</a:t>
            </a:r>
          </a:p>
        </p:txBody>
      </p:sp>
      <p:pic>
        <p:nvPicPr>
          <p:cNvPr id="7168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90700"/>
            <a:ext cx="6019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You try this dilution problem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162800" cy="51816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You have a stock bottle of hydrochloric acid, which is 12.1 M.  You need 400. mL of 0.10 M HCl.  How much of the acid and how much water will you need?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3657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= 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  <a:r>
              <a:rPr lang="en-US" altLang="en-US" sz="2400" b="1">
                <a:solidFill>
                  <a:schemeClr val="accent1"/>
                </a:solidFill>
              </a:rPr>
              <a:t> 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= 12.1 M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= ??? L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  <a:r>
              <a:rPr lang="en-US" altLang="en-US" sz="2400" b="1">
                <a:solidFill>
                  <a:schemeClr val="accent1"/>
                </a:solidFill>
              </a:rPr>
              <a:t> = 0.10 M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  <a:r>
              <a:rPr lang="en-US" altLang="en-US" sz="2400" b="1">
                <a:solidFill>
                  <a:schemeClr val="accent1"/>
                </a:solidFill>
              </a:rPr>
              <a:t> = 400 mL </a:t>
            </a:r>
            <a:r>
              <a:rPr lang="en-US" altLang="en-US" sz="2400" b="1">
                <a:solidFill>
                  <a:schemeClr val="accent1"/>
                </a:solidFill>
                <a:sym typeface="Wingdings" panose="05000000000000000000" pitchFamily="2" charset="2"/>
              </a:rPr>
              <a:t> 0.400 L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3657600" y="2819400"/>
            <a:ext cx="54864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</a:rPr>
              <a:t>1</a:t>
            </a:r>
            <a:r>
              <a:rPr lang="en-US" altLang="en-US" sz="2800" b="1">
                <a:solidFill>
                  <a:srgbClr val="FFFF00"/>
                </a:solidFill>
              </a:rPr>
              <a:t> = 0.0033 L </a:t>
            </a: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(or 3.3 mL HCl)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Then add enough water so that the total volume is 400 mL.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It should be ABOUT 396.7 mL (400 – 3.3), but it will be off slightly due to the density of the HCl not being 1.00 g/mL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  <p:bldP spid="14848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ACID-BASE REACTIONS</a:t>
            </a:r>
            <a:b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Titrations</a:t>
            </a:r>
            <a:endParaRPr lang="en-US" altLang="en-US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 +   2 NaOH(aq)  ---&gt;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</a:t>
            </a:r>
            <a:r>
              <a:rPr lang="en-US" alt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+  2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O(liq)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Carry out this reaction using a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TITRATION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en-US" smtClean="0"/>
          </a:p>
          <a:p>
            <a:pPr>
              <a:buFontTx/>
              <a:buNone/>
              <a:defRPr/>
            </a:pPr>
            <a:endParaRPr lang="en-US" altLang="en-US" smtClean="0"/>
          </a:p>
          <a:p>
            <a:pPr>
              <a:buFontTx/>
              <a:buNone/>
              <a:defRPr/>
            </a:pPr>
            <a:r>
              <a:rPr lang="en-US" altLang="en-US" smtClean="0"/>
              <a:t> </a:t>
            </a:r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2419350" y="4184650"/>
            <a:ext cx="5307013" cy="2159000"/>
            <a:chOff x="1524" y="2636"/>
            <a:chExt cx="3343" cy="1360"/>
          </a:xfrm>
        </p:grpSpPr>
        <p:pic>
          <p:nvPicPr>
            <p:cNvPr id="73733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2636"/>
              <a:ext cx="2032" cy="13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3687" y="3024"/>
              <a:ext cx="1180" cy="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Oxalic acid,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H</a:t>
              </a:r>
              <a:r>
                <a:rPr lang="en-US" sz="28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</a:t>
              </a:r>
              <a:r>
                <a:rPr lang="en-US" sz="28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O</a:t>
              </a:r>
              <a:r>
                <a:rPr lang="en-US" sz="28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25513"/>
            <a:ext cx="84836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33400" y="203200"/>
            <a:ext cx="79803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Setup for titrating an acid with a base</a:t>
            </a:r>
            <a:endParaRPr lang="en-US" sz="2000" b="1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Titration</a:t>
            </a:r>
            <a:endParaRPr lang="en-US" altLang="en-US" sz="5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981200"/>
            <a:ext cx="4876800" cy="4114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Add solution from the buret.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Reagent (base) reacts with compound (acid) in solution in the flask.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3"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 shows when exact stoichiometric reaction has occurred. (Acid = Base)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This is called NEUTRALIZATION.</a:t>
            </a:r>
          </a:p>
          <a:p>
            <a:pPr marL="457200" indent="-457200">
              <a:lnSpc>
                <a:spcPct val="80000"/>
              </a:lnSpc>
              <a:defRPr/>
            </a:pP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1318" name="05M14VD1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192463" cy="3733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1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41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318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1318"/>
                </p:tgtEl>
              </p:cMediaNode>
            </p:video>
          </p:childTnLst>
        </p:cTn>
      </p:par>
    </p:tnLst>
    <p:bldLst>
      <p:bldP spid="14131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2362200"/>
            <a:ext cx="4495800" cy="38862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35.62 mL of NaOH is neutralized with 25.2 mL of 0.0998 M HCl by titration to an equivalence point.  What is the concentration of the NaOH?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239000" cy="14478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LAB PROBLEM #1:   Standardize a solution of NaOH — i.e., accurately determine its concentration.</a:t>
            </a:r>
          </a:p>
        </p:txBody>
      </p:sp>
      <p:pic>
        <p:nvPicPr>
          <p:cNvPr id="7680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52588"/>
            <a:ext cx="3008312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Some Properties of Bases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00600"/>
          </a:xfrm>
        </p:spPr>
        <p:txBody>
          <a:bodyPr/>
          <a:lstStyle/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Produce OH</a:t>
            </a:r>
            <a:r>
              <a:rPr lang="en-US" sz="2100" b="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ions in water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Taste bitter, chalky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electrolytes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Feel soapy, slippery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 with acids to form salts and water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greater than 7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Turns red litmus paper to blue     “</a:t>
            </a:r>
            <a:r>
              <a:rPr lang="en-US" sz="2100" b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asic </a:t>
            </a:r>
            <a:r>
              <a:rPr lang="en-US" sz="2100" b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lue”</a:t>
            </a:r>
          </a:p>
          <a:p>
            <a:pPr marL="342900" indent="-342900" algn="ctr">
              <a:buFontTx/>
              <a:buNone/>
              <a:defRPr/>
            </a:pPr>
            <a:endParaRPr lang="en-US" sz="2100" smtClean="0">
              <a:solidFill>
                <a:schemeClr val="bg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172200" y="2209800"/>
          <a:ext cx="9969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Clip" r:id="rId3" imgW="997142" imgH="2286000" progId="MS_ClipArt_Gallery.2">
                  <p:embed/>
                </p:oleObj>
              </mc:Choice>
              <mc:Fallback>
                <p:oleObj name="Clip" r:id="rId3" imgW="997142" imgH="2286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09800"/>
                        <a:ext cx="9969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001000" cy="19050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35.62 mL of NaOH is neutralized with 25.2 mL of 0.0998 M HCl by titration to an equivalence point.  What is the concentration of the NaOH?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8077200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</a:rPr>
              <a:t>M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V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= M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  <a:r>
              <a:rPr lang="en-US" altLang="en-US" sz="2800" b="1">
                <a:solidFill>
                  <a:srgbClr val="FFFFFF"/>
                </a:solidFill>
              </a:rPr>
              <a:t> V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</a:p>
          <a:p>
            <a:pPr>
              <a:spcBef>
                <a:spcPct val="50000"/>
              </a:spcBef>
            </a:pPr>
            <a:endParaRPr lang="en-US" altLang="en-US" sz="2800" b="1" baseline="-2500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</a:rPr>
              <a:t>M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V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</a:rPr>
              <a:t>	   = M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  <a:br>
              <a:rPr lang="en-US" altLang="en-US" sz="2800" b="1" baseline="-25000">
                <a:solidFill>
                  <a:srgbClr val="FFFFFF"/>
                </a:solidFill>
              </a:rPr>
            </a:br>
            <a:r>
              <a:rPr lang="en-US" altLang="en-US" sz="2800" b="1">
                <a:solidFill>
                  <a:srgbClr val="FFFFFF"/>
                </a:solidFill>
              </a:rPr>
              <a:t>   V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  <a:r>
              <a:rPr lang="en-US" altLang="en-US" b="1">
                <a:solidFill>
                  <a:srgbClr val="FFFFFF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endParaRPr lang="en-US" altLang="en-US" b="1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(0.0998 M) (25.2 mL)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                                     =	 0.0706 M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        (35.62 mL)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 flipH="1">
            <a:off x="533400" y="3733800"/>
            <a:ext cx="1066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H="1">
            <a:off x="304800" y="56388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Some Common Bases</a:t>
            </a:r>
            <a:endParaRPr lang="en-US" altLang="en-US" u="sng" smtClean="0">
              <a:solidFill>
                <a:srgbClr val="FCFEB9"/>
              </a:solidFill>
              <a:latin typeface="Comic Sans MS" panose="030F0702030302020204" pitchFamily="66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</a:rPr>
              <a:t>	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	sodium hydroxide	lye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KOH	potassium hydroxide	liquid soap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Ba(OH)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barium hydroxide	stabilizer for plastics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Mg(OH)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magnesium hydroxide	“MOM” Milk of magnesia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Al(OH)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	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aluminum hydroxide	Maalox (antacid)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981200" y="1524000"/>
          <a:ext cx="691515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Document" r:id="rId3" imgW="7075891" imgH="4073142" progId="Word.Document.8">
                  <p:embed/>
                </p:oleObj>
              </mc:Choice>
              <mc:Fallback>
                <p:oleObj name="Document" r:id="rId3" imgW="7075891" imgH="407314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691515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 Nomenclature Review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 Oxygen </a:t>
            </a: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</a:t>
            </a:r>
            <a:endParaRPr lang="en-US" sz="240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Contains Oxygen 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1981200" y="4114800"/>
            <a:ext cx="457200" cy="304800"/>
          </a:xfrm>
          <a:prstGeom prst="line">
            <a:avLst/>
          </a:prstGeom>
          <a:noFill/>
          <a:ln w="9525">
            <a:solidFill>
              <a:srgbClr val="FCFEB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981200" y="4572000"/>
            <a:ext cx="533400" cy="228600"/>
          </a:xfrm>
          <a:prstGeom prst="line">
            <a:avLst/>
          </a:prstGeom>
          <a:noFill/>
          <a:ln w="9525">
            <a:solidFill>
              <a:srgbClr val="FCFEB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915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 easy way to remember which goes with which…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“In the cafeteria, you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ATE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something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IC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CFEB9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DFED9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Pages>74</Pages>
  <Words>2363</Words>
  <Application>Microsoft Office PowerPoint</Application>
  <PresentationFormat>Letter Paper (8.5x11 in)</PresentationFormat>
  <Paragraphs>434</Paragraphs>
  <Slides>70</Slides>
  <Notes>3</Notes>
  <HiddenSlides>0</HiddenSlides>
  <MMClips>8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70</vt:i4>
      </vt:variant>
    </vt:vector>
  </HeadingPairs>
  <TitlesOfParts>
    <vt:vector size="86" baseType="lpstr">
      <vt:lpstr>66 Helvetica MediumItalic</vt:lpstr>
      <vt:lpstr>Arial</vt:lpstr>
      <vt:lpstr>Comic Sans MS</vt:lpstr>
      <vt:lpstr>MS LineDraw</vt:lpstr>
      <vt:lpstr>symb_chm</vt:lpstr>
      <vt:lpstr>Symbol</vt:lpstr>
      <vt:lpstr>Times</vt:lpstr>
      <vt:lpstr>Times New Roman</vt:lpstr>
      <vt:lpstr>Trebuchet MS</vt:lpstr>
      <vt:lpstr>Wingdings</vt:lpstr>
      <vt:lpstr>Microsoft Office 98</vt:lpstr>
      <vt:lpstr>Clip</vt:lpstr>
      <vt:lpstr>Document</vt:lpstr>
      <vt:lpstr>Microsoft ClipArt Gallery</vt:lpstr>
      <vt:lpstr>Microsoft Equation 2.0</vt:lpstr>
      <vt:lpstr>Equation</vt:lpstr>
      <vt:lpstr>The Chemistry of Acids and Bases</vt:lpstr>
      <vt:lpstr>Acid/Base definitions</vt:lpstr>
      <vt:lpstr>Acid and Bases</vt:lpstr>
      <vt:lpstr>Acid and Bases</vt:lpstr>
      <vt:lpstr>Acid and Bases</vt:lpstr>
      <vt:lpstr>Some Properties of Acids</vt:lpstr>
      <vt:lpstr>Some Properties of Bases</vt:lpstr>
      <vt:lpstr>Some Common Bases</vt:lpstr>
      <vt:lpstr>Acid Nomenclature Review</vt:lpstr>
      <vt:lpstr>Acid Nomenclature Review</vt:lpstr>
      <vt:lpstr>Name ‘Em!</vt:lpstr>
      <vt:lpstr>Acid/Base definitions</vt:lpstr>
      <vt:lpstr>PowerPoint Presentation</vt:lpstr>
      <vt:lpstr>Acid/Base Definitions</vt:lpstr>
      <vt:lpstr>PowerPoint Presentation</vt:lpstr>
      <vt:lpstr>ACID-BASE THEORIES</vt:lpstr>
      <vt:lpstr>Conjugate Pairs</vt:lpstr>
      <vt:lpstr>Learning Check!</vt:lpstr>
      <vt:lpstr>Acids &amp; Base Definitions</vt:lpstr>
      <vt:lpstr>Lewis Acids &amp; Bases</vt:lpstr>
      <vt:lpstr>Lewis Acid/Base Reaction</vt:lpstr>
      <vt:lpstr>Lewis Acid-Base Interactions in Biology</vt:lpstr>
      <vt:lpstr>The pH scale is a way of expressing the strength of acids and bases.  Instead of using very small numbers, we just use the NEGATIVE power of 10 on the Molarity of the H+ (or OH-) ion.  Under 7  = acid     7 = neutral Over 7 = base</vt:lpstr>
      <vt:lpstr>pH of Common Substances</vt:lpstr>
      <vt:lpstr>Calculating the pH</vt:lpstr>
      <vt:lpstr>Try These!</vt:lpstr>
      <vt:lpstr>pH calculations – Solving for H+</vt:lpstr>
      <vt:lpstr>pH calculations – Solving for H+</vt:lpstr>
      <vt:lpstr>pOH</vt:lpstr>
      <vt:lpstr>[H3O+], [OH-] and pH</vt:lpstr>
      <vt:lpstr>PowerPoint Presentation</vt:lpstr>
      <vt:lpstr>PowerPoint Presentation</vt:lpstr>
      <vt:lpstr>PowerPoint Presentation</vt:lpstr>
      <vt:lpstr>Strong and Weak Acids/Bases</vt:lpstr>
      <vt:lpstr>PowerPoint Presentation</vt:lpstr>
      <vt:lpstr>PowerPoint Presentation</vt:lpstr>
      <vt:lpstr>PowerPoint Presentation</vt:lpstr>
      <vt:lpstr>Weak Bases</vt:lpstr>
      <vt:lpstr>Equilibria Involving  Weak Acids and Bases</vt:lpstr>
      <vt:lpstr>Ionization Constants for Acids/Bases </vt:lpstr>
      <vt:lpstr>Equilibrium Constants   for Weak Acids</vt:lpstr>
      <vt:lpstr>Equilibrium Constants   for Weak Bases</vt:lpstr>
      <vt:lpstr>Relation of Ka, Kb, [H3O+] and pH</vt:lpstr>
      <vt:lpstr>Equilibria Involving A Weak Acid</vt:lpstr>
      <vt:lpstr>Equilibria Involving A Weak Acid</vt:lpstr>
      <vt:lpstr>Equilibria Involving A Weak Acid</vt:lpstr>
      <vt:lpstr>Approximating</vt:lpstr>
      <vt:lpstr>Equilibria Involving A Weak Acid</vt:lpstr>
      <vt:lpstr>Equilibria Involving A Weak Acid</vt:lpstr>
      <vt:lpstr>Equilibria Involving A Weak Base</vt:lpstr>
      <vt:lpstr>Equilibria Involving A Weak Base</vt:lpstr>
      <vt:lpstr>Equilibria Involving A Weak Base</vt:lpstr>
      <vt:lpstr>Equilibria Involving A Weak Base</vt:lpstr>
      <vt:lpstr>Types of Acid/Base Reactions: Summary</vt:lpstr>
      <vt:lpstr>pH testing</vt:lpstr>
      <vt:lpstr>Paper testing</vt:lpstr>
      <vt:lpstr>pH meter</vt:lpstr>
      <vt:lpstr>pH indicators</vt:lpstr>
      <vt:lpstr>PROBLEM:  You have 50.0 mL of 3.0 M NaOH and you want 0.50 M NaOH.  What do you do?</vt:lpstr>
      <vt:lpstr>PROBLEM:  You have 50.0 mL of 3.0 M NaOH and you want 0.50 M NaOH.  What do you do?</vt:lpstr>
      <vt:lpstr>PROBLEM:  You have 50.0 mL of 3.0 M NaOH and you want 0.50 M NaOH.  What do you do?</vt:lpstr>
      <vt:lpstr>Preparing Solutions by Dilution</vt:lpstr>
      <vt:lpstr>PROBLEM:  You have 50.0 mL of 3.0 M NaOH and you want 0.50 M NaOH.  What do you do?</vt:lpstr>
      <vt:lpstr>PROBLEM:  You have 50.0 mL of 3.0 M NaOH and you want 0.50 M NaOH.  What do you do?</vt:lpstr>
      <vt:lpstr>You try this dilution problem</vt:lpstr>
      <vt:lpstr>ACID-BASE REACTIONS Titrations</vt:lpstr>
      <vt:lpstr>PowerPoint Presentation</vt:lpstr>
      <vt:lpstr>Titration</vt:lpstr>
      <vt:lpstr>LAB PROBLEM #1:   Standardize a solution of NaOH — i.e., accurately determine its concentration.</vt:lpstr>
      <vt:lpstr>PowerPoint Presentation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subject>Chemistry I (High School)</dc:subject>
  <dc:creator>Neil Rapp</dc:creator>
  <cp:keywords>acids, bases, pH</cp:keywords>
  <dc:description/>
  <cp:lastModifiedBy>Rapp, Delbert N</cp:lastModifiedBy>
  <cp:revision>282</cp:revision>
  <cp:lastPrinted>1997-03-04T21:31:49Z</cp:lastPrinted>
  <dcterms:created xsi:type="dcterms:W3CDTF">1996-06-25T23:08:44Z</dcterms:created>
  <dcterms:modified xsi:type="dcterms:W3CDTF">2020-02-03T16:43:18Z</dcterms:modified>
</cp:coreProperties>
</file>