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47" r:id="rId3"/>
    <p:sldId id="353" r:id="rId4"/>
    <p:sldId id="391" r:id="rId5"/>
    <p:sldId id="392" r:id="rId6"/>
    <p:sldId id="393" r:id="rId7"/>
    <p:sldId id="397" r:id="rId8"/>
    <p:sldId id="394" r:id="rId9"/>
    <p:sldId id="396" r:id="rId10"/>
    <p:sldId id="399" r:id="rId11"/>
    <p:sldId id="400" r:id="rId12"/>
    <p:sldId id="386" r:id="rId13"/>
    <p:sldId id="358" r:id="rId14"/>
    <p:sldId id="444" r:id="rId15"/>
    <p:sldId id="359" r:id="rId16"/>
    <p:sldId id="361" r:id="rId17"/>
    <p:sldId id="362" r:id="rId18"/>
    <p:sldId id="383" r:id="rId19"/>
    <p:sldId id="286" r:id="rId20"/>
    <p:sldId id="401" r:id="rId21"/>
    <p:sldId id="402" r:id="rId22"/>
    <p:sldId id="285" r:id="rId23"/>
    <p:sldId id="405" r:id="rId24"/>
    <p:sldId id="403" r:id="rId25"/>
    <p:sldId id="283" r:id="rId26"/>
    <p:sldId id="387" r:id="rId27"/>
    <p:sldId id="259" r:id="rId28"/>
    <p:sldId id="439" r:id="rId29"/>
    <p:sldId id="440" r:id="rId30"/>
    <p:sldId id="442" r:id="rId31"/>
    <p:sldId id="443" r:id="rId32"/>
    <p:sldId id="374" r:id="rId33"/>
    <p:sldId id="375" r:id="rId34"/>
    <p:sldId id="376" r:id="rId35"/>
    <p:sldId id="379" r:id="rId36"/>
    <p:sldId id="377" r:id="rId37"/>
    <p:sldId id="378" r:id="rId38"/>
    <p:sldId id="380" r:id="rId39"/>
    <p:sldId id="448" r:id="rId40"/>
    <p:sldId id="450" r:id="rId41"/>
    <p:sldId id="451" r:id="rId42"/>
    <p:sldId id="452" r:id="rId43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0000"/>
    <a:srgbClr val="001043"/>
    <a:srgbClr val="C1CEFF"/>
    <a:srgbClr val="FCFEB9"/>
    <a:srgbClr val="FFFF00"/>
    <a:srgbClr val="CC00FF"/>
    <a:srgbClr val="100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8" autoAdjust="0"/>
    <p:restoredTop sz="94660"/>
  </p:normalViewPr>
  <p:slideViewPr>
    <p:cSldViewPr>
      <p:cViewPr varScale="1">
        <p:scale>
          <a:sx n="91" d="100"/>
          <a:sy n="91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17329E14-AA99-44E4-8B0D-C40B40996CB7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/>
              <a:t>Page </a:t>
            </a:r>
            <a:fld id="{BC722325-5563-4DC0-91DC-FC57D4F0FBBC}" type="slidenum">
              <a:rPr lang="en-US" altLang="en-US" sz="1200"/>
              <a:pPr algn="ctr">
                <a:lnSpc>
                  <a:spcPct val="90000"/>
                </a:lnSpc>
              </a:pPr>
              <a:t>‹#›</a:t>
            </a:fld>
            <a:endParaRPr lang="en-US" altLang="en-US" sz="120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smtClean="0">
                <a:solidFill>
                  <a:srgbClr val="0000FF"/>
                </a:solidFill>
                <a:latin typeface="66 Helvetica MediumItalic" charset="0"/>
              </a:rPr>
              <a:t>To play the movies and simulations included, view the presentation in Slide Show Mode.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981200"/>
            <a:ext cx="716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5060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533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6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9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5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5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1847"/>
            </a:gs>
            <a:gs pos="100000">
              <a:srgbClr val="CC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96313" y="166688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A915C-A25F-484B-9262-0758A1420172}" type="slidenum"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pPr/>
              <a:t>‹#›</a:t>
            </a:fld>
            <a:endParaRPr lang="en-US" alt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\\ABLFAC\Faculty_Lockers\SOU\NRAPP\My%20Documents\Chemistry%201%20Power%20Point\17M11AN3.avi" TargetMode="External"/><Relationship Id="rId1" Type="http://schemas.openxmlformats.org/officeDocument/2006/relationships/video" Target="file:///\\ABLFAC\Faculty_Lockers\SOU\NRAPP\My%20Documents\Chemistry%201%20Power%20Point\17M11AN2.avi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ABLFAC\Faculty_Lockers\SOU\NRAPP\My%20Documents\Chemistry%201%20Power%20Point\05M14VD1.avi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fanfare%2007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785100" cy="4178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71628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Chemistry of Acids and Bases</a:t>
            </a:r>
            <a:endParaRPr lang="en-US" altLang="en-US" sz="6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24600" y="1524000"/>
            <a:ext cx="2667000" cy="91440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– Chapter 19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Chemistry I HD – Chapter 16</a:t>
            </a:r>
          </a:p>
          <a:p>
            <a:pPr>
              <a:buFontTx/>
              <a:buNone/>
              <a:defRPr/>
            </a:pPr>
            <a:r>
              <a:rPr lang="en-US" altLang="en-US" sz="14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ICP – Chapter 23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0198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#2: Brønsted – Lowry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Acids – proton donor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Bases – proton acceptor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rgbClr val="C1CEFF"/>
                </a:solidFill>
              </a:rPr>
              <a:t>A “proton” is really just a hydrogen atom that has lost its electron!</a:t>
            </a:r>
          </a:p>
        </p:txBody>
      </p:sp>
      <p:pic>
        <p:nvPicPr>
          <p:cNvPr id="12292" name="Picture 7" descr="hydro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810000"/>
            <a:ext cx="259080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44638" y="228600"/>
            <a:ext cx="713263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acid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donor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A Br</a:t>
            </a:r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ø</a:t>
            </a:r>
            <a:r>
              <a:rPr lang="en-US" altLang="en-US" sz="2800">
                <a:solidFill>
                  <a:schemeClr val="bg1"/>
                </a:solidFill>
              </a:rPr>
              <a:t>nsted-Lowry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66FF33"/>
                </a:solidFill>
              </a:rPr>
              <a:t>base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chemeClr val="bg1"/>
                </a:solidFill>
              </a:rPr>
              <a:t>is a proton acceptor</a:t>
            </a:r>
          </a:p>
        </p:txBody>
      </p:sp>
      <p:pic>
        <p:nvPicPr>
          <p:cNvPr id="13315" name="Picture 3" descr="cha56011_040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60700" y="4800600"/>
            <a:ext cx="74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7629525" y="46228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66FF33"/>
                </a:solidFill>
              </a:rPr>
              <a:t>conjugate</a:t>
            </a:r>
            <a:r>
              <a:rPr lang="en-US" altLang="en-US" sz="2000">
                <a:solidFill>
                  <a:srgbClr val="66FF33"/>
                </a:solidFill>
              </a:rPr>
              <a:t> </a:t>
            </a:r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533400" y="4800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6FF33"/>
                </a:solidFill>
              </a:rPr>
              <a:t>base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5638800" y="4635500"/>
            <a:ext cx="161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conjugate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Conjugate Pairs</a:t>
            </a:r>
            <a:endParaRPr lang="en-US" altLang="en-US" smtClean="0">
              <a:solidFill>
                <a:schemeClr val="accent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36700"/>
            <a:ext cx="8712200" cy="410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1447800"/>
            <a:ext cx="7391400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Learning Check!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Label the acid, base, conjugate acid, and conjugate base in each reaction: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905000" y="3124200"/>
            <a:ext cx="460533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HCl + OH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Cl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2400">
                <a:latin typeface="Arial" charset="0"/>
              </a:rPr>
              <a:t> 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828800" y="4892675"/>
            <a:ext cx="5576888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Wingdings" pitchFamily="2" charset="2"/>
              </a:rPr>
              <a:t>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  HSO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4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-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+ H</a:t>
            </a:r>
            <a:r>
              <a:rPr lang="en-US" sz="3200" baseline="-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</a:t>
            </a:r>
            <a:r>
              <a:rPr lang="en-US" sz="3200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</a:t>
            </a:r>
            <a:r>
              <a:rPr lang="en-US" sz="2800">
                <a:latin typeface="Arial" charset="0"/>
              </a:rPr>
              <a:t> 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050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3124200" y="5791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3048000" y="3886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6" name="Text Box 12"/>
          <p:cNvSpPr txBox="1">
            <a:spLocks noChangeArrowheads="1"/>
          </p:cNvSpPr>
          <p:nvPr/>
        </p:nvSpPr>
        <p:spPr bwMode="auto">
          <a:xfrm>
            <a:off x="1752600" y="57912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</a:t>
            </a:r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4572000" y="38862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9906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Conj.Base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638800" y="38862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6248400" y="5562600"/>
            <a:ext cx="1143000" cy="8223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Conj.Acid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3" grpId="0"/>
      <p:bldP spid="277514" grpId="0"/>
      <p:bldP spid="277515" grpId="0"/>
      <p:bldP spid="277516" grpId="0"/>
      <p:bldP spid="277517" grpId="0"/>
      <p:bldP spid="277518" grpId="0"/>
      <p:bldP spid="277519" grpId="0"/>
      <p:bldP spid="277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34D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rgbClr val="0034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Acids &amp; Base Definitions</a:t>
            </a:r>
            <a:endParaRPr lang="en-US" altLang="en-US" sz="4800" smtClean="0">
              <a:solidFill>
                <a:srgbClr val="0034D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8006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Lewis acid - a substance that accepts an electron pair</a:t>
            </a:r>
          </a:p>
        </p:txBody>
      </p:sp>
      <p:pic>
        <p:nvPicPr>
          <p:cNvPr id="109583" name="17M11AN2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819400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09600" y="990600"/>
            <a:ext cx="7924800" cy="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711200" y="990600"/>
            <a:ext cx="7797800" cy="0"/>
          </a:xfrm>
          <a:prstGeom prst="line">
            <a:avLst/>
          </a:prstGeom>
          <a:noFill/>
          <a:ln w="50800">
            <a:solidFill>
              <a:srgbClr val="0034D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45878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Lewis base - a substance that donates an electron pair</a:t>
            </a:r>
            <a:endParaRPr lang="en-US" alt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4800600" cy="641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C1CEFF"/>
                </a:solidFill>
              </a:rPr>
              <a:t>Definition #3 – Lewis</a:t>
            </a:r>
            <a:r>
              <a:rPr lang="en-US" altLang="en-US"/>
              <a:t> </a:t>
            </a:r>
          </a:p>
        </p:txBody>
      </p:sp>
      <p:pic>
        <p:nvPicPr>
          <p:cNvPr id="109586" name="17M11AN3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419600"/>
            <a:ext cx="2895600" cy="2171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9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9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9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6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6"/>
                </p:tgtEl>
              </p:cMediaNode>
            </p:video>
          </p:childTnLst>
        </p:cTn>
      </p:par>
    </p:tnLst>
    <p:bldLst>
      <p:bldP spid="109570" grpId="0" build="p" autoUpdateAnimBg="0"/>
      <p:bldP spid="1095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9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hydronium ion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also an excellent example.</a:t>
            </a:r>
          </a:p>
          <a:p>
            <a:pPr>
              <a:defRPr/>
            </a:pPr>
            <a:endParaRPr lang="en-US" alt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Acids &amp; Bases</a:t>
            </a:r>
            <a:endParaRPr lang="en-US" altLang="en-US" sz="4800" smtClean="0">
              <a:solidFill>
                <a:srgbClr val="FCFEB9"/>
              </a:solidFill>
            </a:endParaRPr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>
            <a:off x="635000" y="1066800"/>
            <a:ext cx="7874000" cy="0"/>
          </a:xfrm>
          <a:prstGeom prst="line">
            <a:avLst/>
          </a:prstGeom>
          <a:noFill/>
          <a:ln w="50800">
            <a:solidFill>
              <a:srgbClr val="790015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1029"/>
          <p:cNvSpPr txBox="1">
            <a:spLocks noChangeArrowheads="1"/>
          </p:cNvSpPr>
          <p:nvPr/>
        </p:nvSpPr>
        <p:spPr bwMode="auto">
          <a:xfrm>
            <a:off x="771525" y="4343400"/>
            <a:ext cx="7599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Electron pair of the new O-H bond originates on the Lewis base.</a:t>
            </a:r>
            <a:endParaRPr lang="en-US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4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9513"/>
            <a:ext cx="5676900" cy="1658937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utoUpdateAnimBg="0"/>
      <p:bldP spid="1126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858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Lewis Acid/Base Reaction</a:t>
            </a:r>
            <a:endParaRPr lang="en-US" altLang="en-US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516063"/>
            <a:ext cx="7026275" cy="496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5486400" cy="563880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scale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 way of expressing the strength of acids and bases.  Instead of using very small numbers, we just use the NEGATIVE power of 10 on the Molarity of the 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(or OH</a:t>
            </a:r>
            <a:r>
              <a:rPr lang="en-US" baseline="3000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ion.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 7  = acid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7 = neutral</a:t>
            </a:r>
            <a:b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7 = base</a:t>
            </a:r>
          </a:p>
        </p:txBody>
      </p:sp>
      <p:pic>
        <p:nvPicPr>
          <p:cNvPr id="19459" name="Picture 3" descr="Zumdahl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447925" cy="594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of Common Substances</a:t>
            </a:r>
            <a:endParaRPr lang="en-US" altLang="en-US" sz="440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8750300" cy="28146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Acid/Base definitions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rgbClr val="C1CEFF"/>
                </a:solidFill>
              </a:rPr>
              <a:t>Definition #1:  Arrhenius (traditional) </a:t>
            </a:r>
          </a:p>
          <a:p>
            <a:endParaRPr lang="en-US" altLang="en-US" sz="2800" smtClean="0">
              <a:solidFill>
                <a:srgbClr val="C1CEFF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Acids – produce 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 ions (or hydronium ions H</a:t>
            </a:r>
            <a:r>
              <a:rPr lang="en-US" altLang="en-US" sz="240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400" smtClean="0">
                <a:solidFill>
                  <a:schemeClr val="bg1"/>
                </a:solidFill>
              </a:rPr>
              <a:t>O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400" smtClean="0">
                <a:solidFill>
                  <a:schemeClr val="bg1"/>
                </a:solidFill>
              </a:rPr>
              <a:t>)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Bases – produce OH</a:t>
            </a:r>
            <a:r>
              <a:rPr lang="en-US" altLang="en-US" sz="2400" baseline="30000" smtClean="0">
                <a:solidFill>
                  <a:schemeClr val="bg1"/>
                </a:solidFill>
              </a:rPr>
              <a:t>-</a:t>
            </a:r>
            <a:r>
              <a:rPr lang="en-US" altLang="en-US" sz="2400" smtClean="0">
                <a:solidFill>
                  <a:schemeClr val="bg1"/>
                </a:solidFill>
              </a:rPr>
              <a:t> ions</a:t>
            </a:r>
          </a:p>
          <a:p>
            <a:pPr lvl="1">
              <a:buFontTx/>
              <a:buNone/>
            </a:pPr>
            <a:endParaRPr lang="en-US" altLang="en-US" sz="240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</a:rPr>
              <a:t>(problem:  some bases don’t have hydroxide 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Calculating the pH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791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smtClean="0">
                <a:solidFill>
                  <a:srgbClr val="FFFF00"/>
                </a:solidFill>
              </a:rPr>
              <a:t>pH = - log [H+]</a:t>
            </a:r>
          </a:p>
          <a:p>
            <a:pPr algn="ctr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(Remember that the [ ] mean Molarity)</a:t>
            </a:r>
            <a:r>
              <a:rPr lang="en-US" altLang="en-US" sz="3200" smtClean="0">
                <a:solidFill>
                  <a:schemeClr val="bg1"/>
                </a:solidFill>
              </a:rPr>
              <a:t/>
            </a:r>
            <a:br>
              <a:rPr lang="en-US" altLang="en-US" sz="3200" smtClean="0">
                <a:solidFill>
                  <a:schemeClr val="bg1"/>
                </a:solidFill>
              </a:rPr>
            </a:br>
            <a:endParaRPr lang="en-US" altLang="en-US" sz="32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  <a:br>
              <a:rPr lang="en-US" altLang="en-US" sz="2800" baseline="300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(- 10)	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10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Example:  If [H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</a:rPr>
              <a:t>] =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  <a:r>
              <a:rPr lang="en-US" altLang="en-US" sz="2800" smtClean="0">
                <a:solidFill>
                  <a:schemeClr val="bg1"/>
                </a:solidFill>
              </a:rPr>
              <a:t/>
            </a:r>
            <a:br>
              <a:rPr lang="en-US" altLang="en-US" sz="2800" smtClean="0">
                <a:solidFill>
                  <a:schemeClr val="bg1"/>
                </a:solidFill>
              </a:rPr>
            </a:br>
            <a:r>
              <a:rPr lang="en-US" altLang="en-US" sz="2800" smtClean="0">
                <a:solidFill>
                  <a:schemeClr val="bg1"/>
                </a:solidFill>
              </a:rPr>
              <a:t>pH = - log 1.8 X 10</a:t>
            </a:r>
            <a:r>
              <a:rPr lang="en-US" altLang="en-US" sz="2800" baseline="30000" smtClean="0">
                <a:solidFill>
                  <a:schemeClr val="bg1"/>
                </a:solidFill>
              </a:rPr>
              <a:t>-5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- (- 4.7)</a:t>
            </a:r>
          </a:p>
          <a:p>
            <a:pP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</a:rPr>
              <a:t>	pH = 4.7</a:t>
            </a:r>
          </a:p>
          <a:p>
            <a:pPr>
              <a:buFontTx/>
              <a:buNone/>
            </a:pPr>
            <a:endParaRPr lang="en-US" alt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A 0.15 M solution of Hydrochloric acid</a:t>
            </a:r>
          </a:p>
          <a:p>
            <a:pPr marL="457200" indent="-457200"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A 3.00 X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-6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solution of Nitric acid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724400" y="2133600"/>
            <a:ext cx="4191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457200" indent="-457200" algn="ctr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[H</a:t>
            </a:r>
            <a:r>
              <a:rPr lang="en-US" sz="28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0.15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(- 0.82)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0.82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3.00 X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r>
              <a:rPr lang="en-US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-6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(-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</a:t>
            </a: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5.52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5438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alt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05800" cy="53340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antilog (10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of both</a:t>
            </a:r>
            <a:b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sides and get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7.59 x 10</a:t>
            </a:r>
            <a:r>
              <a:rPr lang="en-US" altLang="en-US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*** to find antilog on your calculator, look for “Shift” or “2</a:t>
            </a:r>
            <a:r>
              <a:rPr lang="en-US" altLang="en-US" sz="2000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 </a:t>
            </a:r>
            <a:r>
              <a:rPr lang="en-US" alt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function” and then the log button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276600" cy="3214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pH calculations – Solving for H+</a:t>
            </a:r>
            <a:endParaRPr lang="en-US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4478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solution has a pH of 8.5.  What is the Molarity of hydrogen ions in the solution?</a:t>
            </a:r>
          </a:p>
          <a:p>
            <a:pPr>
              <a:defRPr/>
            </a:pPr>
            <a:endParaRPr lang="en-US" sz="28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62200" y="2270125"/>
            <a:ext cx="57150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pH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8.5 = -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-8.5 = 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Antilog -8.5 = antilog (log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10</a:t>
            </a:r>
            <a:r>
              <a:rPr lang="en-US" altLang="en-US" sz="2800" b="1" baseline="30000">
                <a:solidFill>
                  <a:schemeClr val="bg1"/>
                </a:solidFill>
              </a:rPr>
              <a:t>-8.5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</a:rPr>
              <a:t>3.2 X 10</a:t>
            </a:r>
            <a:r>
              <a:rPr lang="en-US" altLang="en-US" sz="2800" b="1" baseline="30000">
                <a:solidFill>
                  <a:schemeClr val="bg1"/>
                </a:solidFill>
              </a:rPr>
              <a:t>-9</a:t>
            </a:r>
            <a:r>
              <a:rPr lang="en-US" altLang="en-US" sz="2800" b="1">
                <a:solidFill>
                  <a:schemeClr val="bg1"/>
                </a:solidFill>
              </a:rPr>
              <a:t> = [H</a:t>
            </a:r>
            <a:r>
              <a:rPr lang="en-US" altLang="en-US" sz="2800" b="1" baseline="30000">
                <a:solidFill>
                  <a:schemeClr val="bg1"/>
                </a:solidFill>
              </a:rPr>
              <a:t>+</a:t>
            </a:r>
            <a:r>
              <a:rPr lang="en-US" altLang="en-US" sz="2800" b="1">
                <a:solidFill>
                  <a:schemeClr val="bg1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pOH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opposites!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does not really exist, but it is useful for changing bases to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pH.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looks at the perspective of a base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[OH</a:t>
            </a:r>
            <a:r>
              <a:rPr lang="en-US" sz="32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are on opposite ends,</a:t>
            </a:r>
          </a:p>
          <a:p>
            <a:pPr lvl="3"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</p:spPr>
        <p:txBody>
          <a:bodyPr/>
          <a:lstStyle/>
          <a:p>
            <a:pPr algn="l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[H</a:t>
            </a:r>
            <a:r>
              <a:rPr lang="en-US" altLang="en-US" sz="4000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6324600" cy="3124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pH of the 					0.0010 M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solution?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[OH-] = 0.0010 (or 1.0 X 10</a:t>
            </a:r>
            <a:r>
              <a:rPr lang="en-US" alt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M)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- log 0.0010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en-US" altLang="en-US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pOH</a:t>
            </a: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3.0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 = 14.00 – 3.0 = 11.0</a:t>
            </a: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US" altLang="en-US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6628" name="Object 5"/>
          <p:cNvGraphicFramePr>
            <a:graphicFrameLocks/>
          </p:cNvGraphicFramePr>
          <p:nvPr/>
        </p:nvGraphicFramePr>
        <p:xfrm>
          <a:off x="5915025" y="4200525"/>
          <a:ext cx="26225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Microsoft ClipArt Gallery" r:id="rId3" imgW="5270500" imgH="4660900" progId="MS_ClipArt_Gallery">
                  <p:embed/>
                </p:oleObj>
              </mc:Choice>
              <mc:Fallback>
                <p:oleObj name="Microsoft ClipArt Gallery" r:id="rId3" imgW="5270500" imgH="4660900" progId="MS_ClipArt_Gallery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200525"/>
                        <a:ext cx="26225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4346575"/>
            <a:ext cx="4724400" cy="2505075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Equations to use: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 = - log [H+]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- log [OH</a:t>
            </a:r>
            <a:r>
              <a:rPr lang="en-US" sz="28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]</a:t>
            </a:r>
          </a:p>
          <a:p>
            <a:pPr algn="ctr">
              <a:lnSpc>
                <a:spcPct val="80000"/>
              </a:lnSpc>
              <a:defRPr/>
            </a:pP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 +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=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FF33"/>
                </a:solidFill>
              </a:rPr>
              <a:t>The pH of rainwater collected in a certain region of the northeastern United States on a particular day was 4.82.  What is the H</a:t>
            </a:r>
            <a:r>
              <a:rPr lang="en-US" altLang="en-US" sz="2400" b="1" baseline="30000">
                <a:solidFill>
                  <a:srgbClr val="66FF33"/>
                </a:solidFill>
              </a:rPr>
              <a:t>+</a:t>
            </a:r>
            <a:r>
              <a:rPr lang="en-US" altLang="en-US" sz="2400" b="1">
                <a:solidFill>
                  <a:srgbClr val="66FF33"/>
                </a:solidFill>
              </a:rPr>
              <a:t> ion concentration of the rainwater?</a:t>
            </a:r>
            <a:endParaRPr lang="en-US" altLang="en-US" sz="2000" b="1">
              <a:solidFill>
                <a:srgbClr val="66FF33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503613" y="1614488"/>
            <a:ext cx="2138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pH = </a:t>
            </a:r>
            <a:r>
              <a:rPr lang="en-US" altLang="en-US" sz="2800" b="1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log 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381250" y="2224088"/>
            <a:ext cx="175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[H</a:t>
            </a:r>
            <a:r>
              <a:rPr lang="en-US" altLang="en-US" sz="2400" b="1" baseline="30000">
                <a:solidFill>
                  <a:schemeClr val="bg1"/>
                </a:solidFill>
              </a:rPr>
              <a:t>+</a:t>
            </a:r>
            <a:r>
              <a:rPr lang="en-US" altLang="en-US" sz="2400" b="1">
                <a:solidFill>
                  <a:schemeClr val="bg1"/>
                </a:solidFill>
              </a:rPr>
              <a:t>] = 10</a:t>
            </a:r>
            <a:r>
              <a:rPr lang="en-US" altLang="en-US" sz="2400" b="1" baseline="30000">
                <a:solidFill>
                  <a:schemeClr val="bg1"/>
                </a:solidFill>
              </a:rPr>
              <a:t>-pH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979863" y="2222500"/>
            <a:ext cx="124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10</a:t>
            </a:r>
            <a:r>
              <a:rPr lang="en-US" altLang="en-US" sz="2400" b="1" baseline="30000">
                <a:solidFill>
                  <a:schemeClr val="bg1"/>
                </a:solidFill>
              </a:rPr>
              <a:t>-4.82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143500" y="2222500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1.5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-5</a:t>
            </a:r>
            <a:r>
              <a:rPr lang="en-US" altLang="en-US" sz="2400" b="1">
                <a:solidFill>
                  <a:schemeClr val="bg1"/>
                </a:solidFill>
              </a:rPr>
              <a:t> M</a:t>
            </a:r>
          </a:p>
        </p:txBody>
      </p:sp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152400" y="2987675"/>
            <a:ext cx="8991600" cy="1368425"/>
            <a:chOff x="96" y="1882"/>
            <a:chExt cx="5664" cy="862"/>
          </a:xfrm>
        </p:grpSpPr>
        <p:sp>
          <p:nvSpPr>
            <p:cNvPr id="27661" name="Text Box 9"/>
            <p:cNvSpPr txBox="1">
              <a:spLocks noChangeArrowheads="1"/>
            </p:cNvSpPr>
            <p:nvPr/>
          </p:nvSpPr>
          <p:spPr bwMode="auto">
            <a:xfrm>
              <a:off x="528" y="2036"/>
              <a:ext cx="523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66FF33"/>
                  </a:solidFill>
                </a:rPr>
                <a:t>The OH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</a:t>
              </a:r>
              <a:r>
                <a:rPr lang="en-US" altLang="en-US" sz="2400" b="1">
                  <a:solidFill>
                    <a:srgbClr val="66FF33"/>
                  </a:solidFill>
                </a:rPr>
                <a:t> ion concentration of a blood sample is </a:t>
              </a:r>
              <a:br>
                <a:rPr lang="en-US" altLang="en-US" sz="2400" b="1">
                  <a:solidFill>
                    <a:srgbClr val="66FF33"/>
                  </a:solidFill>
                </a:rPr>
              </a:br>
              <a:r>
                <a:rPr lang="en-US" altLang="en-US" sz="2400" b="1">
                  <a:solidFill>
                    <a:srgbClr val="66FF33"/>
                  </a:solidFill>
                </a:rPr>
                <a:t>2.5 x 10</a:t>
              </a:r>
              <a:r>
                <a:rPr lang="en-US" altLang="en-US" sz="2400" b="1" baseline="30000">
                  <a:solidFill>
                    <a:srgbClr val="66FF33"/>
                  </a:solidFill>
                </a:rPr>
                <a:t>-7 </a:t>
              </a:r>
              <a:r>
                <a:rPr lang="en-US" altLang="en-US" sz="2400" b="1">
                  <a:solidFill>
                    <a:srgbClr val="66FF33"/>
                  </a:solidFill>
                </a:rPr>
                <a:t>M.  What is the pH of the blood?</a:t>
              </a:r>
              <a:endParaRPr lang="en-US" altLang="en-US" sz="2000" b="1">
                <a:solidFill>
                  <a:srgbClr val="66FF33"/>
                </a:solidFill>
              </a:endParaRPr>
            </a:p>
          </p:txBody>
        </p:sp>
        <p:graphicFrame>
          <p:nvGraphicFramePr>
            <p:cNvPr id="27662" name="Object 10"/>
            <p:cNvGraphicFramePr>
              <a:graphicFrameLocks noChangeAspect="1"/>
            </p:cNvGraphicFramePr>
            <p:nvPr/>
          </p:nvGraphicFramePr>
          <p:xfrm>
            <a:off x="96" y="1882"/>
            <a:ext cx="452" cy="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6" name="Clip" r:id="rId5" imgW="856615" imgH="1637665" progId="MS_ClipArt_Gallery.2">
                    <p:embed/>
                  </p:oleObj>
                </mc:Choice>
                <mc:Fallback>
                  <p:oleObj name="Clip" r:id="rId5" imgW="856615" imgH="163766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82"/>
                          <a:ext cx="452" cy="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524000" y="4648200"/>
            <a:ext cx="254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pOH = -log [OH</a:t>
            </a:r>
            <a:r>
              <a:rPr lang="en-US" altLang="en-US" sz="2400" b="1" baseline="30000">
                <a:solidFill>
                  <a:schemeClr val="bg1"/>
                </a:solidFill>
              </a:rPr>
              <a:t>-</a:t>
            </a:r>
            <a:r>
              <a:rPr lang="en-US" altLang="en-US" sz="2400" b="1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892550" y="4648200"/>
            <a:ext cx="257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-log (2.5 x 10</a:t>
            </a:r>
            <a:r>
              <a:rPr lang="en-US" altLang="en-US" sz="2400" b="1" baseline="30000">
                <a:solidFill>
                  <a:schemeClr val="bg1"/>
                </a:solidFill>
              </a:rPr>
              <a:t>-7</a:t>
            </a:r>
            <a:r>
              <a:rPr lang="en-US" altLang="en-US" sz="24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6324600" y="4648200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= 6.6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1755775" y="5257800"/>
            <a:ext cx="532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pH = 14.00 – pOH = 14.00 – 6.6 = 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  <p:bldP spid="157701" grpId="0"/>
      <p:bldP spid="157702" grpId="0"/>
      <p:bldP spid="157703" grpId="0"/>
      <p:bldP spid="157708" grpId="0"/>
      <p:bldP spid="157709" grpId="0"/>
      <p:bldP spid="157710" grpId="0"/>
      <p:bldP spid="1577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5562600"/>
            <a:ext cx="75565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HClO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</a:t>
            </a:r>
            <a:r>
              <a:rPr lang="en-US" altLang="en-US" sz="2800" b="1" baseline="-25000">
                <a:solidFill>
                  <a:schemeClr val="bg1"/>
                </a:solidFill>
              </a:rPr>
              <a:t>2</a:t>
            </a:r>
            <a:r>
              <a:rPr lang="en-US" altLang="en-US" sz="2800" b="1">
                <a:solidFill>
                  <a:schemeClr val="bg1"/>
                </a:solidFill>
              </a:rPr>
              <a:t>SO</a:t>
            </a:r>
            <a:r>
              <a:rPr lang="en-US" altLang="en-US" sz="2800" b="1" baseline="-25000">
                <a:solidFill>
                  <a:schemeClr val="bg1"/>
                </a:solidFill>
              </a:rPr>
              <a:t>4</a:t>
            </a:r>
            <a:r>
              <a:rPr lang="en-US" altLang="en-US" sz="2800" b="1">
                <a:solidFill>
                  <a:schemeClr val="bg1"/>
                </a:solidFill>
              </a:rPr>
              <a:t>, HNO</a:t>
            </a:r>
            <a:r>
              <a:rPr lang="en-US" altLang="en-US" sz="2800" b="1" baseline="-25000">
                <a:solidFill>
                  <a:schemeClr val="bg1"/>
                </a:solidFill>
              </a:rPr>
              <a:t>3</a:t>
            </a:r>
            <a:r>
              <a:rPr lang="en-US" altLang="en-US" sz="2800" b="1">
                <a:solidFill>
                  <a:schemeClr val="bg1"/>
                </a:solidFill>
              </a:rPr>
              <a:t>, HCl, HBr, and HI are among the only known strong acids.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90600" y="2286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Strong and Weak Acids/Bases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4400" cy="27066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7696200" cy="15541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The strength of an acid (or base) is determined by the amount of </a:t>
            </a:r>
            <a:r>
              <a:rPr lang="en-US" altLang="en-US" sz="3200" b="1">
                <a:solidFill>
                  <a:schemeClr val="folHlink"/>
                </a:solidFill>
              </a:rPr>
              <a:t>IONIZATION</a:t>
            </a:r>
            <a:r>
              <a:rPr lang="en-US" altLang="en-US" sz="3200" b="1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</a:rPr>
              <a:t>HONORS ONLY!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4953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  <a:latin typeface="Comic Sans MS" panose="030F0702030302020204" pitchFamily="66" charset="0"/>
              </a:rPr>
              <a:t>Paper testing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Paper tests like litmus paper and pH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Put a stirring rod into the solution and stir.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Take the stirring rod out, and place a drop of the solution from the end of the stirring rod onto a piece of the paper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and record the color change.  Note what the color indicates.</a:t>
            </a:r>
          </a:p>
          <a:p>
            <a:pPr lvl="1">
              <a:defRPr/>
            </a:pP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should only use a small portion of the paper.  You can use one piece of paper for several tests.</a:t>
            </a:r>
          </a:p>
        </p:txBody>
      </p:sp>
      <p:pic>
        <p:nvPicPr>
          <p:cNvPr id="30724" name="Picture 4" descr="litm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25" y="2590800"/>
            <a:ext cx="27463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litmus bottl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609600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ph-paper-0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7263"/>
            <a:ext cx="24479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Acid and Bases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400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838200" y="1600200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meter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029200" cy="411480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Tests the voltage of the electrolyte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Converts the voltage to pH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cheap, accurate</a:t>
            </a:r>
          </a:p>
          <a:p>
            <a:pPr>
              <a:defRPr/>
            </a:pPr>
            <a:r>
              <a:rPr 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calibrated with a buffer solution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362200"/>
            <a:ext cx="2971800" cy="2914650"/>
          </a:xfrm>
          <a:noFill/>
          <a:effectLst>
            <a:outerShdw dist="53882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chemeClr val="hlink"/>
                </a:solidFill>
                <a:latin typeface="Comic Sans MS" panose="030F0702030302020204" pitchFamily="66" charset="0"/>
              </a:rPr>
              <a:t>pH indicators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5410200" cy="41148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Indicators are dyes that can be added that will change color in the presence of an acid or base.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indicators only work in a specific range of pH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Once the drops are added, the sample is ruined</a:t>
            </a:r>
          </a:p>
          <a:p>
            <a:r>
              <a:rPr lang="en-US" altLang="en-US" smtClean="0">
                <a:solidFill>
                  <a:schemeClr val="bg1"/>
                </a:solidFill>
              </a:rPr>
              <a:t>Some dyes are natural, like radish skin or red cabbage</a:t>
            </a:r>
          </a:p>
        </p:txBody>
      </p:sp>
      <p:pic>
        <p:nvPicPr>
          <p:cNvPr id="32772" name="Picture 4" descr="pool pH k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4168775"/>
            <a:ext cx="27432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 descr="universal indica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14825"/>
            <a:ext cx="3276600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cabjui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838200"/>
            <a:ext cx="32385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edcab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971800"/>
            <a:ext cx="2305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water to the 3.0 M solution to lower its concentration to 0.50 M </a:t>
            </a:r>
          </a:p>
          <a:p>
            <a:pPr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Dilute the solution!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3716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193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567113" y="2333625"/>
            <a:ext cx="4262437" cy="1063625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But how much water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do we add?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162800" cy="106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much water is added?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 is that ---&gt;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altLang="en-US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4388" name="Group 4"/>
          <p:cNvGrpSpPr>
            <a:grpSpLocks/>
          </p:cNvGrpSpPr>
          <p:nvPr/>
        </p:nvGrpSpPr>
        <p:grpSpPr bwMode="auto">
          <a:xfrm>
            <a:off x="914400" y="3578225"/>
            <a:ext cx="7345363" cy="1222375"/>
            <a:chOff x="624" y="2254"/>
            <a:chExt cx="4627" cy="77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624" y="2256"/>
              <a:ext cx="4560" cy="768"/>
            </a:xfrm>
            <a:prstGeom prst="rect">
              <a:avLst/>
            </a:prstGeom>
            <a:solidFill>
              <a:srgbClr val="FCFEB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90" name="Text Box 6"/>
            <p:cNvSpPr txBox="1">
              <a:spLocks noChangeArrowheads="1"/>
            </p:cNvSpPr>
            <p:nvPr/>
          </p:nvSpPr>
          <p:spPr bwMode="auto">
            <a:xfrm>
              <a:off x="920" y="2254"/>
              <a:ext cx="4331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moles of NaOH in ORIGINAL solution =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      moles of NaOH in FINAL solution</a:t>
              </a:r>
              <a:endPara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3200400"/>
            <a:ext cx="4724400" cy="1295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6858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r>
              <a:rPr lang="en-US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shortcut</a:t>
            </a:r>
          </a:p>
          <a:p>
            <a:pPr>
              <a:spcBef>
                <a:spcPct val="120000"/>
              </a:spcBef>
              <a:buFontTx/>
              <a:buNone/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=  M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• V</a:t>
            </a:r>
            <a:r>
              <a:rPr lang="en-US" altLang="en-US" sz="4000" baseline="-25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54188"/>
            <a:ext cx="18669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3587750"/>
            <a:ext cx="1401762" cy="2717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0960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Preparing Solutions by Dilution</a:t>
            </a:r>
            <a:endParaRPr lang="en-US" altLang="en-US" sz="48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95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original solution =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• V</a:t>
            </a: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(3.0 mol/L)(0.050 L)  =  0.5 M NaOH  X  V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Amount of NaOH in final solution must also = 0.15 mol NaOH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Volume of final solution =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(0.15 mol NaOH)  /  (0.50 M)  = 0.30 L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or     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300 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4478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PROBLEM:  You have 50.0 mL of 3.0 M NaOH and you want 0.50 M NaOH.  What do you do?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1905000"/>
            <a:ext cx="2667000" cy="4343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8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250 mL of water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50.0 mL of 3.0 M NaOH to make 300 mL of 0.50 M NaOH.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90700"/>
            <a:ext cx="601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You try this dilution problem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162800" cy="5181600"/>
          </a:xfrm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You have a stock bottle of hydrochloric acid, which is 12.1 M.  You need 400. mL of 0.10 M HCl.  How much of the acid and how much water will you need?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3657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12.1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1</a:t>
            </a:r>
            <a:r>
              <a:rPr lang="en-US" altLang="en-US" sz="2400" b="1">
                <a:solidFill>
                  <a:schemeClr val="accent1"/>
                </a:solidFill>
              </a:rPr>
              <a:t> = ??? L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M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0.10 M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accent1"/>
                </a:solidFill>
              </a:rPr>
              <a:t>V</a:t>
            </a:r>
            <a:r>
              <a:rPr lang="en-US" altLang="en-US" sz="2400" b="1" baseline="-25000">
                <a:solidFill>
                  <a:schemeClr val="accent1"/>
                </a:solidFill>
              </a:rPr>
              <a:t>2</a:t>
            </a:r>
            <a:r>
              <a:rPr lang="en-US" altLang="en-US" sz="2400" b="1">
                <a:solidFill>
                  <a:schemeClr val="accent1"/>
                </a:solidFill>
              </a:rPr>
              <a:t> = 400 mL </a:t>
            </a:r>
            <a:r>
              <a:rPr lang="en-US" altLang="en-US" sz="2400" b="1">
                <a:solidFill>
                  <a:schemeClr val="accent1"/>
                </a:solidFill>
                <a:sym typeface="Wingdings" panose="05000000000000000000" pitchFamily="2" charset="2"/>
              </a:rPr>
              <a:t> 0.400 L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657600" y="2819400"/>
            <a:ext cx="54864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</a:rPr>
              <a:t>1</a:t>
            </a:r>
            <a:r>
              <a:rPr lang="en-US" altLang="en-US" sz="2800" b="1">
                <a:solidFill>
                  <a:srgbClr val="FFFF00"/>
                </a:solidFill>
              </a:rPr>
              <a:t> = 0.0033 L </a:t>
            </a: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(or 3.3 mL HCl)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Then add enough water so that the total volume is 400 mL.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sym typeface="Wingdings" panose="05000000000000000000" pitchFamily="2" charset="2"/>
              </a:rPr>
              <a:t>It should be ABOUT 396.7 mL (400 – 3.3), but it will be off slightly due to the density of the HCl not being 1.00 g/mL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solidFill>
            <a:srgbClr val="FFC5C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ACID-BASE REACTIONS</a:t>
            </a:r>
            <a:b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Titrations</a:t>
            </a:r>
            <a:endParaRPr lang="en-US" altLang="en-US" i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 +   2 NaOH(aq)  ---&gt;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n-US" altLang="en-US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en-US" altLang="en-US" sz="28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2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  +  2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O(liq)</a:t>
            </a:r>
          </a:p>
          <a:p>
            <a:pPr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Carry out this reaction using a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mtClean="0"/>
          </a:p>
          <a:p>
            <a:pPr>
              <a:buFontTx/>
              <a:buNone/>
              <a:defRPr/>
            </a:pPr>
            <a:endParaRPr lang="en-US" altLang="en-US" smtClean="0"/>
          </a:p>
          <a:p>
            <a:pPr>
              <a:buFontTx/>
              <a:buNone/>
              <a:defRPr/>
            </a:pPr>
            <a:r>
              <a:rPr lang="en-US" altLang="en-US" smtClean="0"/>
              <a:t> </a:t>
            </a:r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2419350" y="4184650"/>
            <a:ext cx="5307013" cy="2159000"/>
            <a:chOff x="1524" y="2636"/>
            <a:chExt cx="3343" cy="1360"/>
          </a:xfrm>
        </p:grpSpPr>
        <p:pic>
          <p:nvPicPr>
            <p:cNvPr id="40965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" y="2636"/>
              <a:ext cx="2032" cy="1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687" y="3024"/>
              <a:ext cx="1180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Oxalic acid,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H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r>
                <a:rPr 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</a:t>
              </a:r>
              <a:r>
                <a:rPr lang="en-US" sz="2800" b="1" baseline="-25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</a:rPr>
              <a:t>Some Properties of Acids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Produce H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 (as H</a:t>
            </a:r>
            <a:r>
              <a:rPr lang="en-US" altLang="en-US" sz="2100" b="0" baseline="-25000" smtClean="0">
                <a:solidFill>
                  <a:schemeClr val="bg1"/>
                </a:solidFill>
              </a:rPr>
              <a:t>3</a:t>
            </a:r>
            <a:r>
              <a:rPr lang="en-US" altLang="en-US" sz="2100" b="0" smtClean="0">
                <a:solidFill>
                  <a:schemeClr val="bg1"/>
                </a:solidFill>
              </a:rPr>
              <a:t>O</a:t>
            </a:r>
            <a:r>
              <a:rPr lang="en-US" altLang="en-US" sz="2100" b="0" baseline="30000" smtClean="0">
                <a:solidFill>
                  <a:schemeClr val="bg1"/>
                </a:solidFill>
              </a:rPr>
              <a:t>+</a:t>
            </a:r>
            <a:r>
              <a:rPr lang="en-US" altLang="en-US" sz="2100" b="0" smtClean="0">
                <a:solidFill>
                  <a:schemeClr val="bg1"/>
                </a:solidFill>
              </a:rPr>
              <a:t>) ions in water  (the hydronium ion is a hydrogen ion attached to a water molecule)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Taste sour            	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Corrode metals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Electrolytes			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React with bases to form a salt and water	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pH is less than 7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r>
              <a:rPr lang="en-US" altLang="en-US" sz="2100" b="0" smtClean="0">
                <a:solidFill>
                  <a:schemeClr val="bg1"/>
                </a:solidFill>
              </a:rPr>
              <a:t>Turns blue litmus paper to red  “Blue to Red A-CID”</a:t>
            </a:r>
          </a:p>
          <a:p>
            <a:pPr marL="342900" indent="-342900">
              <a:lnSpc>
                <a:spcPct val="150000"/>
              </a:lnSpc>
              <a:buClr>
                <a:srgbClr val="FF0066"/>
              </a:buClr>
              <a:buSzPct val="120000"/>
              <a:buFont typeface="MS LineDraw" pitchFamily="49" charset="2"/>
              <a:buChar char="þ"/>
            </a:pPr>
            <a:endParaRPr lang="en-US" altLang="en-US" sz="2100" smtClean="0">
              <a:solidFill>
                <a:schemeClr val="hlink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477000" y="2438400"/>
          <a:ext cx="2057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3" imgW="845889" imgH="806609" progId="MS_ClipArt_Gallery.2">
                  <p:embed/>
                </p:oleObj>
              </mc:Choice>
              <mc:Fallback>
                <p:oleObj name="Clip" r:id="rId3" imgW="845889" imgH="80660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438400"/>
                        <a:ext cx="2057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48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</a:t>
            </a:r>
            <a:endParaRPr lang="en-US" altLang="en-US" sz="54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1981200"/>
            <a:ext cx="48768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Add solution from the buret.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Reagent (base) reacts with compound (acid) in solution in the flask.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3"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 shows when exact stoichiometric reaction has occurred. (Acid = Base)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This is called NEUTRALIZATION.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alt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8" name="05M14VD1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192463" cy="373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318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318"/>
                </p:tgtEl>
              </p:cMediaNode>
            </p:video>
          </p:childTnLst>
        </p:cTn>
      </p:par>
    </p:tnLst>
    <p:bldLst>
      <p:bldP spid="14131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2362200"/>
            <a:ext cx="4495800" cy="38862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239000" cy="1447800"/>
          </a:xfrm>
          <a:solidFill>
            <a:srgbClr val="FCFEB9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alt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LAB PROBLEM #1:   Standardize a solution of NaOH — i.e., accurately determine its concentration.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52588"/>
            <a:ext cx="3008312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001000" cy="19050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35.62 mL of NaOH is neutralized with 25.2 mL of 0.0998 M HCl by titration to an equivalence point.  What is the concentration of the NaOH?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80772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</a:p>
          <a:p>
            <a:pPr>
              <a:spcBef>
                <a:spcPct val="50000"/>
              </a:spcBef>
            </a:pPr>
            <a:endParaRPr lang="en-US" altLang="en-US" sz="2800" b="1" baseline="-2500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M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V</a:t>
            </a:r>
            <a:r>
              <a:rPr lang="en-US" altLang="en-US" sz="2800" b="1" baseline="-25000">
                <a:solidFill>
                  <a:srgbClr val="FFFFFF"/>
                </a:solidFill>
              </a:rPr>
              <a:t>a</a:t>
            </a:r>
            <a:r>
              <a:rPr lang="en-US" altLang="en-US" sz="2800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FFFF"/>
                </a:solidFill>
              </a:rPr>
              <a:t>	   = M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br>
              <a:rPr lang="en-US" altLang="en-US" sz="2800" b="1" baseline="-25000">
                <a:solidFill>
                  <a:srgbClr val="FFFFFF"/>
                </a:solidFill>
              </a:rPr>
            </a:br>
            <a:r>
              <a:rPr lang="en-US" altLang="en-US" sz="2800" b="1">
                <a:solidFill>
                  <a:srgbClr val="FFFFFF"/>
                </a:solidFill>
              </a:rPr>
              <a:t>   V</a:t>
            </a:r>
            <a:r>
              <a:rPr lang="en-US" altLang="en-US" sz="2800" b="1" baseline="-25000">
                <a:solidFill>
                  <a:srgbClr val="FFFFFF"/>
                </a:solidFill>
              </a:rPr>
              <a:t>b</a:t>
            </a:r>
            <a:r>
              <a:rPr lang="en-US" altLang="en-US" b="1">
                <a:solidFill>
                  <a:srgbClr val="FFFF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(0.0998 M) (25.2 mL)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                             =	 0.0706 M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        (35.62 mL)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533400" y="37338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304800" y="5638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Properties of Bases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00600"/>
          </a:xfrm>
        </p:spPr>
        <p:txBody>
          <a:bodyPr/>
          <a:lstStyle/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 OH</a:t>
            </a:r>
            <a:r>
              <a:rPr lang="en-US" sz="2100" b="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ions in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 bitter, chalky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electrolytes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Feel soapy, slippery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 with acids to form salts and water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greater than 7</a:t>
            </a:r>
          </a:p>
          <a:p>
            <a:pPr marL="342900" indent="-342900">
              <a:lnSpc>
                <a:spcPct val="160000"/>
              </a:lnSpc>
              <a:buClr>
                <a:srgbClr val="CC6600"/>
              </a:buClr>
              <a:buSzTx/>
              <a:buFont typeface="Wingdings" pitchFamily="2" charset="2"/>
              <a:buChar char="þ"/>
              <a:defRPr/>
            </a:pP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Turns red litmus paper to blue     “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asic </a:t>
            </a:r>
            <a:r>
              <a:rPr lang="en-US" sz="2100" b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1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lue”</a:t>
            </a:r>
          </a:p>
          <a:p>
            <a:pPr marL="342900" indent="-342900" algn="ctr">
              <a:buFontTx/>
              <a:buNone/>
              <a:defRPr/>
            </a:pPr>
            <a:endParaRPr lang="en-US" sz="2100" smtClean="0">
              <a:solidFill>
                <a:schemeClr val="bg1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172200" y="2209800"/>
          <a:ext cx="9969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3" imgW="997142" imgH="2286000" progId="MS_ClipArt_Gallery.2">
                  <p:embed/>
                </p:oleObj>
              </mc:Choice>
              <mc:Fallback>
                <p:oleObj name="Clip" r:id="rId3" imgW="997142" imgH="2286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99695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Some Common Bases</a:t>
            </a:r>
            <a:endParaRPr lang="en-US" altLang="en-US" u="sng" smtClean="0">
              <a:solidFill>
                <a:srgbClr val="FCFEB9"/>
              </a:solidFill>
              <a:latin typeface="Comic Sans MS" panose="030F0702030302020204" pitchFamily="66" charset="0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</a:rPr>
              <a:t>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NaOH	sodium hydroxide	lye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KOH	potassium hydroxide	liquid soap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Ba(OH)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barium hydroxide	stabilizer for plastics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Mg(OH)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magnesium hydroxide	“MOM” Milk of magnesia</a:t>
            </a:r>
          </a:p>
          <a:p>
            <a:pPr marL="342900" indent="-342900">
              <a:lnSpc>
                <a:spcPct val="180000"/>
              </a:lnSpc>
              <a:buClr>
                <a:schemeClr val="accent1"/>
              </a:buClr>
              <a:buSzPct val="130000"/>
              <a:buFont typeface="Wingdings" pitchFamily="2" charset="2"/>
              <a:buNone/>
              <a:defRPr/>
            </a:pP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Al(OH)</a:t>
            </a:r>
            <a:r>
              <a:rPr lang="en-US" sz="2100" b="0" baseline="-250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	</a:t>
            </a:r>
            <a:r>
              <a:rPr lang="en-US" sz="2100" b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aluminum hydroxide	Maalox (antacid)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Oxygen </a:t>
            </a: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endParaRPr lang="en-US" sz="24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Contains Oxygen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rgbClr val="FCFEB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 the cafeteria, you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something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8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</a:t>
            </a:r>
            <a:r>
              <a:rPr lang="en-US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HBr 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(aq)</a:t>
            </a: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</a:t>
            </a:r>
            <a:r>
              <a:rPr lang="en-US" sz="24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42338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bromic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9400" y="2895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carbon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ic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9400" y="4038600"/>
            <a:ext cx="38115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	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sulfur</a:t>
            </a: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ous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acid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Acid Nomenclature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CFEB9"/>
                </a:solidFill>
                <a:latin typeface="Comic Sans MS" panose="030F0702030302020204" pitchFamily="66" charset="0"/>
              </a:rPr>
              <a:t>Name ‘Em!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2457450" cy="3505200"/>
          </a:xfrm>
        </p:spPr>
        <p:txBody>
          <a:bodyPr/>
          <a:lstStyle/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9400" y="19812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Hydroiodic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Hydrochloric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Sulfurous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Nitric acid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Periodic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CFEB9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DFED9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Pages>74</Pages>
  <Words>1547</Words>
  <Application>Microsoft Office PowerPoint</Application>
  <PresentationFormat>Letter Paper (8.5x11 in)</PresentationFormat>
  <Paragraphs>264</Paragraphs>
  <Slides>42</Slides>
  <Notes>3</Notes>
  <HiddenSlides>0</HiddenSlides>
  <MMClips>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66 Helvetica MediumItalic</vt:lpstr>
      <vt:lpstr>Arial</vt:lpstr>
      <vt:lpstr>Comic Sans MS</vt:lpstr>
      <vt:lpstr>MS LineDraw</vt:lpstr>
      <vt:lpstr>Symbol</vt:lpstr>
      <vt:lpstr>Times</vt:lpstr>
      <vt:lpstr>Times New Roman</vt:lpstr>
      <vt:lpstr>Trebuchet MS</vt:lpstr>
      <vt:lpstr>Wingdings</vt:lpstr>
      <vt:lpstr>Microsoft Office 98</vt:lpstr>
      <vt:lpstr>Clip</vt:lpstr>
      <vt:lpstr>Document</vt:lpstr>
      <vt:lpstr>Microsoft ClipArt Gallery</vt:lpstr>
      <vt:lpstr>The Chemistry of Acids and Bases</vt:lpstr>
      <vt:lpstr>Acid/Base definitions</vt:lpstr>
      <vt:lpstr>Acid and Bases</vt:lpstr>
      <vt:lpstr>Some Properties of Acids</vt:lpstr>
      <vt:lpstr>Some Properties of Bases</vt:lpstr>
      <vt:lpstr>Some Common Bases</vt:lpstr>
      <vt:lpstr>Acid Nomenclature Review</vt:lpstr>
      <vt:lpstr>Acid Nomenclature Review</vt:lpstr>
      <vt:lpstr>Name ‘Em!</vt:lpstr>
      <vt:lpstr>Acid/Base definitions</vt:lpstr>
      <vt:lpstr>Acid/Base Definitions</vt:lpstr>
      <vt:lpstr>PowerPoint Presentation</vt:lpstr>
      <vt:lpstr>Conjugate Pairs</vt:lpstr>
      <vt:lpstr>Learning Check!</vt:lpstr>
      <vt:lpstr>Acids &amp; Base Definitions</vt:lpstr>
      <vt:lpstr>Lewis Acids &amp; Bases</vt:lpstr>
      <vt:lpstr>Lewis Acid/Base Reaction</vt:lpstr>
      <vt:lpstr>The pH scale is a way of expressing the strength of acids and bases.  Instead of using very small numbers, we just use the NEGATIVE power of 10 on the Molarity of the H+ (or OH-) ion.  Under 7  = acid     7 = neutral Over 7 = base</vt:lpstr>
      <vt:lpstr>pH of Common Substances</vt:lpstr>
      <vt:lpstr>Calculating the pH</vt:lpstr>
      <vt:lpstr>Try These!</vt:lpstr>
      <vt:lpstr>pH calculations – Solving for H+</vt:lpstr>
      <vt:lpstr>pH calculations – Solving for H+</vt:lpstr>
      <vt:lpstr>pOH</vt:lpstr>
      <vt:lpstr>[H3O+], [OH-] and pH</vt:lpstr>
      <vt:lpstr>PowerPoint Presentation</vt:lpstr>
      <vt:lpstr>PowerPoint Presentation</vt:lpstr>
      <vt:lpstr>pH testing</vt:lpstr>
      <vt:lpstr>Paper testing</vt:lpstr>
      <vt:lpstr>pH meter</vt:lpstr>
      <vt:lpstr>pH indicators</vt:lpstr>
      <vt:lpstr>PROBLEM:  You have 50.0 mL of 3.0 M NaOH and you want 0.50 M NaOH.  What do you do?</vt:lpstr>
      <vt:lpstr>PROBLEM:  You have 50.0 mL of 3.0 M NaOH and you want 0.50 M NaOH.  What do you do?</vt:lpstr>
      <vt:lpstr>PROBLEM:  You have 50.0 mL of 3.0 M NaOH and you want 0.50 M NaOH.  What do you do?</vt:lpstr>
      <vt:lpstr>Preparing Solutions by Dilution</vt:lpstr>
      <vt:lpstr>PROBLEM:  You have 50.0 mL of 3.0 M NaOH and you want 0.50 M NaOH.  What do you do?</vt:lpstr>
      <vt:lpstr>PROBLEM:  You have 50.0 mL of 3.0 M NaOH and you want 0.50 M NaOH.  What do you do?</vt:lpstr>
      <vt:lpstr>You try this dilution problem</vt:lpstr>
      <vt:lpstr>ACID-BASE REACTIONS Titrations</vt:lpstr>
      <vt:lpstr>Titration</vt:lpstr>
      <vt:lpstr>LAB PROBLEM #1:   Standardize a solution of NaOH — i.e., accurately determine its concentration.</vt:lpstr>
      <vt:lpstr>PowerPoint Presentation</vt:lpstr>
    </vt:vector>
  </TitlesOfParts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subject>Chemistry I (High School)</dc:subject>
  <dc:creator>Neil Rapp</dc:creator>
  <cp:keywords>acids, bases, pH</cp:keywords>
  <cp:lastModifiedBy>Rapp, Delbert N</cp:lastModifiedBy>
  <cp:revision>282</cp:revision>
  <cp:lastPrinted>1997-03-04T21:31:49Z</cp:lastPrinted>
  <dcterms:created xsi:type="dcterms:W3CDTF">1996-06-25T23:08:44Z</dcterms:created>
  <dcterms:modified xsi:type="dcterms:W3CDTF">2020-02-03T16:44:01Z</dcterms:modified>
</cp:coreProperties>
</file>