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447" r:id="rId3"/>
    <p:sldId id="353" r:id="rId4"/>
    <p:sldId id="391" r:id="rId5"/>
    <p:sldId id="392" r:id="rId6"/>
    <p:sldId id="393" r:id="rId7"/>
    <p:sldId id="397" r:id="rId8"/>
    <p:sldId id="394" r:id="rId9"/>
    <p:sldId id="396" r:id="rId10"/>
    <p:sldId id="399" r:id="rId11"/>
    <p:sldId id="400" r:id="rId12"/>
    <p:sldId id="386" r:id="rId13"/>
    <p:sldId id="358" r:id="rId14"/>
    <p:sldId id="444" r:id="rId15"/>
    <p:sldId id="359" r:id="rId16"/>
    <p:sldId id="361" r:id="rId17"/>
    <p:sldId id="362" r:id="rId18"/>
    <p:sldId id="383" r:id="rId19"/>
    <p:sldId id="286" r:id="rId20"/>
    <p:sldId id="401" r:id="rId21"/>
    <p:sldId id="402" r:id="rId22"/>
    <p:sldId id="285" r:id="rId23"/>
    <p:sldId id="405" r:id="rId24"/>
    <p:sldId id="403" r:id="rId25"/>
    <p:sldId id="283" r:id="rId26"/>
    <p:sldId id="387" r:id="rId27"/>
    <p:sldId id="259" r:id="rId28"/>
    <p:sldId id="439" r:id="rId29"/>
    <p:sldId id="440" r:id="rId30"/>
    <p:sldId id="442" r:id="rId31"/>
    <p:sldId id="443" r:id="rId32"/>
    <p:sldId id="374" r:id="rId33"/>
    <p:sldId id="375" r:id="rId34"/>
    <p:sldId id="376" r:id="rId35"/>
    <p:sldId id="379" r:id="rId36"/>
    <p:sldId id="377" r:id="rId37"/>
    <p:sldId id="378" r:id="rId38"/>
    <p:sldId id="380" r:id="rId39"/>
    <p:sldId id="448" r:id="rId40"/>
    <p:sldId id="449" r:id="rId41"/>
    <p:sldId id="450" r:id="rId42"/>
    <p:sldId id="451" r:id="rId43"/>
    <p:sldId id="452" r:id="rId44"/>
  </p:sldIdLst>
  <p:sldSz cx="9144000" cy="6858000" type="letter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18FFD"/>
    <a:srgbClr val="000000"/>
    <a:srgbClr val="001043"/>
    <a:srgbClr val="C1CEFF"/>
    <a:srgbClr val="FCFEB9"/>
    <a:srgbClr val="FFFF00"/>
    <a:srgbClr val="CC00FF"/>
    <a:srgbClr val="100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28" autoAdjust="0"/>
    <p:restoredTop sz="94660"/>
  </p:normalViewPr>
  <p:slideViewPr>
    <p:cSldViewPr>
      <p:cViewPr varScale="1">
        <p:scale>
          <a:sx n="91" d="100"/>
          <a:sy n="91" d="100"/>
        </p:scale>
        <p:origin x="1302" y="8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051175" y="8710613"/>
            <a:ext cx="7572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8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8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8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8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/>
              <a:t>Page </a:t>
            </a:r>
            <a:fld id="{8F26FCC6-329D-4730-81AF-27FF70A616E0}" type="slidenum">
              <a:rPr lang="en-US" altLang="en-US" sz="1200"/>
              <a:pPr algn="ctr">
                <a:lnSpc>
                  <a:spcPct val="90000"/>
                </a:lnSpc>
              </a:pPr>
              <a:t>‹#›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051175" y="8710613"/>
            <a:ext cx="7572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8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8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8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8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/>
              <a:t>Page </a:t>
            </a:r>
            <a:fld id="{E4BC1BFF-BB7C-40D9-A7F3-CCECF5AAC974}" type="slidenum">
              <a:rPr lang="en-US" altLang="en-US" sz="1200"/>
              <a:pPr algn="ctr">
                <a:lnSpc>
                  <a:spcPct val="90000"/>
                </a:lnSpc>
              </a:pPr>
              <a:t>‹#›</a:t>
            </a:fld>
            <a:endParaRPr lang="en-US" altLang="en-US" sz="1200"/>
          </a:p>
        </p:txBody>
      </p:sp>
      <p:sp>
        <p:nvSpPr>
          <p:cNvPr id="4608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b="1" smtClean="0">
                <a:solidFill>
                  <a:srgbClr val="0000FF"/>
                </a:solidFill>
                <a:latin typeface="66 Helvetica MediumItalic" charset="0"/>
              </a:rPr>
              <a:t>To play the movies and simulations included, view the presentation in Slide Show Mode.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81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noFill/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9155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noFill/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12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3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7907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609600"/>
            <a:ext cx="52197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3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90600" y="1981200"/>
            <a:ext cx="71628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44783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91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215463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10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8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68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1778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5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0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0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11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83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930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1847"/>
            </a:gs>
            <a:gs pos="100000">
              <a:srgbClr val="CC33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096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16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596313" y="166688"/>
            <a:ext cx="4603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A15DD3-8A9B-42F0-97AE-B2622234BB31}" type="slidenum"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pPr/>
              <a:t>‹#›</a:t>
            </a:fld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file:///C:\temp\Chemistry%201%20Power%20Point\17M11AN3.avi" TargetMode="External"/><Relationship Id="rId7" Type="http://schemas.openxmlformats.org/officeDocument/2006/relationships/image" Target="../media/image10.png"/><Relationship Id="rId2" Type="http://schemas.openxmlformats.org/officeDocument/2006/relationships/video" Target="file:///C:\temp\Chemistry%201%20Power%20Point\17M11AN2.avi" TargetMode="External"/><Relationship Id="rId1" Type="http://schemas.microsoft.com/office/2007/relationships/media" Target="file:///C:\temp\Chemistry%201%20Power%20Point\17M11AN2.avi" TargetMode="Externa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5.xml"/><Relationship Id="rId4" Type="http://schemas.openxmlformats.org/officeDocument/2006/relationships/video" Target="file:///C:\temp\Chemistry%201%20Power%20Point\17M11AN3.av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18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file:///C:\temp\Chemistry%201%20Power%20Point\05M14VD1.avi" TargetMode="External"/><Relationship Id="rId1" Type="http://schemas.microsoft.com/office/2007/relationships/media" Target="file:///C:\temp\Chemistry%201%20Power%20Point\05M14VD1.avi" TargetMode="Externa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Temp\Chemistry%201%20Power%20Point\fanfare%2007.wav" TargetMode="External"/><Relationship Id="rId1" Type="http://schemas.microsoft.com/office/2007/relationships/media" Target="file:///C:\Temp\Chemistry%201%20Power%20Point\fanfare%2007.wav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7785100" cy="41783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7162800" cy="1143000"/>
          </a:xfrm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l">
              <a:defRPr/>
            </a:pPr>
            <a:r>
              <a:rPr lang="en-US" altLang="en-US" sz="6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Chemistry of Acids and Bases</a:t>
            </a:r>
            <a:endParaRPr lang="en-US" altLang="en-US" sz="60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324600" y="1524000"/>
            <a:ext cx="2667000" cy="914400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1400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Chemistry I – Chapter 19</a:t>
            </a:r>
          </a:p>
          <a:p>
            <a:pPr>
              <a:buFontTx/>
              <a:buNone/>
              <a:defRPr/>
            </a:pPr>
            <a:r>
              <a:rPr lang="en-US" altLang="en-US" sz="1400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Chemistry I HD – Chapter 16</a:t>
            </a:r>
          </a:p>
          <a:p>
            <a:pPr>
              <a:buFontTx/>
              <a:buNone/>
              <a:defRPr/>
            </a:pPr>
            <a:r>
              <a:rPr lang="en-US" altLang="en-US" sz="1400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ICP – Chapter 23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CFEB9"/>
                </a:solidFill>
                <a:latin typeface="Comic Sans MS" panose="030F0702030302020204" pitchFamily="66" charset="0"/>
              </a:rPr>
              <a:t>Acid/Base definitions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>
                <a:solidFill>
                  <a:srgbClr val="C1CEFF"/>
                </a:solidFill>
              </a:rPr>
              <a:t>Definition #1:  Arrhenius (traditional) </a:t>
            </a:r>
          </a:p>
          <a:p>
            <a:endParaRPr lang="en-US" altLang="en-US" sz="2800" smtClean="0">
              <a:solidFill>
                <a:srgbClr val="C1CEFF"/>
              </a:solidFill>
            </a:endParaRPr>
          </a:p>
          <a:p>
            <a:pPr lvl="1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Acids – produce H</a:t>
            </a:r>
            <a:r>
              <a:rPr lang="en-US" altLang="en-US" sz="2400" baseline="30000" smtClean="0">
                <a:solidFill>
                  <a:schemeClr val="bg1"/>
                </a:solidFill>
              </a:rPr>
              <a:t>+</a:t>
            </a:r>
            <a:r>
              <a:rPr lang="en-US" altLang="en-US" sz="2400" smtClean="0">
                <a:solidFill>
                  <a:schemeClr val="bg1"/>
                </a:solidFill>
              </a:rPr>
              <a:t> ions (or hydronium ions H</a:t>
            </a:r>
            <a:r>
              <a:rPr lang="en-US" altLang="en-US" sz="2400" baseline="-25000" smtClean="0">
                <a:solidFill>
                  <a:schemeClr val="bg1"/>
                </a:solidFill>
              </a:rPr>
              <a:t>3</a:t>
            </a:r>
            <a:r>
              <a:rPr lang="en-US" altLang="en-US" sz="2400" smtClean="0">
                <a:solidFill>
                  <a:schemeClr val="bg1"/>
                </a:solidFill>
              </a:rPr>
              <a:t>O</a:t>
            </a:r>
            <a:r>
              <a:rPr lang="en-US" altLang="en-US" sz="2400" baseline="30000" smtClean="0">
                <a:solidFill>
                  <a:schemeClr val="bg1"/>
                </a:solidFill>
              </a:rPr>
              <a:t>+</a:t>
            </a:r>
            <a:r>
              <a:rPr lang="en-US" altLang="en-US" sz="2400" smtClean="0">
                <a:solidFill>
                  <a:schemeClr val="bg1"/>
                </a:solidFill>
              </a:rPr>
              <a:t>)</a:t>
            </a:r>
          </a:p>
          <a:p>
            <a:pPr lvl="1">
              <a:buFontTx/>
              <a:buNone/>
            </a:pPr>
            <a:endParaRPr lang="en-US" altLang="en-US" sz="2400" smtClean="0">
              <a:solidFill>
                <a:schemeClr val="bg1"/>
              </a:solidFill>
            </a:endParaRPr>
          </a:p>
          <a:p>
            <a:pPr lvl="1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Bases – produce OH</a:t>
            </a:r>
            <a:r>
              <a:rPr lang="en-US" altLang="en-US" sz="2400" baseline="30000" smtClean="0">
                <a:solidFill>
                  <a:schemeClr val="bg1"/>
                </a:solidFill>
              </a:rPr>
              <a:t>-</a:t>
            </a:r>
            <a:r>
              <a:rPr lang="en-US" altLang="en-US" sz="2400" smtClean="0">
                <a:solidFill>
                  <a:schemeClr val="bg1"/>
                </a:solidFill>
              </a:rPr>
              <a:t> ions</a:t>
            </a:r>
          </a:p>
          <a:p>
            <a:pPr lvl="1">
              <a:buFontTx/>
              <a:buNone/>
            </a:pPr>
            <a:endParaRPr lang="en-US" altLang="en-US" sz="2400" smtClean="0">
              <a:solidFill>
                <a:schemeClr val="bg1"/>
              </a:solidFill>
            </a:endParaRPr>
          </a:p>
          <a:p>
            <a:pPr lvl="1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(problem:  some bases don’t have hydroxide ions!)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CFEB9"/>
                </a:solidFill>
                <a:latin typeface="Comic Sans MS" panose="030F0702030302020204" pitchFamily="66" charset="0"/>
              </a:rPr>
              <a:t>Acid/Base Definitions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6019800" cy="4114800"/>
          </a:xfrm>
        </p:spPr>
        <p:txBody>
          <a:bodyPr/>
          <a:lstStyle/>
          <a:p>
            <a:r>
              <a:rPr lang="en-US" altLang="en-US" sz="2800" smtClean="0">
                <a:solidFill>
                  <a:srgbClr val="C1CEFF"/>
                </a:solidFill>
              </a:rPr>
              <a:t>Definition #2: Brønsted – Lowry</a:t>
            </a:r>
          </a:p>
          <a:p>
            <a:endParaRPr lang="en-US" altLang="en-US" sz="2800" smtClean="0">
              <a:solidFill>
                <a:srgbClr val="C1CEFF"/>
              </a:solidFill>
            </a:endParaRPr>
          </a:p>
          <a:p>
            <a:pPr lvl="1">
              <a:buFontTx/>
              <a:buNone/>
            </a:pPr>
            <a:r>
              <a:rPr lang="en-US" altLang="en-US" sz="2400" smtClean="0">
                <a:solidFill>
                  <a:srgbClr val="C1CEFF"/>
                </a:solidFill>
              </a:rPr>
              <a:t>Acids – proton donor</a:t>
            </a:r>
          </a:p>
          <a:p>
            <a:pPr lvl="1">
              <a:buFontTx/>
              <a:buNone/>
            </a:pPr>
            <a:endParaRPr lang="en-US" altLang="en-US" sz="2400" smtClean="0">
              <a:solidFill>
                <a:srgbClr val="C1CEFF"/>
              </a:solidFill>
            </a:endParaRPr>
          </a:p>
          <a:p>
            <a:pPr lvl="1">
              <a:buFontTx/>
              <a:buNone/>
            </a:pPr>
            <a:r>
              <a:rPr lang="en-US" altLang="en-US" sz="2400" smtClean="0">
                <a:solidFill>
                  <a:srgbClr val="C1CEFF"/>
                </a:solidFill>
              </a:rPr>
              <a:t>Bases – proton acceptor</a:t>
            </a:r>
          </a:p>
          <a:p>
            <a:pPr lvl="1">
              <a:buFontTx/>
              <a:buNone/>
            </a:pPr>
            <a:endParaRPr lang="en-US" altLang="en-US" sz="2400" smtClean="0">
              <a:solidFill>
                <a:srgbClr val="C1CEFF"/>
              </a:solidFill>
            </a:endParaRPr>
          </a:p>
          <a:p>
            <a:pPr lvl="1">
              <a:buFontTx/>
              <a:buNone/>
            </a:pPr>
            <a:r>
              <a:rPr lang="en-US" altLang="en-US" sz="2400" smtClean="0">
                <a:solidFill>
                  <a:srgbClr val="C1CEFF"/>
                </a:solidFill>
              </a:rPr>
              <a:t>A “proton” is really just a hydrogen atom that has lost its electron!</a:t>
            </a:r>
          </a:p>
        </p:txBody>
      </p:sp>
      <p:pic>
        <p:nvPicPr>
          <p:cNvPr id="12292" name="Picture 7" descr="hydrog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3810000"/>
            <a:ext cx="2590800" cy="259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544638" y="228600"/>
            <a:ext cx="7132637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altLang="en-US" sz="2800">
                <a:solidFill>
                  <a:schemeClr val="bg1"/>
                </a:solidFill>
              </a:rPr>
              <a:t>A Br</a:t>
            </a:r>
            <a:r>
              <a:rPr lang="en-US" alt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ø</a:t>
            </a:r>
            <a:r>
              <a:rPr lang="en-US" altLang="en-US" sz="2800">
                <a:solidFill>
                  <a:schemeClr val="bg1"/>
                </a:solidFill>
              </a:rPr>
              <a:t>nsted-Lowry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FF0000"/>
                </a:solidFill>
              </a:rPr>
              <a:t>acid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chemeClr val="bg1"/>
                </a:solidFill>
              </a:rPr>
              <a:t>is a proton donor</a:t>
            </a:r>
          </a:p>
          <a:p>
            <a:pPr eaLnBrk="1" hangingPunct="1"/>
            <a:r>
              <a:rPr lang="en-US" altLang="en-US" sz="2800">
                <a:solidFill>
                  <a:schemeClr val="bg1"/>
                </a:solidFill>
              </a:rPr>
              <a:t>A Br</a:t>
            </a:r>
            <a:r>
              <a:rPr lang="en-US" alt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ø</a:t>
            </a:r>
            <a:r>
              <a:rPr lang="en-US" altLang="en-US" sz="2800">
                <a:solidFill>
                  <a:schemeClr val="bg1"/>
                </a:solidFill>
              </a:rPr>
              <a:t>nsted-Lowry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66FF33"/>
                </a:solidFill>
              </a:rPr>
              <a:t>base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chemeClr val="bg1"/>
                </a:solidFill>
              </a:rPr>
              <a:t>is a proton acceptor</a:t>
            </a:r>
          </a:p>
        </p:txBody>
      </p:sp>
      <p:pic>
        <p:nvPicPr>
          <p:cNvPr id="13315" name="Picture 3" descr="cha56011_0408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9438"/>
            <a:ext cx="9144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3060700" y="4800600"/>
            <a:ext cx="744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acid</a:t>
            </a:r>
          </a:p>
        </p:txBody>
      </p:sp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7629525" y="4622800"/>
            <a:ext cx="1616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66FF33"/>
                </a:solidFill>
              </a:rPr>
              <a:t>conjugate</a:t>
            </a:r>
            <a:r>
              <a:rPr lang="en-US" altLang="en-US" sz="2000">
                <a:solidFill>
                  <a:srgbClr val="66FF33"/>
                </a:solidFill>
              </a:rPr>
              <a:t> </a:t>
            </a:r>
            <a:r>
              <a:rPr lang="en-US" altLang="en-US" sz="2400">
                <a:solidFill>
                  <a:srgbClr val="66FF33"/>
                </a:solidFill>
              </a:rPr>
              <a:t>base</a:t>
            </a:r>
          </a:p>
        </p:txBody>
      </p:sp>
      <p:sp>
        <p:nvSpPr>
          <p:cNvPr id="13318" name="Text Box 11"/>
          <p:cNvSpPr txBox="1">
            <a:spLocks noChangeArrowheads="1"/>
          </p:cNvSpPr>
          <p:nvPr/>
        </p:nvSpPr>
        <p:spPr bwMode="auto">
          <a:xfrm>
            <a:off x="533400" y="4800600"/>
            <a:ext cx="846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66FF33"/>
                </a:solidFill>
              </a:rPr>
              <a:t>base</a:t>
            </a:r>
          </a:p>
        </p:txBody>
      </p:sp>
      <p:sp>
        <p:nvSpPr>
          <p:cNvPr id="13319" name="Text Box 12"/>
          <p:cNvSpPr txBox="1">
            <a:spLocks noChangeArrowheads="1"/>
          </p:cNvSpPr>
          <p:nvPr/>
        </p:nvSpPr>
        <p:spPr bwMode="auto">
          <a:xfrm>
            <a:off x="5638800" y="4635500"/>
            <a:ext cx="1616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0000"/>
                </a:solidFill>
              </a:rPr>
              <a:t>conjugate</a:t>
            </a:r>
            <a:r>
              <a:rPr lang="en-US" altLang="en-US" sz="2000">
                <a:solidFill>
                  <a:srgbClr val="FF0000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162800" cy="1143000"/>
          </a:xfrm>
        </p:spPr>
        <p:txBody>
          <a:bodyPr/>
          <a:lstStyle/>
          <a:p>
            <a:pPr>
              <a:defRPr/>
            </a:pPr>
            <a:r>
              <a:rPr lang="en-US" altLang="en-US" sz="4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Conjugate Pairs</a:t>
            </a:r>
            <a:endParaRPr lang="en-US" altLang="en-US" smtClean="0">
              <a:solidFill>
                <a:schemeClr val="accent1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536700"/>
            <a:ext cx="8712200" cy="41021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914400" y="1447800"/>
            <a:ext cx="7391400" cy="0"/>
          </a:xfrm>
          <a:prstGeom prst="line">
            <a:avLst/>
          </a:prstGeom>
          <a:noFill/>
          <a:ln w="28575">
            <a:solidFill>
              <a:srgbClr val="00279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accent1"/>
                </a:solidFill>
              </a:rPr>
              <a:t>Learning Check!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Label the acid, base, conjugate acid, and conjugate base in each reaction: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  <p:sp>
        <p:nvSpPr>
          <p:cNvPr id="277509" name="Rectangle 5"/>
          <p:cNvSpPr>
            <a:spLocks noChangeArrowheads="1"/>
          </p:cNvSpPr>
          <p:nvPr/>
        </p:nvSpPr>
        <p:spPr bwMode="auto">
          <a:xfrm>
            <a:off x="1905000" y="3124200"/>
            <a:ext cx="4605338" cy="5794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HCl + OH</a:t>
            </a:r>
            <a:r>
              <a:rPr lang="en-US" sz="32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-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 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sym typeface="Wingdings" pitchFamily="2" charset="2"/>
              </a:rPr>
              <a:t>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  Cl</a:t>
            </a:r>
            <a:r>
              <a:rPr lang="en-US" sz="32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-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+ H</a:t>
            </a:r>
            <a:r>
              <a:rPr lang="en-US" sz="3200" baseline="-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2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</a:t>
            </a:r>
            <a:r>
              <a:rPr lang="en-US" sz="2400">
                <a:latin typeface="Arial" charset="0"/>
              </a:rPr>
              <a:t> </a:t>
            </a:r>
            <a:endParaRPr lang="en-US" sz="2400">
              <a:latin typeface="Trebuchet MS" pitchFamily="34" charset="0"/>
            </a:endParaRPr>
          </a:p>
        </p:txBody>
      </p:sp>
      <p:sp>
        <p:nvSpPr>
          <p:cNvPr id="277511" name="Rectangle 7"/>
          <p:cNvSpPr>
            <a:spLocks noChangeArrowheads="1"/>
          </p:cNvSpPr>
          <p:nvPr/>
        </p:nvSpPr>
        <p:spPr bwMode="auto">
          <a:xfrm>
            <a:off x="1828800" y="4892675"/>
            <a:ext cx="5576888" cy="5794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H</a:t>
            </a:r>
            <a:r>
              <a:rPr lang="en-US" sz="3200" baseline="-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2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 + H</a:t>
            </a:r>
            <a:r>
              <a:rPr lang="en-US" sz="3200" baseline="-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2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SO</a:t>
            </a:r>
            <a:r>
              <a:rPr lang="en-US" sz="3200" baseline="-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4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sym typeface="Wingdings" pitchFamily="2" charset="2"/>
              </a:rPr>
              <a:t>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  HSO</a:t>
            </a:r>
            <a:r>
              <a:rPr lang="en-US" sz="3200" baseline="-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4</a:t>
            </a:r>
            <a:r>
              <a:rPr lang="en-US" sz="32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-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+ H</a:t>
            </a:r>
            <a:r>
              <a:rPr lang="en-US" sz="3200" baseline="-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3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</a:t>
            </a:r>
            <a:r>
              <a:rPr lang="en-US" sz="32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+</a:t>
            </a:r>
            <a:r>
              <a:rPr lang="en-US" sz="2800">
                <a:latin typeface="Arial" charset="0"/>
              </a:rPr>
              <a:t> </a:t>
            </a:r>
          </a:p>
        </p:txBody>
      </p:sp>
      <p:sp>
        <p:nvSpPr>
          <p:cNvPr id="277513" name="Text Box 9"/>
          <p:cNvSpPr txBox="1">
            <a:spLocks noChangeArrowheads="1"/>
          </p:cNvSpPr>
          <p:nvPr/>
        </p:nvSpPr>
        <p:spPr bwMode="auto">
          <a:xfrm>
            <a:off x="1905000" y="3886200"/>
            <a:ext cx="11430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Acid</a:t>
            </a:r>
          </a:p>
        </p:txBody>
      </p:sp>
      <p:sp>
        <p:nvSpPr>
          <p:cNvPr id="277514" name="Text Box 10"/>
          <p:cNvSpPr txBox="1">
            <a:spLocks noChangeArrowheads="1"/>
          </p:cNvSpPr>
          <p:nvPr/>
        </p:nvSpPr>
        <p:spPr bwMode="auto">
          <a:xfrm>
            <a:off x="3124200" y="5791200"/>
            <a:ext cx="11430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Acid</a:t>
            </a:r>
          </a:p>
        </p:txBody>
      </p:sp>
      <p:sp>
        <p:nvSpPr>
          <p:cNvPr id="277515" name="Text Box 11"/>
          <p:cNvSpPr txBox="1">
            <a:spLocks noChangeArrowheads="1"/>
          </p:cNvSpPr>
          <p:nvPr/>
        </p:nvSpPr>
        <p:spPr bwMode="auto">
          <a:xfrm>
            <a:off x="3048000" y="388620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Base</a:t>
            </a:r>
          </a:p>
        </p:txBody>
      </p:sp>
      <p:sp>
        <p:nvSpPr>
          <p:cNvPr id="277516" name="Text Box 12"/>
          <p:cNvSpPr txBox="1">
            <a:spLocks noChangeArrowheads="1"/>
          </p:cNvSpPr>
          <p:nvPr/>
        </p:nvSpPr>
        <p:spPr bwMode="auto">
          <a:xfrm>
            <a:off x="1752600" y="579120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Base</a:t>
            </a:r>
          </a:p>
        </p:txBody>
      </p:sp>
      <p:sp>
        <p:nvSpPr>
          <p:cNvPr id="277517" name="Text Box 13"/>
          <p:cNvSpPr txBox="1">
            <a:spLocks noChangeArrowheads="1"/>
          </p:cNvSpPr>
          <p:nvPr/>
        </p:nvSpPr>
        <p:spPr bwMode="auto">
          <a:xfrm>
            <a:off x="4572000" y="3886200"/>
            <a:ext cx="990600" cy="8223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Conj.Base</a:t>
            </a:r>
          </a:p>
        </p:txBody>
      </p:sp>
      <p:sp>
        <p:nvSpPr>
          <p:cNvPr id="277518" name="Text Box 14"/>
          <p:cNvSpPr txBox="1">
            <a:spLocks noChangeArrowheads="1"/>
          </p:cNvSpPr>
          <p:nvPr/>
        </p:nvSpPr>
        <p:spPr bwMode="auto">
          <a:xfrm>
            <a:off x="4953000" y="5562600"/>
            <a:ext cx="990600" cy="8223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Conj.Base</a:t>
            </a:r>
          </a:p>
        </p:txBody>
      </p:sp>
      <p:sp>
        <p:nvSpPr>
          <p:cNvPr id="277519" name="Text Box 15"/>
          <p:cNvSpPr txBox="1">
            <a:spLocks noChangeArrowheads="1"/>
          </p:cNvSpPr>
          <p:nvPr/>
        </p:nvSpPr>
        <p:spPr bwMode="auto">
          <a:xfrm>
            <a:off x="5638800" y="3886200"/>
            <a:ext cx="1143000" cy="8223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Conj.Acid</a:t>
            </a:r>
          </a:p>
        </p:txBody>
      </p:sp>
      <p:sp>
        <p:nvSpPr>
          <p:cNvPr id="277520" name="Text Box 16"/>
          <p:cNvSpPr txBox="1">
            <a:spLocks noChangeArrowheads="1"/>
          </p:cNvSpPr>
          <p:nvPr/>
        </p:nvSpPr>
        <p:spPr bwMode="auto">
          <a:xfrm>
            <a:off x="6248400" y="5562600"/>
            <a:ext cx="1143000" cy="8223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Conj.Acid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7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7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7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77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13" grpId="0"/>
      <p:bldP spid="277514" grpId="0"/>
      <p:bldP spid="277515" grpId="0"/>
      <p:bldP spid="277516" grpId="0"/>
      <p:bldP spid="277517" grpId="0"/>
      <p:bldP spid="277518" grpId="0"/>
      <p:bldP spid="277519" grpId="0"/>
      <p:bldP spid="2775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34D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en-US" sz="4400" smtClean="0">
                <a:solidFill>
                  <a:srgbClr val="0034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Acids &amp; Base Definitions</a:t>
            </a:r>
            <a:endParaRPr lang="en-US" altLang="en-US" sz="4800" smtClean="0">
              <a:solidFill>
                <a:srgbClr val="0034D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200"/>
            <a:ext cx="480060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Lewis acid - a substance that accepts an electron pair</a:t>
            </a:r>
          </a:p>
        </p:txBody>
      </p:sp>
      <p:pic>
        <p:nvPicPr>
          <p:cNvPr id="109583" name="17M11AN2.avi">
            <a:hlinkClick r:id="" action="ppaction://media"/>
          </p:cNvPr>
          <p:cNvPicPr>
            <a:picLocks noGrp="1" noChangeAspect="1" noChangeArrowheads="1"/>
          </p:cNvPicPr>
          <p:nvPr>
            <p:ph sz="quarter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1524000"/>
            <a:ext cx="2819400" cy="23495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9" name="Line 4"/>
          <p:cNvSpPr>
            <a:spLocks noChangeShapeType="1"/>
          </p:cNvSpPr>
          <p:nvPr/>
        </p:nvSpPr>
        <p:spPr bwMode="auto">
          <a:xfrm>
            <a:off x="609600" y="990600"/>
            <a:ext cx="7924800" cy="0"/>
          </a:xfrm>
          <a:prstGeom prst="line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>
            <a:off x="711200" y="990600"/>
            <a:ext cx="7797800" cy="0"/>
          </a:xfrm>
          <a:prstGeom prst="line">
            <a:avLst/>
          </a:prstGeom>
          <a:noFill/>
          <a:ln w="50800">
            <a:solidFill>
              <a:srgbClr val="0034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990600" y="4343400"/>
            <a:ext cx="458787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Lewis base - a substance that donates an electron pair</a:t>
            </a:r>
            <a:endParaRPr lang="en-US" altLang="en-U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228600" y="1219200"/>
            <a:ext cx="4800600" cy="6413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C1CEFF"/>
                </a:solidFill>
              </a:rPr>
              <a:t>Definition #3 – Lewis</a:t>
            </a:r>
            <a:r>
              <a:rPr lang="en-US" altLang="en-US"/>
              <a:t> </a:t>
            </a:r>
          </a:p>
        </p:txBody>
      </p:sp>
      <p:pic>
        <p:nvPicPr>
          <p:cNvPr id="109586" name="17M11AN3.avi">
            <a:hlinkClick r:id="" action="ppaction://media"/>
          </p:cNvPr>
          <p:cNvPicPr>
            <a:picLocks noGrp="1" noChangeAspect="1" noChangeArrowheads="1"/>
          </p:cNvPicPr>
          <p:nvPr>
            <p:ph sz="quarter" idx="3"/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4419600"/>
            <a:ext cx="2895600" cy="21717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95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095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83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9583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95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095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86"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9586"/>
                </p:tgtEl>
              </p:cMediaNode>
            </p:video>
          </p:childTnLst>
        </p:cTn>
      </p:par>
    </p:tnLst>
    <p:bldLst>
      <p:bldP spid="109570" grpId="0" build="p" autoUpdateAnimBg="0"/>
      <p:bldP spid="10957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9906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Formation of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hydronium ion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also an excellent example.</a:t>
            </a:r>
          </a:p>
          <a:p>
            <a:pPr>
              <a:defRPr/>
            </a:pPr>
            <a:endParaRPr lang="en-US" altLang="en-US" sz="28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43" name="Rectangle 1027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990600"/>
          </a:xfrm>
        </p:spPr>
        <p:txBody>
          <a:bodyPr/>
          <a:lstStyle/>
          <a:p>
            <a:pPr>
              <a:defRPr/>
            </a:pPr>
            <a:r>
              <a:rPr lang="en-US" altLang="en-US" sz="4000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Lewis Acids &amp; Bases</a:t>
            </a:r>
            <a:endParaRPr lang="en-US" altLang="en-US" sz="4800" smtClean="0">
              <a:solidFill>
                <a:srgbClr val="FCFEB9"/>
              </a:solidFill>
            </a:endParaRPr>
          </a:p>
        </p:txBody>
      </p:sp>
      <p:sp>
        <p:nvSpPr>
          <p:cNvPr id="17412" name="Line 1028"/>
          <p:cNvSpPr>
            <a:spLocks noChangeShapeType="1"/>
          </p:cNvSpPr>
          <p:nvPr/>
        </p:nvSpPr>
        <p:spPr bwMode="auto">
          <a:xfrm>
            <a:off x="635000" y="1066800"/>
            <a:ext cx="7874000" cy="0"/>
          </a:xfrm>
          <a:prstGeom prst="line">
            <a:avLst/>
          </a:prstGeom>
          <a:noFill/>
          <a:ln w="50800">
            <a:solidFill>
              <a:srgbClr val="790015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5" name="Text Box 1029"/>
          <p:cNvSpPr txBox="1">
            <a:spLocks noChangeArrowheads="1"/>
          </p:cNvSpPr>
          <p:nvPr/>
        </p:nvSpPr>
        <p:spPr bwMode="auto">
          <a:xfrm>
            <a:off x="771525" y="4343400"/>
            <a:ext cx="75993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Electron pair of the new O-H bond originates on the Lewis base.</a:t>
            </a:r>
            <a:endParaRPr lang="en-US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7414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449513"/>
            <a:ext cx="5676900" cy="1658937"/>
          </a:xfrm>
          <a:prstGeom prst="rect">
            <a:avLst/>
          </a:prstGeom>
          <a:solidFill>
            <a:schemeClr val="bg1">
              <a:alpha val="6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build="p" autoUpdateAnimBg="0"/>
      <p:bldP spid="11264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162800" cy="6858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Lewis Acid/Base Reaction</a:t>
            </a:r>
            <a:endParaRPr lang="en-US" altLang="en-US" smtClean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1516063"/>
            <a:ext cx="7026275" cy="49688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5486400" cy="5638800"/>
          </a:xfrm>
        </p:spPr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scale</a:t>
            </a:r>
            <a: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is a way of expressing the strength of acids and bases.  Instead of using very small numbers, we just use the NEGATIVE power of 10 on the Molarity of the H</a:t>
            </a:r>
            <a:r>
              <a:rPr lang="en-US" baseline="30000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(or OH</a:t>
            </a:r>
            <a:r>
              <a:rPr lang="en-US" baseline="30000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ion.</a:t>
            </a:r>
            <a:b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Under 7  = acid</a:t>
            </a:r>
            <a:b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  7 = neutral</a:t>
            </a:r>
            <a:b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Over 7 = base</a:t>
            </a:r>
          </a:p>
        </p:txBody>
      </p:sp>
      <p:pic>
        <p:nvPicPr>
          <p:cNvPr id="19459" name="Picture 3" descr="Zumdahl16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"/>
            <a:ext cx="2447925" cy="59436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pH of Common Substances</a:t>
            </a:r>
            <a:endParaRPr lang="en-US" altLang="en-US" sz="440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95500"/>
            <a:ext cx="8750300" cy="28146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CFEB9"/>
                </a:solidFill>
                <a:latin typeface="Comic Sans MS" panose="030F0702030302020204" pitchFamily="66" charset="0"/>
              </a:rPr>
              <a:t>Acid/Base definitions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>
                <a:solidFill>
                  <a:srgbClr val="C1CEFF"/>
                </a:solidFill>
              </a:rPr>
              <a:t>Definition #1:  Arrhenius (traditional) </a:t>
            </a:r>
          </a:p>
          <a:p>
            <a:endParaRPr lang="en-US" altLang="en-US" sz="2800" smtClean="0">
              <a:solidFill>
                <a:srgbClr val="C1CEFF"/>
              </a:solidFill>
            </a:endParaRPr>
          </a:p>
          <a:p>
            <a:pPr lvl="1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Acids – produce H</a:t>
            </a:r>
            <a:r>
              <a:rPr lang="en-US" altLang="en-US" sz="2400" baseline="30000" smtClean="0">
                <a:solidFill>
                  <a:schemeClr val="bg1"/>
                </a:solidFill>
              </a:rPr>
              <a:t>+</a:t>
            </a:r>
            <a:r>
              <a:rPr lang="en-US" altLang="en-US" sz="2400" smtClean="0">
                <a:solidFill>
                  <a:schemeClr val="bg1"/>
                </a:solidFill>
              </a:rPr>
              <a:t> ions (or hydronium ions H</a:t>
            </a:r>
            <a:r>
              <a:rPr lang="en-US" altLang="en-US" sz="2400" baseline="-25000" smtClean="0">
                <a:solidFill>
                  <a:schemeClr val="bg1"/>
                </a:solidFill>
              </a:rPr>
              <a:t>3</a:t>
            </a:r>
            <a:r>
              <a:rPr lang="en-US" altLang="en-US" sz="2400" smtClean="0">
                <a:solidFill>
                  <a:schemeClr val="bg1"/>
                </a:solidFill>
              </a:rPr>
              <a:t>O</a:t>
            </a:r>
            <a:r>
              <a:rPr lang="en-US" altLang="en-US" sz="2400" baseline="30000" smtClean="0">
                <a:solidFill>
                  <a:schemeClr val="bg1"/>
                </a:solidFill>
              </a:rPr>
              <a:t>+</a:t>
            </a:r>
            <a:r>
              <a:rPr lang="en-US" altLang="en-US" sz="2400" smtClean="0">
                <a:solidFill>
                  <a:schemeClr val="bg1"/>
                </a:solidFill>
              </a:rPr>
              <a:t>)</a:t>
            </a:r>
          </a:p>
          <a:p>
            <a:pPr lvl="1">
              <a:buFontTx/>
              <a:buNone/>
            </a:pPr>
            <a:endParaRPr lang="en-US" altLang="en-US" sz="2400" smtClean="0">
              <a:solidFill>
                <a:schemeClr val="bg1"/>
              </a:solidFill>
            </a:endParaRPr>
          </a:p>
          <a:p>
            <a:pPr lvl="1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Bases – produce OH</a:t>
            </a:r>
            <a:r>
              <a:rPr lang="en-US" altLang="en-US" sz="2400" baseline="30000" smtClean="0">
                <a:solidFill>
                  <a:schemeClr val="bg1"/>
                </a:solidFill>
              </a:rPr>
              <a:t>-</a:t>
            </a:r>
            <a:r>
              <a:rPr lang="en-US" altLang="en-US" sz="2400" smtClean="0">
                <a:solidFill>
                  <a:schemeClr val="bg1"/>
                </a:solidFill>
              </a:rPr>
              <a:t> ions</a:t>
            </a:r>
          </a:p>
          <a:p>
            <a:pPr lvl="1">
              <a:buFontTx/>
              <a:buNone/>
            </a:pPr>
            <a:endParaRPr lang="en-US" altLang="en-US" sz="2400" smtClean="0">
              <a:solidFill>
                <a:schemeClr val="bg1"/>
              </a:solidFill>
            </a:endParaRPr>
          </a:p>
          <a:p>
            <a:pPr lvl="1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(problem:  some bases don’t have hydroxide ions!)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CFEB9"/>
                </a:solidFill>
                <a:latin typeface="Comic Sans MS" panose="030F0702030302020204" pitchFamily="66" charset="0"/>
              </a:rPr>
              <a:t>Calculating the pH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05800" cy="5791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800" smtClean="0">
                <a:solidFill>
                  <a:srgbClr val="FFFF00"/>
                </a:solidFill>
              </a:rPr>
              <a:t>pH = - log [H+]</a:t>
            </a:r>
          </a:p>
          <a:p>
            <a:pPr algn="ctr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(Remember that the [ ] mean Molarity)</a:t>
            </a:r>
            <a:r>
              <a:rPr lang="en-US" altLang="en-US" sz="3200" smtClean="0">
                <a:solidFill>
                  <a:schemeClr val="bg1"/>
                </a:solidFill>
              </a:rPr>
              <a:t/>
            </a:r>
            <a:br>
              <a:rPr lang="en-US" altLang="en-US" sz="3200" smtClean="0">
                <a:solidFill>
                  <a:schemeClr val="bg1"/>
                </a:solidFill>
              </a:rPr>
            </a:br>
            <a:endParaRPr lang="en-US" altLang="en-US" sz="320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Example:  If [H</a:t>
            </a:r>
            <a:r>
              <a:rPr lang="en-US" altLang="en-US" sz="2800" baseline="30000" smtClean="0">
                <a:solidFill>
                  <a:schemeClr val="bg1"/>
                </a:solidFill>
              </a:rPr>
              <a:t>+</a:t>
            </a:r>
            <a:r>
              <a:rPr lang="en-US" altLang="en-US" sz="2800" smtClean="0">
                <a:solidFill>
                  <a:schemeClr val="bg1"/>
                </a:solidFill>
              </a:rPr>
              <a:t>] = 1 X 10</a:t>
            </a:r>
            <a:r>
              <a:rPr lang="en-US" altLang="en-US" sz="2800" baseline="30000" smtClean="0">
                <a:solidFill>
                  <a:schemeClr val="bg1"/>
                </a:solidFill>
              </a:rPr>
              <a:t>-10</a:t>
            </a:r>
            <a:br>
              <a:rPr lang="en-US" altLang="en-US" sz="2800" baseline="30000" smtClean="0">
                <a:solidFill>
                  <a:schemeClr val="bg1"/>
                </a:solidFill>
              </a:rPr>
            </a:br>
            <a:r>
              <a:rPr lang="en-US" altLang="en-US" sz="2800" smtClean="0">
                <a:solidFill>
                  <a:schemeClr val="bg1"/>
                </a:solidFill>
              </a:rPr>
              <a:t>pH = - log 1 X 10</a:t>
            </a:r>
            <a:r>
              <a:rPr lang="en-US" altLang="en-US" sz="2800" baseline="30000" smtClean="0">
                <a:solidFill>
                  <a:schemeClr val="bg1"/>
                </a:solidFill>
              </a:rPr>
              <a:t>-10</a:t>
            </a:r>
          </a:p>
          <a:p>
            <a:pPr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	pH = - (- 10)	</a:t>
            </a:r>
          </a:p>
          <a:p>
            <a:pPr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	pH = 10</a:t>
            </a:r>
          </a:p>
          <a:p>
            <a:pPr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Example:  If [H</a:t>
            </a:r>
            <a:r>
              <a:rPr lang="en-US" altLang="en-US" sz="2800" baseline="30000" smtClean="0">
                <a:solidFill>
                  <a:schemeClr val="bg1"/>
                </a:solidFill>
              </a:rPr>
              <a:t>+</a:t>
            </a:r>
            <a:r>
              <a:rPr lang="en-US" altLang="en-US" sz="2800" smtClean="0">
                <a:solidFill>
                  <a:schemeClr val="bg1"/>
                </a:solidFill>
              </a:rPr>
              <a:t>] = 1.8 X 10</a:t>
            </a:r>
            <a:r>
              <a:rPr lang="en-US" altLang="en-US" sz="2800" baseline="30000" smtClean="0">
                <a:solidFill>
                  <a:schemeClr val="bg1"/>
                </a:solidFill>
              </a:rPr>
              <a:t>-5</a:t>
            </a:r>
            <a:r>
              <a:rPr lang="en-US" altLang="en-US" sz="2800" smtClean="0">
                <a:solidFill>
                  <a:schemeClr val="bg1"/>
                </a:solidFill>
              </a:rPr>
              <a:t/>
            </a:r>
            <a:br>
              <a:rPr lang="en-US" altLang="en-US" sz="2800" smtClean="0">
                <a:solidFill>
                  <a:schemeClr val="bg1"/>
                </a:solidFill>
              </a:rPr>
            </a:br>
            <a:r>
              <a:rPr lang="en-US" altLang="en-US" sz="2800" smtClean="0">
                <a:solidFill>
                  <a:schemeClr val="bg1"/>
                </a:solidFill>
              </a:rPr>
              <a:t>pH = - log 1.8 X 10</a:t>
            </a:r>
            <a:r>
              <a:rPr lang="en-US" altLang="en-US" sz="2800" baseline="30000" smtClean="0">
                <a:solidFill>
                  <a:schemeClr val="bg1"/>
                </a:solidFill>
              </a:rPr>
              <a:t>-5</a:t>
            </a:r>
          </a:p>
          <a:p>
            <a:pPr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	pH = - (- 4.7)</a:t>
            </a:r>
          </a:p>
          <a:p>
            <a:pPr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	pH = 4.7</a:t>
            </a:r>
          </a:p>
          <a:p>
            <a:pPr>
              <a:buFontTx/>
              <a:buNone/>
            </a:pPr>
            <a:endParaRPr lang="en-US" altLang="en-US" sz="2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Try These!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4191000" cy="4114800"/>
          </a:xfrm>
        </p:spPr>
        <p:txBody>
          <a:bodyPr/>
          <a:lstStyle/>
          <a:p>
            <a:pPr marL="457200" indent="-457200">
              <a:buFontTx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Find the pH of these:</a:t>
            </a:r>
          </a:p>
          <a:p>
            <a:pPr marL="457200" indent="-457200">
              <a:buFontTx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1) A 0.15 M solution of Hydrochloric acid</a:t>
            </a:r>
          </a:p>
          <a:p>
            <a:pPr marL="457200" indent="-457200">
              <a:buFontTx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2) A 3.00 X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-6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 solution of Nitric acid</a:t>
            </a: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4724400" y="2133600"/>
            <a:ext cx="4191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457200" indent="-457200" algn="ctr"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 = - log [H</a:t>
            </a:r>
            <a:r>
              <a:rPr lang="en-US" sz="2800" b="1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</a:t>
            </a:r>
          </a:p>
          <a:p>
            <a:pPr marL="457200" indent="-457200"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 = - log 0.15</a:t>
            </a:r>
          </a:p>
          <a:p>
            <a:pPr marL="457200" indent="-457200"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 = - (- 0.82)</a:t>
            </a:r>
          </a:p>
          <a:p>
            <a:pPr marL="457200" indent="-457200"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 = 0.82</a:t>
            </a:r>
            <a:b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 = - log 3.00 X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10</a:t>
            </a:r>
            <a:r>
              <a:rPr lang="en-US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-6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 = - 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(- </a:t>
            </a:r>
            <a:r>
              <a:rPr 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5.52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 =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5.52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76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76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76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76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76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76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76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76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76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76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76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76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76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76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76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543800" cy="838200"/>
          </a:xfrm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algn="l">
              <a:defRPr/>
            </a:pP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pH calculations – Solving for H+</a:t>
            </a:r>
            <a:endParaRPr lang="en-US" altLang="en-US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305800" cy="533400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the pH of Coke is 3.12, [H</a:t>
            </a:r>
            <a:r>
              <a:rPr lang="en-US" altLang="en-US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= ???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Because pH = - log [H</a:t>
            </a:r>
            <a:r>
              <a:rPr lang="en-US" altLang="en-US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then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	   - pH = log [H</a:t>
            </a:r>
            <a:r>
              <a:rPr lang="en-US" altLang="en-US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Take antilog (10</a:t>
            </a:r>
            <a:r>
              <a:rPr lang="en-US" altLang="en-US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of both</a:t>
            </a:r>
            <a:b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sides and get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r>
              <a:rPr lang="en-US" altLang="en-US" sz="40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-pH  </a:t>
            </a:r>
            <a:r>
              <a:rPr lang="en-US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  <a:r>
              <a:rPr lang="en-US" altLang="en-US" sz="40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[H</a:t>
            </a:r>
            <a:r>
              <a:rPr lang="en-US" altLang="en-US" sz="40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[H</a:t>
            </a:r>
            <a:r>
              <a:rPr lang="en-US" altLang="en-US" sz="2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= 10</a:t>
            </a:r>
            <a:r>
              <a:rPr lang="en-US" altLang="en-US" sz="2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-3.12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7.59 x 10</a:t>
            </a:r>
            <a:r>
              <a:rPr lang="en-US" altLang="en-US" sz="2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-4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z="2000" dirty="0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altLang="en-US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*** to find antilog on your calculator, look for “Shift” or “2</a:t>
            </a:r>
            <a:r>
              <a:rPr lang="en-US" altLang="en-US" sz="2000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 </a:t>
            </a:r>
            <a:r>
              <a:rPr lang="en-US" altLang="en-US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function” and then the log button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3276600" cy="321468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11430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pH calculations – Solving for H+</a:t>
            </a:r>
            <a:endParaRPr lang="en-US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066800"/>
            <a:ext cx="7162800" cy="1447800"/>
          </a:xfrm>
        </p:spPr>
        <p:txBody>
          <a:bodyPr/>
          <a:lstStyle/>
          <a:p>
            <a:pPr>
              <a:defRPr/>
            </a:pP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solution has a pH of 8.5.  What is the Molarity of hydrogen ions in the solution?</a:t>
            </a:r>
          </a:p>
          <a:p>
            <a:pPr>
              <a:defRPr/>
            </a:pPr>
            <a:endParaRPr lang="en-US" sz="28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362200" y="2270125"/>
            <a:ext cx="5715000" cy="44005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</a:rPr>
              <a:t>pH = - log [H</a:t>
            </a:r>
            <a:r>
              <a:rPr lang="en-US" altLang="en-US" sz="2800" b="1" baseline="30000">
                <a:solidFill>
                  <a:schemeClr val="bg1"/>
                </a:solidFill>
              </a:rPr>
              <a:t>+</a:t>
            </a:r>
            <a:r>
              <a:rPr lang="en-US" altLang="en-US" sz="2800" b="1">
                <a:solidFill>
                  <a:schemeClr val="bg1"/>
                </a:solidFill>
              </a:rPr>
              <a:t>]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</a:rPr>
              <a:t>8.5 = - log [H</a:t>
            </a:r>
            <a:r>
              <a:rPr lang="en-US" altLang="en-US" sz="2800" b="1" baseline="30000">
                <a:solidFill>
                  <a:schemeClr val="bg1"/>
                </a:solidFill>
              </a:rPr>
              <a:t>+</a:t>
            </a:r>
            <a:r>
              <a:rPr lang="en-US" altLang="en-US" sz="2800" b="1">
                <a:solidFill>
                  <a:schemeClr val="bg1"/>
                </a:solidFill>
              </a:rPr>
              <a:t>]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</a:rPr>
              <a:t>-8.5 = log [H</a:t>
            </a:r>
            <a:r>
              <a:rPr lang="en-US" altLang="en-US" sz="2800" b="1" baseline="30000">
                <a:solidFill>
                  <a:schemeClr val="bg1"/>
                </a:solidFill>
              </a:rPr>
              <a:t>+</a:t>
            </a:r>
            <a:r>
              <a:rPr lang="en-US" altLang="en-US" sz="2800" b="1">
                <a:solidFill>
                  <a:schemeClr val="bg1"/>
                </a:solidFill>
              </a:rPr>
              <a:t>]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</a:rPr>
              <a:t>Antilog -8.5 = antilog (log [H</a:t>
            </a:r>
            <a:r>
              <a:rPr lang="en-US" altLang="en-US" sz="2800" b="1" baseline="30000">
                <a:solidFill>
                  <a:schemeClr val="bg1"/>
                </a:solidFill>
              </a:rPr>
              <a:t>+</a:t>
            </a:r>
            <a:r>
              <a:rPr lang="en-US" altLang="en-US" sz="2800" b="1">
                <a:solidFill>
                  <a:schemeClr val="bg1"/>
                </a:solidFill>
              </a:rPr>
              <a:t>])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</a:rPr>
              <a:t>10</a:t>
            </a:r>
            <a:r>
              <a:rPr lang="en-US" altLang="en-US" sz="2800" b="1" baseline="30000">
                <a:solidFill>
                  <a:schemeClr val="bg1"/>
                </a:solidFill>
              </a:rPr>
              <a:t>-8.5</a:t>
            </a:r>
            <a:r>
              <a:rPr lang="en-US" altLang="en-US" sz="2800" b="1">
                <a:solidFill>
                  <a:schemeClr val="bg1"/>
                </a:solidFill>
              </a:rPr>
              <a:t> = [H</a:t>
            </a:r>
            <a:r>
              <a:rPr lang="en-US" altLang="en-US" sz="2800" b="1" baseline="30000">
                <a:solidFill>
                  <a:schemeClr val="bg1"/>
                </a:solidFill>
              </a:rPr>
              <a:t>+</a:t>
            </a:r>
            <a:r>
              <a:rPr lang="en-US" altLang="en-US" sz="2800" b="1">
                <a:solidFill>
                  <a:schemeClr val="bg1"/>
                </a:solidFill>
              </a:rPr>
              <a:t>]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</a:rPr>
              <a:t>3.2 X 10</a:t>
            </a:r>
            <a:r>
              <a:rPr lang="en-US" altLang="en-US" sz="2800" b="1" baseline="30000">
                <a:solidFill>
                  <a:schemeClr val="bg1"/>
                </a:solidFill>
              </a:rPr>
              <a:t>-9</a:t>
            </a:r>
            <a:r>
              <a:rPr lang="en-US" altLang="en-US" sz="2800" b="1">
                <a:solidFill>
                  <a:schemeClr val="bg1"/>
                </a:solidFill>
              </a:rPr>
              <a:t> = [H</a:t>
            </a:r>
            <a:r>
              <a:rPr lang="en-US" altLang="en-US" sz="2800" b="1" baseline="30000">
                <a:solidFill>
                  <a:schemeClr val="bg1"/>
                </a:solidFill>
              </a:rPr>
              <a:t>+</a:t>
            </a:r>
            <a:r>
              <a:rPr lang="en-US" altLang="en-US" sz="2800" b="1">
                <a:solidFill>
                  <a:schemeClr val="bg1"/>
                </a:solidFill>
              </a:rPr>
              <a:t>]</a:t>
            </a:r>
          </a:p>
          <a:p>
            <a:pPr>
              <a:spcBef>
                <a:spcPct val="50000"/>
              </a:spcBef>
            </a:pPr>
            <a:endParaRPr lang="en-US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 altLang="en-US" smtClean="0">
                <a:solidFill>
                  <a:schemeClr val="hlink"/>
                </a:solidFill>
                <a:latin typeface="Comic Sans MS" panose="030F0702030302020204" pitchFamily="66" charset="0"/>
              </a:rPr>
              <a:t>pOH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162800" cy="54864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Since acids and bases are opposites, pH and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pOH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are opposites!</a:t>
            </a:r>
          </a:p>
          <a:p>
            <a:pPr>
              <a:lnSpc>
                <a:spcPct val="80000"/>
              </a:lnSpc>
              <a:defRPr/>
            </a:pP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pOH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does not really exist, but it is useful for changing bases to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pH.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pOH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looks at the perspective of a base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pOH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- log [OH</a:t>
            </a:r>
            <a:r>
              <a:rPr lang="en-US" sz="32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Since pH and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pOH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are on opposite ends,</a:t>
            </a:r>
          </a:p>
          <a:p>
            <a:pPr lvl="3">
              <a:lnSpc>
                <a:spcPct val="80000"/>
              </a:lnSpc>
              <a:buFontTx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+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pOH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6324600" cy="838200"/>
          </a:xfrm>
        </p:spPr>
        <p:txBody>
          <a:bodyPr/>
          <a:lstStyle/>
          <a:p>
            <a:pPr algn="l">
              <a:defRPr/>
            </a:pPr>
            <a:r>
              <a:rPr lang="en-US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[H</a:t>
            </a:r>
            <a:r>
              <a:rPr lang="en-US" altLang="en-US" sz="4000" baseline="-25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  <a:r>
              <a:rPr lang="en-US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</a:t>
            </a:r>
            <a:r>
              <a:rPr lang="en-US" altLang="en-US" sz="4000" baseline="30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</a:t>
            </a:r>
            <a:r>
              <a:rPr lang="en-US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], [OH</a:t>
            </a:r>
            <a:r>
              <a:rPr lang="en-US" altLang="en-US" sz="4000" baseline="30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</a:t>
            </a:r>
            <a:r>
              <a:rPr lang="en-US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] and pH</a:t>
            </a:r>
            <a:endParaRPr lang="en-US" altLang="en-US" sz="40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6324600" cy="312420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the pH of the 					0.0010 M </a:t>
            </a:r>
            <a:r>
              <a:rPr lang="en-US" alt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NaOH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solution? 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[OH-] = 0.0010 (or 1.0 X 10</a:t>
            </a:r>
            <a:r>
              <a:rPr lang="en-US" altLang="en-US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-3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M)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en-US" altLang="en-US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pOH</a:t>
            </a:r>
            <a:r>
              <a:rPr lang="en-US" altLang="en-U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- log 0.0010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en-US" altLang="en-US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pOH</a:t>
            </a:r>
            <a:r>
              <a:rPr lang="en-US" altLang="en-U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3.0	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 = 14.00 – 3.0 = 11.0</a:t>
            </a:r>
            <a:r>
              <a:rPr lang="en-US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endParaRPr lang="en-US" altLang="en-US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26628" name="Object 5"/>
          <p:cNvGraphicFramePr>
            <a:graphicFrameLocks/>
          </p:cNvGraphicFramePr>
          <p:nvPr/>
        </p:nvGraphicFramePr>
        <p:xfrm>
          <a:off x="5915025" y="4200525"/>
          <a:ext cx="2622550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Microsoft ClipArt Gallery" r:id="rId3" imgW="5270500" imgH="4660900" progId="MS_ClipArt_Gallery">
                  <p:embed/>
                </p:oleObj>
              </mc:Choice>
              <mc:Fallback>
                <p:oleObj name="Microsoft ClipArt Gallery" r:id="rId3" imgW="5270500" imgH="4660900" progId="MS_ClipArt_Gallery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5025" y="4200525"/>
                        <a:ext cx="2622550" cy="231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53882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914400" y="4346575"/>
            <a:ext cx="4724400" cy="2505075"/>
          </a:xfrm>
          <a:prstGeom prst="rect">
            <a:avLst/>
          </a:prstGeom>
          <a:ln w="508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Equations to use: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pH = - log [H+]</a:t>
            </a:r>
          </a:p>
          <a:p>
            <a:pPr algn="ctr">
              <a:lnSpc>
                <a:spcPct val="80000"/>
              </a:lnSpc>
              <a:defRPr/>
            </a:pP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pOH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= - log [OH</a:t>
            </a:r>
            <a:r>
              <a:rPr lang="en-US" sz="28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]</a:t>
            </a:r>
          </a:p>
          <a:p>
            <a:pPr algn="ctr">
              <a:lnSpc>
                <a:spcPct val="80000"/>
              </a:lnSpc>
              <a:defRPr/>
            </a:pP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pH +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pOH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= 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919163" y="320675"/>
            <a:ext cx="818038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66FF33"/>
                </a:solidFill>
              </a:rPr>
              <a:t>The pH of rainwater collected in a certain region of the northeastern United States on a particular day was 4.82.  What is the H</a:t>
            </a:r>
            <a:r>
              <a:rPr lang="en-US" altLang="en-US" sz="2400" b="1" baseline="30000">
                <a:solidFill>
                  <a:srgbClr val="66FF33"/>
                </a:solidFill>
              </a:rPr>
              <a:t>+</a:t>
            </a:r>
            <a:r>
              <a:rPr lang="en-US" altLang="en-US" sz="2400" b="1">
                <a:solidFill>
                  <a:srgbClr val="66FF33"/>
                </a:solidFill>
              </a:rPr>
              <a:t> ion concentration of the rainwater?</a:t>
            </a:r>
            <a:endParaRPr lang="en-US" altLang="en-US" sz="2000" b="1">
              <a:solidFill>
                <a:srgbClr val="66FF33"/>
              </a:solidFill>
            </a:endParaRP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152400" y="76200"/>
          <a:ext cx="71755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" name="Clip" r:id="rId3" imgW="856615" imgH="1637665" progId="MS_ClipArt_Gallery.2">
                  <p:embed/>
                </p:oleObj>
              </mc:Choice>
              <mc:Fallback>
                <p:oleObj name="Clip" r:id="rId3" imgW="856615" imgH="1637665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76200"/>
                        <a:ext cx="71755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3503613" y="1614488"/>
            <a:ext cx="21383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</a:rPr>
              <a:t>pH = </a:t>
            </a:r>
            <a:r>
              <a:rPr lang="en-US" altLang="en-US" sz="2800" b="1">
                <a:solidFill>
                  <a:schemeClr val="bg1"/>
                </a:solidFill>
              </a:rPr>
              <a:t>-</a:t>
            </a:r>
            <a:r>
              <a:rPr lang="en-US" altLang="en-US" sz="2400" b="1">
                <a:solidFill>
                  <a:schemeClr val="bg1"/>
                </a:solidFill>
              </a:rPr>
              <a:t>log [H</a:t>
            </a:r>
            <a:r>
              <a:rPr lang="en-US" altLang="en-US" sz="2400" b="1" baseline="30000">
                <a:solidFill>
                  <a:schemeClr val="bg1"/>
                </a:solidFill>
              </a:rPr>
              <a:t>+</a:t>
            </a:r>
            <a:r>
              <a:rPr lang="en-US" altLang="en-US" sz="2400" b="1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2381250" y="2224088"/>
            <a:ext cx="1751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bg1"/>
                </a:solidFill>
              </a:rPr>
              <a:t>[H</a:t>
            </a:r>
            <a:r>
              <a:rPr lang="en-US" altLang="en-US" sz="2400" b="1" baseline="30000">
                <a:solidFill>
                  <a:schemeClr val="bg1"/>
                </a:solidFill>
              </a:rPr>
              <a:t>+</a:t>
            </a:r>
            <a:r>
              <a:rPr lang="en-US" altLang="en-US" sz="2400" b="1">
                <a:solidFill>
                  <a:schemeClr val="bg1"/>
                </a:solidFill>
              </a:rPr>
              <a:t>] = 10</a:t>
            </a:r>
            <a:r>
              <a:rPr lang="en-US" altLang="en-US" sz="2400" b="1" baseline="30000">
                <a:solidFill>
                  <a:schemeClr val="bg1"/>
                </a:solidFill>
              </a:rPr>
              <a:t>-pH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3979863" y="2222500"/>
            <a:ext cx="1249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bg1"/>
                </a:solidFill>
              </a:rPr>
              <a:t>= 10</a:t>
            </a:r>
            <a:r>
              <a:rPr lang="en-US" altLang="en-US" sz="2400" b="1" baseline="30000">
                <a:solidFill>
                  <a:schemeClr val="bg1"/>
                </a:solidFill>
              </a:rPr>
              <a:t>-4.82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5143500" y="2222500"/>
            <a:ext cx="2066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bg1"/>
                </a:solidFill>
              </a:rPr>
              <a:t>= 1.5 x 10</a:t>
            </a:r>
            <a:r>
              <a:rPr lang="en-US" altLang="en-US" sz="2400" b="1" baseline="30000">
                <a:solidFill>
                  <a:schemeClr val="bg1"/>
                </a:solidFill>
              </a:rPr>
              <a:t>-5</a:t>
            </a:r>
            <a:r>
              <a:rPr lang="en-US" altLang="en-US" sz="2400" b="1">
                <a:solidFill>
                  <a:schemeClr val="bg1"/>
                </a:solidFill>
              </a:rPr>
              <a:t> M</a:t>
            </a:r>
          </a:p>
        </p:txBody>
      </p:sp>
      <p:grpSp>
        <p:nvGrpSpPr>
          <p:cNvPr id="27656" name="Group 8"/>
          <p:cNvGrpSpPr>
            <a:grpSpLocks/>
          </p:cNvGrpSpPr>
          <p:nvPr/>
        </p:nvGrpSpPr>
        <p:grpSpPr bwMode="auto">
          <a:xfrm>
            <a:off x="152400" y="2987675"/>
            <a:ext cx="8991600" cy="1368425"/>
            <a:chOff x="96" y="1882"/>
            <a:chExt cx="5664" cy="862"/>
          </a:xfrm>
        </p:grpSpPr>
        <p:sp>
          <p:nvSpPr>
            <p:cNvPr id="27661" name="Text Box 9"/>
            <p:cNvSpPr txBox="1">
              <a:spLocks noChangeArrowheads="1"/>
            </p:cNvSpPr>
            <p:nvPr/>
          </p:nvSpPr>
          <p:spPr bwMode="auto">
            <a:xfrm>
              <a:off x="528" y="2036"/>
              <a:ext cx="523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b="1">
                  <a:solidFill>
                    <a:srgbClr val="66FF33"/>
                  </a:solidFill>
                </a:rPr>
                <a:t>The OH</a:t>
              </a:r>
              <a:r>
                <a:rPr lang="en-US" altLang="en-US" sz="2400" b="1" baseline="30000">
                  <a:solidFill>
                    <a:srgbClr val="66FF33"/>
                  </a:solidFill>
                </a:rPr>
                <a:t>-</a:t>
              </a:r>
              <a:r>
                <a:rPr lang="en-US" altLang="en-US" sz="2400" b="1">
                  <a:solidFill>
                    <a:srgbClr val="66FF33"/>
                  </a:solidFill>
                </a:rPr>
                <a:t> ion concentration of a blood sample is </a:t>
              </a:r>
              <a:br>
                <a:rPr lang="en-US" altLang="en-US" sz="2400" b="1">
                  <a:solidFill>
                    <a:srgbClr val="66FF33"/>
                  </a:solidFill>
                </a:rPr>
              </a:br>
              <a:r>
                <a:rPr lang="en-US" altLang="en-US" sz="2400" b="1">
                  <a:solidFill>
                    <a:srgbClr val="66FF33"/>
                  </a:solidFill>
                </a:rPr>
                <a:t>2.5 x 10</a:t>
              </a:r>
              <a:r>
                <a:rPr lang="en-US" altLang="en-US" sz="2400" b="1" baseline="30000">
                  <a:solidFill>
                    <a:srgbClr val="66FF33"/>
                  </a:solidFill>
                </a:rPr>
                <a:t>-7 </a:t>
              </a:r>
              <a:r>
                <a:rPr lang="en-US" altLang="en-US" sz="2400" b="1">
                  <a:solidFill>
                    <a:srgbClr val="66FF33"/>
                  </a:solidFill>
                </a:rPr>
                <a:t>M.  What is the pH of the blood?</a:t>
              </a:r>
              <a:endParaRPr lang="en-US" altLang="en-US" sz="2000" b="1">
                <a:solidFill>
                  <a:srgbClr val="66FF33"/>
                </a:solidFill>
              </a:endParaRPr>
            </a:p>
          </p:txBody>
        </p:sp>
        <p:graphicFrame>
          <p:nvGraphicFramePr>
            <p:cNvPr id="27662" name="Object 10"/>
            <p:cNvGraphicFramePr>
              <a:graphicFrameLocks noChangeAspect="1"/>
            </p:cNvGraphicFramePr>
            <p:nvPr/>
          </p:nvGraphicFramePr>
          <p:xfrm>
            <a:off x="96" y="1882"/>
            <a:ext cx="452" cy="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68" name="Clip" r:id="rId5" imgW="856615" imgH="1637665" progId="MS_ClipArt_Gallery.2">
                    <p:embed/>
                  </p:oleObj>
                </mc:Choice>
                <mc:Fallback>
                  <p:oleObj name="Clip" r:id="rId5" imgW="856615" imgH="1637665" progId="MS_ClipArt_Gallery.2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1882"/>
                          <a:ext cx="452" cy="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1524000" y="4648200"/>
            <a:ext cx="2543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bg1"/>
                </a:solidFill>
              </a:rPr>
              <a:t>pOH = -log [OH</a:t>
            </a:r>
            <a:r>
              <a:rPr lang="en-US" altLang="en-US" sz="2400" b="1" baseline="30000">
                <a:solidFill>
                  <a:schemeClr val="bg1"/>
                </a:solidFill>
              </a:rPr>
              <a:t>-</a:t>
            </a:r>
            <a:r>
              <a:rPr lang="en-US" altLang="en-US" sz="2400" b="1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3892550" y="4648200"/>
            <a:ext cx="2573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bg1"/>
                </a:solidFill>
              </a:rPr>
              <a:t>= -log (2.5 x 10</a:t>
            </a:r>
            <a:r>
              <a:rPr lang="en-US" altLang="en-US" sz="2400" b="1" baseline="30000">
                <a:solidFill>
                  <a:schemeClr val="bg1"/>
                </a:solidFill>
              </a:rPr>
              <a:t>-7</a:t>
            </a:r>
            <a:r>
              <a:rPr lang="en-US" altLang="en-US" sz="2400" b="1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6324600" y="4648200"/>
            <a:ext cx="86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bg1"/>
                </a:solidFill>
              </a:rPr>
              <a:t>= 6.6</a:t>
            </a:r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1755775" y="5257800"/>
            <a:ext cx="532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bg1"/>
                </a:solidFill>
              </a:rPr>
              <a:t>pH = 14.00 – pOH = 14.00 – 6.6 = 7.4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0" grpId="0"/>
      <p:bldP spid="157701" grpId="0"/>
      <p:bldP spid="157702" grpId="0"/>
      <p:bldP spid="157703" grpId="0"/>
      <p:bldP spid="157708" grpId="0"/>
      <p:bldP spid="157709" grpId="0"/>
      <p:bldP spid="157710" grpId="0"/>
      <p:bldP spid="1577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143000" y="7620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09600" y="5562600"/>
            <a:ext cx="75565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bg1"/>
                </a:solidFill>
              </a:rPr>
              <a:t>HClO</a:t>
            </a:r>
            <a:r>
              <a:rPr lang="en-US" altLang="en-US" sz="2800" b="1" baseline="-25000">
                <a:solidFill>
                  <a:schemeClr val="bg1"/>
                </a:solidFill>
              </a:rPr>
              <a:t>4</a:t>
            </a:r>
            <a:r>
              <a:rPr lang="en-US" altLang="en-US" sz="2800" b="1">
                <a:solidFill>
                  <a:schemeClr val="bg1"/>
                </a:solidFill>
              </a:rPr>
              <a:t>, H</a:t>
            </a:r>
            <a:r>
              <a:rPr lang="en-US" altLang="en-US" sz="2800" b="1" baseline="-25000">
                <a:solidFill>
                  <a:schemeClr val="bg1"/>
                </a:solidFill>
              </a:rPr>
              <a:t>2</a:t>
            </a:r>
            <a:r>
              <a:rPr lang="en-US" altLang="en-US" sz="2800" b="1">
                <a:solidFill>
                  <a:schemeClr val="bg1"/>
                </a:solidFill>
              </a:rPr>
              <a:t>SO</a:t>
            </a:r>
            <a:r>
              <a:rPr lang="en-US" altLang="en-US" sz="2800" b="1" baseline="-25000">
                <a:solidFill>
                  <a:schemeClr val="bg1"/>
                </a:solidFill>
              </a:rPr>
              <a:t>4</a:t>
            </a:r>
            <a:r>
              <a:rPr lang="en-US" altLang="en-US" sz="2800" b="1">
                <a:solidFill>
                  <a:schemeClr val="bg1"/>
                </a:solidFill>
              </a:rPr>
              <a:t>, HNO</a:t>
            </a:r>
            <a:r>
              <a:rPr lang="en-US" altLang="en-US" sz="2800" b="1" baseline="-25000">
                <a:solidFill>
                  <a:schemeClr val="bg1"/>
                </a:solidFill>
              </a:rPr>
              <a:t>3</a:t>
            </a:r>
            <a:r>
              <a:rPr lang="en-US" altLang="en-US" sz="2800" b="1">
                <a:solidFill>
                  <a:schemeClr val="bg1"/>
                </a:solidFill>
              </a:rPr>
              <a:t>, HCl, HBr, and HI are among the only known strong acids.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990600" y="228600"/>
            <a:ext cx="7162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Strong and Weak Acids/Bases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8534400" cy="270668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838200" y="1143000"/>
            <a:ext cx="7696200" cy="155416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The strength of an acid (or base) is determined by the amount of </a:t>
            </a:r>
            <a:r>
              <a:rPr lang="en-US" altLang="en-US" sz="3200" b="1">
                <a:solidFill>
                  <a:schemeClr val="folHlink"/>
                </a:solidFill>
              </a:rPr>
              <a:t>IONIZATION</a:t>
            </a:r>
            <a:r>
              <a:rPr lang="en-US" altLang="en-US" sz="3200" b="1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162800" cy="1143000"/>
          </a:xfrm>
        </p:spPr>
        <p:txBody>
          <a:bodyPr/>
          <a:lstStyle/>
          <a:p>
            <a:r>
              <a:rPr lang="en-US" altLang="en-US" smtClean="0">
                <a:solidFill>
                  <a:schemeClr val="hlink"/>
                </a:solidFill>
                <a:latin typeface="Comic Sans MS" panose="030F0702030302020204" pitchFamily="66" charset="0"/>
              </a:rPr>
              <a:t>pH testing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162800" cy="4953000"/>
          </a:xfrm>
        </p:spPr>
        <p:txBody>
          <a:bodyPr/>
          <a:lstStyle/>
          <a:p>
            <a:pPr>
              <a:defRPr/>
            </a:pP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There are several ways to test pH</a:t>
            </a:r>
          </a:p>
          <a:p>
            <a:pPr lvl="1">
              <a:defRPr/>
            </a:pP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Blue litmus paper (red = acid)</a:t>
            </a:r>
          </a:p>
          <a:p>
            <a:pPr lvl="1">
              <a:defRPr/>
            </a:pP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 litmus paper (blue = basic)</a:t>
            </a:r>
          </a:p>
          <a:p>
            <a:pPr lvl="1">
              <a:defRPr/>
            </a:pP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paper (multi-colored)</a:t>
            </a:r>
          </a:p>
          <a:p>
            <a:pPr lvl="1">
              <a:defRPr/>
            </a:pP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meter (7 is neutral, &lt;7 acid, &gt;7 base)</a:t>
            </a:r>
          </a:p>
          <a:p>
            <a:pPr lvl="1">
              <a:defRPr/>
            </a:pP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Universal indicator (multi-colored)</a:t>
            </a:r>
          </a:p>
          <a:p>
            <a:pPr lvl="1">
              <a:defRPr/>
            </a:pP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Indicators like phenolphthalein</a:t>
            </a:r>
          </a:p>
          <a:p>
            <a:pPr lvl="1">
              <a:defRPr/>
            </a:pP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Natural indicators like red cabbage, radishes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 altLang="en-US" smtClean="0">
                <a:solidFill>
                  <a:schemeClr val="hlink"/>
                </a:solidFill>
                <a:latin typeface="Comic Sans MS" panose="030F0702030302020204" pitchFamily="66" charset="0"/>
              </a:rPr>
              <a:t>Paper testing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5867400" cy="49530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Paper tests like litmus paper and pH paper</a:t>
            </a:r>
          </a:p>
          <a:p>
            <a:pPr lvl="1">
              <a:defRPr/>
            </a:pPr>
            <a: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Put a stirring rod into the solution and stir.</a:t>
            </a:r>
          </a:p>
          <a:p>
            <a:pPr lvl="1">
              <a:defRPr/>
            </a:pPr>
            <a: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Take the stirring rod out, and place a drop of the solution from the end of the stirring rod onto a piece of the paper</a:t>
            </a:r>
          </a:p>
          <a:p>
            <a:pPr lvl="1">
              <a:defRPr/>
            </a:pPr>
            <a: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Read and record the color change.  Note what the color indicates.</a:t>
            </a:r>
          </a:p>
          <a:p>
            <a:pPr lvl="1">
              <a:defRPr/>
            </a:pPr>
            <a: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should only use a small portion of the paper.  You can use one piece of paper for several tests.</a:t>
            </a:r>
          </a:p>
        </p:txBody>
      </p:sp>
      <p:pic>
        <p:nvPicPr>
          <p:cNvPr id="30724" name="Picture 4" descr="litmu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7625" y="2590800"/>
            <a:ext cx="2746375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5" name="Picture 5" descr="litmus bottle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609600"/>
            <a:ext cx="1905000" cy="190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6" name="Picture 6" descr="ph-paper-0-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4767263"/>
            <a:ext cx="2447925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Acid and Bases</a:t>
            </a:r>
            <a:endParaRPr lang="en-US" altLang="en-US" smtClean="0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686800" cy="44005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Line 5"/>
          <p:cNvSpPr>
            <a:spLocks noChangeShapeType="1"/>
          </p:cNvSpPr>
          <p:nvPr/>
        </p:nvSpPr>
        <p:spPr bwMode="auto">
          <a:xfrm>
            <a:off x="838200" y="1600200"/>
            <a:ext cx="746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smtClean="0">
                <a:solidFill>
                  <a:schemeClr val="hlink"/>
                </a:solidFill>
                <a:latin typeface="Comic Sans MS" panose="030F0702030302020204" pitchFamily="66" charset="0"/>
              </a:rPr>
              <a:t>pH meter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5029200" cy="4114800"/>
          </a:xfr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Tests the voltage of the electrolyte</a:t>
            </a:r>
          </a:p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Converts the voltage to pH</a:t>
            </a:r>
          </a:p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Very cheap, accurate</a:t>
            </a:r>
          </a:p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Must be calibrated with a buffer solution</a:t>
            </a:r>
          </a:p>
        </p:txBody>
      </p:sp>
      <p:pic>
        <p:nvPicPr>
          <p:cNvPr id="317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2362200"/>
            <a:ext cx="2971800" cy="2914650"/>
          </a:xfrm>
          <a:noFill/>
          <a:effectLst>
            <a:outerShdw dist="53882" dir="27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 altLang="en-US" sz="4000" smtClean="0">
                <a:solidFill>
                  <a:schemeClr val="hlink"/>
                </a:solidFill>
                <a:latin typeface="Comic Sans MS" panose="030F0702030302020204" pitchFamily="66" charset="0"/>
              </a:rPr>
              <a:t>pH indicators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5410200" cy="4114800"/>
          </a:xfrm>
        </p:spPr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Indicators are dyes that can be added that will change color in the presence of an acid or base.</a:t>
            </a:r>
          </a:p>
          <a:p>
            <a:r>
              <a:rPr lang="en-US" altLang="en-US" smtClean="0">
                <a:solidFill>
                  <a:schemeClr val="bg1"/>
                </a:solidFill>
              </a:rPr>
              <a:t>Some indicators only work in a specific range of pH</a:t>
            </a:r>
          </a:p>
          <a:p>
            <a:r>
              <a:rPr lang="en-US" altLang="en-US" smtClean="0">
                <a:solidFill>
                  <a:schemeClr val="bg1"/>
                </a:solidFill>
              </a:rPr>
              <a:t>Once the drops are added, the sample is ruined</a:t>
            </a:r>
          </a:p>
          <a:p>
            <a:r>
              <a:rPr lang="en-US" altLang="en-US" smtClean="0">
                <a:solidFill>
                  <a:schemeClr val="bg1"/>
                </a:solidFill>
              </a:rPr>
              <a:t>Some dyes are natural, like radish skin or red cabbage</a:t>
            </a:r>
          </a:p>
        </p:txBody>
      </p:sp>
      <p:pic>
        <p:nvPicPr>
          <p:cNvPr id="32772" name="Picture 4" descr="pool pH ki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4168775"/>
            <a:ext cx="2743200" cy="2689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3" name="Picture 5" descr="universal indicato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314825"/>
            <a:ext cx="3276600" cy="2543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4" name="Picture 6" descr="cabjuic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838200"/>
            <a:ext cx="32385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redcabb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2971800"/>
            <a:ext cx="230505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1447800"/>
          </a:xfrm>
          <a:solidFill>
            <a:srgbClr val="FFC5CF"/>
          </a:solidFill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PROBLEM:  You have 50.0 mL of 3.0 M NaOH and you want 0.50 M NaOH.  What do you do?</a:t>
            </a: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209800"/>
            <a:ext cx="716280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Add water to the 3.0 M solution to lower its concentration to 0.50 M </a:t>
            </a:r>
          </a:p>
          <a:p>
            <a:pPr>
              <a:buFontTx/>
              <a:buNone/>
              <a:defRPr/>
            </a:pPr>
            <a:r>
              <a:rPr lang="en-US" alt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Dilute the solution!</a:t>
            </a:r>
            <a:r>
              <a:rPr lang="en-US" altLang="en-US" sz="3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1371600"/>
          </a:xfrm>
          <a:solidFill>
            <a:srgbClr val="FFC5CF"/>
          </a:solidFill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altLang="en-US" sz="24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PROBLEM:  You have 50.0 mL of 3.0 M NaOH and you want 0.50 M NaOH.  What do you do?</a:t>
            </a: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4336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019300"/>
            <a:ext cx="6019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3567113" y="2333625"/>
            <a:ext cx="4262437" cy="106362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But how much water </a:t>
            </a:r>
          </a:p>
          <a:p>
            <a:pPr>
              <a:defRPr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do we add?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1447800"/>
          </a:xfrm>
          <a:solidFill>
            <a:srgbClr val="FFC5CF"/>
          </a:solidFill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altLang="en-US" sz="24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PROBLEM:  You have 50.0 mL of 3.0 M NaOH and you want 0.50 M NaOH.  What do you do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209800"/>
            <a:ext cx="7162800" cy="106680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 much water is added?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important point is that ---&gt;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endParaRPr lang="en-US" altLang="en-US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44388" name="Group 4"/>
          <p:cNvGrpSpPr>
            <a:grpSpLocks/>
          </p:cNvGrpSpPr>
          <p:nvPr/>
        </p:nvGrpSpPr>
        <p:grpSpPr bwMode="auto">
          <a:xfrm>
            <a:off x="914400" y="3578225"/>
            <a:ext cx="7345363" cy="1222375"/>
            <a:chOff x="624" y="2254"/>
            <a:chExt cx="4627" cy="770"/>
          </a:xfrm>
        </p:grpSpPr>
        <p:sp>
          <p:nvSpPr>
            <p:cNvPr id="35845" name="Rectangle 5"/>
            <p:cNvSpPr>
              <a:spLocks noChangeArrowheads="1"/>
            </p:cNvSpPr>
            <p:nvPr/>
          </p:nvSpPr>
          <p:spPr bwMode="auto">
            <a:xfrm>
              <a:off x="624" y="2256"/>
              <a:ext cx="4560" cy="768"/>
            </a:xfrm>
            <a:prstGeom prst="rect">
              <a:avLst/>
            </a:prstGeom>
            <a:solidFill>
              <a:srgbClr val="FCFEB9"/>
            </a:soli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390" name="Text Box 6"/>
            <p:cNvSpPr txBox="1">
              <a:spLocks noChangeArrowheads="1"/>
            </p:cNvSpPr>
            <p:nvPr/>
          </p:nvSpPr>
          <p:spPr bwMode="auto">
            <a:xfrm>
              <a:off x="920" y="2254"/>
              <a:ext cx="4331" cy="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  <a:defRPr/>
              </a:pPr>
              <a:r>
                <a:rPr lang="en-US" sz="28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moles of NaOH in ORIGINAL solution = 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       moles of NaOH in FINAL solution</a:t>
              </a:r>
              <a:endPara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09600" y="3200400"/>
            <a:ext cx="4724400" cy="1295400"/>
          </a:xfrm>
          <a:prstGeom prst="rect">
            <a:avLst/>
          </a:prstGeom>
          <a:solidFill>
            <a:srgbClr val="FFC5C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685800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</a:t>
            </a:r>
            <a:r>
              <a:rPr lang="en-US" alt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shortcut</a:t>
            </a:r>
          </a:p>
          <a:p>
            <a:pPr>
              <a:spcBef>
                <a:spcPct val="120000"/>
              </a:spcBef>
              <a:buFontTx/>
              <a:buNone/>
              <a:defRPr/>
            </a:pPr>
            <a:r>
              <a:rPr lang="en-US" altLang="en-US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  <a:r>
              <a:rPr lang="en-US" altLang="en-US" sz="4000" baseline="-25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en-US" altLang="en-US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• V</a:t>
            </a:r>
            <a:r>
              <a:rPr lang="en-US" altLang="en-US" sz="4000" baseline="-25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en-US" altLang="en-US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=  M</a:t>
            </a:r>
            <a:r>
              <a:rPr lang="en-US" altLang="en-US" sz="4000" baseline="-25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altLang="en-US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• V</a:t>
            </a:r>
            <a:r>
              <a:rPr lang="en-US" altLang="en-US" sz="4000" baseline="-25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pic>
        <p:nvPicPr>
          <p:cNvPr id="3686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754188"/>
            <a:ext cx="18669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9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3587750"/>
            <a:ext cx="1401762" cy="27178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2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6096000" cy="1143000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Preparing Solutions by Dilution</a:t>
            </a:r>
            <a:endParaRPr lang="en-US" altLang="en-US" sz="480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1143000"/>
          </a:xfrm>
          <a:solidFill>
            <a:srgbClr val="FFC5CF"/>
          </a:solidFill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altLang="en-US" sz="24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PROBLEM:  You have 50.0 mL of 3.0 M NaOH and you want 0.50 M NaOH.  What do you do?</a:t>
            </a: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162800" cy="449580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Amount of NaOH in original solution = 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r>
              <a:rPr lang="en-US" alt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 • V</a:t>
            </a: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</a:t>
            </a:r>
            <a:r>
              <a:rPr lang="en-US" alt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 • V</a:t>
            </a: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altLang="en-US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(3.0 mol/L)(0.050 L)  =  0.5 M NaOH  X  V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Amount of NaOH in final solution must also = 0.15 mol NaOH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Volume of final solution =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(0.15 mol NaOH)  /  (0.50 M)  = 0.30 L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or      </a:t>
            </a:r>
            <a:r>
              <a:rPr lang="en-US" alt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300 mL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1447800"/>
          </a:xfrm>
          <a:solidFill>
            <a:srgbClr val="FFC5CF"/>
          </a:solidFill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altLang="en-US" sz="24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PROBLEM:  You have 50.0 mL of 3.0 M NaOH and you want 0.50 M NaOH.  What do you do?</a:t>
            </a: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0" y="1905000"/>
            <a:ext cx="2667000" cy="434340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z="28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Conclusion: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add 250 mL of water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50.0 mL of 3.0 M NaOH to make 300 mL of 0.50 M NaOH.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</a:t>
            </a:r>
          </a:p>
        </p:txBody>
      </p:sp>
      <p:pic>
        <p:nvPicPr>
          <p:cNvPr id="3891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790700"/>
            <a:ext cx="6019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  <a:latin typeface="Comic Sans MS" panose="030F0702030302020204" pitchFamily="66" charset="0"/>
              </a:rPr>
              <a:t>You try this dilution problem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14400"/>
            <a:ext cx="7162800" cy="5181600"/>
          </a:xfrm>
        </p:spPr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You have a stock bottle of hydrochloric acid, which is 12.1 M.  You need 400. mL of 0.10 M HCl.  How much of the acid and how much water will you need?</a:t>
            </a: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152400" y="2743200"/>
            <a:ext cx="36576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accent1"/>
                </a:solidFill>
              </a:rPr>
              <a:t>M</a:t>
            </a:r>
            <a:r>
              <a:rPr lang="en-US" altLang="en-US" sz="2400" b="1" baseline="-25000">
                <a:solidFill>
                  <a:schemeClr val="accent1"/>
                </a:solidFill>
              </a:rPr>
              <a:t>1</a:t>
            </a:r>
            <a:r>
              <a:rPr lang="en-US" altLang="en-US" sz="2400" b="1">
                <a:solidFill>
                  <a:schemeClr val="accent1"/>
                </a:solidFill>
              </a:rPr>
              <a:t> V</a:t>
            </a:r>
            <a:r>
              <a:rPr lang="en-US" altLang="en-US" sz="2400" b="1" baseline="-25000">
                <a:solidFill>
                  <a:schemeClr val="accent1"/>
                </a:solidFill>
              </a:rPr>
              <a:t>1</a:t>
            </a:r>
            <a:r>
              <a:rPr lang="en-US" altLang="en-US" sz="2400" b="1">
                <a:solidFill>
                  <a:schemeClr val="accent1"/>
                </a:solidFill>
              </a:rPr>
              <a:t> = M</a:t>
            </a:r>
            <a:r>
              <a:rPr lang="en-US" altLang="en-US" sz="2400" b="1" baseline="-25000">
                <a:solidFill>
                  <a:schemeClr val="accent1"/>
                </a:solidFill>
              </a:rPr>
              <a:t>2</a:t>
            </a:r>
            <a:r>
              <a:rPr lang="en-US" altLang="en-US" sz="2400" b="1">
                <a:solidFill>
                  <a:schemeClr val="accent1"/>
                </a:solidFill>
              </a:rPr>
              <a:t> V</a:t>
            </a:r>
            <a:r>
              <a:rPr lang="en-US" altLang="en-US" sz="2400" b="1" baseline="-25000">
                <a:solidFill>
                  <a:schemeClr val="accent1"/>
                </a:solidFill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accent1"/>
                </a:solidFill>
              </a:rPr>
              <a:t>M</a:t>
            </a:r>
            <a:r>
              <a:rPr lang="en-US" altLang="en-US" sz="2400" b="1" baseline="-25000">
                <a:solidFill>
                  <a:schemeClr val="accent1"/>
                </a:solidFill>
              </a:rPr>
              <a:t>1</a:t>
            </a:r>
            <a:r>
              <a:rPr lang="en-US" altLang="en-US" sz="2400" b="1">
                <a:solidFill>
                  <a:schemeClr val="accent1"/>
                </a:solidFill>
              </a:rPr>
              <a:t> = 12.1 M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accent1"/>
                </a:solidFill>
              </a:rPr>
              <a:t>V</a:t>
            </a:r>
            <a:r>
              <a:rPr lang="en-US" altLang="en-US" sz="2400" b="1" baseline="-25000">
                <a:solidFill>
                  <a:schemeClr val="accent1"/>
                </a:solidFill>
              </a:rPr>
              <a:t>1</a:t>
            </a:r>
            <a:r>
              <a:rPr lang="en-US" altLang="en-US" sz="2400" b="1">
                <a:solidFill>
                  <a:schemeClr val="accent1"/>
                </a:solidFill>
              </a:rPr>
              <a:t> = ??? L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accent1"/>
                </a:solidFill>
              </a:rPr>
              <a:t>M</a:t>
            </a:r>
            <a:r>
              <a:rPr lang="en-US" altLang="en-US" sz="2400" b="1" baseline="-25000">
                <a:solidFill>
                  <a:schemeClr val="accent1"/>
                </a:solidFill>
              </a:rPr>
              <a:t>2</a:t>
            </a:r>
            <a:r>
              <a:rPr lang="en-US" altLang="en-US" sz="2400" b="1">
                <a:solidFill>
                  <a:schemeClr val="accent1"/>
                </a:solidFill>
              </a:rPr>
              <a:t> = 0.10 M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accent1"/>
                </a:solidFill>
              </a:rPr>
              <a:t>V</a:t>
            </a:r>
            <a:r>
              <a:rPr lang="en-US" altLang="en-US" sz="2400" b="1" baseline="-25000">
                <a:solidFill>
                  <a:schemeClr val="accent1"/>
                </a:solidFill>
              </a:rPr>
              <a:t>2</a:t>
            </a:r>
            <a:r>
              <a:rPr lang="en-US" altLang="en-US" sz="2400" b="1">
                <a:solidFill>
                  <a:schemeClr val="accent1"/>
                </a:solidFill>
              </a:rPr>
              <a:t> = 400 mL </a:t>
            </a:r>
            <a:r>
              <a:rPr lang="en-US" altLang="en-US" sz="2400" b="1">
                <a:solidFill>
                  <a:schemeClr val="accent1"/>
                </a:solidFill>
                <a:sym typeface="Wingdings" panose="05000000000000000000" pitchFamily="2" charset="2"/>
              </a:rPr>
              <a:t> 0.400 L</a:t>
            </a:r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3657600" y="2819400"/>
            <a:ext cx="5486400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V</a:t>
            </a:r>
            <a:r>
              <a:rPr lang="en-US" altLang="en-US" sz="2800" b="1" baseline="-25000">
                <a:solidFill>
                  <a:srgbClr val="FFFF00"/>
                </a:solidFill>
              </a:rPr>
              <a:t>1</a:t>
            </a:r>
            <a:r>
              <a:rPr lang="en-US" altLang="en-US" sz="2800" b="1">
                <a:solidFill>
                  <a:srgbClr val="FFFF00"/>
                </a:solidFill>
              </a:rPr>
              <a:t> = 0.0033 L </a:t>
            </a:r>
            <a:r>
              <a:rPr lang="en-US" altLang="en-US" sz="2800" b="1">
                <a:solidFill>
                  <a:srgbClr val="FFFF00"/>
                </a:solidFill>
                <a:sym typeface="Wingdings" panose="05000000000000000000" pitchFamily="2" charset="2"/>
              </a:rPr>
              <a:t>(or 3.3 mL HCl)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sym typeface="Wingdings" panose="05000000000000000000" pitchFamily="2" charset="2"/>
              </a:rPr>
              <a:t>Then add enough water so that the total volume is 400 mL.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sym typeface="Wingdings" panose="05000000000000000000" pitchFamily="2" charset="2"/>
              </a:rPr>
              <a:t>It should be ABOUT 396.7 mL (400 – 3.3), but it will be off slightly due to the density of the HCl not being 1.00 g/mL</a:t>
            </a:r>
          </a:p>
          <a:p>
            <a:pPr>
              <a:spcBef>
                <a:spcPct val="50000"/>
              </a:spcBef>
            </a:pPr>
            <a:endParaRPr lang="en-US" altLang="en-US" sz="28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4" grpId="0"/>
      <p:bldP spid="14848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1143000"/>
          </a:xfrm>
          <a:solidFill>
            <a:srgbClr val="FFC5CF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ACID-BASE REACTIONS</a:t>
            </a:r>
            <a:b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Titrations</a:t>
            </a:r>
            <a:endParaRPr lang="en-US" altLang="en-US" i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28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800" baseline="-250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800" baseline="-250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-250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sz="28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(aq)   +   2 NaOH(aq)  ---&gt;</a:t>
            </a:r>
          </a:p>
          <a:p>
            <a:pPr>
              <a:buFontTx/>
              <a:buNone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  <a:r>
              <a:rPr lang="en-US" alt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acid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</a:t>
            </a:r>
            <a:r>
              <a:rPr lang="en-US" altLang="en-US" sz="280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base</a:t>
            </a: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		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(aq)  +  2 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O(liq)</a:t>
            </a:r>
          </a:p>
          <a:p>
            <a:pPr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Carry out this reaction using a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TITRATION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en-US" altLang="en-US" smtClean="0"/>
          </a:p>
          <a:p>
            <a:pPr>
              <a:buFontTx/>
              <a:buNone/>
              <a:defRPr/>
            </a:pPr>
            <a:endParaRPr lang="en-US" altLang="en-US" smtClean="0"/>
          </a:p>
          <a:p>
            <a:pPr>
              <a:buFontTx/>
              <a:buNone/>
              <a:defRPr/>
            </a:pPr>
            <a:r>
              <a:rPr lang="en-US" altLang="en-US" smtClean="0"/>
              <a:t> </a:t>
            </a:r>
          </a:p>
        </p:txBody>
      </p:sp>
      <p:grpSp>
        <p:nvGrpSpPr>
          <p:cNvPr id="139268" name="Group 4"/>
          <p:cNvGrpSpPr>
            <a:grpSpLocks/>
          </p:cNvGrpSpPr>
          <p:nvPr/>
        </p:nvGrpSpPr>
        <p:grpSpPr bwMode="auto">
          <a:xfrm>
            <a:off x="2419350" y="4184650"/>
            <a:ext cx="5307013" cy="2159000"/>
            <a:chOff x="1524" y="2636"/>
            <a:chExt cx="3343" cy="1360"/>
          </a:xfrm>
        </p:grpSpPr>
        <p:pic>
          <p:nvPicPr>
            <p:cNvPr id="40965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" y="2636"/>
              <a:ext cx="2032" cy="13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</p:pic>
        <p:sp>
          <p:nvSpPr>
            <p:cNvPr id="139270" name="Rectangle 6"/>
            <p:cNvSpPr>
              <a:spLocks noChangeArrowheads="1"/>
            </p:cNvSpPr>
            <p:nvPr/>
          </p:nvSpPr>
          <p:spPr bwMode="auto">
            <a:xfrm>
              <a:off x="3687" y="3024"/>
              <a:ext cx="1180" cy="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Oxalic acid,</a:t>
              </a:r>
            </a:p>
            <a:p>
              <a:pPr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H</a:t>
              </a:r>
              <a:r>
                <a:rPr lang="en-US" sz="2800" b="1" baseline="-250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2</a:t>
              </a:r>
              <a:r>
                <a:rPr 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C</a:t>
              </a:r>
              <a:r>
                <a:rPr lang="en-US" sz="2800" b="1" baseline="-250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2</a:t>
              </a:r>
              <a:r>
                <a:rPr 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O</a:t>
              </a:r>
              <a:r>
                <a:rPr lang="en-US" sz="2800" b="1" baseline="-250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4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mtClean="0">
                <a:solidFill>
                  <a:srgbClr val="FCFEB9"/>
                </a:solidFill>
              </a:rPr>
              <a:t>Some Properties of Acids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49530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rgbClr val="FF0066"/>
              </a:buClr>
              <a:buSzPct val="120000"/>
              <a:buFont typeface="MS LineDraw" pitchFamily="49" charset="2"/>
              <a:buChar char="þ"/>
            </a:pPr>
            <a:r>
              <a:rPr lang="en-US" altLang="en-US" sz="2100" b="0" smtClean="0">
                <a:solidFill>
                  <a:schemeClr val="bg1"/>
                </a:solidFill>
              </a:rPr>
              <a:t>Produce H</a:t>
            </a:r>
            <a:r>
              <a:rPr lang="en-US" altLang="en-US" sz="2100" b="0" baseline="30000" smtClean="0">
                <a:solidFill>
                  <a:schemeClr val="bg1"/>
                </a:solidFill>
              </a:rPr>
              <a:t>+</a:t>
            </a:r>
            <a:r>
              <a:rPr lang="en-US" altLang="en-US" sz="2100" b="0" smtClean="0">
                <a:solidFill>
                  <a:schemeClr val="bg1"/>
                </a:solidFill>
              </a:rPr>
              <a:t> (as H</a:t>
            </a:r>
            <a:r>
              <a:rPr lang="en-US" altLang="en-US" sz="2100" b="0" baseline="-25000" smtClean="0">
                <a:solidFill>
                  <a:schemeClr val="bg1"/>
                </a:solidFill>
              </a:rPr>
              <a:t>3</a:t>
            </a:r>
            <a:r>
              <a:rPr lang="en-US" altLang="en-US" sz="2100" b="0" smtClean="0">
                <a:solidFill>
                  <a:schemeClr val="bg1"/>
                </a:solidFill>
              </a:rPr>
              <a:t>O</a:t>
            </a:r>
            <a:r>
              <a:rPr lang="en-US" altLang="en-US" sz="2100" b="0" baseline="30000" smtClean="0">
                <a:solidFill>
                  <a:schemeClr val="bg1"/>
                </a:solidFill>
              </a:rPr>
              <a:t>+</a:t>
            </a:r>
            <a:r>
              <a:rPr lang="en-US" altLang="en-US" sz="2100" b="0" smtClean="0">
                <a:solidFill>
                  <a:schemeClr val="bg1"/>
                </a:solidFill>
              </a:rPr>
              <a:t>) ions in water  (the hydronium ion is a hydrogen ion attached to a water molecule)</a:t>
            </a:r>
          </a:p>
          <a:p>
            <a:pPr marL="342900" indent="-342900">
              <a:lnSpc>
                <a:spcPct val="150000"/>
              </a:lnSpc>
              <a:buClr>
                <a:srgbClr val="FF0066"/>
              </a:buClr>
              <a:buSzPct val="120000"/>
              <a:buFont typeface="MS LineDraw" pitchFamily="49" charset="2"/>
              <a:buChar char="þ"/>
            </a:pPr>
            <a:r>
              <a:rPr lang="en-US" altLang="en-US" sz="2100" b="0" smtClean="0">
                <a:solidFill>
                  <a:schemeClr val="bg1"/>
                </a:solidFill>
              </a:rPr>
              <a:t>Taste sour            					</a:t>
            </a:r>
          </a:p>
          <a:p>
            <a:pPr marL="342900" indent="-342900">
              <a:lnSpc>
                <a:spcPct val="150000"/>
              </a:lnSpc>
              <a:buClr>
                <a:srgbClr val="FF0066"/>
              </a:buClr>
              <a:buSzPct val="120000"/>
              <a:buFont typeface="MS LineDraw" pitchFamily="49" charset="2"/>
              <a:buChar char="þ"/>
            </a:pPr>
            <a:r>
              <a:rPr lang="en-US" altLang="en-US" sz="2100" b="0" smtClean="0">
                <a:solidFill>
                  <a:schemeClr val="bg1"/>
                </a:solidFill>
              </a:rPr>
              <a:t>Corrode metals</a:t>
            </a:r>
          </a:p>
          <a:p>
            <a:pPr marL="342900" indent="-342900">
              <a:lnSpc>
                <a:spcPct val="150000"/>
              </a:lnSpc>
              <a:buClr>
                <a:srgbClr val="FF0066"/>
              </a:buClr>
              <a:buSzPct val="120000"/>
              <a:buFont typeface="MS LineDraw" pitchFamily="49" charset="2"/>
              <a:buChar char="þ"/>
            </a:pPr>
            <a:r>
              <a:rPr lang="en-US" altLang="en-US" sz="2100" b="0" smtClean="0">
                <a:solidFill>
                  <a:schemeClr val="bg1"/>
                </a:solidFill>
              </a:rPr>
              <a:t>Electrolytes				</a:t>
            </a:r>
          </a:p>
          <a:p>
            <a:pPr marL="342900" indent="-342900">
              <a:lnSpc>
                <a:spcPct val="150000"/>
              </a:lnSpc>
              <a:buClr>
                <a:srgbClr val="FF0066"/>
              </a:buClr>
              <a:buSzPct val="120000"/>
              <a:buFont typeface="MS LineDraw" pitchFamily="49" charset="2"/>
              <a:buChar char="þ"/>
            </a:pPr>
            <a:r>
              <a:rPr lang="en-US" altLang="en-US" sz="2100" b="0" smtClean="0">
                <a:solidFill>
                  <a:schemeClr val="bg1"/>
                </a:solidFill>
              </a:rPr>
              <a:t>React with bases to form a salt and water	</a:t>
            </a:r>
          </a:p>
          <a:p>
            <a:pPr marL="342900" indent="-342900">
              <a:lnSpc>
                <a:spcPct val="150000"/>
              </a:lnSpc>
              <a:buClr>
                <a:srgbClr val="FF0066"/>
              </a:buClr>
              <a:buSzPct val="120000"/>
              <a:buFont typeface="MS LineDraw" pitchFamily="49" charset="2"/>
              <a:buChar char="þ"/>
            </a:pPr>
            <a:r>
              <a:rPr lang="en-US" altLang="en-US" sz="2100" b="0" smtClean="0">
                <a:solidFill>
                  <a:schemeClr val="bg1"/>
                </a:solidFill>
              </a:rPr>
              <a:t>pH is less than 7</a:t>
            </a:r>
          </a:p>
          <a:p>
            <a:pPr marL="342900" indent="-342900">
              <a:lnSpc>
                <a:spcPct val="150000"/>
              </a:lnSpc>
              <a:buClr>
                <a:srgbClr val="FF0066"/>
              </a:buClr>
              <a:buSzPct val="120000"/>
              <a:buFont typeface="MS LineDraw" pitchFamily="49" charset="2"/>
              <a:buChar char="þ"/>
            </a:pPr>
            <a:r>
              <a:rPr lang="en-US" altLang="en-US" sz="2100" b="0" smtClean="0">
                <a:solidFill>
                  <a:schemeClr val="bg1"/>
                </a:solidFill>
              </a:rPr>
              <a:t>Turns blue litmus paper to red  “Blue to Red A-CID”</a:t>
            </a:r>
          </a:p>
          <a:p>
            <a:pPr marL="342900" indent="-342900">
              <a:lnSpc>
                <a:spcPct val="150000"/>
              </a:lnSpc>
              <a:buClr>
                <a:srgbClr val="FF0066"/>
              </a:buClr>
              <a:buSzPct val="120000"/>
              <a:buFont typeface="MS LineDraw" pitchFamily="49" charset="2"/>
              <a:buChar char="þ"/>
            </a:pPr>
            <a:endParaRPr lang="en-US" altLang="en-US" sz="2100" smtClean="0">
              <a:solidFill>
                <a:schemeClr val="hlink"/>
              </a:solidFill>
            </a:endParaRP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6477000" y="2438400"/>
          <a:ext cx="2057400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Clip" r:id="rId3" imgW="845889" imgH="806609" progId="MS_ClipArt_Gallery.2">
                  <p:embed/>
                </p:oleObj>
              </mc:Choice>
              <mc:Fallback>
                <p:oleObj name="Clip" r:id="rId3" imgW="845889" imgH="806609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438400"/>
                        <a:ext cx="2057400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925513"/>
            <a:ext cx="8483600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533400" y="203200"/>
            <a:ext cx="798036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FD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Setup for titrating an acid with a base</a:t>
            </a:r>
            <a:endParaRPr lang="en-US" sz="2000" b="1">
              <a:solidFill>
                <a:srgbClr val="FCF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07763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48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Titration</a:t>
            </a:r>
            <a:endParaRPr lang="en-US" altLang="en-US" sz="540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57600" y="1981200"/>
            <a:ext cx="4876800" cy="41148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 Add solution from the buret.</a:t>
            </a:r>
          </a:p>
          <a:p>
            <a:pPr marL="457200" indent="-457200">
              <a:lnSpc>
                <a:spcPct val="8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 Reagent (base) reacts with compound (acid) in solution in the flask.</a:t>
            </a:r>
          </a:p>
          <a:p>
            <a:pPr marL="457200" indent="-457200">
              <a:lnSpc>
                <a:spcPct val="80000"/>
              </a:lnSpc>
              <a:buFontTx/>
              <a:buAutoNum type="arabicPeriod" startAt="3"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Indicator shows when exact stoichiometric reaction has occurred. (Acid = Base)</a:t>
            </a:r>
          </a:p>
          <a:p>
            <a:pPr marL="457200" indent="-457200">
              <a:lnSpc>
                <a:spcPct val="80000"/>
              </a:lnSpc>
              <a:buFontTx/>
              <a:buNone/>
              <a:defRPr/>
            </a:pPr>
            <a:endParaRPr lang="en-US" altLang="en-US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lnSpc>
                <a:spcPct val="8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This is called NEUTRALIZATION.</a:t>
            </a:r>
          </a:p>
          <a:p>
            <a:pPr marL="457200" indent="-457200">
              <a:lnSpc>
                <a:spcPct val="80000"/>
              </a:lnSpc>
              <a:defRPr/>
            </a:pPr>
            <a:endParaRPr lang="en-US" altLang="en-US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1318" name="05M14VD1.avi">
            <a:hlinkClick r:id="" action="ppaction://media"/>
          </p:cNvPr>
          <p:cNvPicPr>
            <a:picLocks noGrp="1" noChangeAspect="1" noChangeArrowheads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33600"/>
            <a:ext cx="3192463" cy="3733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1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141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318"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1318"/>
                </p:tgtEl>
              </p:cMediaNode>
            </p:video>
          </p:childTnLst>
        </p:cTn>
      </p:par>
    </p:tnLst>
    <p:bldLst>
      <p:bldP spid="141315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0" y="2362200"/>
            <a:ext cx="4495800" cy="3886200"/>
          </a:xfrm>
        </p:spPr>
        <p:txBody>
          <a:bodyPr/>
          <a:lstStyle/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35.62 mL of NaOH is neutralized with 25.2 mL of 0.0998 M HCl by titration to an equivalence point.  What is the concentration of the NaOH?</a:t>
            </a: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239000" cy="1447800"/>
          </a:xfrm>
          <a:solidFill>
            <a:srgbClr val="FCFEB9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l"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LAB PROBLEM #1:   Standardize a solution of NaOH — i.e., accurately determine its concentration.</a:t>
            </a:r>
          </a:p>
        </p:txBody>
      </p:sp>
      <p:pic>
        <p:nvPicPr>
          <p:cNvPr id="4403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652588"/>
            <a:ext cx="3008312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001000" cy="1905000"/>
          </a:xfrm>
        </p:spPr>
        <p:txBody>
          <a:bodyPr/>
          <a:lstStyle/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35.62 mL of NaOH is neutralized with 25.2 mL of 0.0998 M HCl by titration to an equivalence point.  What is the concentration of the NaOH?</a:t>
            </a:r>
            <a:r>
              <a:rPr lang="en-US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533400" y="1905000"/>
            <a:ext cx="8077200" cy="431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FF"/>
                </a:solidFill>
              </a:rPr>
              <a:t>M</a:t>
            </a:r>
            <a:r>
              <a:rPr lang="en-US" altLang="en-US" sz="2800" b="1" baseline="-25000">
                <a:solidFill>
                  <a:srgbClr val="FFFFFF"/>
                </a:solidFill>
              </a:rPr>
              <a:t>a</a:t>
            </a:r>
            <a:r>
              <a:rPr lang="en-US" altLang="en-US" sz="2800" b="1">
                <a:solidFill>
                  <a:srgbClr val="FFFFFF"/>
                </a:solidFill>
              </a:rPr>
              <a:t> V</a:t>
            </a:r>
            <a:r>
              <a:rPr lang="en-US" altLang="en-US" sz="2800" b="1" baseline="-25000">
                <a:solidFill>
                  <a:srgbClr val="FFFFFF"/>
                </a:solidFill>
              </a:rPr>
              <a:t>a</a:t>
            </a:r>
            <a:r>
              <a:rPr lang="en-US" altLang="en-US" sz="2800" b="1">
                <a:solidFill>
                  <a:srgbClr val="FFFFFF"/>
                </a:solidFill>
              </a:rPr>
              <a:t> = M</a:t>
            </a:r>
            <a:r>
              <a:rPr lang="en-US" altLang="en-US" sz="2800" b="1" baseline="-25000">
                <a:solidFill>
                  <a:srgbClr val="FFFFFF"/>
                </a:solidFill>
              </a:rPr>
              <a:t>b</a:t>
            </a:r>
            <a:r>
              <a:rPr lang="en-US" altLang="en-US" sz="2800" b="1">
                <a:solidFill>
                  <a:srgbClr val="FFFFFF"/>
                </a:solidFill>
              </a:rPr>
              <a:t> V</a:t>
            </a:r>
            <a:r>
              <a:rPr lang="en-US" altLang="en-US" sz="2800" b="1" baseline="-25000">
                <a:solidFill>
                  <a:srgbClr val="FFFFFF"/>
                </a:solidFill>
              </a:rPr>
              <a:t>b</a:t>
            </a:r>
          </a:p>
          <a:p>
            <a:pPr>
              <a:spcBef>
                <a:spcPct val="50000"/>
              </a:spcBef>
            </a:pPr>
            <a:endParaRPr lang="en-US" altLang="en-US" sz="2800" b="1" baseline="-25000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FF"/>
                </a:solidFill>
              </a:rPr>
              <a:t>M</a:t>
            </a:r>
            <a:r>
              <a:rPr lang="en-US" altLang="en-US" sz="2800" b="1" baseline="-25000">
                <a:solidFill>
                  <a:srgbClr val="FFFFFF"/>
                </a:solidFill>
              </a:rPr>
              <a:t>a</a:t>
            </a:r>
            <a:r>
              <a:rPr lang="en-US" altLang="en-US" sz="2800" b="1">
                <a:solidFill>
                  <a:srgbClr val="FFFFFF"/>
                </a:solidFill>
              </a:rPr>
              <a:t> V</a:t>
            </a:r>
            <a:r>
              <a:rPr lang="en-US" altLang="en-US" sz="2800" b="1" baseline="-25000">
                <a:solidFill>
                  <a:srgbClr val="FFFFFF"/>
                </a:solidFill>
              </a:rPr>
              <a:t>a</a:t>
            </a:r>
            <a:r>
              <a:rPr lang="en-US" altLang="en-US" sz="2800" b="1">
                <a:solidFill>
                  <a:srgbClr val="FFFFFF"/>
                </a:solidFill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FF"/>
                </a:solidFill>
              </a:rPr>
              <a:t>	   = M</a:t>
            </a:r>
            <a:r>
              <a:rPr lang="en-US" altLang="en-US" sz="2800" b="1" baseline="-25000">
                <a:solidFill>
                  <a:srgbClr val="FFFFFF"/>
                </a:solidFill>
              </a:rPr>
              <a:t>b</a:t>
            </a:r>
            <a:br>
              <a:rPr lang="en-US" altLang="en-US" sz="2800" b="1" baseline="-25000">
                <a:solidFill>
                  <a:srgbClr val="FFFFFF"/>
                </a:solidFill>
              </a:rPr>
            </a:br>
            <a:r>
              <a:rPr lang="en-US" altLang="en-US" sz="2800" b="1">
                <a:solidFill>
                  <a:srgbClr val="FFFFFF"/>
                </a:solidFill>
              </a:rPr>
              <a:t>   V</a:t>
            </a:r>
            <a:r>
              <a:rPr lang="en-US" altLang="en-US" sz="2800" b="1" baseline="-25000">
                <a:solidFill>
                  <a:srgbClr val="FFFFFF"/>
                </a:solidFill>
              </a:rPr>
              <a:t>b</a:t>
            </a:r>
            <a:r>
              <a:rPr lang="en-US" altLang="en-US" b="1">
                <a:solidFill>
                  <a:srgbClr val="FFFFFF"/>
                </a:solidFill>
              </a:rPr>
              <a:t>  </a:t>
            </a:r>
          </a:p>
          <a:p>
            <a:pPr>
              <a:spcBef>
                <a:spcPct val="50000"/>
              </a:spcBef>
            </a:pPr>
            <a:endParaRPr lang="en-US" altLang="en-US" b="1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FFFF"/>
                </a:solidFill>
              </a:rPr>
              <a:t>(0.0998 M) (25.2 mL)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FFFF"/>
                </a:solidFill>
              </a:rPr>
              <a:t>                                     =	 0.0706 M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FFFF"/>
                </a:solidFill>
              </a:rPr>
              <a:t>        (35.62 mL)</a:t>
            </a: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 flipH="1">
            <a:off x="533400" y="3733800"/>
            <a:ext cx="1066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 flipH="1">
            <a:off x="304800" y="5638800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  <a:ln w="57150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mtClean="0">
                <a:solidFill>
                  <a:srgbClr val="FCFEB9"/>
                </a:solidFill>
                <a:latin typeface="Comic Sans MS" panose="030F0702030302020204" pitchFamily="66" charset="0"/>
              </a:rPr>
              <a:t>Some Properties of Bases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4800600"/>
          </a:xfrm>
        </p:spPr>
        <p:txBody>
          <a:bodyPr/>
          <a:lstStyle/>
          <a:p>
            <a:pPr marL="342900" indent="-342900">
              <a:lnSpc>
                <a:spcPct val="160000"/>
              </a:lnSpc>
              <a:buClr>
                <a:srgbClr val="CC6600"/>
              </a:buClr>
              <a:buSzTx/>
              <a:buFont typeface="Wingdings" pitchFamily="2" charset="2"/>
              <a:buChar char="þ"/>
              <a:defRPr/>
            </a:pPr>
            <a:r>
              <a:rPr lang="en-US" sz="21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Produce OH</a:t>
            </a:r>
            <a:r>
              <a:rPr lang="en-US" sz="2100" b="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21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ions in water</a:t>
            </a:r>
          </a:p>
          <a:p>
            <a:pPr marL="342900" indent="-342900">
              <a:lnSpc>
                <a:spcPct val="160000"/>
              </a:lnSpc>
              <a:buClr>
                <a:srgbClr val="CC6600"/>
              </a:buClr>
              <a:buSzTx/>
              <a:buFont typeface="Wingdings" pitchFamily="2" charset="2"/>
              <a:buChar char="þ"/>
              <a:defRPr/>
            </a:pPr>
            <a:r>
              <a:rPr lang="en-US" sz="21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Taste bitter, chalky</a:t>
            </a:r>
          </a:p>
          <a:p>
            <a:pPr marL="342900" indent="-342900">
              <a:lnSpc>
                <a:spcPct val="160000"/>
              </a:lnSpc>
              <a:buClr>
                <a:srgbClr val="CC6600"/>
              </a:buClr>
              <a:buSzTx/>
              <a:buFont typeface="Wingdings" pitchFamily="2" charset="2"/>
              <a:buChar char="þ"/>
              <a:defRPr/>
            </a:pPr>
            <a:r>
              <a:rPr lang="en-US" sz="21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Are electrolytes</a:t>
            </a:r>
          </a:p>
          <a:p>
            <a:pPr marL="342900" indent="-342900">
              <a:lnSpc>
                <a:spcPct val="160000"/>
              </a:lnSpc>
              <a:buClr>
                <a:srgbClr val="CC6600"/>
              </a:buClr>
              <a:buSzTx/>
              <a:buFont typeface="Wingdings" pitchFamily="2" charset="2"/>
              <a:buChar char="þ"/>
              <a:defRPr/>
            </a:pPr>
            <a:r>
              <a:rPr lang="en-US" sz="21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Feel soapy, slippery</a:t>
            </a:r>
          </a:p>
          <a:p>
            <a:pPr marL="342900" indent="-342900">
              <a:lnSpc>
                <a:spcPct val="160000"/>
              </a:lnSpc>
              <a:buClr>
                <a:srgbClr val="CC6600"/>
              </a:buClr>
              <a:buSzTx/>
              <a:buFont typeface="Wingdings" pitchFamily="2" charset="2"/>
              <a:buChar char="þ"/>
              <a:defRPr/>
            </a:pPr>
            <a:r>
              <a:rPr lang="en-US" sz="21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React with acids to form salts and water</a:t>
            </a:r>
          </a:p>
          <a:p>
            <a:pPr marL="342900" indent="-342900">
              <a:lnSpc>
                <a:spcPct val="160000"/>
              </a:lnSpc>
              <a:buClr>
                <a:srgbClr val="CC6600"/>
              </a:buClr>
              <a:buSzTx/>
              <a:buFont typeface="Wingdings" pitchFamily="2" charset="2"/>
              <a:buChar char="þ"/>
              <a:defRPr/>
            </a:pPr>
            <a:r>
              <a:rPr lang="en-US" sz="21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greater than 7</a:t>
            </a:r>
          </a:p>
          <a:p>
            <a:pPr marL="342900" indent="-342900">
              <a:lnSpc>
                <a:spcPct val="160000"/>
              </a:lnSpc>
              <a:buClr>
                <a:srgbClr val="CC6600"/>
              </a:buClr>
              <a:buSzTx/>
              <a:buFont typeface="Wingdings" pitchFamily="2" charset="2"/>
              <a:buChar char="þ"/>
              <a:defRPr/>
            </a:pPr>
            <a:r>
              <a:rPr lang="en-US" sz="21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Turns red litmus paper to blue     “</a:t>
            </a:r>
            <a:r>
              <a:rPr lang="en-US" sz="2100" b="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sz="21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asic </a:t>
            </a:r>
            <a:r>
              <a:rPr lang="en-US" sz="2100" b="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sz="21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lue”</a:t>
            </a:r>
          </a:p>
          <a:p>
            <a:pPr marL="342900" indent="-342900" algn="ctr">
              <a:buFontTx/>
              <a:buNone/>
              <a:defRPr/>
            </a:pPr>
            <a:endParaRPr lang="en-US" sz="2100" smtClean="0">
              <a:solidFill>
                <a:schemeClr val="bg1"/>
              </a:solidFill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6172200" y="2209800"/>
          <a:ext cx="99695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Clip" r:id="rId3" imgW="997142" imgH="2286000" progId="MS_ClipArt_Gallery.2">
                  <p:embed/>
                </p:oleObj>
              </mc:Choice>
              <mc:Fallback>
                <p:oleObj name="Clip" r:id="rId3" imgW="997142" imgH="22860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209800"/>
                        <a:ext cx="99695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mtClean="0">
                <a:solidFill>
                  <a:srgbClr val="FCFEB9"/>
                </a:solidFill>
                <a:latin typeface="Comic Sans MS" panose="030F0702030302020204" pitchFamily="66" charset="0"/>
              </a:rPr>
              <a:t>Some Common Bases</a:t>
            </a:r>
            <a:endParaRPr lang="en-US" altLang="en-US" u="sng" smtClean="0">
              <a:solidFill>
                <a:srgbClr val="FCFEB9"/>
              </a:solidFill>
              <a:latin typeface="Comic Sans MS" panose="030F0702030302020204" pitchFamily="66" charset="0"/>
            </a:endParaRP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229600" cy="4648200"/>
          </a:xfrm>
        </p:spPr>
        <p:txBody>
          <a:bodyPr/>
          <a:lstStyle/>
          <a:p>
            <a:pPr marL="342900" indent="-342900">
              <a:lnSpc>
                <a:spcPct val="180000"/>
              </a:lnSpc>
              <a:buClr>
                <a:schemeClr val="accent1"/>
              </a:buClr>
              <a:buSzPct val="130000"/>
              <a:buFont typeface="Wingdings" pitchFamily="2" charset="2"/>
              <a:buNone/>
              <a:defRPr/>
            </a:pPr>
            <a:r>
              <a:rPr lang="en-US" sz="2100" b="0" smtClean="0">
                <a:solidFill>
                  <a:schemeClr val="folHlink"/>
                </a:solidFill>
              </a:rPr>
              <a:t>	</a:t>
            </a:r>
            <a:r>
              <a:rPr lang="en-US" sz="2100" b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NaOH	sodium hydroxide	lye</a:t>
            </a:r>
          </a:p>
          <a:p>
            <a:pPr marL="342900" indent="-342900">
              <a:lnSpc>
                <a:spcPct val="180000"/>
              </a:lnSpc>
              <a:buClr>
                <a:schemeClr val="accent1"/>
              </a:buClr>
              <a:buSzPct val="130000"/>
              <a:buFont typeface="Wingdings" pitchFamily="2" charset="2"/>
              <a:buNone/>
              <a:defRPr/>
            </a:pPr>
            <a:r>
              <a:rPr lang="en-US" sz="2100" b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KOH	potassium hydroxide	liquid soap</a:t>
            </a:r>
          </a:p>
          <a:p>
            <a:pPr marL="342900" indent="-342900">
              <a:lnSpc>
                <a:spcPct val="180000"/>
              </a:lnSpc>
              <a:buClr>
                <a:schemeClr val="accent1"/>
              </a:buClr>
              <a:buSzPct val="130000"/>
              <a:buFont typeface="Wingdings" pitchFamily="2" charset="2"/>
              <a:buNone/>
              <a:defRPr/>
            </a:pPr>
            <a:r>
              <a:rPr lang="en-US" sz="2100" b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Ba(OH)</a:t>
            </a:r>
            <a:r>
              <a:rPr lang="en-US" sz="2100" b="0" baseline="-250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100" b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	barium hydroxide	stabilizer for plastics</a:t>
            </a:r>
          </a:p>
          <a:p>
            <a:pPr marL="342900" indent="-342900">
              <a:lnSpc>
                <a:spcPct val="180000"/>
              </a:lnSpc>
              <a:buClr>
                <a:schemeClr val="accent1"/>
              </a:buClr>
              <a:buSzPct val="130000"/>
              <a:buFont typeface="Wingdings" pitchFamily="2" charset="2"/>
              <a:buNone/>
              <a:defRPr/>
            </a:pPr>
            <a:r>
              <a:rPr lang="en-US" sz="2100" b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Mg(OH)</a:t>
            </a:r>
            <a:r>
              <a:rPr lang="en-US" sz="2100" b="0" baseline="-250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100" b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magnesium hydroxide	“MOM” Milk of magnesia</a:t>
            </a:r>
          </a:p>
          <a:p>
            <a:pPr marL="342900" indent="-342900">
              <a:lnSpc>
                <a:spcPct val="180000"/>
              </a:lnSpc>
              <a:buClr>
                <a:schemeClr val="accent1"/>
              </a:buClr>
              <a:buSzPct val="130000"/>
              <a:buFont typeface="Wingdings" pitchFamily="2" charset="2"/>
              <a:buNone/>
              <a:defRPr/>
            </a:pPr>
            <a:r>
              <a:rPr lang="en-US" sz="2100" b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Al(OH)</a:t>
            </a:r>
            <a:r>
              <a:rPr lang="en-US" sz="2100" b="0" baseline="-250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	</a:t>
            </a:r>
            <a:r>
              <a:rPr lang="en-US" sz="2100" b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aluminum hydroxide	Maalox (antacid)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981200" y="1524000"/>
          <a:ext cx="6915150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Document" r:id="rId3" imgW="7075891" imgH="4073142" progId="Word.Document.8">
                  <p:embed/>
                </p:oleObj>
              </mc:Choice>
              <mc:Fallback>
                <p:oleObj name="Document" r:id="rId3" imgW="7075891" imgH="407314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524000"/>
                        <a:ext cx="6915150" cy="398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CFEB9"/>
                </a:solidFill>
                <a:latin typeface="Comic Sans MS" panose="030F0702030302020204" pitchFamily="66" charset="0"/>
              </a:rPr>
              <a:t>Acid Nomenclature Review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304800" y="28194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 Oxygen </a:t>
            </a:r>
            <a:r>
              <a:rPr lang="en-US" sz="240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</a:t>
            </a:r>
            <a:endParaRPr lang="en-US" sz="2400">
              <a:solidFill>
                <a:srgbClr val="FCF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457200" y="4114800"/>
            <a:ext cx="1676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Contains Oxygen </a:t>
            </a: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V="1">
            <a:off x="1981200" y="4114800"/>
            <a:ext cx="457200" cy="304800"/>
          </a:xfrm>
          <a:prstGeom prst="line">
            <a:avLst/>
          </a:prstGeom>
          <a:noFill/>
          <a:ln w="9525">
            <a:solidFill>
              <a:srgbClr val="FCFEB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1981200" y="4572000"/>
            <a:ext cx="533400" cy="228600"/>
          </a:xfrm>
          <a:prstGeom prst="line">
            <a:avLst/>
          </a:prstGeom>
          <a:noFill/>
          <a:ln w="9525">
            <a:solidFill>
              <a:srgbClr val="FCFEB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228600" y="5410200"/>
            <a:ext cx="89154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 easy way to remember which goes with which…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“In the cafeteria, you</a:t>
            </a:r>
            <a:r>
              <a:rPr lang="en-US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8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ATE</a:t>
            </a:r>
            <a:r>
              <a:rPr lang="en-US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something</a:t>
            </a:r>
            <a:r>
              <a:rPr lang="en-US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8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IC</a:t>
            </a:r>
            <a:r>
              <a:rPr lang="en-US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ky”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479425" y="1946275"/>
            <a:ext cx="5259388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HBr </a:t>
            </a:r>
            <a:r>
              <a:rPr lang="en-US" sz="24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(aq)</a:t>
            </a:r>
          </a:p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endParaRPr 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</a:t>
            </a:r>
            <a:r>
              <a:rPr lang="en-US" sz="24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</a:t>
            </a:r>
            <a:r>
              <a:rPr lang="en-US" sz="24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endParaRPr 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endParaRPr lang="en-US" sz="24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</a:t>
            </a:r>
            <a:r>
              <a:rPr lang="en-US" sz="24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</a:t>
            </a:r>
            <a:r>
              <a:rPr lang="en-US" sz="24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36588" lvl="1" indent="-234950">
              <a:lnSpc>
                <a:spcPct val="120000"/>
              </a:lnSpc>
              <a:spcBef>
                <a:spcPct val="30000"/>
              </a:spcBef>
              <a:buSzPct val="100000"/>
              <a:buFontTx/>
              <a:buChar char="–"/>
              <a:defRPr/>
            </a:pP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2819400" y="1981200"/>
            <a:ext cx="4233863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Symbol" pitchFamily="18" charset="2"/>
              </a:rPr>
              <a:t>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	</a:t>
            </a:r>
            <a:r>
              <a:rPr 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hydro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bromic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acid</a:t>
            </a:r>
          </a:p>
        </p:txBody>
      </p:sp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2819400" y="2895600"/>
            <a:ext cx="37528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Symbol" pitchFamily="18" charset="2"/>
              </a:rPr>
              <a:t>	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carbon</a:t>
            </a:r>
            <a:r>
              <a:rPr 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ic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Symbol" pitchFamily="18" charset="2"/>
              </a:rPr>
              <a:t> 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acid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5896" name="Rectangle 8"/>
          <p:cNvSpPr>
            <a:spLocks noChangeArrowheads="1"/>
          </p:cNvSpPr>
          <p:nvPr/>
        </p:nvSpPr>
        <p:spPr bwMode="auto">
          <a:xfrm>
            <a:off x="2819400" y="4038600"/>
            <a:ext cx="381158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Symbol" pitchFamily="18" charset="2"/>
              </a:rPr>
              <a:t>	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sulfur</a:t>
            </a:r>
            <a:r>
              <a:rPr 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ous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Symbol" pitchFamily="18" charset="2"/>
              </a:rPr>
              <a:t> 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acid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22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CFEB9"/>
                </a:solidFill>
                <a:latin typeface="Comic Sans MS" panose="030F0702030302020204" pitchFamily="66" charset="0"/>
              </a:rPr>
              <a:t>Acid Nomenclature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4" grpId="0" autoUpdateAnimBg="0"/>
      <p:bldP spid="165895" grpId="0" autoUpdateAnimBg="0"/>
      <p:bldP spid="16589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CFEB9"/>
                </a:solidFill>
                <a:latin typeface="Comic Sans MS" panose="030F0702030302020204" pitchFamily="66" charset="0"/>
              </a:rPr>
              <a:t>Name ‘Em!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2457450" cy="3505200"/>
          </a:xfrm>
        </p:spPr>
        <p:txBody>
          <a:bodyPr/>
          <a:lstStyle/>
          <a:p>
            <a:pPr marL="342900" indent="-342900">
              <a:spcAft>
                <a:spcPct val="30000"/>
              </a:spcAft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 </a:t>
            </a:r>
            <a:r>
              <a:rPr 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(aq)</a:t>
            </a:r>
          </a:p>
          <a:p>
            <a:pPr marL="342900" indent="-342900">
              <a:spcAft>
                <a:spcPct val="30000"/>
              </a:spcAft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HCl </a:t>
            </a:r>
            <a:r>
              <a:rPr 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(aq)</a:t>
            </a:r>
            <a:endParaRPr lang="en-US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Aft>
                <a:spcPct val="30000"/>
              </a:spcAft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</a:t>
            </a:r>
            <a:r>
              <a:rPr 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  <a:p>
            <a:pPr marL="342900" indent="-342900">
              <a:spcAft>
                <a:spcPct val="30000"/>
              </a:spcAft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HNO</a:t>
            </a:r>
            <a:r>
              <a:rPr 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  <a:p>
            <a:pPr marL="342900" indent="-342900">
              <a:spcAft>
                <a:spcPct val="30000"/>
              </a:spcAft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HIO</a:t>
            </a:r>
            <a:r>
              <a:rPr 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pic>
        <p:nvPicPr>
          <p:cNvPr id="167940" name="fanfare 07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19400" y="1981200"/>
            <a:ext cx="4572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Hydroiodic acid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Hydrochloric acid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Sulfurous acid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Nitric acid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Periodic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2" fill="hold"/>
                                        <p:tgtEl>
                                          <p:spTgt spid="1679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794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icrosoft Office 9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53882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53882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CFEB9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FDFED9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1860</TotalTime>
  <Pages>74</Pages>
  <Words>1555</Words>
  <Application>Microsoft Office PowerPoint</Application>
  <PresentationFormat>Letter Paper (8.5x11 in)</PresentationFormat>
  <Paragraphs>265</Paragraphs>
  <Slides>43</Slides>
  <Notes>3</Notes>
  <HiddenSlides>0</HiddenSlides>
  <MMClips>4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56" baseType="lpstr">
      <vt:lpstr>66 Helvetica MediumItalic</vt:lpstr>
      <vt:lpstr>Arial</vt:lpstr>
      <vt:lpstr>Comic Sans MS</vt:lpstr>
      <vt:lpstr>MS LineDraw</vt:lpstr>
      <vt:lpstr>Symbol</vt:lpstr>
      <vt:lpstr>Times</vt:lpstr>
      <vt:lpstr>Times New Roman</vt:lpstr>
      <vt:lpstr>Trebuchet MS</vt:lpstr>
      <vt:lpstr>Wingdings</vt:lpstr>
      <vt:lpstr>Microsoft Office 98</vt:lpstr>
      <vt:lpstr>Clip</vt:lpstr>
      <vt:lpstr>Document</vt:lpstr>
      <vt:lpstr>Microsoft ClipArt Gallery</vt:lpstr>
      <vt:lpstr>The Chemistry of Acids and Bases</vt:lpstr>
      <vt:lpstr>Acid/Base definitions</vt:lpstr>
      <vt:lpstr>Acid and Bases</vt:lpstr>
      <vt:lpstr>Some Properties of Acids</vt:lpstr>
      <vt:lpstr>Some Properties of Bases</vt:lpstr>
      <vt:lpstr>Some Common Bases</vt:lpstr>
      <vt:lpstr>Acid Nomenclature Review</vt:lpstr>
      <vt:lpstr>Acid Nomenclature Review</vt:lpstr>
      <vt:lpstr>Name ‘Em!</vt:lpstr>
      <vt:lpstr>Acid/Base definitions</vt:lpstr>
      <vt:lpstr>Acid/Base Definitions</vt:lpstr>
      <vt:lpstr>PowerPoint Presentation</vt:lpstr>
      <vt:lpstr>Conjugate Pairs</vt:lpstr>
      <vt:lpstr>Learning Check!</vt:lpstr>
      <vt:lpstr>Acids &amp; Base Definitions</vt:lpstr>
      <vt:lpstr>Lewis Acids &amp; Bases</vt:lpstr>
      <vt:lpstr>Lewis Acid/Base Reaction</vt:lpstr>
      <vt:lpstr>The pH scale is a way of expressing the strength of acids and bases.  Instead of using very small numbers, we just use the NEGATIVE power of 10 on the Molarity of the H+ (or OH-) ion.  Under 7  = acid     7 = neutral Over 7 = base</vt:lpstr>
      <vt:lpstr>pH of Common Substances</vt:lpstr>
      <vt:lpstr>Calculating the pH</vt:lpstr>
      <vt:lpstr>Try These!</vt:lpstr>
      <vt:lpstr>pH calculations – Solving for H+</vt:lpstr>
      <vt:lpstr>pH calculations – Solving for H+</vt:lpstr>
      <vt:lpstr>pOH</vt:lpstr>
      <vt:lpstr>[H3O+], [OH-] and pH</vt:lpstr>
      <vt:lpstr>PowerPoint Presentation</vt:lpstr>
      <vt:lpstr>PowerPoint Presentation</vt:lpstr>
      <vt:lpstr>pH testing</vt:lpstr>
      <vt:lpstr>Paper testing</vt:lpstr>
      <vt:lpstr>pH meter</vt:lpstr>
      <vt:lpstr>pH indicators</vt:lpstr>
      <vt:lpstr>PROBLEM:  You have 50.0 mL of 3.0 M NaOH and you want 0.50 M NaOH.  What do you do?</vt:lpstr>
      <vt:lpstr>PROBLEM:  You have 50.0 mL of 3.0 M NaOH and you want 0.50 M NaOH.  What do you do?</vt:lpstr>
      <vt:lpstr>PROBLEM:  You have 50.0 mL of 3.0 M NaOH and you want 0.50 M NaOH.  What do you do?</vt:lpstr>
      <vt:lpstr>Preparing Solutions by Dilution</vt:lpstr>
      <vt:lpstr>PROBLEM:  You have 50.0 mL of 3.0 M NaOH and you want 0.50 M NaOH.  What do you do?</vt:lpstr>
      <vt:lpstr>PROBLEM:  You have 50.0 mL of 3.0 M NaOH and you want 0.50 M NaOH.  What do you do?</vt:lpstr>
      <vt:lpstr>You try this dilution problem</vt:lpstr>
      <vt:lpstr>ACID-BASE REACTIONS Titrations</vt:lpstr>
      <vt:lpstr>PowerPoint Presentation</vt:lpstr>
      <vt:lpstr>Titration</vt:lpstr>
      <vt:lpstr>LAB PROBLEM #1:   Standardize a solution of NaOH — i.e., accurately determine its concentration.</vt:lpstr>
      <vt:lpstr>PowerPoint Presentation</vt:lpstr>
    </vt:vector>
  </TitlesOfParts>
  <LinksUpToDate>false</LinksUpToDate>
  <SharedDoc>false</SharedDoc>
  <HyperlinkBase>chemistrygeek.com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Acids and Bases</dc:title>
  <dc:subject>Chemistry I (High School)</dc:subject>
  <dc:creator>Neil Rapp</dc:creator>
  <cp:keywords>acids, bases, pH</cp:keywords>
  <cp:lastModifiedBy>Rapp, Delbert N</cp:lastModifiedBy>
  <cp:revision>282</cp:revision>
  <cp:lastPrinted>1997-03-04T21:31:49Z</cp:lastPrinted>
  <dcterms:created xsi:type="dcterms:W3CDTF">1996-06-25T23:08:44Z</dcterms:created>
  <dcterms:modified xsi:type="dcterms:W3CDTF">2020-02-03T16:42:49Z</dcterms:modified>
</cp:coreProperties>
</file>