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307" r:id="rId4"/>
    <p:sldId id="259" r:id="rId5"/>
    <p:sldId id="308" r:id="rId6"/>
    <p:sldId id="260" r:id="rId7"/>
    <p:sldId id="262" r:id="rId8"/>
    <p:sldId id="343" r:id="rId9"/>
    <p:sldId id="344" r:id="rId10"/>
    <p:sldId id="345" r:id="rId11"/>
    <p:sldId id="346" r:id="rId12"/>
    <p:sldId id="347" r:id="rId13"/>
    <p:sldId id="309" r:id="rId14"/>
    <p:sldId id="310" r:id="rId15"/>
    <p:sldId id="314" r:id="rId16"/>
    <p:sldId id="352" r:id="rId17"/>
    <p:sldId id="353" r:id="rId18"/>
    <p:sldId id="311" r:id="rId19"/>
    <p:sldId id="265" r:id="rId20"/>
    <p:sldId id="268" r:id="rId21"/>
    <p:sldId id="269" r:id="rId22"/>
    <p:sldId id="273" r:id="rId23"/>
    <p:sldId id="348" r:id="rId24"/>
    <p:sldId id="349" r:id="rId25"/>
    <p:sldId id="350" r:id="rId26"/>
    <p:sldId id="354" r:id="rId27"/>
    <p:sldId id="358" r:id="rId28"/>
    <p:sldId id="357" r:id="rId29"/>
    <p:sldId id="264" r:id="rId30"/>
    <p:sldId id="286" r:id="rId31"/>
    <p:sldId id="342" r:id="rId32"/>
    <p:sldId id="356" r:id="rId33"/>
    <p:sldId id="340" r:id="rId34"/>
    <p:sldId id="292" r:id="rId35"/>
    <p:sldId id="339" r:id="rId36"/>
    <p:sldId id="285" r:id="rId37"/>
    <p:sldId id="288" r:id="rId38"/>
    <p:sldId id="289" r:id="rId39"/>
    <p:sldId id="315" r:id="rId40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18FFD"/>
    <a:srgbClr val="FF9999"/>
    <a:srgbClr val="001661"/>
    <a:srgbClr val="767F7B"/>
    <a:srgbClr val="00FF00"/>
    <a:srgbClr val="063DE8"/>
    <a:srgbClr val="FAFD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8" autoAdjust="0"/>
    <p:restoredTop sz="94660"/>
  </p:normalViewPr>
  <p:slideViewPr>
    <p:cSldViewPr>
      <p:cViewPr varScale="1">
        <p:scale>
          <a:sx n="86" d="100"/>
          <a:sy n="86" d="100"/>
        </p:scale>
        <p:origin x="14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/>
              <a:t>Page </a:t>
            </a:r>
            <a:fld id="{F827EDC6-F3ED-4FF8-B1C5-AB67E6227474}" type="slidenum">
              <a:rPr lang="en-US" altLang="en-US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/>
              <a:t>Page </a:t>
            </a:r>
            <a:fld id="{1B7CF33E-07AF-43BA-98C9-54A0DA14575E}" type="slidenum">
              <a:rPr lang="en-US" altLang="en-US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/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 smtClean="0">
                <a:solidFill>
                  <a:srgbClr val="0000FF"/>
                </a:solidFill>
                <a:latin typeface="66 Helvetica MediumItalic" charset="0"/>
              </a:rPr>
              <a:t>To play the movies and simulations included, view the presentation in Slide Show Mode.</a:t>
            </a:r>
          </a:p>
        </p:txBody>
      </p:sp>
      <p:sp>
        <p:nvSpPr>
          <p:cNvPr id="512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 smtClean="0">
                <a:solidFill>
                  <a:srgbClr val="0000FF"/>
                </a:solidFill>
                <a:latin typeface="Tahoma" panose="020B0604030504040204" pitchFamily="34" charset="0"/>
              </a:rPr>
              <a:t>To play the movies and simulations included, view the presentation in Slide Show Mode.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6627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072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277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096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9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24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738037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9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3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6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0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35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5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4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54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46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5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18FFD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672513" y="95250"/>
            <a:ext cx="4302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F3189A95-6323-4BDE-A79C-FC6FA9597BE0}" type="slidenum">
              <a:rPr lang="en-US" altLang="en-US" sz="1600" smtClean="0"/>
              <a:pPr>
                <a:defRPr/>
              </a:pPr>
              <a:t>‹#›</a:t>
            </a:fld>
            <a:endParaRPr lang="en-US" altLang="en-US" sz="16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Z:\My%20Documents\Chemistry%201%20Power%20Point\14Z01AN1.avi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video" Target="file:///Z:\My%20Documents\Chemistry%201%20Power%20Point\conductivitypart3.avi" TargetMode="External"/><Relationship Id="rId7" Type="http://schemas.openxmlformats.org/officeDocument/2006/relationships/image" Target="../media/image13.png"/><Relationship Id="rId2" Type="http://schemas.openxmlformats.org/officeDocument/2006/relationships/video" Target="file:///Z:\My%20Documents\Chemistry%201%20Power%20Point\conductivitypart2.avi" TargetMode="External"/><Relationship Id="rId1" Type="http://schemas.openxmlformats.org/officeDocument/2006/relationships/video" Target="file:///Z:\My%20Documents\Chemistry%201%20Power%20Point\conductivitypart1.avi" TargetMode="Externa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5.xml"/><Relationship Id="rId4" Type="http://schemas.openxmlformats.org/officeDocument/2006/relationships/audio" Target="file:///\\ABLFAC\Faculty_Lockers\SOU\nrapp\My%20Documents\Chemistry%201%20Power%20Point\PRICE.WAV" TargetMode="Externa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DkB82xLvN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\\sou001\lockers\faculty-staff\nrapp\My%20Documents\Chemistry%201%20Power%20Point\14M02VD1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\\sou001\lockers\faculty-staff\nrapp\My%20Documents\Chemistry%201%20Power%20Point\14M02VD3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\\sou001\lockers\faculty-staff\nrapp\My%20Documents\Chemistry%201%20Power%20Point\14M06AN1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png"/><Relationship Id="rId2" Type="http://schemas.openxmlformats.org/officeDocument/2006/relationships/video" Target="file:///Z:\My%20Documents\Chemistry%201%20Power%20Point\03M12VD1.avi" TargetMode="External"/><Relationship Id="rId1" Type="http://schemas.openxmlformats.org/officeDocument/2006/relationships/video" Target="file:///Z:\My%20Documents\Chemistry%201%20Power%20Point\03M12AN1.avi" TargetMode="Externa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6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Solutions</a:t>
            </a:r>
            <a:endParaRPr lang="en-US" sz="3200" i="1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8800"/>
            <a:ext cx="6781800" cy="426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Why does a raw egg swell or shrink when placed in different solutions?</a:t>
            </a:r>
          </a:p>
        </p:txBody>
      </p:sp>
      <p:pic>
        <p:nvPicPr>
          <p:cNvPr id="4108" name="14Z01AN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3276600"/>
            <a:ext cx="6934200" cy="30813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Text Box 15"/>
          <p:cNvSpPr txBox="1">
            <a:spLocks noChangeArrowheads="1"/>
          </p:cNvSpPr>
          <p:nvPr/>
        </p:nvSpPr>
        <p:spPr bwMode="auto">
          <a:xfrm>
            <a:off x="304800" y="228600"/>
            <a:ext cx="1752600" cy="1381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Chemistry I – Chapters 15 &amp; 16</a:t>
            </a:r>
          </a:p>
          <a:p>
            <a:pPr>
              <a:spcBef>
                <a:spcPct val="50000"/>
              </a:spcBef>
            </a:pPr>
            <a:r>
              <a:rPr lang="en-US" altLang="en-US" sz="1400"/>
              <a:t>Chemistry I HD – Chapter 15</a:t>
            </a:r>
          </a:p>
          <a:p>
            <a:pPr>
              <a:spcBef>
                <a:spcPct val="50000"/>
              </a:spcBef>
            </a:pPr>
            <a:r>
              <a:rPr lang="en-US" altLang="en-US" sz="1400"/>
              <a:t>ICP – Chapter 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3810000" cy="457200"/>
          </a:xfrm>
        </p:spPr>
        <p:txBody>
          <a:bodyPr/>
          <a:lstStyle/>
          <a:p>
            <a:pPr>
              <a:defRPr/>
            </a:pPr>
            <a:r>
              <a:rPr lang="en-US" altLang="en-US" sz="48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Aqueous Solutions</a:t>
            </a:r>
            <a:endParaRPr lang="en-US" altLang="en-US" sz="4800" smtClean="0">
              <a:solidFill>
                <a:srgbClr val="00279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4419600" cy="24384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Some compounds dissolve in water but do not conduct electricity.  They are called 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nonelectrolytes.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0850"/>
            <a:ext cx="3467100" cy="5956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233488" y="4038600"/>
            <a:ext cx="3344862" cy="180657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Examples include:</a:t>
            </a:r>
          </a:p>
          <a:p>
            <a:pPr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	sugar</a:t>
            </a:r>
          </a:p>
          <a:p>
            <a:pPr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	ethanol</a:t>
            </a:r>
          </a:p>
          <a:p>
            <a:pPr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	ethylene glycol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162800" cy="1143000"/>
          </a:xfrm>
        </p:spPr>
        <p:txBody>
          <a:bodyPr/>
          <a:lstStyle/>
          <a:p>
            <a:r>
              <a:rPr lang="en-US" altLang="en-US" sz="3200" smtClean="0"/>
              <a:t>It’s Time to Play Everyone’s Favorite Game Show… Electrolyte or Nonelectrolyte!</a:t>
            </a:r>
          </a:p>
        </p:txBody>
      </p:sp>
      <p:pic>
        <p:nvPicPr>
          <p:cNvPr id="121868" name="conductivitypart1.avi">
            <a:hlinkClick r:id="" action="ppaction://media"/>
          </p:cNvPr>
          <p:cNvPicPr>
            <a:picLocks noRot="1" noChangeAspect="1" noChangeArrowheads="1"/>
          </p:cNvPicPr>
          <p:nvPr>
            <p:ph sz="half" idx="1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3657600" cy="2743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71" name="conductivitypart2.avi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600200"/>
            <a:ext cx="3657600" cy="2743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74" name="conductivitypart3.avi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vide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4419600"/>
            <a:ext cx="3200400" cy="24003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76" name="PRICE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12" fill="hold"/>
                                        <p:tgtEl>
                                          <p:spTgt spid="1218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1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1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6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1868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1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218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71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1871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1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218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74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1874"/>
                </p:tgtEl>
              </p:cMediaNode>
            </p:vide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7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Electrolytes in the Body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429000" cy="4572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SzTx/>
              <a:buFont typeface="Wingdings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Carry messages to and from the brain as electrical signals</a:t>
            </a:r>
          </a:p>
          <a:p>
            <a:pPr>
              <a:lnSpc>
                <a:spcPct val="150000"/>
              </a:lnSpc>
              <a:buClr>
                <a:srgbClr val="FF0066"/>
              </a:buClr>
              <a:buSzTx/>
              <a:buFont typeface="Wingdings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Maintain cellular function with the correct concentrations electrolytes</a:t>
            </a:r>
          </a:p>
        </p:txBody>
      </p:sp>
      <p:graphicFrame>
        <p:nvGraphicFramePr>
          <p:cNvPr id="122900" name="Group 20"/>
          <p:cNvGraphicFramePr>
            <a:graphicFrameLocks noGrp="1"/>
          </p:cNvGraphicFramePr>
          <p:nvPr>
            <p:ph sz="quarter" idx="2"/>
          </p:nvPr>
        </p:nvGraphicFramePr>
        <p:xfrm>
          <a:off x="5638800" y="1981200"/>
          <a:ext cx="3505200" cy="2316163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15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Make your own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" charset="0"/>
                      </a:endParaRPr>
                    </a:p>
                  </a:txBody>
                  <a:tcPr marT="45689" marB="4568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013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50-70 g sugar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One liter of warm water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Pinch of salt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200ml of sugar free fruit squash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Mix, cool and drink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" charset="0"/>
                      </a:endParaRPr>
                    </a:p>
                  </a:txBody>
                  <a:tcPr marT="45689" marB="45689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439" name="Picture 18" descr="gatorade%20chug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4572000"/>
            <a:ext cx="29718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0" name="Picture 21" descr="gatorade_produ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18002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Concentration of Solute</a:t>
            </a:r>
            <a:endParaRPr lang="en-US" alt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amount of solute in a solution is given by its </a:t>
            </a: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concentration</a:t>
            </a:r>
            <a:r>
              <a:rPr lang="en-US" altLang="en-US" sz="3200" smtClean="0"/>
              <a:t>.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76200" y="3429000"/>
            <a:ext cx="8458200" cy="1577975"/>
            <a:chOff x="240" y="2160"/>
            <a:chExt cx="5328" cy="994"/>
          </a:xfrm>
        </p:grpSpPr>
        <p:sp>
          <p:nvSpPr>
            <p:cNvPr id="19462" name="Rectangle 5"/>
            <p:cNvSpPr>
              <a:spLocks noChangeArrowheads="1"/>
            </p:cNvSpPr>
            <p:nvPr/>
          </p:nvSpPr>
          <p:spPr bwMode="auto">
            <a:xfrm>
              <a:off x="240" y="2160"/>
              <a:ext cx="5328" cy="994"/>
            </a:xfrm>
            <a:prstGeom prst="rect">
              <a:avLst/>
            </a:prstGeom>
            <a:solidFill>
              <a:srgbClr val="FCFEB9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9463" name="Group 6"/>
            <p:cNvGrpSpPr>
              <a:grpSpLocks/>
            </p:cNvGrpSpPr>
            <p:nvPr/>
          </p:nvGrpSpPr>
          <p:grpSpPr bwMode="auto">
            <a:xfrm>
              <a:off x="390" y="2400"/>
              <a:ext cx="2138" cy="509"/>
              <a:chOff x="390" y="2400"/>
              <a:chExt cx="2138" cy="509"/>
            </a:xfrm>
          </p:grpSpPr>
          <p:sp>
            <p:nvSpPr>
              <p:cNvPr id="19468" name="Rectangle 7"/>
              <p:cNvSpPr>
                <a:spLocks noChangeArrowheads="1"/>
              </p:cNvSpPr>
              <p:nvPr/>
            </p:nvSpPr>
            <p:spPr bwMode="auto">
              <a:xfrm>
                <a:off x="390" y="2400"/>
                <a:ext cx="1626" cy="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53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Molarity</a:t>
                </a:r>
                <a:endParaRPr lang="en-US" altLang="en-US" sz="2400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19469" name="Group 8"/>
              <p:cNvGrpSpPr>
                <a:grpSpLocks/>
              </p:cNvGrpSpPr>
              <p:nvPr/>
            </p:nvGrpSpPr>
            <p:grpSpPr bwMode="auto">
              <a:xfrm>
                <a:off x="2064" y="2448"/>
                <a:ext cx="464" cy="384"/>
                <a:chOff x="1947" y="2387"/>
                <a:chExt cx="464" cy="384"/>
              </a:xfrm>
            </p:grpSpPr>
            <p:grpSp>
              <p:nvGrpSpPr>
                <p:cNvPr id="19470" name="Group 9"/>
                <p:cNvGrpSpPr>
                  <a:grpSpLocks/>
                </p:cNvGrpSpPr>
                <p:nvPr/>
              </p:nvGrpSpPr>
              <p:grpSpPr bwMode="auto">
                <a:xfrm>
                  <a:off x="1947" y="2387"/>
                  <a:ext cx="357" cy="384"/>
                  <a:chOff x="1957" y="2387"/>
                  <a:chExt cx="357" cy="384"/>
                </a:xfrm>
              </p:grpSpPr>
              <p:sp>
                <p:nvSpPr>
                  <p:cNvPr id="1947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957" y="2387"/>
                    <a:ext cx="107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4000">
                        <a:solidFill>
                          <a:srgbClr val="000000"/>
                        </a:solidFill>
                        <a:latin typeface="Helvetica" panose="020B0604020202020204" pitchFamily="34" charset="0"/>
                      </a:rPr>
                      <a:t>(</a:t>
                    </a:r>
                    <a:endParaRPr lang="en-US" altLang="en-US" sz="4000">
                      <a:latin typeface="Helvetica" panose="020B0604020202020204" pitchFamily="34" charset="0"/>
                    </a:endParaRPr>
                  </a:p>
                </p:txBody>
              </p:sp>
              <p:sp>
                <p:nvSpPr>
                  <p:cNvPr id="1947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047" y="2387"/>
                    <a:ext cx="267" cy="3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4000">
                        <a:solidFill>
                          <a:srgbClr val="000000"/>
                        </a:solidFill>
                        <a:latin typeface="Helvetica" panose="020B0604020202020204" pitchFamily="34" charset="0"/>
                      </a:rPr>
                      <a:t>M</a:t>
                    </a:r>
                    <a:endParaRPr lang="en-US" altLang="en-US" sz="4000">
                      <a:latin typeface="Helvetica" panose="020B0604020202020204" pitchFamily="34" charset="0"/>
                    </a:endParaRPr>
                  </a:p>
                </p:txBody>
              </p:sp>
            </p:grpSp>
            <p:sp>
              <p:nvSpPr>
                <p:cNvPr id="19471" name="Rectangle 12"/>
                <p:cNvSpPr>
                  <a:spLocks noChangeArrowheads="1"/>
                </p:cNvSpPr>
                <p:nvPr/>
              </p:nvSpPr>
              <p:spPr bwMode="auto">
                <a:xfrm>
                  <a:off x="2304" y="2387"/>
                  <a:ext cx="107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4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)</a:t>
                  </a:r>
                  <a:endParaRPr lang="en-US" altLang="en-US" sz="4000">
                    <a:latin typeface="Helvetica" panose="020B0604020202020204" pitchFamily="34" charset="0"/>
                  </a:endParaRPr>
                </a:p>
              </p:txBody>
            </p:sp>
          </p:grpSp>
        </p:grpSp>
        <p:sp>
          <p:nvSpPr>
            <p:cNvPr id="19464" name="Rectangle 13"/>
            <p:cNvSpPr>
              <a:spLocks noChangeArrowheads="1"/>
            </p:cNvSpPr>
            <p:nvPr/>
          </p:nvSpPr>
          <p:spPr bwMode="auto">
            <a:xfrm>
              <a:off x="2632" y="2387"/>
              <a:ext cx="24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300">
                  <a:solidFill>
                    <a:srgbClr val="000000"/>
                  </a:solidFill>
                  <a:latin typeface="Helvetica" panose="020B0604020202020204" pitchFamily="34" charset="0"/>
                </a:rPr>
                <a:t>=</a:t>
              </a:r>
              <a:endParaRPr lang="en-US" altLang="en-US" sz="2400">
                <a:latin typeface="Helvetica" panose="020B0604020202020204" pitchFamily="34" charset="0"/>
              </a:endParaRPr>
            </a:p>
          </p:txBody>
        </p:sp>
        <p:sp>
          <p:nvSpPr>
            <p:cNvPr id="19465" name="Rectangle 14"/>
            <p:cNvSpPr>
              <a:spLocks noChangeArrowheads="1"/>
            </p:cNvSpPr>
            <p:nvPr/>
          </p:nvSpPr>
          <p:spPr bwMode="auto">
            <a:xfrm>
              <a:off x="3228" y="2304"/>
              <a:ext cx="19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>
                  <a:solidFill>
                    <a:srgbClr val="000000"/>
                  </a:solidFill>
                  <a:latin typeface="Helvetica" panose="020B0604020202020204" pitchFamily="34" charset="0"/>
                </a:rPr>
                <a:t>moles solute</a:t>
              </a:r>
              <a:endParaRPr lang="en-US" altLang="en-US" sz="4000">
                <a:latin typeface="Helvetica" panose="020B0604020202020204" pitchFamily="34" charset="0"/>
              </a:endParaRPr>
            </a:p>
          </p:txBody>
        </p:sp>
        <p:sp>
          <p:nvSpPr>
            <p:cNvPr id="19466" name="Rectangle 15"/>
            <p:cNvSpPr>
              <a:spLocks noChangeArrowheads="1"/>
            </p:cNvSpPr>
            <p:nvPr/>
          </p:nvSpPr>
          <p:spPr bwMode="auto">
            <a:xfrm>
              <a:off x="2983" y="2592"/>
              <a:ext cx="248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>
                  <a:solidFill>
                    <a:srgbClr val="000000"/>
                  </a:solidFill>
                  <a:latin typeface="Helvetica" panose="020B0604020202020204" pitchFamily="34" charset="0"/>
                </a:rPr>
                <a:t>liters of solution</a:t>
              </a:r>
              <a:endParaRPr lang="en-US" altLang="en-US" sz="4000">
                <a:latin typeface="Helvetica" panose="020B0604020202020204" pitchFamily="34" charset="0"/>
              </a:endParaRPr>
            </a:p>
          </p:txBody>
        </p:sp>
        <p:sp>
          <p:nvSpPr>
            <p:cNvPr id="19467" name="Line 16"/>
            <p:cNvSpPr>
              <a:spLocks noChangeShapeType="1"/>
            </p:cNvSpPr>
            <p:nvPr/>
          </p:nvSpPr>
          <p:spPr bwMode="auto">
            <a:xfrm>
              <a:off x="3333" y="2643"/>
              <a:ext cx="1899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461" name="Picture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72000"/>
            <a:ext cx="1096963" cy="21336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6375400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2057400" cy="3013075"/>
          </a:xfrm>
          <a:prstGeom prst="rect">
            <a:avLst/>
          </a:prstGeom>
          <a:solidFill>
            <a:srgbClr val="FFFFFF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1.0 L of water was used to make 1.0 L of solution. Notice the water left over.</a:t>
            </a:r>
            <a:endParaRPr lang="en-US" sz="240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352800"/>
            <a:ext cx="7010400" cy="3124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1:  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Change mL to L.</a:t>
            </a:r>
          </a:p>
          <a:p>
            <a:pPr>
              <a:buFontTx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250 mL * 1L/1000mL  = 0.250 L</a:t>
            </a:r>
          </a:p>
          <a:p>
            <a:pPr>
              <a:buFontTx/>
              <a:buNone/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2:  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Calculate.</a:t>
            </a:r>
          </a:p>
          <a:p>
            <a:pPr>
              <a:buFontTx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Moles = (0.0500 mol/L) (0.250 L) = 0.0125 moles</a:t>
            </a:r>
          </a:p>
          <a:p>
            <a:pPr>
              <a:buFontTx/>
              <a:buNone/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3:  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Convert moles to grams.</a:t>
            </a:r>
          </a:p>
          <a:p>
            <a:pPr>
              <a:buFontTx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(0.0125 mol)(90.00 g/mol)  =  </a:t>
            </a:r>
            <a:r>
              <a:rPr lang="en-US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1.13 g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086600" cy="7620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USING MOLARITY</a:t>
            </a:r>
            <a:endParaRPr lang="en-US" alt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119313" y="2438400"/>
            <a:ext cx="368458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moles = M•V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823913" y="1190625"/>
            <a:ext cx="6789737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What mass of oxalic acid, </a:t>
            </a: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</a:t>
            </a:r>
            <a:r>
              <a:rPr lang="en-US" sz="32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</a:t>
            </a:r>
            <a:r>
              <a:rPr lang="en-US" sz="32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</a:t>
            </a:r>
            <a:r>
              <a:rPr lang="en-US" sz="32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is</a:t>
            </a:r>
          </a:p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required to make 250. mL of a 0.0500 M</a:t>
            </a:r>
          </a:p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solution?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build="p" autoUpdateAnimBg="0"/>
      <p:bldP spid="87044" grpId="0" autoUpdateAnimBg="0"/>
      <p:bldP spid="8704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smtClean="0">
                <a:solidFill>
                  <a:srgbClr val="FF0000"/>
                </a:solidFill>
                <a:latin typeface="Comic Sans MS" panose="030F0702030302020204" pitchFamily="66" charset="0"/>
              </a:rPr>
              <a:t>Learning Check</a:t>
            </a:r>
            <a:endParaRPr lang="en-US" altLang="en-US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724400"/>
          </a:xfrm>
        </p:spPr>
        <p:txBody>
          <a:bodyPr/>
          <a:lstStyle/>
          <a:p>
            <a:pPr marL="342900" indent="-342900">
              <a:buFontTx/>
              <a:buNone/>
            </a:pPr>
            <a:r>
              <a:rPr lang="en-US" altLang="en-US" sz="2100" b="0" smtClean="0"/>
              <a:t>	</a:t>
            </a:r>
            <a:r>
              <a:rPr lang="en-US" altLang="en-US" sz="3600" b="0" smtClean="0"/>
              <a:t>How many grams of NaOH are required to prepare 400. mL of 3.0 </a:t>
            </a:r>
            <a:r>
              <a:rPr lang="en-US" altLang="en-US" sz="3600" b="0" i="1" smtClean="0"/>
              <a:t>M</a:t>
            </a:r>
            <a:r>
              <a:rPr lang="en-US" altLang="en-US" sz="3600" b="0" smtClean="0"/>
              <a:t> NaOH solution?</a:t>
            </a:r>
          </a:p>
          <a:p>
            <a:pPr marL="342900" indent="-342900">
              <a:buFontTx/>
              <a:buNone/>
            </a:pPr>
            <a:endParaRPr lang="en-US" altLang="en-US" sz="3600" b="0" smtClean="0"/>
          </a:p>
          <a:p>
            <a:pPr marL="342900" indent="-342900">
              <a:buFontTx/>
              <a:buNone/>
            </a:pPr>
            <a:r>
              <a:rPr lang="en-US" altLang="en-US" sz="3600" b="0" smtClean="0">
                <a:solidFill>
                  <a:schemeClr val="accent1"/>
                </a:solidFill>
              </a:rPr>
              <a:t>	1)	12 g</a:t>
            </a:r>
          </a:p>
          <a:p>
            <a:pPr marL="342900" indent="-342900">
              <a:buFontTx/>
              <a:buNone/>
            </a:pPr>
            <a:r>
              <a:rPr lang="en-US" altLang="en-US" sz="3600" b="0" smtClean="0">
                <a:solidFill>
                  <a:schemeClr val="accent1"/>
                </a:solidFill>
              </a:rPr>
              <a:t>	2)	48 g</a:t>
            </a:r>
          </a:p>
          <a:p>
            <a:pPr marL="342900" indent="-342900">
              <a:buFontTx/>
              <a:buNone/>
            </a:pPr>
            <a:r>
              <a:rPr lang="en-US" altLang="en-US" sz="3600" b="0" smtClean="0">
                <a:solidFill>
                  <a:schemeClr val="accent1"/>
                </a:solidFill>
              </a:rPr>
              <a:t>	3)  300 g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715000" y="3276600"/>
          <a:ext cx="2070100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Clip" r:id="rId3" imgW="657157" imgH="838110" progId="MS_ClipArt_Gallery.2">
                  <p:embed/>
                </p:oleObj>
              </mc:Choice>
              <mc:Fallback>
                <p:oleObj name="Clip" r:id="rId3" imgW="657157" imgH="83811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276600"/>
                        <a:ext cx="2070100" cy="257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b="0" smtClean="0"/>
              <a:t>Solution</a:t>
            </a:r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6482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en-US" sz="2800" smtClean="0"/>
              <a:t>M = moles of solute</a:t>
            </a:r>
            <a:br>
              <a:rPr lang="en-US" altLang="en-US" sz="2800" smtClean="0"/>
            </a:br>
            <a:r>
              <a:rPr lang="en-US" altLang="en-US" sz="2800" smtClean="0"/>
              <a:t>   Liters of solution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en-US" sz="2800" smtClean="0"/>
              <a:t>M * V = moles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en-US" sz="2800" smtClean="0"/>
              <a:t>3.0 mol/L * 0.400 L = 1.2 mol NaOH</a:t>
            </a:r>
          </a:p>
          <a:p>
            <a:pPr marL="342900" indent="-342900">
              <a:lnSpc>
                <a:spcPct val="40000"/>
              </a:lnSpc>
              <a:buFontTx/>
              <a:buNone/>
            </a:pPr>
            <a:endParaRPr lang="en-US" altLang="en-US" sz="2800" smtClean="0"/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en-US" sz="2800" u="sng" smtClean="0"/>
              <a:t>1.2 mole NaOH </a:t>
            </a:r>
            <a:r>
              <a:rPr lang="en-US" altLang="en-US" sz="2800" smtClean="0"/>
              <a:t>  x   </a:t>
            </a:r>
            <a:r>
              <a:rPr lang="en-US" altLang="en-US" sz="2800" u="sng" smtClean="0"/>
              <a:t>40.0 g NaOH</a:t>
            </a:r>
            <a:r>
              <a:rPr lang="en-US" altLang="en-US" sz="2800" smtClean="0"/>
              <a:t>  	  		       			     1 mole NaOH 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z="2800" smtClean="0">
                <a:solidFill>
                  <a:srgbClr val="99FF33"/>
                </a:solidFill>
              </a:rPr>
              <a:t>					</a:t>
            </a:r>
            <a:r>
              <a:rPr lang="en-US" altLang="en-US" sz="2800" smtClean="0"/>
              <a:t>	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en-US" sz="2800" smtClean="0"/>
              <a:t>							=  </a:t>
            </a:r>
            <a:r>
              <a:rPr lang="en-US" altLang="en-US" sz="2800" smtClean="0">
                <a:solidFill>
                  <a:schemeClr val="accent1"/>
                </a:solidFill>
              </a:rPr>
              <a:t>48 g NaOH</a:t>
            </a:r>
            <a:r>
              <a:rPr lang="en-US" altLang="en-US" sz="2800" smtClean="0"/>
              <a:t> 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en-US" sz="2100" b="0" smtClean="0"/>
              <a:t>				</a:t>
            </a:r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 flipH="1">
            <a:off x="3810000" y="4953000"/>
            <a:ext cx="19812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 flipH="1">
            <a:off x="914400" y="4495800"/>
            <a:ext cx="20574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 flipH="1">
            <a:off x="914400" y="2362200"/>
            <a:ext cx="289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Dissolve 5.00 g of NiCl</a:t>
            </a:r>
            <a:r>
              <a:rPr lang="en-US" altLang="en-US" sz="2800" baseline="-25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•6 H</a:t>
            </a:r>
            <a:r>
              <a:rPr lang="en-US" altLang="en-US" sz="2800" baseline="-25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 in enough water to make 250 mL of solution.  Calculate the Molarity.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685800" y="2163763"/>
            <a:ext cx="4572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Step 1:  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Calculate moles of NiCl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•6H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</a:t>
            </a:r>
          </a:p>
        </p:txBody>
      </p:sp>
      <p:graphicFrame>
        <p:nvGraphicFramePr>
          <p:cNvPr id="83972" name="Object 4"/>
          <p:cNvGraphicFramePr>
            <a:graphicFrameLocks/>
          </p:cNvGraphicFramePr>
          <p:nvPr/>
        </p:nvGraphicFramePr>
        <p:xfrm>
          <a:off x="762000" y="3200400"/>
          <a:ext cx="4470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3" imgW="4483100" imgH="749300" progId="Equation.3">
                  <p:embed/>
                </p:oleObj>
              </mc:Choice>
              <mc:Fallback>
                <p:oleObj name="Equation" r:id="rId3" imgW="4483100" imgH="74930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4470400" cy="736600"/>
                      </a:xfrm>
                      <a:prstGeom prst="rect">
                        <a:avLst/>
                      </a:prstGeom>
                      <a:solidFill>
                        <a:srgbClr val="FCFEB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5"/>
          <p:cNvGraphicFramePr>
            <a:graphicFrameLocks/>
          </p:cNvGraphicFramePr>
          <p:nvPr/>
        </p:nvGraphicFramePr>
        <p:xfrm>
          <a:off x="914400" y="4813300"/>
          <a:ext cx="3403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5" imgW="3416300" imgH="685800" progId="Equation.3">
                  <p:embed/>
                </p:oleObj>
              </mc:Choice>
              <mc:Fallback>
                <p:oleObj name="Equation" r:id="rId5" imgW="3416300" imgH="68580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13300"/>
                        <a:ext cx="3403600" cy="673100"/>
                      </a:xfrm>
                      <a:prstGeom prst="rect">
                        <a:avLst/>
                      </a:prstGeom>
                      <a:solidFill>
                        <a:srgbClr val="FCFEB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669925" y="4038600"/>
            <a:ext cx="4616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Step 2:  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Calculate Molarity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822325" y="5815013"/>
            <a:ext cx="4371975" cy="544512"/>
          </a:xfrm>
          <a:prstGeom prst="rect">
            <a:avLst/>
          </a:prstGeom>
          <a:solidFill>
            <a:srgbClr val="FFCCCC"/>
          </a:solidFill>
          <a:ln w="25400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latin typeface="Arial" charset="0"/>
              </a:rPr>
              <a:t>[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NiCl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•6 H</a:t>
            </a:r>
            <a:r>
              <a:rPr 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</a:t>
            </a:r>
            <a:r>
              <a:rPr lang="en-US" sz="28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] = 0.0841 M</a:t>
            </a:r>
          </a:p>
        </p:txBody>
      </p:sp>
      <p:graphicFrame>
        <p:nvGraphicFramePr>
          <p:cNvPr id="24584" name="Object 12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6019800" y="2057400"/>
          <a:ext cx="26463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QuickTime Movie" r:id="rId7" imgW="1987261" imgH="3052464" progId="PlayerFrameClass">
                  <p:embed/>
                </p:oleObj>
              </mc:Choice>
              <mc:Fallback>
                <p:oleObj name="QuickTime Movie" r:id="rId7" imgW="1987261" imgH="3052464" progId="PlayerFrameClass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057400"/>
                        <a:ext cx="2646363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  <p:bldP spid="83974" grpId="0" autoUpdateAnimBg="0"/>
      <p:bldP spid="8397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5257800" cy="4800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IDEAL SOLUTION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is one where the properties depend only on the concentration of solute.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Need conc. units to tell us the number of solute particles per solvent particle.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unit “molarity” does not do this!</a:t>
            </a:r>
          </a:p>
        </p:txBody>
      </p:sp>
      <p:pic>
        <p:nvPicPr>
          <p:cNvPr id="2560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1827213"/>
            <a:ext cx="1655762" cy="32035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Concentration Units</a:t>
            </a:r>
            <a:endParaRPr lang="en-US" sz="4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1628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Some Definitions</a:t>
            </a:r>
            <a:endParaRPr lang="en-US" sz="4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4191000" cy="48768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solution is a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HOMOGENEOUS</a:t>
            </a:r>
            <a:r>
              <a:rPr 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mixture of 2 or more substances in a single phase. 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One constituent is usually regarded as the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SOLVENT</a:t>
            </a:r>
            <a:r>
              <a:rPr 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and the others as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SOLUTES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2309813" cy="5334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Two Other Concentration Units</a:t>
            </a:r>
            <a:endParaRPr lang="en-US" sz="44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419600" y="4648200"/>
            <a:ext cx="2735263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grams solute</a:t>
            </a:r>
          </a:p>
          <a:p>
            <a:pPr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grams solution</a:t>
            </a:r>
            <a:endParaRPr lang="en-US" sz="2800" b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971800" y="1447800"/>
            <a:ext cx="2846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MOLALITY, m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752600" y="4800600"/>
            <a:ext cx="2330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% by mass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=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4267200" y="5181600"/>
            <a:ext cx="289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200400" y="3733800"/>
            <a:ext cx="2122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% by mass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grpSp>
        <p:nvGrpSpPr>
          <p:cNvPr id="22540" name="Group 12"/>
          <p:cNvGrpSpPr>
            <a:grpSpLocks noChangeAspect="1"/>
          </p:cNvGrpSpPr>
          <p:nvPr/>
        </p:nvGrpSpPr>
        <p:grpSpPr bwMode="auto">
          <a:xfrm>
            <a:off x="1600200" y="2209800"/>
            <a:ext cx="6389688" cy="946150"/>
            <a:chOff x="1008" y="1402"/>
            <a:chExt cx="3554" cy="596"/>
          </a:xfrm>
        </p:grpSpPr>
        <p:sp>
          <p:nvSpPr>
            <p:cNvPr id="2765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008" y="1440"/>
              <a:ext cx="3554" cy="558"/>
            </a:xfrm>
            <a:prstGeom prst="rect">
              <a:avLst/>
            </a:prstGeom>
            <a:solidFill>
              <a:srgbClr val="C1CEFF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Rectangle 13"/>
            <p:cNvSpPr>
              <a:spLocks noChangeArrowheads="1"/>
            </p:cNvSpPr>
            <p:nvPr/>
          </p:nvSpPr>
          <p:spPr bwMode="auto">
            <a:xfrm>
              <a:off x="1008" y="1544"/>
              <a:ext cx="124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Helvetica" panose="020B0604020202020204" pitchFamily="34" charset="0"/>
                </a:rPr>
                <a:t>m of solution</a:t>
              </a:r>
              <a:endParaRPr lang="en-US" altLang="en-US"/>
            </a:p>
          </p:txBody>
        </p:sp>
        <p:sp>
          <p:nvSpPr>
            <p:cNvPr id="27659" name="Rectangle 14"/>
            <p:cNvSpPr>
              <a:spLocks noChangeArrowheads="1"/>
            </p:cNvSpPr>
            <p:nvPr/>
          </p:nvSpPr>
          <p:spPr bwMode="auto">
            <a:xfrm>
              <a:off x="2292" y="1544"/>
              <a:ext cx="11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Helvetica" panose="020B0604020202020204" pitchFamily="34" charset="0"/>
                </a:rPr>
                <a:t>=</a:t>
              </a:r>
              <a:endParaRPr lang="en-US" altLang="en-US"/>
            </a:p>
          </p:txBody>
        </p:sp>
        <p:sp>
          <p:nvSpPr>
            <p:cNvPr id="27660" name="Rectangle 15"/>
            <p:cNvSpPr>
              <a:spLocks noChangeArrowheads="1"/>
            </p:cNvSpPr>
            <p:nvPr/>
          </p:nvSpPr>
          <p:spPr bwMode="auto">
            <a:xfrm>
              <a:off x="2483" y="1544"/>
              <a:ext cx="5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Helvetica" panose="020B0604020202020204" pitchFamily="34" charset="0"/>
                </a:rPr>
                <a:t> </a:t>
              </a:r>
              <a:endParaRPr lang="en-US" altLang="en-US"/>
            </a:p>
          </p:txBody>
        </p:sp>
        <p:sp>
          <p:nvSpPr>
            <p:cNvPr id="27661" name="Rectangle 16"/>
            <p:cNvSpPr>
              <a:spLocks noChangeArrowheads="1"/>
            </p:cNvSpPr>
            <p:nvPr/>
          </p:nvSpPr>
          <p:spPr bwMode="auto">
            <a:xfrm>
              <a:off x="2991" y="1402"/>
              <a:ext cx="99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Helvetica" panose="020B0604020202020204" pitchFamily="34" charset="0"/>
                </a:rPr>
                <a:t>mol solute</a:t>
              </a:r>
              <a:endParaRPr lang="en-US" altLang="en-US"/>
            </a:p>
          </p:txBody>
        </p:sp>
        <p:sp>
          <p:nvSpPr>
            <p:cNvPr id="27662" name="Rectangle 17"/>
            <p:cNvSpPr>
              <a:spLocks noChangeArrowheads="1"/>
            </p:cNvSpPr>
            <p:nvPr/>
          </p:nvSpPr>
          <p:spPr bwMode="auto">
            <a:xfrm>
              <a:off x="2589" y="1714"/>
              <a:ext cx="168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rgbClr val="000000"/>
                  </a:solidFill>
                  <a:latin typeface="Helvetica" panose="020B0604020202020204" pitchFamily="34" charset="0"/>
                </a:rPr>
                <a:t>kilograms solvent</a:t>
              </a:r>
              <a:endParaRPr lang="en-US" altLang="en-US"/>
            </a:p>
          </p:txBody>
        </p:sp>
        <p:sp>
          <p:nvSpPr>
            <p:cNvPr id="27663" name="Line 18"/>
            <p:cNvSpPr>
              <a:spLocks noChangeShapeType="1"/>
            </p:cNvSpPr>
            <p:nvPr/>
          </p:nvSpPr>
          <p:spPr bwMode="auto">
            <a:xfrm>
              <a:off x="2589" y="1695"/>
              <a:ext cx="194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utoUpdateAnimBg="0"/>
      <p:bldP spid="22535" grpId="0" autoUpdateAnimBg="0"/>
      <p:bldP spid="22536" grpId="0"/>
      <p:bldP spid="225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2390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Calculating Concentrations</a:t>
            </a:r>
            <a:endParaRPr 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001000" cy="1676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Dissolve 62.1 g (1.00 mol) of ethylene glycol in 250. g of H</a:t>
            </a:r>
            <a:r>
              <a:rPr lang="en-US" sz="2800" baseline="-25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O. Calculate molality and % by mass of ethylene glycol.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endParaRPr lang="en-US" sz="280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280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970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2692400"/>
            <a:ext cx="4826000" cy="3467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2390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Calculating Concentrations</a:t>
            </a:r>
            <a:endParaRPr 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54238"/>
            <a:ext cx="7772400" cy="609600"/>
          </a:xfrm>
          <a:effectLst>
            <a:outerShdw dist="53882" dir="2700000" algn="ctr" rotWithShape="0">
              <a:schemeClr val="folHlink"/>
            </a:outerShdw>
          </a:effectLst>
        </p:spPr>
        <p:txBody>
          <a:bodyPr/>
          <a:lstStyle/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Calculate molality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endParaRPr lang="en-US" sz="280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endParaRPr lang="en-US" sz="280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endParaRPr lang="en-US" sz="280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endParaRPr lang="en-US" sz="280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0000"/>
              </a:lnSpc>
              <a:defRPr/>
            </a:pPr>
            <a:endParaRPr lang="en-US" sz="280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47713" y="1066800"/>
            <a:ext cx="7937500" cy="965200"/>
          </a:xfrm>
          <a:prstGeom prst="rect">
            <a:avLst/>
          </a:prstGeom>
          <a:solidFill>
            <a:srgbClr val="FFC5C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Dissolve 62.1 g (1.00 mol) of ethylene glycol in 250. g of H</a:t>
            </a:r>
            <a:r>
              <a:rPr lang="en-US" sz="2400" baseline="-25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O. Calculate m &amp; % of ethylene glycol (by mass).</a:t>
            </a:r>
          </a:p>
        </p:txBody>
      </p:sp>
      <p:graphicFrame>
        <p:nvGraphicFramePr>
          <p:cNvPr id="32773" name="Object 5"/>
          <p:cNvGraphicFramePr>
            <a:graphicFrameLocks/>
          </p:cNvGraphicFramePr>
          <p:nvPr/>
        </p:nvGraphicFramePr>
        <p:xfrm>
          <a:off x="482600" y="2846388"/>
          <a:ext cx="8140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4" imgW="6794500" imgH="762000" progId="Equation.2">
                  <p:embed/>
                </p:oleObj>
              </mc:Choice>
              <mc:Fallback>
                <p:oleObj name="Equation" r:id="rId4" imgW="6794500" imgH="762000" progId="Equation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846388"/>
                        <a:ext cx="8140700" cy="901700"/>
                      </a:xfrm>
                      <a:prstGeom prst="rect">
                        <a:avLst/>
                      </a:prstGeom>
                      <a:solidFill>
                        <a:srgbClr val="FCFEB9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/>
          </p:cNvGraphicFramePr>
          <p:nvPr/>
        </p:nvGraphicFramePr>
        <p:xfrm>
          <a:off x="528638" y="4600575"/>
          <a:ext cx="77438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Equation" r:id="rId6" imgW="6464300" imgH="749300" progId="Equation.2">
                  <p:embed/>
                </p:oleObj>
              </mc:Choice>
              <mc:Fallback>
                <p:oleObj name="Equation" r:id="rId6" imgW="6464300" imgH="749300" progId="Equation.2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4600575"/>
                        <a:ext cx="7743825" cy="885825"/>
                      </a:xfrm>
                      <a:prstGeom prst="rect">
                        <a:avLst/>
                      </a:prstGeom>
                      <a:solidFill>
                        <a:srgbClr val="FFC5CF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46125" y="3825875"/>
            <a:ext cx="3408363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Calculate weight 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  <p:bldP spid="3277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smtClean="0">
                <a:solidFill>
                  <a:srgbClr val="FF0000"/>
                </a:solidFill>
                <a:latin typeface="Comic Sans MS" panose="030F0702030302020204" pitchFamily="66" charset="0"/>
              </a:rPr>
              <a:t>Learning Check</a:t>
            </a:r>
            <a:endParaRPr lang="en-US" altLang="en-US" sz="280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5029200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buFontTx/>
              <a:buNone/>
            </a:pPr>
            <a:r>
              <a:rPr lang="en-US" altLang="en-US" sz="2800" smtClean="0"/>
              <a:t>	A solution contains 15 g Na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CO</a:t>
            </a:r>
            <a:r>
              <a:rPr lang="en-US" altLang="en-US" sz="2800" baseline="-25000" smtClean="0"/>
              <a:t>3 </a:t>
            </a:r>
            <a:r>
              <a:rPr lang="en-US" altLang="en-US" sz="2800" smtClean="0"/>
              <a:t> and 235 g of 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O.   What is the mass % of the solution?</a:t>
            </a:r>
            <a:r>
              <a:rPr lang="en-US" altLang="en-US" sz="2800" smtClean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lnSpc>
                <a:spcPct val="110000"/>
              </a:lnSpc>
              <a:buFontTx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buFontTx/>
              <a:buNone/>
            </a:pPr>
            <a:endParaRPr lang="en-US" altLang="en-US" sz="2800" b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buFontTx/>
              <a:buNone/>
            </a:pPr>
            <a:endParaRPr lang="en-US" altLang="en-US" sz="2800" b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1) 	15% Na</a:t>
            </a:r>
            <a:r>
              <a:rPr lang="en-US" altLang="en-US" sz="2800" baseline="-25000" smtClean="0">
                <a:solidFill>
                  <a:schemeClr val="bg1"/>
                </a:solidFill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</a:rPr>
              <a:t>CO</a:t>
            </a:r>
            <a:r>
              <a:rPr lang="en-US" altLang="en-US" sz="2800" baseline="-25000" smtClean="0">
                <a:solidFill>
                  <a:schemeClr val="bg1"/>
                </a:solidFill>
              </a:rPr>
              <a:t>3</a:t>
            </a:r>
            <a:endParaRPr lang="en-US" altLang="en-US" sz="280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2)  6.4% Na</a:t>
            </a:r>
            <a:r>
              <a:rPr lang="en-US" altLang="en-US" sz="2800" baseline="-25000" smtClean="0">
                <a:solidFill>
                  <a:schemeClr val="bg1"/>
                </a:solidFill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</a:rPr>
              <a:t>CO</a:t>
            </a:r>
            <a:r>
              <a:rPr lang="en-US" altLang="en-US" sz="2800" baseline="-25000" smtClean="0">
                <a:solidFill>
                  <a:schemeClr val="bg1"/>
                </a:solidFill>
              </a:rPr>
              <a:t>3</a:t>
            </a:r>
            <a:endParaRPr lang="en-US" altLang="en-US" sz="280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3)  6.0% Na</a:t>
            </a:r>
            <a:r>
              <a:rPr lang="en-US" altLang="en-US" sz="2800" baseline="-25000" smtClean="0">
                <a:solidFill>
                  <a:schemeClr val="bg1"/>
                </a:solidFill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</a:rPr>
              <a:t>CO</a:t>
            </a:r>
            <a:r>
              <a:rPr lang="en-US" altLang="en-US" sz="2800" baseline="-25000" smtClean="0">
                <a:solidFill>
                  <a:schemeClr val="bg1"/>
                </a:solidFill>
              </a:rPr>
              <a:t>3</a:t>
            </a:r>
            <a:r>
              <a:rPr lang="en-US" altLang="en-US" sz="2800" b="0" smtClean="0"/>
              <a:t>	</a:t>
            </a:r>
          </a:p>
        </p:txBody>
      </p:sp>
      <p:pic>
        <p:nvPicPr>
          <p:cNvPr id="125956" name="your295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your turn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5486400" y="2743200"/>
          <a:ext cx="1431925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Clip" r:id="rId5" imgW="1857375" imgH="3995738" progId="MS_ClipArt_Gallery.2">
                  <p:embed/>
                </p:oleObj>
              </mc:Choice>
              <mc:Fallback>
                <p:oleObj name="Clip" r:id="rId5" imgW="1857375" imgH="3995738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743200"/>
                        <a:ext cx="1431925" cy="308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8" fill="hold"/>
                                        <p:tgtEl>
                                          <p:spTgt spid="1259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778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78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778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278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778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278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956"/>
                </p:tgtEl>
              </p:cMediaNode>
            </p:audio>
          </p:childTnLst>
        </p:cTn>
      </p:par>
    </p:tnLst>
    <p:bldLst>
      <p:bldP spid="125954" grpId="0" animBg="1" autoUpdateAnimBg="0"/>
      <p:bldP spid="125955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 smtClean="0">
                <a:solidFill>
                  <a:srgbClr val="FF0000"/>
                </a:solidFill>
              </a:rPr>
              <a:t>Solution</a:t>
            </a:r>
            <a:endParaRPr lang="en-US" altLang="en-US" sz="2800" smtClean="0">
              <a:solidFill>
                <a:srgbClr val="FF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5029200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buFontTx/>
              <a:buNone/>
            </a:pPr>
            <a:r>
              <a:rPr lang="en-US" altLang="en-US" sz="2800" b="0" smtClean="0"/>
              <a:t>	</a:t>
            </a:r>
            <a:r>
              <a:rPr lang="en-US" altLang="en-US" sz="2800" smtClean="0">
                <a:solidFill>
                  <a:schemeClr val="accent1"/>
                </a:solidFill>
              </a:rPr>
              <a:t>mass solute </a:t>
            </a:r>
            <a:r>
              <a:rPr lang="en-US" altLang="en-US" sz="2800" smtClean="0"/>
              <a:t> 	=  	15 g Na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CO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  </a:t>
            </a:r>
          </a:p>
          <a:p>
            <a:pPr marL="342900" indent="-342900">
              <a:lnSpc>
                <a:spcPct val="110000"/>
              </a:lnSpc>
              <a:buFontTx/>
              <a:buNone/>
            </a:pPr>
            <a:r>
              <a:rPr lang="en-US" altLang="en-US" sz="2800" smtClean="0">
                <a:solidFill>
                  <a:schemeClr val="accent1"/>
                </a:solidFill>
              </a:rPr>
              <a:t>	mass solution</a:t>
            </a:r>
            <a:r>
              <a:rPr lang="en-US" altLang="en-US" sz="2800" smtClean="0"/>
              <a:t>	=  	15 g + 235 g = 250 g</a:t>
            </a:r>
          </a:p>
          <a:p>
            <a:pPr marL="342900" indent="-342900">
              <a:lnSpc>
                <a:spcPct val="50000"/>
              </a:lnSpc>
              <a:buFontTx/>
              <a:buNone/>
            </a:pPr>
            <a:endParaRPr lang="en-US" altLang="en-US" sz="2800" smtClean="0"/>
          </a:p>
          <a:p>
            <a:pPr marL="342900" indent="-342900">
              <a:lnSpc>
                <a:spcPct val="130000"/>
              </a:lnSpc>
              <a:buFontTx/>
              <a:buNone/>
            </a:pPr>
            <a:r>
              <a:rPr lang="en-US" altLang="en-US" sz="2800" smtClean="0"/>
              <a:t>	%(by mass) = </a:t>
            </a:r>
            <a:r>
              <a:rPr lang="en-US" altLang="en-US" sz="2800" u="sng" smtClean="0"/>
              <a:t>15 g Na</a:t>
            </a:r>
            <a:r>
              <a:rPr lang="en-US" altLang="en-US" sz="2800" u="sng" baseline="-25000" smtClean="0"/>
              <a:t>2</a:t>
            </a:r>
            <a:r>
              <a:rPr lang="en-US" altLang="en-US" sz="2800" u="sng" smtClean="0"/>
              <a:t>CO</a:t>
            </a:r>
            <a:r>
              <a:rPr lang="en-US" altLang="en-US" sz="2800" u="sng" baseline="-25000" smtClean="0"/>
              <a:t>3</a:t>
            </a:r>
            <a:r>
              <a:rPr lang="en-US" altLang="en-US" sz="2800" smtClean="0"/>
              <a:t>     x    100 		           			250 g solution	</a:t>
            </a:r>
          </a:p>
          <a:p>
            <a:pPr marL="342900" indent="-342900">
              <a:lnSpc>
                <a:spcPct val="120000"/>
              </a:lnSpc>
              <a:buFontTx/>
              <a:buNone/>
            </a:pPr>
            <a:r>
              <a:rPr lang="en-US" altLang="en-US" sz="2800" smtClean="0"/>
              <a:t>					</a:t>
            </a:r>
          </a:p>
          <a:p>
            <a:pPr marL="342900" indent="-342900">
              <a:lnSpc>
                <a:spcPct val="120000"/>
              </a:lnSpc>
              <a:buFontTx/>
              <a:buNone/>
            </a:pPr>
            <a:r>
              <a:rPr lang="en-US" altLang="en-US" sz="2800" smtClean="0"/>
              <a:t>			</a:t>
            </a:r>
            <a:r>
              <a:rPr lang="en-US" altLang="en-US" sz="2800" smtClean="0">
                <a:solidFill>
                  <a:srgbClr val="66FF33"/>
                </a:solidFill>
              </a:rPr>
              <a:t>= 6.0% Na</a:t>
            </a:r>
            <a:r>
              <a:rPr lang="en-US" altLang="en-US" sz="2800" baseline="-25000" smtClean="0">
                <a:solidFill>
                  <a:srgbClr val="66FF33"/>
                </a:solidFill>
              </a:rPr>
              <a:t>2</a:t>
            </a:r>
            <a:r>
              <a:rPr lang="en-US" altLang="en-US" sz="2800" smtClean="0">
                <a:solidFill>
                  <a:srgbClr val="66FF33"/>
                </a:solidFill>
              </a:rPr>
              <a:t>CO</a:t>
            </a:r>
            <a:r>
              <a:rPr lang="en-US" altLang="en-US" sz="2800" baseline="-25000" smtClean="0">
                <a:solidFill>
                  <a:srgbClr val="66FF33"/>
                </a:solidFill>
              </a:rPr>
              <a:t>3</a:t>
            </a:r>
            <a:r>
              <a:rPr lang="en-US" altLang="en-US" sz="2800" smtClean="0">
                <a:solidFill>
                  <a:srgbClr val="66FF33"/>
                </a:solidFill>
              </a:rPr>
              <a:t> solution</a:t>
            </a:r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6172200" y="2743200"/>
          <a:ext cx="2667000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Clip" r:id="rId3" imgW="4218962" imgH="3951798" progId="MS_ClipArt_Gallery.2">
                  <p:embed/>
                </p:oleObj>
              </mc:Choice>
              <mc:Fallback>
                <p:oleObj name="Clip" r:id="rId3" imgW="4218962" imgH="3951798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743200"/>
                        <a:ext cx="2667000" cy="249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b="0" smtClean="0"/>
              <a:t/>
            </a:r>
            <a:br>
              <a:rPr lang="en-US" altLang="en-US" sz="2800" b="0" smtClean="0"/>
            </a:br>
            <a:r>
              <a:rPr lang="en-US" altLang="en-US" sz="2800" b="0" smtClean="0"/>
              <a:t/>
            </a:r>
            <a:br>
              <a:rPr lang="en-US" altLang="en-US" sz="2800" b="0" smtClean="0"/>
            </a:br>
            <a:r>
              <a:rPr lang="en-US" altLang="en-US" smtClean="0">
                <a:solidFill>
                  <a:srgbClr val="FF0000"/>
                </a:solidFill>
              </a:rPr>
              <a:t>Using mass %</a:t>
            </a:r>
            <a:br>
              <a:rPr lang="en-US" altLang="en-US" smtClean="0">
                <a:solidFill>
                  <a:srgbClr val="FF0000"/>
                </a:solidFill>
              </a:rPr>
            </a:br>
            <a:r>
              <a:rPr lang="en-US" altLang="en-US" sz="2800" smtClean="0"/>
              <a:t/>
            </a:r>
            <a:br>
              <a:rPr lang="en-US" altLang="en-US" sz="2800" smtClean="0"/>
            </a:br>
            <a:endParaRPr lang="en-US" altLang="en-US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610600" cy="5257800"/>
          </a:xfrm>
        </p:spPr>
        <p:txBody>
          <a:bodyPr/>
          <a:lstStyle/>
          <a:p>
            <a:pPr marL="342900" indent="-342900">
              <a:lnSpc>
                <a:spcPct val="70000"/>
              </a:lnSpc>
              <a:buFontTx/>
              <a:buNone/>
            </a:pPr>
            <a:r>
              <a:rPr lang="en-US" altLang="en-US" sz="2800" smtClean="0"/>
              <a:t>	How many grams of NaCl are needed to prepare 250 g of a 10.0% (by mass) NaCl solution?</a:t>
            </a:r>
          </a:p>
          <a:p>
            <a:pPr marL="342900" indent="-342900">
              <a:lnSpc>
                <a:spcPct val="70000"/>
              </a:lnSpc>
              <a:buFontTx/>
              <a:buNone/>
            </a:pPr>
            <a:endParaRPr lang="en-US" altLang="en-US" sz="2800" smtClean="0"/>
          </a:p>
          <a:p>
            <a:pPr marL="342900" indent="-342900">
              <a:lnSpc>
                <a:spcPct val="110000"/>
              </a:lnSpc>
              <a:buFontTx/>
              <a:buNone/>
            </a:pPr>
            <a:r>
              <a:rPr lang="en-US" altLang="en-US" sz="3200" smtClean="0"/>
              <a:t> </a:t>
            </a:r>
            <a:r>
              <a:rPr lang="en-US" altLang="en-US" sz="2800" smtClean="0"/>
              <a:t>250 g NaCl soln  x </a:t>
            </a:r>
            <a:r>
              <a:rPr lang="en-US" altLang="en-US" sz="2800" u="sng" smtClean="0"/>
              <a:t> 10.0 g NaCl     </a:t>
            </a:r>
            <a:r>
              <a:rPr lang="en-US" altLang="en-US" sz="2800" smtClean="0"/>
              <a:t>  = 25 g NaCl				    100 g NaCl soln</a:t>
            </a:r>
            <a:r>
              <a:rPr lang="en-US" altLang="en-US" sz="3200" b="0" smtClean="0"/>
              <a:t> </a:t>
            </a:r>
          </a:p>
          <a:p>
            <a:pPr marL="342900" indent="-342900">
              <a:lnSpc>
                <a:spcPct val="70000"/>
              </a:lnSpc>
              <a:buFontTx/>
              <a:buNone/>
            </a:pPr>
            <a:endParaRPr lang="en-US" altLang="en-US" sz="3200" smtClean="0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7315200" y="228600"/>
          <a:ext cx="152876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Clip" r:id="rId3" imgW="657157" imgH="838110" progId="MS_ClipArt_Gallery.2">
                  <p:embed/>
                </p:oleObj>
              </mc:Choice>
              <mc:Fallback>
                <p:oleObj name="Clip" r:id="rId3" imgW="657157" imgH="83811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28600"/>
                        <a:ext cx="1528763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latin typeface="Comic Sans MS" panose="030F0702030302020204" pitchFamily="66" charset="0"/>
              </a:rPr>
              <a:t>Try this molality problem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1143000"/>
          </a:xfrm>
        </p:spPr>
        <p:txBody>
          <a:bodyPr/>
          <a:lstStyle/>
          <a:p>
            <a:r>
              <a:rPr lang="en-US" altLang="en-US" smtClean="0"/>
              <a:t>25.0 g of NaCl is dissolved in 5000. mL of water.  Find the molality (m) of the resulting solution.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38200" y="2819400"/>
            <a:ext cx="74676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m = mol solute / kg solvent</a:t>
            </a:r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25 g NaCl       1 mol NaCl   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	        58.5 g NaCl</a:t>
            </a:r>
          </a:p>
        </p:txBody>
      </p:sp>
      <p:sp>
        <p:nvSpPr>
          <p:cNvPr id="133125" name="Line 5"/>
          <p:cNvSpPr>
            <a:spLocks noChangeShapeType="1"/>
          </p:cNvSpPr>
          <p:nvPr/>
        </p:nvSpPr>
        <p:spPr bwMode="auto">
          <a:xfrm>
            <a:off x="838200" y="40386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>
            <a:off x="2209800" y="3657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4114800" y="38862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=   0.427 mol NaCl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762000" y="4648200"/>
            <a:ext cx="449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Since the density of water is 1 g/mL, 5000 mL = 5000 g, which is 5 kg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914400" y="5334000"/>
            <a:ext cx="3886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0.427 mol NaCl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  5 kg water</a:t>
            </a:r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>
            <a:off x="914400" y="57150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2895600" y="54864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= 0.0854 m salt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33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/>
      <p:bldP spid="133127" grpId="0"/>
      <p:bldP spid="133128" grpId="0"/>
      <p:bldP spid="133129" grpId="0"/>
      <p:bldP spid="1331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6375400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2057400" cy="3013075"/>
          </a:xfrm>
          <a:prstGeom prst="rect">
            <a:avLst/>
          </a:prstGeom>
          <a:solidFill>
            <a:srgbClr val="FFFFFF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1.0 L of water was used to make 1.0 L of solution. Notice the water left over.</a:t>
            </a:r>
            <a:endParaRPr lang="en-US" sz="240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25513"/>
            <a:ext cx="848360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533400" y="203200"/>
            <a:ext cx="80565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D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Setup for </a:t>
            </a:r>
            <a:r>
              <a:rPr lang="en-US" sz="3200" dirty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3"/>
              </a:rPr>
              <a:t>titrating</a:t>
            </a:r>
            <a:r>
              <a:rPr lang="en-US" sz="3200" dirty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an acid with a base</a:t>
            </a:r>
            <a:endParaRPr lang="en-US" sz="2000" dirty="0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1628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Colligative Properties</a:t>
            </a:r>
            <a:endParaRPr lang="en-US" sz="4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556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 adding a solute to a solvent, the properties of the solvent are modified.</a:t>
            </a:r>
          </a:p>
          <a:p>
            <a:pPr>
              <a:defRPr/>
            </a:pPr>
            <a:r>
              <a:rPr 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Vapor pressure 	decreases</a:t>
            </a:r>
          </a:p>
          <a:p>
            <a:pPr>
              <a:defRPr/>
            </a:pPr>
            <a:r>
              <a:rPr lang="en-US" sz="28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Melting point 		decreases</a:t>
            </a:r>
          </a:p>
          <a:p>
            <a:pPr>
              <a:defRPr/>
            </a:pPr>
            <a:r>
              <a:rPr lang="en-US" sz="280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Boiling point 		increases</a:t>
            </a:r>
          </a:p>
          <a:p>
            <a:pPr>
              <a:defRPr/>
            </a:pPr>
            <a:r>
              <a:rPr lang="en-US" sz="28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Osmosis is possible (osmotic pressure)</a:t>
            </a:r>
          </a:p>
          <a:p>
            <a:pPr>
              <a:buFontTx/>
              <a:buNone/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These changes are called </a:t>
            </a:r>
            <a:r>
              <a:rPr 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COLLIGATIVE PROPERTIES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>
              <a:buFontTx/>
              <a:buNone/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They depend only on the </a:t>
            </a:r>
            <a:r>
              <a:rPr 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NUMBER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of solute particles relative to solvent particles, not on the </a:t>
            </a:r>
            <a:r>
              <a:rPr lang="en-US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KIND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of solute particles.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latin typeface="Comic Sans MS" panose="030F0702030302020204" pitchFamily="66" charset="0"/>
              </a:rPr>
              <a:t>Parts of a Solution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3581400" cy="4876800"/>
          </a:xfrm>
        </p:spPr>
        <p:txBody>
          <a:bodyPr/>
          <a:lstStyle/>
          <a:p>
            <a:r>
              <a:rPr lang="en-US" altLang="en-US" sz="2800" smtClean="0">
                <a:solidFill>
                  <a:srgbClr val="FF0000"/>
                </a:solidFill>
              </a:rPr>
              <a:t>SOLUTE</a:t>
            </a:r>
            <a:r>
              <a:rPr lang="en-US" altLang="en-US" sz="2800" smtClean="0"/>
              <a:t> – the part of a solution that is being dissolved (usually the lesser amount)</a:t>
            </a:r>
          </a:p>
          <a:p>
            <a:r>
              <a:rPr lang="en-US" altLang="en-US" sz="2800" smtClean="0">
                <a:solidFill>
                  <a:srgbClr val="FF0000"/>
                </a:solidFill>
              </a:rPr>
              <a:t>SOLVENT</a:t>
            </a:r>
            <a:r>
              <a:rPr lang="en-US" altLang="en-US" sz="2800" smtClean="0"/>
              <a:t> – the part of a solution that dissolves the solute (usually the greater amount)</a:t>
            </a:r>
          </a:p>
          <a:p>
            <a:r>
              <a:rPr lang="en-US" altLang="en-US" sz="2800" smtClean="0">
                <a:solidFill>
                  <a:srgbClr val="FF0000"/>
                </a:solidFill>
              </a:rPr>
              <a:t>Solute + Solvent = Solution</a:t>
            </a:r>
          </a:p>
        </p:txBody>
      </p:sp>
      <p:graphicFrame>
        <p:nvGraphicFramePr>
          <p:cNvPr id="76848" name="Group 48"/>
          <p:cNvGraphicFramePr>
            <a:graphicFrameLocks noGrp="1"/>
          </p:cNvGraphicFramePr>
          <p:nvPr>
            <p:ph sz="half" idx="2"/>
          </p:nvPr>
        </p:nvGraphicFramePr>
        <p:xfrm>
          <a:off x="4114800" y="1447800"/>
          <a:ext cx="4724400" cy="4856163"/>
        </p:xfrm>
        <a:graphic>
          <a:graphicData uri="http://schemas.openxmlformats.org/drawingml/2006/table">
            <a:tbl>
              <a:tblPr/>
              <a:tblGrid>
                <a:gridCol w="97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Alloys (brass, steel)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liquid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Salt 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Air bubbles in ice cubes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liquid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liquid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“suicides” (mixed drinks)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liquid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Soft drinks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Change in Freezing Point </a:t>
            </a:r>
            <a:endParaRPr lang="en-US" sz="4000" smtClean="0">
              <a:solidFill>
                <a:srgbClr val="00279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5486400"/>
            <a:ext cx="7543800" cy="17526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freezing point of a solution is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LOWER</a:t>
            </a:r>
            <a:r>
              <a:rPr 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than that of the pure solvent</a:t>
            </a:r>
            <a:endParaRPr lang="en-US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1988" name="Object 13">
            <a:hlinkClick r:id="" action="ppaction://ole?verb=0"/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1219200" y="2286000"/>
          <a:ext cx="188753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QuickTime Movie" r:id="rId3" imgW="1223904" imgH="1828571" progId="PlayerFrameClass">
                  <p:embed/>
                </p:oleObj>
              </mc:Choice>
              <mc:Fallback>
                <p:oleObj name="QuickTime Movie" r:id="rId3" imgW="1223904" imgH="1828571" progId="PlayerFrameClass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86000"/>
                        <a:ext cx="188753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219200" y="1828800"/>
            <a:ext cx="20002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Pure water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962400" y="1371600"/>
            <a:ext cx="51816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Ethylene glycol/water </a:t>
            </a:r>
          </a:p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solution</a:t>
            </a:r>
          </a:p>
        </p:txBody>
      </p:sp>
      <p:graphicFrame>
        <p:nvGraphicFramePr>
          <p:cNvPr id="41991" name="Object 15">
            <a:hlinkClick r:id="" action="ppaction://ole?verb=0"/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5410200" y="2286000"/>
          <a:ext cx="2039938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QuickTime Movie" r:id="rId5" imgW="1223904" imgH="1828571" progId="PlayerFrameClass">
                  <p:embed/>
                </p:oleObj>
              </mc:Choice>
              <mc:Fallback>
                <p:oleObj name="QuickTime Movie" r:id="rId5" imgW="1223904" imgH="1828571" progId="PlayerFrameClass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86000"/>
                        <a:ext cx="2039938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Change in Freezing Point </a:t>
            </a:r>
            <a:endParaRPr lang="en-US" sz="4000" smtClean="0">
              <a:solidFill>
                <a:srgbClr val="00279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3505200" cy="1143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 Applications of Freezing Point Depression</a:t>
            </a:r>
          </a:p>
        </p:txBody>
      </p:sp>
      <p:pic>
        <p:nvPicPr>
          <p:cNvPr id="43012" name="Picture 8" descr="salt_truck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38200"/>
            <a:ext cx="32956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9" descr="sierra_produ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30400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4" descr="icecreamicemachine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6013" y="3873500"/>
            <a:ext cx="2947987" cy="298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5" name="Text Box 10"/>
          <p:cNvSpPr txBox="1">
            <a:spLocks noChangeArrowheads="1"/>
          </p:cNvSpPr>
          <p:nvPr/>
        </p:nvSpPr>
        <p:spPr bwMode="auto">
          <a:xfrm>
            <a:off x="304800" y="56388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Propylene glycol</a:t>
            </a:r>
          </a:p>
        </p:txBody>
      </p:sp>
      <p:sp>
        <p:nvSpPr>
          <p:cNvPr id="43016" name="Text Box 11"/>
          <p:cNvSpPr txBox="1">
            <a:spLocks noChangeArrowheads="1"/>
          </p:cNvSpPr>
          <p:nvPr/>
        </p:nvSpPr>
        <p:spPr bwMode="auto">
          <a:xfrm>
            <a:off x="4343400" y="4724400"/>
            <a:ext cx="1447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Ethylene glycol – deadly to small animals</a:t>
            </a:r>
          </a:p>
        </p:txBody>
      </p:sp>
      <p:pic>
        <p:nvPicPr>
          <p:cNvPr id="43017" name="Picture 6" descr="prestone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4267200"/>
            <a:ext cx="25908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914400"/>
            <a:ext cx="3505200" cy="1143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 Applications of Freezing Point Depression</a:t>
            </a:r>
          </a:p>
        </p:txBody>
      </p:sp>
      <p:pic>
        <p:nvPicPr>
          <p:cNvPr id="44035" name="Picture 13" descr="sand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76800"/>
            <a:ext cx="2947988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6" name="Picture 4" descr="salt_truck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2956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12"/>
          <p:cNvSpPr txBox="1">
            <a:spLocks noChangeArrowheads="1"/>
          </p:cNvSpPr>
          <p:nvPr/>
        </p:nvSpPr>
        <p:spPr bwMode="auto">
          <a:xfrm>
            <a:off x="304800" y="2057400"/>
            <a:ext cx="51054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Which would you use for the streets of Bloomington to lower the freezing point of ice and why? Would the temperature make any difference in your decision?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/>
              <a:t>sand, SiO</a:t>
            </a:r>
            <a:r>
              <a:rPr lang="en-US" altLang="en-US" baseline="-25000"/>
              <a:t>2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/>
              <a:t>Rock salt, NaCl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/>
              <a:t>Ice Melt, CaCl</a:t>
            </a:r>
            <a:r>
              <a:rPr lang="en-US" altLang="en-US" baseline="-25000"/>
              <a:t>2</a:t>
            </a:r>
          </a:p>
        </p:txBody>
      </p:sp>
      <p:pic>
        <p:nvPicPr>
          <p:cNvPr id="44038" name="Picture 15" descr="rocksalt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4953000"/>
            <a:ext cx="2070100" cy="171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9" name="Picture 17" descr="cac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165600"/>
            <a:ext cx="2540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18" descr="roadrunnericemel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65600"/>
            <a:ext cx="18034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1628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Change in Freezing Point </a:t>
            </a:r>
            <a:endParaRPr lang="en-US" sz="4000" smtClean="0">
              <a:solidFill>
                <a:srgbClr val="00279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1628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Change in Boiling Point </a:t>
            </a:r>
            <a:endParaRPr lang="en-US" sz="4000" smtClean="0">
              <a:solidFill>
                <a:srgbClr val="00279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3505200" cy="1295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 Applications of Boiling Point Elevation</a:t>
            </a:r>
          </a:p>
        </p:txBody>
      </p:sp>
      <p:pic>
        <p:nvPicPr>
          <p:cNvPr id="45060" name="Picture 4" descr="Boiling_water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143000"/>
            <a:ext cx="25400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1" name="Picture 6" descr="my_mac_and_cheese_large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3124200"/>
            <a:ext cx="3043238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2" name="Picture 8" descr="preston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Boiling Point Elevation and Freezing Point Depression</a:t>
            </a:r>
            <a:endParaRPr 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543800" cy="4800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			</a:t>
            </a:r>
            <a:r>
              <a:rPr lang="en-US" sz="4000" smtClean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∆T  =  K•m•i</a:t>
            </a:r>
            <a:endParaRPr lang="en-US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 = van’t Hoff factor = number of particles produced per molecule/formula unit. For covalent compounds, i = 1.  For ionic compounds, i = the number of ions present (both + and -)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Compound		Theoretical Value of i</a:t>
            </a:r>
            <a:endParaRPr 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glycol				1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NaCl					2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CaCl</a:t>
            </a:r>
            <a:r>
              <a:rPr lang="en-US" sz="2800" baseline="-250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	3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</a:t>
            </a:r>
            <a:r>
              <a:rPr lang="en-US" sz="2800" baseline="-250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(PO</a:t>
            </a:r>
            <a:r>
              <a:rPr lang="en-US" sz="2800" baseline="-250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28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2800" baseline="-250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	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Boiling Point Elevation and Freezing Point Depression</a:t>
            </a:r>
            <a:endParaRPr 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7620000" cy="457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			</a:t>
            </a:r>
            <a:r>
              <a:rPr lang="en-US" sz="3600" smtClean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∆T  =  K•m•i</a:t>
            </a:r>
          </a:p>
        </p:txBody>
      </p:sp>
      <p:graphicFrame>
        <p:nvGraphicFramePr>
          <p:cNvPr id="113820" name="Group 156"/>
          <p:cNvGraphicFramePr>
            <a:graphicFrameLocks noGrp="1"/>
          </p:cNvGraphicFramePr>
          <p:nvPr>
            <p:ph sz="quarter" idx="2"/>
          </p:nvPr>
        </p:nvGraphicFramePr>
        <p:xfrm>
          <a:off x="4800600" y="3581400"/>
          <a:ext cx="3505200" cy="2743200"/>
        </p:xfrm>
        <a:graphic>
          <a:graphicData uri="http://schemas.openxmlformats.org/drawingml/2006/table">
            <a:tbl>
              <a:tblPr/>
              <a:tblGrid>
                <a:gridCol w="270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Substance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K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b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benzene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2.53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camphor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5.95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carbon tetrachloride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5.03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ethyl ether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2.02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water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0.52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3744" name="Rectangle 80"/>
          <p:cNvSpPr>
            <a:spLocks noChangeArrowheads="1"/>
          </p:cNvSpPr>
          <p:nvPr/>
        </p:nvSpPr>
        <p:spPr bwMode="auto">
          <a:xfrm>
            <a:off x="304800" y="2362200"/>
            <a:ext cx="4559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 = molality</a:t>
            </a:r>
          </a:p>
          <a:p>
            <a:pPr>
              <a:defRPr/>
            </a:pPr>
            <a:r>
              <a:rPr lang="en-US" sz="240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 = molal freezing  </a:t>
            </a:r>
            <a:br>
              <a:rPr lang="en-US" sz="240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40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point/boiling point constant</a:t>
            </a:r>
          </a:p>
        </p:txBody>
      </p:sp>
      <p:graphicFrame>
        <p:nvGraphicFramePr>
          <p:cNvPr id="113821" name="Group 157"/>
          <p:cNvGraphicFramePr>
            <a:graphicFrameLocks noGrp="1"/>
          </p:cNvGraphicFramePr>
          <p:nvPr>
            <p:ph sz="quarter" idx="3"/>
          </p:nvPr>
        </p:nvGraphicFramePr>
        <p:xfrm>
          <a:off x="990600" y="3581400"/>
          <a:ext cx="3505200" cy="2743200"/>
        </p:xfrm>
        <a:graphic>
          <a:graphicData uri="http://schemas.openxmlformats.org/drawingml/2006/table">
            <a:tbl>
              <a:tblPr/>
              <a:tblGrid>
                <a:gridCol w="270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Substance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K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benzene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5.12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camphor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40.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carbon tetrachloride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30.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ethyl ether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1.79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water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1.86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762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Change in Boiling Point </a:t>
            </a:r>
            <a:endParaRPr lang="en-US" sz="4000" smtClean="0">
              <a:solidFill>
                <a:srgbClr val="00279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001000" cy="525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Dissolve 62.1 g of glycol (1.00 mol) in 250. g of water. What is the boiling point of the solution?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800" baseline="-250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8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0.52 </a:t>
            </a:r>
            <a:r>
              <a:rPr lang="en-US" sz="2800" baseline="300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C/molal for water (see K</a:t>
            </a:r>
            <a:r>
              <a:rPr lang="en-US" sz="2800" baseline="-250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8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table).</a:t>
            </a:r>
            <a:endParaRPr lang="en-US" sz="280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Solution		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∆T</a:t>
            </a:r>
            <a:r>
              <a:rPr lang="en-US" sz="2800" baseline="-25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BP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=  K</a:t>
            </a:r>
            <a:r>
              <a:rPr lang="en-US" sz="2800" baseline="-25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• m • i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80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	Calculate solution molality = 4.00 m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	∆T</a:t>
            </a:r>
            <a:r>
              <a:rPr lang="en-US" sz="2800" baseline="-25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BP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=  K</a:t>
            </a:r>
            <a:r>
              <a:rPr lang="en-US" sz="2800" baseline="-25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• m • i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		∆T</a:t>
            </a:r>
            <a:r>
              <a:rPr lang="en-US" sz="2800" baseline="-25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BP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=  0.52 </a:t>
            </a:r>
            <a:r>
              <a:rPr lang="en-US" sz="28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C/molal (4.00 molal) (1)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mtClean="0"/>
              <a:t> 		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∆T</a:t>
            </a:r>
            <a:r>
              <a:rPr lang="en-US" sz="2800" baseline="-25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BP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=  2.08 </a:t>
            </a:r>
            <a:r>
              <a:rPr lang="en-US" sz="2800" baseline="30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mtClean="0"/>
              <a:t> 	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BP  =  100 + 2.08 = 102.08 </a:t>
            </a:r>
            <a:r>
              <a:rPr lang="en-US" sz="2800" baseline="300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</a:t>
            </a:r>
            <a:br>
              <a:rPr lang="en-US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(water normally boils at 100)</a:t>
            </a:r>
          </a:p>
          <a:p>
            <a:pPr>
              <a:lnSpc>
                <a:spcPct val="80000"/>
              </a:lnSpc>
              <a:defRPr/>
            </a:pPr>
            <a:endParaRPr lang="en-US" sz="280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953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Calculate the Freezing Point of a 4.00 molal glycol/water solution.</a:t>
            </a:r>
          </a:p>
          <a:p>
            <a:pPr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r>
              <a:rPr lang="en-US" sz="28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= 1.86 </a:t>
            </a:r>
            <a:r>
              <a:rPr lang="en-US" sz="2800" baseline="30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C/molal (See K</a:t>
            </a:r>
            <a:r>
              <a:rPr lang="en-US" sz="28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table)</a:t>
            </a:r>
          </a:p>
          <a:p>
            <a:pPr>
              <a:buFontTx/>
              <a:buNone/>
              <a:defRPr/>
            </a:pPr>
            <a:r>
              <a:rPr 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Solution</a:t>
            </a:r>
            <a:endParaRPr 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∆T</a:t>
            </a:r>
            <a:r>
              <a:rPr lang="en-US" sz="28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FP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=  K</a:t>
            </a:r>
            <a:r>
              <a:rPr lang="en-US" sz="28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• m • i</a:t>
            </a:r>
          </a:p>
          <a:p>
            <a:pPr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		=  (1.86 </a:t>
            </a:r>
            <a:r>
              <a:rPr lang="en-US" sz="2800" baseline="30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C/molal)(4.00 m)(1)</a:t>
            </a:r>
          </a:p>
          <a:p>
            <a:pPr>
              <a:buFontTx/>
              <a:buNone/>
              <a:defRPr/>
            </a:pP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∆T</a:t>
            </a:r>
            <a:r>
              <a:rPr lang="en-US" sz="3200" baseline="-25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FP 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 7.44 </a:t>
            </a:r>
          </a:p>
          <a:p>
            <a:pPr>
              <a:buFontTx/>
              <a:buNone/>
              <a:defRPr/>
            </a:pP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FP = 0 – 7.44 =   -7.44 </a:t>
            </a:r>
            <a:r>
              <a:rPr lang="en-US" sz="3200" baseline="30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b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(because water normally freezes at 0)</a:t>
            </a:r>
          </a:p>
          <a:p>
            <a:pPr>
              <a:buFontTx/>
              <a:buNone/>
              <a:defRPr/>
            </a:pPr>
            <a:endParaRPr lang="en-US" sz="320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320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Freezing Point Depression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5562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At what temperature will a 5.4 molal solution of NaCl freeze?</a:t>
            </a: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Solution</a:t>
            </a:r>
            <a:endParaRPr 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smtClean="0"/>
              <a:t>	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∆T</a:t>
            </a:r>
            <a:r>
              <a:rPr lang="en-US" sz="28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FP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=  K</a:t>
            </a:r>
            <a:r>
              <a:rPr lang="en-US" sz="28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• m • i</a:t>
            </a: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∆T</a:t>
            </a:r>
            <a:r>
              <a:rPr lang="en-US" sz="28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FP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=  (1.86 </a:t>
            </a:r>
            <a:r>
              <a:rPr lang="en-US" sz="2800" baseline="30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C/molal) • 5.4 m • 2</a:t>
            </a: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∆T</a:t>
            </a:r>
            <a:r>
              <a:rPr lang="en-US" sz="28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FP 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=  20.1</a:t>
            </a:r>
            <a:r>
              <a:rPr 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aseline="30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FP = 0 – 20.1 = -20.1 </a:t>
            </a:r>
            <a:r>
              <a:rPr lang="en-US" sz="2800" baseline="30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Freezing Point Depression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z="48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Preparing Solutions</a:t>
            </a:r>
            <a:endParaRPr lang="en-US" altLang="en-US" sz="4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981200"/>
            <a:ext cx="3962400" cy="41148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Weigh out a solid solute and dissolve in a given quantity of solvent.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Dilute a concentrated solution to give one that is less concentrated.</a:t>
            </a:r>
          </a:p>
        </p:txBody>
      </p:sp>
      <p:pic>
        <p:nvPicPr>
          <p:cNvPr id="5120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209800"/>
            <a:ext cx="2692400" cy="35687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Definitions</a:t>
            </a:r>
            <a:endParaRPr lang="en-US" sz="4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54102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Solutions can be classified as </a:t>
            </a:r>
            <a:r>
              <a:rPr 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saturated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or </a:t>
            </a:r>
            <a:r>
              <a:rPr 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</a:t>
            </a:r>
            <a:r>
              <a:rPr lang="en-US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saturated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 </a:t>
            </a: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saturated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solution contains the maximum quantity of solute that dissolves at that temperature.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 </a:t>
            </a: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unsaturated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solution contains less than the maximum amount of solute that can dissolve at a particular temperature</a:t>
            </a:r>
          </a:p>
          <a:p>
            <a:pPr>
              <a:lnSpc>
                <a:spcPct val="80000"/>
              </a:lnSpc>
              <a:defRPr/>
            </a:pPr>
            <a:endParaRPr 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228" name="14M02VD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3200400"/>
            <a:ext cx="3276600" cy="24018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8"/>
                </p:tgtEl>
              </p:cMediaNode>
            </p:video>
          </p:childTnLst>
        </p:cTn>
      </p:par>
    </p:tnLst>
    <p:bldLst>
      <p:bldP spid="921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r>
              <a:rPr lang="en-US" altLang="en-US" sz="320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Example: Saturated and Unsaturated Fats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71800" y="4191000"/>
            <a:ext cx="6019800" cy="26670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Unsaturated fats:</a:t>
            </a:r>
            <a:r>
              <a:rPr lang="en-US" altLang="en-US" sz="1800" smtClean="0"/>
              <a:t> have at least one double bond between carbon atoms</a:t>
            </a:r>
          </a:p>
          <a:p>
            <a:pPr>
              <a:lnSpc>
                <a:spcPct val="70000"/>
              </a:lnSpc>
            </a:pPr>
            <a:r>
              <a:rPr lang="en-US" altLang="en-US" sz="1800" smtClean="0"/>
              <a:t>Monounsaturated: one double bond</a:t>
            </a:r>
          </a:p>
          <a:p>
            <a:pPr>
              <a:lnSpc>
                <a:spcPct val="70000"/>
              </a:lnSpc>
            </a:pPr>
            <a:r>
              <a:rPr lang="en-US" altLang="en-US" sz="1800" smtClean="0"/>
              <a:t>Polysaturated: more than one double bond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 smtClean="0"/>
              <a:t>Thus, some bonds that can be broken, and used for a variety of purposes. </a:t>
            </a:r>
            <a:r>
              <a:rPr lang="en-US" altLang="en-US" sz="1800" smtClean="0">
                <a:solidFill>
                  <a:srgbClr val="FF0000"/>
                </a:solidFill>
              </a:rPr>
              <a:t>These are REQUIRED</a:t>
            </a:r>
            <a:r>
              <a:rPr lang="en-US" altLang="en-US" sz="1800" smtClean="0"/>
              <a:t> to carry out many functions in the body. 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 smtClean="0"/>
              <a:t>Fish oils (fats) are usually unsaturated.  Game animals (chicken, deer) are usually less saturated, but not as much as fish. Olive and canola oil are monounsaturated.</a:t>
            </a:r>
          </a:p>
          <a:p>
            <a:pPr>
              <a:lnSpc>
                <a:spcPct val="70000"/>
              </a:lnSpc>
            </a:pPr>
            <a:endParaRPr lang="en-US" altLang="en-US" sz="1800" smtClean="0"/>
          </a:p>
        </p:txBody>
      </p:sp>
      <p:pic>
        <p:nvPicPr>
          <p:cNvPr id="10244" name="Picture 4" descr="saturatedfat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914400"/>
            <a:ext cx="6096000" cy="326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228600" y="990600"/>
            <a:ext cx="25908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  <a:buSzPct val="100000"/>
            </a:pPr>
            <a:r>
              <a:rPr lang="en-US" altLang="en-US" sz="2000">
                <a:solidFill>
                  <a:srgbClr val="FF0000"/>
                </a:solidFill>
              </a:rPr>
              <a:t>Saturated fats:</a:t>
            </a:r>
          </a:p>
          <a:p>
            <a:pPr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2000"/>
              <a:t> bonds between the carbon atoms are single bonds or “saturated” with hydrogen.  </a:t>
            </a:r>
          </a:p>
          <a:p>
            <a:pPr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2000"/>
              <a:t> stable and hard to decompose </a:t>
            </a:r>
          </a:p>
          <a:p>
            <a:pPr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2000"/>
              <a:t> used for energy</a:t>
            </a:r>
          </a:p>
          <a:p>
            <a:pPr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2000"/>
              <a:t> excess is stored</a:t>
            </a:r>
          </a:p>
          <a:p>
            <a:pPr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2000"/>
              <a:t> should be avoided in diets</a:t>
            </a:r>
          </a:p>
          <a:p>
            <a:pPr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2000"/>
              <a:t> common sources:  sheep and cattle fats</a:t>
            </a:r>
          </a:p>
          <a:p>
            <a:pPr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2000"/>
              <a:t>  common uses: Butter and coconut 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Definitions</a:t>
            </a:r>
            <a:endParaRPr lang="en-US" sz="4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5562600" cy="4800600"/>
          </a:xfrm>
        </p:spPr>
        <p:txBody>
          <a:bodyPr/>
          <a:lstStyle/>
          <a:p>
            <a:pPr marL="457200" indent="-457200">
              <a:buFontTx/>
              <a:buNone/>
              <a:defRPr/>
            </a:pPr>
            <a: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SUPERSATURATED SOLUTIONS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contain more solute than is possible to be dissolved</a:t>
            </a:r>
          </a:p>
          <a:p>
            <a:pPr marL="457200" indent="-457200">
              <a:buFontTx/>
              <a:buNone/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Supersaturated solutions are unstable.  The supersaturation is only temporary, and usually accomplished in one of two ways: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Warm the solvent so that it will dissolve more, then cool the solution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mtClean="0"/>
              <a:t>Evaporate some of the solvent carefully so that the solute does not solidify and come out of solution.</a:t>
            </a:r>
          </a:p>
        </p:txBody>
      </p:sp>
      <p:pic>
        <p:nvPicPr>
          <p:cNvPr id="10252" name="14M02VD3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905000"/>
            <a:ext cx="3200400" cy="2346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0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2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52"/>
                </p:tgtEl>
              </p:cMediaNode>
            </p:video>
          </p:childTnLst>
        </p:cTn>
      </p:par>
    </p:tnLst>
    <p:bldLst>
      <p:bldP spid="1024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  </a:t>
            </a:r>
            <a:r>
              <a:rPr lang="en-US" sz="44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Supersaturated</a:t>
            </a:r>
            <a:r>
              <a:rPr lang="en-US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Sodium Acetate</a:t>
            </a:r>
            <a:endParaRPr lang="en-US" sz="44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One application of a supersaturated solution is the sodium acetate “heat pack.”</a:t>
            </a:r>
          </a:p>
        </p:txBody>
      </p:sp>
      <p:pic>
        <p:nvPicPr>
          <p:cNvPr id="12302" name="14M06AN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57400"/>
            <a:ext cx="4033838" cy="434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30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IONIC COMPOUNDS</a:t>
            </a: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Compounds in Aqueous Solution</a:t>
            </a:r>
            <a:endParaRPr lang="en-US" altLang="en-US" sz="32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65532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Many reactions involve ionic compounds, especially reactions in water — 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aqueous solutions.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7782" name="03M12AN1.avi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962400"/>
            <a:ext cx="3181350" cy="2371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143000" y="3429000"/>
            <a:ext cx="24257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KMnO</a:t>
            </a:r>
            <a:r>
              <a:rPr lang="en-US" sz="2400" baseline="-250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4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in water</a:t>
            </a:r>
          </a:p>
        </p:txBody>
      </p:sp>
      <p:grpSp>
        <p:nvGrpSpPr>
          <p:cNvPr id="117765" name="Group 5"/>
          <p:cNvGrpSpPr>
            <a:grpSpLocks/>
          </p:cNvGrpSpPr>
          <p:nvPr/>
        </p:nvGrpSpPr>
        <p:grpSpPr bwMode="auto">
          <a:xfrm>
            <a:off x="4572000" y="3352800"/>
            <a:ext cx="4330700" cy="2273300"/>
            <a:chOff x="2880" y="2112"/>
            <a:chExt cx="2728" cy="1432"/>
          </a:xfrm>
        </p:grpSpPr>
        <p:pic>
          <p:nvPicPr>
            <p:cNvPr id="13320" name="Picture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2624"/>
              <a:ext cx="664" cy="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767" name="Rectangle 7"/>
            <p:cNvSpPr>
              <a:spLocks noChangeArrowheads="1"/>
            </p:cNvSpPr>
            <p:nvPr/>
          </p:nvSpPr>
          <p:spPr bwMode="auto">
            <a:xfrm>
              <a:off x="2880" y="2112"/>
              <a:ext cx="189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K</a:t>
              </a:r>
              <a:r>
                <a:rPr lang="en-US" sz="2400" baseline="3000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+</a:t>
              </a:r>
              <a:r>
                <a:rPr lang="en-US" sz="240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(aq)  +  MnO</a:t>
              </a:r>
              <a:r>
                <a:rPr lang="en-US" sz="2400" baseline="-2500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  <a:r>
                <a:rPr lang="en-US" sz="2400" baseline="3000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-</a:t>
              </a:r>
              <a:r>
                <a:rPr lang="en-US" sz="240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(aq)</a:t>
              </a:r>
              <a:endPara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117785" name="03M12VD1.avi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962400"/>
            <a:ext cx="3276600" cy="23241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77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177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82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778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77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177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85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7785"/>
                </p:tgtEl>
              </p:cMediaNode>
            </p:video>
          </p:childTnLst>
        </p:cTn>
      </p:par>
    </p:tnLst>
    <p:bldLst>
      <p:bldP spid="117763" grpId="0" build="p" autoUpdateAnimBg="0"/>
      <p:bldP spid="11776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5029200" cy="5105400"/>
          </a:xfrm>
        </p:spPr>
        <p:txBody>
          <a:bodyPr/>
          <a:lstStyle/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How do we know ions are present in aqueous solutions?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solutions </a:t>
            </a:r>
            <a:r>
              <a:rPr lang="en-US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conduct electricity!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They are called </a:t>
            </a: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ELECTROLYTES</a:t>
            </a:r>
            <a:endParaRPr lang="en-US" altLang="en-US" sz="2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HCl, MgCl</a:t>
            </a:r>
            <a:r>
              <a:rPr lang="en-US" altLang="en-US" sz="2800" baseline="-250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and NaCl are </a:t>
            </a:r>
            <a:r>
              <a:rPr lang="en-US" altLang="en-US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strong electrolytes</a:t>
            </a:r>
            <a:r>
              <a:rPr lang="en-US" altLang="en-US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They dissociate completely (or nearly so) into ions.</a:t>
            </a:r>
            <a:endParaRPr lang="en-US" alt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altLang="en-US" sz="280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altLang="en-US" sz="280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600"/>
            <a:ext cx="3594100" cy="59944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096000" cy="533400"/>
          </a:xfrm>
        </p:spPr>
        <p:txBody>
          <a:bodyPr/>
          <a:lstStyle/>
          <a:p>
            <a:pPr>
              <a:defRPr/>
            </a:pPr>
            <a:r>
              <a:rPr lang="en-US" altLang="en-US" sz="4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Aqueous Solutions</a:t>
            </a:r>
            <a:endParaRPr lang="en-US" altLang="en-US" sz="4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build="p" autoUpdateAnimBg="0"/>
    </p:bld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A2C1FE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CEDDFE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2249</TotalTime>
  <Pages>46</Pages>
  <Words>1307</Words>
  <Application>Microsoft Office PowerPoint</Application>
  <PresentationFormat>Letter Paper (8.5x11 in)</PresentationFormat>
  <Paragraphs>274</Paragraphs>
  <Slides>39</Slides>
  <Notes>8</Notes>
  <HiddenSlides>0</HiddenSlides>
  <MMClips>11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</vt:lpstr>
      <vt:lpstr>Comic Sans MS</vt:lpstr>
      <vt:lpstr>Times</vt:lpstr>
      <vt:lpstr>Wingdings</vt:lpstr>
      <vt:lpstr>Verdana</vt:lpstr>
      <vt:lpstr>Helvetica</vt:lpstr>
      <vt:lpstr>66 Helvetica MediumItalic</vt:lpstr>
      <vt:lpstr>Tahoma</vt:lpstr>
      <vt:lpstr>Microsoft Office 98</vt:lpstr>
      <vt:lpstr>Microsoft Clip Gallery</vt:lpstr>
      <vt:lpstr>Microsoft Equation 3.0</vt:lpstr>
      <vt:lpstr>QuickTime Movie</vt:lpstr>
      <vt:lpstr>Equation</vt:lpstr>
      <vt:lpstr>Solutions</vt:lpstr>
      <vt:lpstr>Some Definitions</vt:lpstr>
      <vt:lpstr>Parts of a Solution</vt:lpstr>
      <vt:lpstr>Definitions</vt:lpstr>
      <vt:lpstr>Example: Saturated and Unsaturated Fats</vt:lpstr>
      <vt:lpstr>Definitions</vt:lpstr>
      <vt:lpstr>   Supersaturated  Sodium Acetate</vt:lpstr>
      <vt:lpstr>IONIC COMPOUNDS Compounds in Aqueous Solution</vt:lpstr>
      <vt:lpstr>Aqueous Solutions</vt:lpstr>
      <vt:lpstr>Aqueous Solutions</vt:lpstr>
      <vt:lpstr>It’s Time to Play Everyone’s Favorite Game Show… Electrolyte or Nonelectrolyte!</vt:lpstr>
      <vt:lpstr>Electrolytes in the Body</vt:lpstr>
      <vt:lpstr>Concentration of Solute</vt:lpstr>
      <vt:lpstr>PowerPoint Presentation</vt:lpstr>
      <vt:lpstr>USING MOLARITY</vt:lpstr>
      <vt:lpstr>Learning Check</vt:lpstr>
      <vt:lpstr>Solution</vt:lpstr>
      <vt:lpstr>PROBLEM:  Dissolve 5.00 g of NiCl2•6 H2O in enough water to make 250 mL of solution.  Calculate the Molarity.</vt:lpstr>
      <vt:lpstr>Concentration Units</vt:lpstr>
      <vt:lpstr>Two Other Concentration Units</vt:lpstr>
      <vt:lpstr>Calculating Concentrations</vt:lpstr>
      <vt:lpstr>Calculating Concentrations</vt:lpstr>
      <vt:lpstr>Learning Check</vt:lpstr>
      <vt:lpstr>Solution</vt:lpstr>
      <vt:lpstr>  Using mass %  </vt:lpstr>
      <vt:lpstr>Try this molality problem</vt:lpstr>
      <vt:lpstr>PowerPoint Presentation</vt:lpstr>
      <vt:lpstr>PowerPoint Presentation</vt:lpstr>
      <vt:lpstr>Colligative Properties</vt:lpstr>
      <vt:lpstr>Change in Freezing Point </vt:lpstr>
      <vt:lpstr>Change in Freezing Point </vt:lpstr>
      <vt:lpstr>Change in Freezing Point </vt:lpstr>
      <vt:lpstr>Change in Boiling Point </vt:lpstr>
      <vt:lpstr>Boiling Point Elevation and Freezing Point Depression</vt:lpstr>
      <vt:lpstr>Boiling Point Elevation and Freezing Point Depression</vt:lpstr>
      <vt:lpstr>Change in Boiling Point </vt:lpstr>
      <vt:lpstr>Freezing Point Depression</vt:lpstr>
      <vt:lpstr>Freezing Point Depression</vt:lpstr>
      <vt:lpstr>Preparing Solutions</vt:lpstr>
    </vt:vector>
  </TitlesOfParts>
  <LinksUpToDate>false</LinksUpToDate>
  <SharedDoc>false</SharedDoc>
  <HyperlinkBase>chemistrygeek.com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</dc:title>
  <dc:subject>Chemistry I (High School)</dc:subject>
  <dc:creator>Neil Rapp</dc:creator>
  <cp:keywords>solute, solvent, solution, solubility, electrolyte, molarity, molality, freezing point depression, boiling point elevation</cp:keywords>
  <dc:description/>
  <cp:lastModifiedBy>Rapp, Delbert N</cp:lastModifiedBy>
  <cp:revision>197</cp:revision>
  <cp:lastPrinted>2002-09-07T17:47:57Z</cp:lastPrinted>
  <dcterms:created xsi:type="dcterms:W3CDTF">1996-06-19T17:35:58Z</dcterms:created>
  <dcterms:modified xsi:type="dcterms:W3CDTF">2019-09-24T12:06:51Z</dcterms:modified>
</cp:coreProperties>
</file>