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256" r:id="rId2"/>
    <p:sldId id="257" r:id="rId3"/>
    <p:sldId id="307" r:id="rId4"/>
    <p:sldId id="259" r:id="rId5"/>
    <p:sldId id="260" r:id="rId6"/>
    <p:sldId id="262" r:id="rId7"/>
    <p:sldId id="308" r:id="rId8"/>
    <p:sldId id="343" r:id="rId9"/>
    <p:sldId id="344" r:id="rId10"/>
    <p:sldId id="345" r:id="rId11"/>
    <p:sldId id="346" r:id="rId12"/>
    <p:sldId id="347" r:id="rId13"/>
    <p:sldId id="309" r:id="rId14"/>
    <p:sldId id="310" r:id="rId15"/>
    <p:sldId id="311" r:id="rId16"/>
    <p:sldId id="314" r:id="rId17"/>
    <p:sldId id="352" r:id="rId18"/>
    <p:sldId id="353" r:id="rId19"/>
    <p:sldId id="265" r:id="rId20"/>
    <p:sldId id="268" r:id="rId21"/>
    <p:sldId id="269" r:id="rId22"/>
    <p:sldId id="273" r:id="rId23"/>
    <p:sldId id="348" r:id="rId24"/>
    <p:sldId id="349" r:id="rId25"/>
    <p:sldId id="350" r:id="rId26"/>
    <p:sldId id="354" r:id="rId27"/>
    <p:sldId id="264" r:id="rId28"/>
    <p:sldId id="286" r:id="rId29"/>
    <p:sldId id="342" r:id="rId30"/>
    <p:sldId id="356" r:id="rId31"/>
    <p:sldId id="340" r:id="rId32"/>
    <p:sldId id="292" r:id="rId33"/>
    <p:sldId id="339" r:id="rId34"/>
    <p:sldId id="285" r:id="rId35"/>
    <p:sldId id="288" r:id="rId36"/>
    <p:sldId id="289" r:id="rId37"/>
    <p:sldId id="331" r:id="rId38"/>
    <p:sldId id="332" r:id="rId39"/>
  </p:sldIdLst>
  <p:sldSz cx="9144000" cy="6858000" type="letter"/>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8FFD"/>
    <a:srgbClr val="FF9999"/>
    <a:srgbClr val="001661"/>
    <a:srgbClr val="767F7B"/>
    <a:srgbClr val="00FF00"/>
    <a:srgbClr val="063DE8"/>
    <a:srgbClr val="FAFD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8" autoAdjust="0"/>
    <p:restoredTop sz="94660"/>
  </p:normalViewPr>
  <p:slideViewPr>
    <p:cSldViewPr>
      <p:cViewPr varScale="1">
        <p:scale>
          <a:sx n="86" d="100"/>
          <a:sy n="86"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b="1">
                <a:solidFill>
                  <a:schemeClr val="tx1"/>
                </a:solidFill>
                <a:latin typeface="Arial" panose="020B0604020202020204" pitchFamily="34" charset="0"/>
              </a:defRPr>
            </a:lvl1pPr>
            <a:lvl2pPr marL="742950" indent="-285750" defTabSz="868363">
              <a:defRPr b="1">
                <a:solidFill>
                  <a:schemeClr val="tx1"/>
                </a:solidFill>
                <a:latin typeface="Arial" panose="020B0604020202020204" pitchFamily="34" charset="0"/>
              </a:defRPr>
            </a:lvl2pPr>
            <a:lvl3pPr marL="1143000" indent="-228600" defTabSz="868363">
              <a:defRPr b="1">
                <a:solidFill>
                  <a:schemeClr val="tx1"/>
                </a:solidFill>
                <a:latin typeface="Arial" panose="020B0604020202020204" pitchFamily="34" charset="0"/>
              </a:defRPr>
            </a:lvl3pPr>
            <a:lvl4pPr marL="1600200" indent="-228600" defTabSz="868363">
              <a:defRPr b="1">
                <a:solidFill>
                  <a:schemeClr val="tx1"/>
                </a:solidFill>
                <a:latin typeface="Arial" panose="020B0604020202020204" pitchFamily="34" charset="0"/>
              </a:defRPr>
            </a:lvl4pPr>
            <a:lvl5pPr marL="2057400" indent="-228600" defTabSz="868363">
              <a:defRPr b="1">
                <a:solidFill>
                  <a:schemeClr val="tx1"/>
                </a:solidFill>
                <a:latin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defRPr/>
            </a:pPr>
            <a:r>
              <a:rPr lang="en-US" altLang="en-US" sz="1200" b="0" smtClean="0"/>
              <a:t>Page </a:t>
            </a:r>
            <a:fld id="{805CAF4D-22AD-4C97-9DFF-5736DE48E731}" type="slidenum">
              <a:rPr lang="en-US" altLang="en-US" sz="1200" b="0" smtClean="0"/>
              <a:pPr algn="ctr">
                <a:lnSpc>
                  <a:spcPct val="90000"/>
                </a:lnSpc>
                <a:defRPr/>
              </a:pPr>
              <a:t>‹#›</a:t>
            </a:fld>
            <a:endParaRPr lang="en-US" altLang="en-US" sz="1200" b="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b="1">
                <a:solidFill>
                  <a:schemeClr val="tx1"/>
                </a:solidFill>
                <a:latin typeface="Arial" panose="020B0604020202020204" pitchFamily="34" charset="0"/>
              </a:defRPr>
            </a:lvl1pPr>
            <a:lvl2pPr marL="742950" indent="-285750" defTabSz="868363">
              <a:defRPr b="1">
                <a:solidFill>
                  <a:schemeClr val="tx1"/>
                </a:solidFill>
                <a:latin typeface="Arial" panose="020B0604020202020204" pitchFamily="34" charset="0"/>
              </a:defRPr>
            </a:lvl2pPr>
            <a:lvl3pPr marL="1143000" indent="-228600" defTabSz="868363">
              <a:defRPr b="1">
                <a:solidFill>
                  <a:schemeClr val="tx1"/>
                </a:solidFill>
                <a:latin typeface="Arial" panose="020B0604020202020204" pitchFamily="34" charset="0"/>
              </a:defRPr>
            </a:lvl3pPr>
            <a:lvl4pPr marL="1600200" indent="-228600" defTabSz="868363">
              <a:defRPr b="1">
                <a:solidFill>
                  <a:schemeClr val="tx1"/>
                </a:solidFill>
                <a:latin typeface="Arial" panose="020B0604020202020204" pitchFamily="34" charset="0"/>
              </a:defRPr>
            </a:lvl4pPr>
            <a:lvl5pPr marL="2057400" indent="-228600" defTabSz="868363">
              <a:defRPr b="1">
                <a:solidFill>
                  <a:schemeClr val="tx1"/>
                </a:solidFill>
                <a:latin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defRPr/>
            </a:pPr>
            <a:r>
              <a:rPr lang="en-US" altLang="en-US" sz="1200" b="0" smtClean="0"/>
              <a:t>Page </a:t>
            </a:r>
            <a:fld id="{EB199EEA-1A5B-45B2-8593-6508DCC0424B}" type="slidenum">
              <a:rPr lang="en-US" altLang="en-US" sz="1200" b="0" smtClean="0"/>
              <a:pPr algn="ctr">
                <a:lnSpc>
                  <a:spcPct val="90000"/>
                </a:lnSpc>
                <a:defRPr/>
              </a:pPr>
              <a:t>‹#›</a:t>
            </a:fld>
            <a:endParaRPr lang="en-US" altLang="en-US" sz="1200" b="0" smtClean="0"/>
          </a:p>
        </p:txBody>
      </p:sp>
      <p:sp>
        <p:nvSpPr>
          <p:cNvPr id="2051"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r>
              <a:rPr lang="en-US" altLang="en-US" b="1" smtClean="0">
                <a:solidFill>
                  <a:srgbClr val="0000FF"/>
                </a:solidFill>
                <a:latin typeface="66 Helvetica MediumItalic" charset="0"/>
              </a:rPr>
              <a:t>To play the movies and simulations included, view the presentation in Slide Show Mode.</a:t>
            </a:r>
          </a:p>
        </p:txBody>
      </p:sp>
      <p:sp>
        <p:nvSpPr>
          <p:cNvPr id="512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717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noTextEdit="1"/>
          </p:cNvSpPr>
          <p:nvPr>
            <p:ph type="sldImg"/>
          </p:nvPr>
        </p:nvSpPr>
        <p:spPr>
          <a:xfrm>
            <a:off x="1150938" y="692150"/>
            <a:ext cx="4556125" cy="3416300"/>
          </a:xfrm>
          <a:ln/>
        </p:spPr>
      </p:sp>
      <p:sp>
        <p:nvSpPr>
          <p:cNvPr id="14339" name="Rectangle 3"/>
          <p:cNvSpPr>
            <a:spLocks noGrp="1" noChangeArrowheads="1"/>
          </p:cNvSpPr>
          <p:nvPr>
            <p:ph type="body" idx="1"/>
          </p:nvPr>
        </p:nvSpPr>
        <p:spPr>
          <a:noFill/>
        </p:spPr>
        <p:txBody>
          <a:bodyPr/>
          <a:lstStyle/>
          <a:p>
            <a:r>
              <a:rPr lang="en-US" altLang="en-US" b="1" smtClean="0">
                <a:solidFill>
                  <a:srgbClr val="0000FF"/>
                </a:solidFill>
                <a:latin typeface="Tahoma" panose="020B0604030504040204" pitchFamily="34" charset="0"/>
              </a:rPr>
              <a:t>To play the movies and simulations included, view the presentation in Slide Show Mode.</a:t>
            </a:r>
          </a:p>
          <a:p>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2662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28675"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3072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3277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38915" name="Rectangle 3"/>
          <p:cNvSpPr>
            <a:spLocks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8414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263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59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pPr lvl="0"/>
            <a:endParaRPr lang="en-US" noProof="0" smtClean="0"/>
          </a:p>
        </p:txBody>
      </p:sp>
    </p:spTree>
    <p:extLst>
      <p:ext uri="{BB962C8B-B14F-4D97-AF65-F5344CB8AC3E}">
        <p14:creationId xmlns:p14="http://schemas.microsoft.com/office/powerpoint/2010/main" val="185971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9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434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80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85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605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914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80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954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84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422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668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18FFD"/>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auto">
          <a:xfrm>
            <a:off x="8672513" y="95250"/>
            <a:ext cx="430212"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fld id="{977D017E-873B-4A8F-A955-F1645E3A1260}" type="slidenum">
              <a:rPr lang="en-US" altLang="en-US" sz="1600" smtClean="0"/>
              <a:pPr>
                <a:defRPr/>
              </a:pPr>
              <a:t>‹#›</a:t>
            </a:fld>
            <a:endParaRPr lang="en-US" altLang="en-US" sz="160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file:///C:\Temp\Chemistry%201%20Power%20Point\14Z01AN1.avi"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video" Target="file:///Z:\My%20Documents\Chemistry%201%20Power%20Point\conductivitypart3.avi" TargetMode="External"/><Relationship Id="rId7" Type="http://schemas.openxmlformats.org/officeDocument/2006/relationships/image" Target="../media/image13.png"/><Relationship Id="rId2" Type="http://schemas.openxmlformats.org/officeDocument/2006/relationships/video" Target="file:///Z:\My%20Documents\Chemistry%201%20Power%20Point\conductivitypart2.avi" TargetMode="External"/><Relationship Id="rId1" Type="http://schemas.openxmlformats.org/officeDocument/2006/relationships/video" Target="file:///Z:\My%20Documents\Chemistry%201%20Power%20Point\conductivitypart1.avi" TargetMode="External"/><Relationship Id="rId6" Type="http://schemas.openxmlformats.org/officeDocument/2006/relationships/image" Target="../media/image12.png"/><Relationship Id="rId5" Type="http://schemas.openxmlformats.org/officeDocument/2006/relationships/slideLayout" Target="../slideLayouts/slideLayout15.xml"/><Relationship Id="rId4" Type="http://schemas.openxmlformats.org/officeDocument/2006/relationships/audio" Target="file:///\\ABLFAC\Faculty_Lockers\SOU\nrapp\My%20Documents\Chemistry%201%20Power%20Point\PRICE.WAV" TargetMode="Externa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5.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7.bin"/><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32.png"/><Relationship Id="rId5" Type="http://schemas.openxmlformats.org/officeDocument/2006/relationships/oleObject" Target="../embeddings/oleObject11.bin"/><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video" Target="file:///Z:\My%20Documents\Chemistry%201%20Power%20Point\05M14VD1.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ideo" Target="file:///C:\Temp\Chemistry%201%20Power%20Point\14M02VD1.av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file:///C:\Temp\Chemistry%201%20Power%20Point\14M02VD3.av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file:///C:\Temp\Chemistry%201%20Power%20Point\14M06AN1.av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png"/><Relationship Id="rId2" Type="http://schemas.openxmlformats.org/officeDocument/2006/relationships/video" Target="file:///Z:\My%20Documents\Chemistry%201%20Power%20Point\03M12VD1.avi" TargetMode="External"/><Relationship Id="rId1" Type="http://schemas.openxmlformats.org/officeDocument/2006/relationships/video" Target="file:///Z:\My%20Documents\Chemistry%201%20Power%20Point\03M12AN1.avi" TargetMode="Externa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15240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6000" smtClean="0">
                <a:solidFill>
                  <a:schemeClr val="hlink"/>
                </a:solidFill>
                <a:effectLst>
                  <a:outerShdw blurRad="38100" dist="38100" dir="2700000" algn="tl">
                    <a:srgbClr val="000000"/>
                  </a:outerShdw>
                </a:effectLst>
                <a:latin typeface="Comic Sans MS" pitchFamily="66" charset="0"/>
              </a:rPr>
              <a:t>Solutions</a:t>
            </a:r>
            <a:endParaRPr lang="en-US" sz="3200" i="1" smtClean="0">
              <a:solidFill>
                <a:srgbClr val="FAFD00"/>
              </a:solidFill>
              <a:effectLst>
                <a:outerShdw blurRad="38100" dist="38100" dir="2700000" algn="tl">
                  <a:srgbClr val="000000"/>
                </a:outerShdw>
              </a:effectLst>
            </a:endParaRPr>
          </a:p>
        </p:txBody>
      </p:sp>
      <p:sp>
        <p:nvSpPr>
          <p:cNvPr id="4099" name="Rectangle 3"/>
          <p:cNvSpPr>
            <a:spLocks noGrp="1" noChangeArrowheads="1"/>
          </p:cNvSpPr>
          <p:nvPr>
            <p:ph type="body" sz="half" idx="1"/>
          </p:nvPr>
        </p:nvSpPr>
        <p:spPr>
          <a:xfrm>
            <a:off x="990600" y="1828800"/>
            <a:ext cx="6781800" cy="4267200"/>
          </a:xfrm>
          <a:extLst>
            <a:ext uri="{AF507438-7753-43E0-B8FC-AC1667EBCBE1}">
              <a14:hiddenEffects xmlns:a14="http://schemas.microsoft.com/office/drawing/2010/main">
                <a:effectLst>
                  <a:outerShdw dist="53882" dir="2700000" algn="ctr" rotWithShape="0">
                    <a:schemeClr val="folHlink"/>
                  </a:outerShdw>
                </a:effectLst>
              </a14:hiddenEffects>
            </a:ext>
          </a:extLst>
        </p:spPr>
        <p:txBody>
          <a:bodyPr/>
          <a:lstStyle/>
          <a:p>
            <a:pPr algn="ctr">
              <a:lnSpc>
                <a:spcPct val="100000"/>
              </a:lnSpc>
              <a:buFontTx/>
              <a:buNone/>
              <a:defRPr/>
            </a:pPr>
            <a:r>
              <a:rPr lang="en-US" smtClean="0">
                <a:effectLst>
                  <a:outerShdw blurRad="38100" dist="38100" dir="2700000" algn="tl">
                    <a:srgbClr val="FFFFFF"/>
                  </a:outerShdw>
                </a:effectLst>
              </a:rPr>
              <a:t>Why does a raw egg swell or shrink when placed in different solutions?</a:t>
            </a:r>
          </a:p>
        </p:txBody>
      </p:sp>
      <p:pic>
        <p:nvPicPr>
          <p:cNvPr id="4108" name="14Z01AN1.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1295400" y="3276600"/>
            <a:ext cx="6934200" cy="308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15"/>
          <p:cNvSpPr txBox="1">
            <a:spLocks noChangeArrowheads="1"/>
          </p:cNvSpPr>
          <p:nvPr/>
        </p:nvSpPr>
        <p:spPr bwMode="auto">
          <a:xfrm>
            <a:off x="304800" y="228600"/>
            <a:ext cx="1752600" cy="13811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400"/>
              <a:t>Chemistry I – Chapters 15 &amp; 16</a:t>
            </a:r>
          </a:p>
          <a:p>
            <a:pPr>
              <a:spcBef>
                <a:spcPct val="50000"/>
              </a:spcBef>
            </a:pPr>
            <a:r>
              <a:rPr lang="en-US" altLang="en-US" sz="1400"/>
              <a:t>Chemistry I HD – Chapter 15</a:t>
            </a:r>
          </a:p>
          <a:p>
            <a:pPr>
              <a:spcBef>
                <a:spcPct val="50000"/>
              </a:spcBef>
            </a:pPr>
            <a:r>
              <a:rPr lang="en-US" altLang="en-US" sz="1400"/>
              <a:t>ICP – Chapter 22</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1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108"/>
                                        </p:tgtEl>
                                      </p:cBhvr>
                                    </p:cmd>
                                  </p:childTnLst>
                                </p:cTn>
                              </p:par>
                            </p:childTnLst>
                          </p:cTn>
                        </p:par>
                      </p:childTnLst>
                    </p:cTn>
                  </p:par>
                </p:childTnLst>
              </p:cTn>
              <p:nextCondLst>
                <p:cond evt="onClick" delay="0">
                  <p:tgtEl>
                    <p:spTgt spid="4108"/>
                  </p:tgtEl>
                </p:cond>
              </p:nextCondLst>
            </p:seq>
            <p:video>
              <p:cMediaNode>
                <p:cTn id="7" fill="hold" display="0">
                  <p:stCondLst>
                    <p:cond delay="indefinite"/>
                  </p:stCondLst>
                  <p:endCondLst>
                    <p:cond evt="onNext" delay="0">
                      <p:tgtEl>
                        <p:sldTgt/>
                      </p:tgtEl>
                    </p:cond>
                    <p:cond evt="onPrev" delay="0">
                      <p:tgtEl>
                        <p:sldTgt/>
                      </p:tgtEl>
                    </p:cond>
                  </p:endCondLst>
                </p:cTn>
                <p:tgtEl>
                  <p:spTgt spid="410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38200" y="609600"/>
            <a:ext cx="3810000" cy="457200"/>
          </a:xfrm>
        </p:spPr>
        <p:txBody>
          <a:bodyPr/>
          <a:lstStyle/>
          <a:p>
            <a:pPr>
              <a:defRPr/>
            </a:pPr>
            <a:r>
              <a:rPr lang="en-US" altLang="en-US" sz="4800" smtClean="0">
                <a:solidFill>
                  <a:srgbClr val="00279F"/>
                </a:solidFill>
                <a:effectLst>
                  <a:outerShdw blurRad="38100" dist="38100" dir="2700000" algn="tl">
                    <a:srgbClr val="000000"/>
                  </a:outerShdw>
                </a:effectLst>
                <a:latin typeface="Comic Sans MS" pitchFamily="66" charset="0"/>
              </a:rPr>
              <a:t>Aqueous Solutions</a:t>
            </a:r>
            <a:endParaRPr lang="en-US" altLang="en-US" sz="4800" smtClean="0">
              <a:solidFill>
                <a:srgbClr val="00279F"/>
              </a:solidFill>
              <a:effectLst>
                <a:outerShdw blurRad="38100" dist="38100" dir="2700000" algn="tl">
                  <a:srgbClr val="000000"/>
                </a:outerShdw>
              </a:effectLst>
            </a:endParaRPr>
          </a:p>
        </p:txBody>
      </p:sp>
      <p:sp>
        <p:nvSpPr>
          <p:cNvPr id="120835" name="Rectangle 3"/>
          <p:cNvSpPr>
            <a:spLocks noGrp="1" noChangeArrowheads="1"/>
          </p:cNvSpPr>
          <p:nvPr>
            <p:ph type="body" idx="1"/>
          </p:nvPr>
        </p:nvSpPr>
        <p:spPr>
          <a:xfrm>
            <a:off x="914400" y="1524000"/>
            <a:ext cx="4419600" cy="2438400"/>
          </a:xfrm>
        </p:spPr>
        <p:txBody>
          <a:bodyPr/>
          <a:lstStyle/>
          <a:p>
            <a:pPr>
              <a:lnSpc>
                <a:spcPct val="100000"/>
              </a:lnSpc>
              <a:buFontTx/>
              <a:buNone/>
              <a:defRPr/>
            </a:pPr>
            <a:r>
              <a:rPr lang="en-US" altLang="en-US" sz="2800" smtClean="0">
                <a:effectLst>
                  <a:outerShdw blurRad="38100" dist="38100" dir="2700000" algn="tl">
                    <a:srgbClr val="FFFFFF"/>
                  </a:outerShdw>
                </a:effectLst>
              </a:rPr>
              <a:t>Some compounds dissolve in water but do not conduct electricity.  They are called </a:t>
            </a:r>
            <a:r>
              <a:rPr lang="en-US" altLang="en-US" sz="2800" smtClean="0">
                <a:solidFill>
                  <a:schemeClr val="hlink"/>
                </a:solidFill>
                <a:effectLst>
                  <a:outerShdw blurRad="38100" dist="38100" dir="2700000" algn="tl">
                    <a:srgbClr val="000000"/>
                  </a:outerShdw>
                </a:effectLst>
                <a:latin typeface="Comic Sans MS" pitchFamily="66" charset="0"/>
              </a:rPr>
              <a:t>nonelectrolytes.</a:t>
            </a:r>
            <a:endParaRPr lang="en-US" altLang="en-US" sz="2800" smtClean="0">
              <a:effectLst>
                <a:outerShdw blurRad="38100" dist="38100" dir="2700000" algn="tl">
                  <a:srgbClr val="FFFFFF"/>
                </a:outerShdw>
              </a:effectLst>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0850"/>
            <a:ext cx="3467100" cy="59563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0837" name="Text Box 5"/>
          <p:cNvSpPr txBox="1">
            <a:spLocks noChangeArrowheads="1"/>
          </p:cNvSpPr>
          <p:nvPr/>
        </p:nvSpPr>
        <p:spPr bwMode="auto">
          <a:xfrm>
            <a:off x="1233488" y="4038600"/>
            <a:ext cx="3344862" cy="1806575"/>
          </a:xfrm>
          <a:prstGeom prst="rect">
            <a:avLst/>
          </a:prstGeom>
          <a:solidFill>
            <a:schemeClr val="bg1"/>
          </a:solidFill>
          <a:ln w="6350">
            <a:solidFill>
              <a:schemeClr val="tx1"/>
            </a:solidFill>
            <a:miter lim="800000"/>
            <a:headEnd/>
            <a:tailEnd/>
          </a:ln>
          <a:effectLst>
            <a:outerShdw dist="45791" dir="3378596" algn="ctr" rotWithShape="0">
              <a:schemeClr val="bg2"/>
            </a:outerShdw>
          </a:effectLst>
        </p:spPr>
        <p:txBody>
          <a:bodyPr wrap="none">
            <a:spAutoFit/>
          </a:bodyPr>
          <a:lstStyle/>
          <a:p>
            <a:pPr>
              <a:defRPr/>
            </a:pPr>
            <a:r>
              <a:rPr lang="en-US" sz="2800">
                <a:solidFill>
                  <a:schemeClr val="tx2"/>
                </a:solidFill>
                <a:effectLst>
                  <a:outerShdw blurRad="38100" dist="38100" dir="2700000" algn="tl">
                    <a:srgbClr val="FFFFFF"/>
                  </a:outerShdw>
                </a:effectLst>
                <a:latin typeface="Times" charset="0"/>
              </a:rPr>
              <a:t>Examples include:</a:t>
            </a:r>
          </a:p>
          <a:p>
            <a:pPr>
              <a:defRPr/>
            </a:pPr>
            <a:r>
              <a:rPr lang="en-US" sz="2800">
                <a:solidFill>
                  <a:schemeClr val="tx2"/>
                </a:solidFill>
                <a:effectLst>
                  <a:outerShdw blurRad="38100" dist="38100" dir="2700000" algn="tl">
                    <a:srgbClr val="FFFFFF"/>
                  </a:outerShdw>
                </a:effectLst>
                <a:latin typeface="Times" charset="0"/>
              </a:rPr>
              <a:t>	sugar</a:t>
            </a:r>
          </a:p>
          <a:p>
            <a:pPr>
              <a:defRPr/>
            </a:pPr>
            <a:r>
              <a:rPr lang="en-US" sz="2800">
                <a:solidFill>
                  <a:schemeClr val="tx2"/>
                </a:solidFill>
                <a:effectLst>
                  <a:outerShdw blurRad="38100" dist="38100" dir="2700000" algn="tl">
                    <a:srgbClr val="FFFFFF"/>
                  </a:outerShdw>
                </a:effectLst>
                <a:latin typeface="Times" charset="0"/>
              </a:rPr>
              <a:t>	ethanol</a:t>
            </a:r>
          </a:p>
          <a:p>
            <a:pPr>
              <a:defRPr/>
            </a:pPr>
            <a:r>
              <a:rPr lang="en-US" sz="2800">
                <a:solidFill>
                  <a:schemeClr val="tx2"/>
                </a:solidFill>
                <a:effectLst>
                  <a:outerShdw blurRad="38100" dist="38100" dir="2700000" algn="tl">
                    <a:srgbClr val="FFFFFF"/>
                  </a:outerShdw>
                </a:effectLst>
                <a:latin typeface="Times" charset="0"/>
              </a:rPr>
              <a:t>	ethylene glycol</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228600"/>
            <a:ext cx="7162800" cy="1143000"/>
          </a:xfrm>
        </p:spPr>
        <p:txBody>
          <a:bodyPr/>
          <a:lstStyle/>
          <a:p>
            <a:r>
              <a:rPr lang="en-US" altLang="en-US" sz="3200" smtClean="0"/>
              <a:t>It’s Time to Play Everyone’s Favorite Game Show… Electrolyte or Nonelectrolyte!</a:t>
            </a:r>
          </a:p>
        </p:txBody>
      </p:sp>
      <p:pic>
        <p:nvPicPr>
          <p:cNvPr id="121868" name="conductivitypart1.avi">
            <a:hlinkClick r:id="" action="ppaction://media"/>
          </p:cNvPr>
          <p:cNvPicPr>
            <a:picLocks noRot="1" noChangeAspect="1" noChangeArrowheads="1"/>
          </p:cNvPicPr>
          <p:nvPr>
            <p:ph sz="half" idx="1"/>
            <a:videoFile r:link="rId1"/>
          </p:nvPr>
        </p:nvPicPr>
        <p:blipFill>
          <a:blip r:embed="rId6">
            <a:extLst>
              <a:ext uri="{28A0092B-C50C-407E-A947-70E740481C1C}">
                <a14:useLocalDpi xmlns:a14="http://schemas.microsoft.com/office/drawing/2010/main" val="0"/>
              </a:ext>
            </a:extLst>
          </a:blip>
          <a:srcRect/>
          <a:stretch>
            <a:fillRect/>
          </a:stretch>
        </p:blipFill>
        <p:spPr>
          <a:xfrm>
            <a:off x="457200" y="1600200"/>
            <a:ext cx="3657600" cy="2743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71" name="conductivitypart2.avi">
            <a:hlinkClick r:id="" action="ppaction://media"/>
          </p:cNvPr>
          <p:cNvPicPr>
            <a:picLocks noRot="1" noChangeAspect="1" noChangeArrowheads="1"/>
          </p:cNvPicPr>
          <p:nvPr>
            <p:ph sz="quarter" idx="2"/>
            <a:videoFile r:link="rId2"/>
          </p:nvPr>
        </p:nvPicPr>
        <p:blipFill>
          <a:blip r:embed="rId7">
            <a:extLst>
              <a:ext uri="{28A0092B-C50C-407E-A947-70E740481C1C}">
                <a14:useLocalDpi xmlns:a14="http://schemas.microsoft.com/office/drawing/2010/main" val="0"/>
              </a:ext>
            </a:extLst>
          </a:blip>
          <a:srcRect/>
          <a:stretch>
            <a:fillRect/>
          </a:stretch>
        </p:blipFill>
        <p:spPr>
          <a:xfrm>
            <a:off x="4876800" y="1600200"/>
            <a:ext cx="3657600" cy="2743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74" name="conductivitypart3.avi">
            <a:hlinkClick r:id="" action="ppaction://media"/>
          </p:cNvPr>
          <p:cNvPicPr>
            <a:picLocks noRot="1" noChangeAspect="1" noChangeArrowheads="1"/>
          </p:cNvPicPr>
          <p:nvPr>
            <p:ph sz="quarter" idx="3"/>
            <a:videoFile r:link="rId3"/>
          </p:nvPr>
        </p:nvPicPr>
        <p:blipFill>
          <a:blip r:embed="rId8">
            <a:extLst>
              <a:ext uri="{28A0092B-C50C-407E-A947-70E740481C1C}">
                <a14:useLocalDpi xmlns:a14="http://schemas.microsoft.com/office/drawing/2010/main" val="0"/>
              </a:ext>
            </a:extLst>
          </a:blip>
          <a:srcRect/>
          <a:stretch>
            <a:fillRect/>
          </a:stretch>
        </p:blipFill>
        <p:spPr>
          <a:xfrm>
            <a:off x="2743200" y="4419600"/>
            <a:ext cx="3200400" cy="2400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76" name="PRICE.WAV">
            <a:hlinkClick r:id="" action="ppaction://media"/>
          </p:cNvPr>
          <p:cNvPicPr>
            <a:picLocks noRot="1" noChangeAspect="1" noChangeArrowheads="1"/>
          </p:cNvPicPr>
          <p:nvPr>
            <a:audioFile r:link="rId4"/>
          </p:nvPr>
        </p:nvPicPr>
        <p:blipFill>
          <a:blip r:embed="rId9">
            <a:extLst>
              <a:ext uri="{28A0092B-C50C-407E-A947-70E740481C1C}">
                <a14:useLocalDpi xmlns:a14="http://schemas.microsoft.com/office/drawing/2010/main" val="0"/>
              </a:ext>
            </a:extLst>
          </a:blip>
          <a:srcRect/>
          <a:stretch>
            <a:fillRect/>
          </a:stretch>
        </p:blipFill>
        <p:spPr bwMode="auto">
          <a:xfrm>
            <a:off x="9525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6000"/>
                                  </p:stCondLst>
                                  <p:childTnLst>
                                    <p:cmd type="call" cmd="playFrom(0.0)">
                                      <p:cBhvr>
                                        <p:cTn id="6" dur="65712" fill="hold"/>
                                        <p:tgtEl>
                                          <p:spTgt spid="12187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1868"/>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21868"/>
                                        </p:tgtEl>
                                      </p:cBhvr>
                                    </p:cmd>
                                  </p:childTnLst>
                                </p:cTn>
                              </p:par>
                            </p:childTnLst>
                          </p:cTn>
                        </p:par>
                      </p:childTnLst>
                    </p:cTn>
                  </p:par>
                </p:childTnLst>
              </p:cTn>
              <p:nextCondLst>
                <p:cond evt="onClick" delay="0">
                  <p:tgtEl>
                    <p:spTgt spid="121868"/>
                  </p:tgtEl>
                </p:cond>
              </p:nextCondLst>
            </p:seq>
            <p:video>
              <p:cMediaNode>
                <p:cTn id="12" fill="hold" display="0">
                  <p:stCondLst>
                    <p:cond delay="indefinite"/>
                  </p:stCondLst>
                  <p:endCondLst>
                    <p:cond evt="onNext" delay="0">
                      <p:tgtEl>
                        <p:sldTgt/>
                      </p:tgtEl>
                    </p:cond>
                    <p:cond evt="onPrev" delay="0">
                      <p:tgtEl>
                        <p:sldTgt/>
                      </p:tgtEl>
                    </p:cond>
                  </p:endCondLst>
                </p:cTn>
                <p:tgtEl>
                  <p:spTgt spid="121868"/>
                </p:tgtEl>
              </p:cMediaNode>
            </p:video>
            <p:seq concurrent="1" nextAc="seek">
              <p:cTn id="13" restart="whenNotActive" fill="hold" evtFilter="cancelBubble" nodeType="interactiveSeq">
                <p:stCondLst>
                  <p:cond evt="onClick" delay="0">
                    <p:tgtEl>
                      <p:spTgt spid="121871"/>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21871"/>
                                        </p:tgtEl>
                                      </p:cBhvr>
                                    </p:cmd>
                                  </p:childTnLst>
                                </p:cTn>
                              </p:par>
                            </p:childTnLst>
                          </p:cTn>
                        </p:par>
                      </p:childTnLst>
                    </p:cTn>
                  </p:par>
                </p:childTnLst>
              </p:cTn>
              <p:nextCondLst>
                <p:cond evt="onClick" delay="0">
                  <p:tgtEl>
                    <p:spTgt spid="121871"/>
                  </p:tgtEl>
                </p:cond>
              </p:nextCondLst>
            </p:seq>
            <p:video>
              <p:cMediaNode>
                <p:cTn id="18" fill="hold" display="0">
                  <p:stCondLst>
                    <p:cond delay="indefinite"/>
                  </p:stCondLst>
                  <p:endCondLst>
                    <p:cond evt="onNext" delay="0">
                      <p:tgtEl>
                        <p:sldTgt/>
                      </p:tgtEl>
                    </p:cond>
                    <p:cond evt="onPrev" delay="0">
                      <p:tgtEl>
                        <p:sldTgt/>
                      </p:tgtEl>
                    </p:cond>
                  </p:endCondLst>
                </p:cTn>
                <p:tgtEl>
                  <p:spTgt spid="121871"/>
                </p:tgtEl>
              </p:cMediaNode>
            </p:video>
            <p:seq concurrent="1" nextAc="seek">
              <p:cTn id="19" restart="whenNotActive" fill="hold" evtFilter="cancelBubble" nodeType="interactiveSeq">
                <p:stCondLst>
                  <p:cond evt="onClick" delay="0">
                    <p:tgtEl>
                      <p:spTgt spid="12187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121874"/>
                                        </p:tgtEl>
                                      </p:cBhvr>
                                    </p:cmd>
                                  </p:childTnLst>
                                </p:cTn>
                              </p:par>
                            </p:childTnLst>
                          </p:cTn>
                        </p:par>
                      </p:childTnLst>
                    </p:cTn>
                  </p:par>
                </p:childTnLst>
              </p:cTn>
              <p:nextCondLst>
                <p:cond evt="onClick" delay="0">
                  <p:tgtEl>
                    <p:spTgt spid="121874"/>
                  </p:tgtEl>
                </p:cond>
              </p:nextCondLst>
            </p:seq>
            <p:video>
              <p:cMediaNode>
                <p:cTn id="24" fill="hold" display="0">
                  <p:stCondLst>
                    <p:cond delay="indefinite"/>
                  </p:stCondLst>
                  <p:endCondLst>
                    <p:cond evt="onNext" delay="0">
                      <p:tgtEl>
                        <p:sldTgt/>
                      </p:tgtEl>
                    </p:cond>
                    <p:cond evt="onPrev" delay="0">
                      <p:tgtEl>
                        <p:sldTgt/>
                      </p:tgtEl>
                    </p:cond>
                  </p:endCondLst>
                </p:cTn>
                <p:tgtEl>
                  <p:spTgt spid="121874"/>
                </p:tgtEl>
              </p:cMediaNode>
            </p:vide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187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ln w="38100">
            <a:solidFill>
              <a:schemeClr val="hlink"/>
            </a:solidFill>
            <a:miter lim="800000"/>
            <a:headEnd/>
            <a:tailEnd/>
          </a:ln>
        </p:spPr>
        <p:txBody>
          <a:bodyPr/>
          <a:lstStyle/>
          <a:p>
            <a:pPr>
              <a:defRPr/>
            </a:pPr>
            <a:r>
              <a:rPr lang="en-US" sz="4000" smtClean="0">
                <a:solidFill>
                  <a:srgbClr val="FF0000"/>
                </a:solidFill>
                <a:effectLst>
                  <a:outerShdw blurRad="38100" dist="38100" dir="2700000" algn="tl">
                    <a:srgbClr val="000000"/>
                  </a:outerShdw>
                </a:effectLst>
                <a:latin typeface="Comic Sans MS" pitchFamily="66" charset="0"/>
              </a:rPr>
              <a:t>Electrolytes in the Body</a:t>
            </a:r>
          </a:p>
        </p:txBody>
      </p:sp>
      <p:sp>
        <p:nvSpPr>
          <p:cNvPr id="122883" name="Rectangle 3"/>
          <p:cNvSpPr>
            <a:spLocks noGrp="1" noChangeArrowheads="1"/>
          </p:cNvSpPr>
          <p:nvPr>
            <p:ph type="body" sz="half" idx="1"/>
          </p:nvPr>
        </p:nvSpPr>
        <p:spPr>
          <a:xfrm>
            <a:off x="228600" y="1981200"/>
            <a:ext cx="3429000" cy="4572000"/>
          </a:xfrm>
        </p:spPr>
        <p:txBody>
          <a:bodyPr/>
          <a:lstStyle/>
          <a:p>
            <a:pPr>
              <a:lnSpc>
                <a:spcPct val="150000"/>
              </a:lnSpc>
              <a:buClr>
                <a:srgbClr val="FF0066"/>
              </a:buClr>
              <a:buSzTx/>
              <a:buFont typeface="Wingdings" pitchFamily="2" charset="2"/>
              <a:buChar char="§"/>
              <a:defRPr/>
            </a:pPr>
            <a:r>
              <a:rPr lang="en-US" dirty="0" smtClean="0">
                <a:effectLst>
                  <a:outerShdw blurRad="38100" dist="38100" dir="2700000" algn="tl">
                    <a:srgbClr val="FFFFFF"/>
                  </a:outerShdw>
                </a:effectLst>
              </a:rPr>
              <a:t>Carry messages to and from the brain as electrical signals</a:t>
            </a:r>
          </a:p>
          <a:p>
            <a:pPr>
              <a:lnSpc>
                <a:spcPct val="150000"/>
              </a:lnSpc>
              <a:buClr>
                <a:srgbClr val="FF0066"/>
              </a:buClr>
              <a:buSzTx/>
              <a:buFont typeface="Wingdings" pitchFamily="2" charset="2"/>
              <a:buChar char="§"/>
              <a:defRPr/>
            </a:pPr>
            <a:r>
              <a:rPr lang="en-US" dirty="0" smtClean="0">
                <a:effectLst>
                  <a:outerShdw blurRad="38100" dist="38100" dir="2700000" algn="tl">
                    <a:srgbClr val="FFFFFF"/>
                  </a:outerShdw>
                </a:effectLst>
              </a:rPr>
              <a:t>Maintain cellular function with the correct concentrations electrolytes</a:t>
            </a:r>
          </a:p>
        </p:txBody>
      </p:sp>
      <p:graphicFrame>
        <p:nvGraphicFramePr>
          <p:cNvPr id="122900" name="Group 20"/>
          <p:cNvGraphicFramePr>
            <a:graphicFrameLocks noGrp="1"/>
          </p:cNvGraphicFramePr>
          <p:nvPr>
            <p:ph sz="quarter" idx="2"/>
          </p:nvPr>
        </p:nvGraphicFramePr>
        <p:xfrm>
          <a:off x="5638800" y="1981200"/>
          <a:ext cx="3505200" cy="2316163"/>
        </p:xfrm>
        <a:graphic>
          <a:graphicData uri="http://schemas.openxmlformats.org/drawingml/2006/table">
            <a:tbl>
              <a:tblPr/>
              <a:tblGrid>
                <a:gridCol w="3505200">
                  <a:extLst>
                    <a:ext uri="{9D8B030D-6E8A-4147-A177-3AD203B41FA5}">
                      <a16:colId xmlns:a16="http://schemas.microsoft.com/office/drawing/2014/main" val="20000"/>
                    </a:ext>
                  </a:extLst>
                </a:gridCol>
              </a:tblGrid>
              <a:tr h="39615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outerShdw blurRad="38100" dist="38100" dir="2700000" algn="tl">
                              <a:srgbClr val="000000"/>
                            </a:outerShdw>
                          </a:effectLst>
                          <a:latin typeface="Verdana" pitchFamily="34" charset="0"/>
                        </a:rPr>
                        <a:t>Make your own</a:t>
                      </a:r>
                      <a:endParaRPr kumimoji="0" lang="en-US" sz="2000" b="0" i="0" u="none" strike="noStrike" cap="none" normalizeH="0" baseline="0" smtClean="0">
                        <a:ln>
                          <a:noFill/>
                        </a:ln>
                        <a:solidFill>
                          <a:srgbClr val="FF0000"/>
                        </a:solidFill>
                        <a:effectLst>
                          <a:outerShdw blurRad="38100" dist="38100" dir="2700000" algn="tl">
                            <a:srgbClr val="000000"/>
                          </a:outerShdw>
                        </a:effectLst>
                        <a:latin typeface="Times" charset="0"/>
                      </a:endParaRPr>
                    </a:p>
                  </a:txBody>
                  <a:tcPr marT="45689" marB="45689"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920013">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50-70 g sugar</a:t>
                      </a:r>
                    </a:p>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One liter of warm water</a:t>
                      </a:r>
                    </a:p>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Pinch of salt</a:t>
                      </a:r>
                    </a:p>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200ml of sugar free fruit squash</a:t>
                      </a:r>
                    </a:p>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Mix, cool and drink</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charset="0"/>
                      </a:endParaRPr>
                    </a:p>
                  </a:txBody>
                  <a:tcPr marT="45689" marB="45689"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8439" name="Picture 18" descr="gatorade%20chug"/>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562600" y="4572000"/>
            <a:ext cx="29718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0" name="Picture 21" descr="gatorade_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05000"/>
            <a:ext cx="18002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solidFill>
            <a:srgbClr val="FCFEB9"/>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smtClean="0">
                <a:effectLst>
                  <a:outerShdw blurRad="38100" dist="38100" dir="2700000" algn="tl">
                    <a:srgbClr val="FFFFFF"/>
                  </a:outerShdw>
                </a:effectLst>
                <a:latin typeface="Comic Sans MS" pitchFamily="66" charset="0"/>
              </a:rPr>
              <a:t>Concentration of Solute</a:t>
            </a:r>
            <a:endParaRPr lang="en-US" altLang="en-US" smtClean="0">
              <a:effectLst>
                <a:outerShdw blurRad="38100" dist="38100" dir="2700000" algn="tl">
                  <a:srgbClr val="FFFFFF"/>
                </a:outerShdw>
              </a:effectLst>
            </a:endParaRPr>
          </a:p>
        </p:txBody>
      </p:sp>
      <p:sp>
        <p:nvSpPr>
          <p:cNvPr id="81923" name="Rectangle 3"/>
          <p:cNvSpPr>
            <a:spLocks noGrp="1" noChangeArrowheads="1"/>
          </p:cNvSpPr>
          <p:nvPr>
            <p:ph type="body" idx="1"/>
          </p:nvPr>
        </p:nvSpPr>
        <p:spPr/>
        <p:txBody>
          <a:bodyPr/>
          <a:lstStyle/>
          <a:p>
            <a:pPr>
              <a:buFontTx/>
              <a:buNone/>
              <a:defRPr/>
            </a:pPr>
            <a:r>
              <a:rPr lang="en-US" altLang="en-US" sz="3200" smtClean="0">
                <a:effectLst>
                  <a:outerShdw blurRad="38100" dist="38100" dir="2700000" algn="tl">
                    <a:srgbClr val="FFFFFF"/>
                  </a:outerShdw>
                </a:effectLst>
              </a:rPr>
              <a:t>The amount of solute in a solution is given by its </a:t>
            </a:r>
            <a:r>
              <a:rPr lang="en-US" altLang="en-US" sz="4000" smtClean="0">
                <a:solidFill>
                  <a:schemeClr val="hlink"/>
                </a:solidFill>
                <a:effectLst>
                  <a:outerShdw blurRad="38100" dist="38100" dir="2700000" algn="tl">
                    <a:srgbClr val="000000"/>
                  </a:outerShdw>
                </a:effectLst>
              </a:rPr>
              <a:t>concentration</a:t>
            </a:r>
            <a:r>
              <a:rPr lang="en-US" altLang="en-US" sz="3200" smtClean="0"/>
              <a:t>.</a:t>
            </a:r>
          </a:p>
        </p:txBody>
      </p:sp>
      <p:grpSp>
        <p:nvGrpSpPr>
          <p:cNvPr id="19460" name="Group 4"/>
          <p:cNvGrpSpPr>
            <a:grpSpLocks/>
          </p:cNvGrpSpPr>
          <p:nvPr/>
        </p:nvGrpSpPr>
        <p:grpSpPr bwMode="auto">
          <a:xfrm>
            <a:off x="76200" y="3429000"/>
            <a:ext cx="8458200" cy="1577975"/>
            <a:chOff x="240" y="2160"/>
            <a:chExt cx="5328" cy="994"/>
          </a:xfrm>
        </p:grpSpPr>
        <p:sp>
          <p:nvSpPr>
            <p:cNvPr id="19462" name="Rectangle 5"/>
            <p:cNvSpPr>
              <a:spLocks noChangeArrowheads="1"/>
            </p:cNvSpPr>
            <p:nvPr/>
          </p:nvSpPr>
          <p:spPr bwMode="auto">
            <a:xfrm>
              <a:off x="240" y="2160"/>
              <a:ext cx="5328" cy="994"/>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p>
          </p:txBody>
        </p:sp>
        <p:grpSp>
          <p:nvGrpSpPr>
            <p:cNvPr id="19463" name="Group 6"/>
            <p:cNvGrpSpPr>
              <a:grpSpLocks/>
            </p:cNvGrpSpPr>
            <p:nvPr/>
          </p:nvGrpSpPr>
          <p:grpSpPr bwMode="auto">
            <a:xfrm>
              <a:off x="390" y="2400"/>
              <a:ext cx="2138" cy="509"/>
              <a:chOff x="390" y="2400"/>
              <a:chExt cx="2138" cy="509"/>
            </a:xfrm>
          </p:grpSpPr>
          <p:sp>
            <p:nvSpPr>
              <p:cNvPr id="19468" name="Rectangle 7"/>
              <p:cNvSpPr>
                <a:spLocks noChangeArrowheads="1"/>
              </p:cNvSpPr>
              <p:nvPr/>
            </p:nvSpPr>
            <p:spPr bwMode="auto">
              <a:xfrm>
                <a:off x="390" y="2400"/>
                <a:ext cx="1626"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5300">
                    <a:solidFill>
                      <a:srgbClr val="000000"/>
                    </a:solidFill>
                    <a:latin typeface="Helvetica" panose="020B0604020202020204" pitchFamily="34" charset="0"/>
                  </a:rPr>
                  <a:t>Molarity</a:t>
                </a:r>
                <a:endParaRPr lang="en-US" altLang="en-US" sz="2400">
                  <a:latin typeface="Helvetica" panose="020B0604020202020204" pitchFamily="34" charset="0"/>
                </a:endParaRPr>
              </a:p>
            </p:txBody>
          </p:sp>
          <p:grpSp>
            <p:nvGrpSpPr>
              <p:cNvPr id="19469" name="Group 8"/>
              <p:cNvGrpSpPr>
                <a:grpSpLocks/>
              </p:cNvGrpSpPr>
              <p:nvPr/>
            </p:nvGrpSpPr>
            <p:grpSpPr bwMode="auto">
              <a:xfrm>
                <a:off x="2064" y="2448"/>
                <a:ext cx="464" cy="384"/>
                <a:chOff x="1947" y="2387"/>
                <a:chExt cx="464" cy="384"/>
              </a:xfrm>
            </p:grpSpPr>
            <p:grpSp>
              <p:nvGrpSpPr>
                <p:cNvPr id="19470" name="Group 9"/>
                <p:cNvGrpSpPr>
                  <a:grpSpLocks/>
                </p:cNvGrpSpPr>
                <p:nvPr/>
              </p:nvGrpSpPr>
              <p:grpSpPr bwMode="auto">
                <a:xfrm>
                  <a:off x="1947" y="2387"/>
                  <a:ext cx="357" cy="384"/>
                  <a:chOff x="1957" y="2387"/>
                  <a:chExt cx="357" cy="384"/>
                </a:xfrm>
              </p:grpSpPr>
              <p:sp>
                <p:nvSpPr>
                  <p:cNvPr id="19472" name="Rectangle 10"/>
                  <p:cNvSpPr>
                    <a:spLocks noChangeArrowheads="1"/>
                  </p:cNvSpPr>
                  <p:nvPr/>
                </p:nvSpPr>
                <p:spPr bwMode="auto">
                  <a:xfrm>
                    <a:off x="1957" y="2387"/>
                    <a:ext cx="10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a:t>
                    </a:r>
                    <a:endParaRPr lang="en-US" altLang="en-US" sz="4000">
                      <a:latin typeface="Helvetica" panose="020B0604020202020204" pitchFamily="34" charset="0"/>
                    </a:endParaRPr>
                  </a:p>
                </p:txBody>
              </p:sp>
              <p:sp>
                <p:nvSpPr>
                  <p:cNvPr id="19473" name="Rectangle 11"/>
                  <p:cNvSpPr>
                    <a:spLocks noChangeArrowheads="1"/>
                  </p:cNvSpPr>
                  <p:nvPr/>
                </p:nvSpPr>
                <p:spPr bwMode="auto">
                  <a:xfrm>
                    <a:off x="2047" y="2387"/>
                    <a:ext cx="2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M</a:t>
                    </a:r>
                    <a:endParaRPr lang="en-US" altLang="en-US" sz="4000">
                      <a:latin typeface="Helvetica" panose="020B0604020202020204" pitchFamily="34" charset="0"/>
                    </a:endParaRPr>
                  </a:p>
                </p:txBody>
              </p:sp>
            </p:grpSp>
            <p:sp>
              <p:nvSpPr>
                <p:cNvPr id="19471" name="Rectangle 12"/>
                <p:cNvSpPr>
                  <a:spLocks noChangeArrowheads="1"/>
                </p:cNvSpPr>
                <p:nvPr/>
              </p:nvSpPr>
              <p:spPr bwMode="auto">
                <a:xfrm>
                  <a:off x="2304" y="2387"/>
                  <a:ext cx="10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a:t>
                  </a:r>
                  <a:endParaRPr lang="en-US" altLang="en-US" sz="4000">
                    <a:latin typeface="Helvetica" panose="020B0604020202020204" pitchFamily="34" charset="0"/>
                  </a:endParaRPr>
                </a:p>
              </p:txBody>
            </p:sp>
          </p:grpSp>
        </p:grpSp>
        <p:sp>
          <p:nvSpPr>
            <p:cNvPr id="19464" name="Rectangle 13"/>
            <p:cNvSpPr>
              <a:spLocks noChangeArrowheads="1"/>
            </p:cNvSpPr>
            <p:nvPr/>
          </p:nvSpPr>
          <p:spPr bwMode="auto">
            <a:xfrm>
              <a:off x="2632" y="2387"/>
              <a:ext cx="24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5300">
                  <a:solidFill>
                    <a:srgbClr val="000000"/>
                  </a:solidFill>
                  <a:latin typeface="Helvetica" panose="020B0604020202020204" pitchFamily="34" charset="0"/>
                </a:rPr>
                <a:t>=</a:t>
              </a:r>
              <a:endParaRPr lang="en-US" altLang="en-US" sz="2400">
                <a:latin typeface="Helvetica" panose="020B0604020202020204" pitchFamily="34" charset="0"/>
              </a:endParaRPr>
            </a:p>
          </p:txBody>
        </p:sp>
        <p:sp>
          <p:nvSpPr>
            <p:cNvPr id="19465" name="Rectangle 14"/>
            <p:cNvSpPr>
              <a:spLocks noChangeArrowheads="1"/>
            </p:cNvSpPr>
            <p:nvPr/>
          </p:nvSpPr>
          <p:spPr bwMode="auto">
            <a:xfrm>
              <a:off x="3228" y="2304"/>
              <a:ext cx="19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moles solute</a:t>
              </a:r>
              <a:endParaRPr lang="en-US" altLang="en-US" sz="4000">
                <a:latin typeface="Helvetica" panose="020B0604020202020204" pitchFamily="34" charset="0"/>
              </a:endParaRPr>
            </a:p>
          </p:txBody>
        </p:sp>
        <p:sp>
          <p:nvSpPr>
            <p:cNvPr id="19466" name="Rectangle 15"/>
            <p:cNvSpPr>
              <a:spLocks noChangeArrowheads="1"/>
            </p:cNvSpPr>
            <p:nvPr/>
          </p:nvSpPr>
          <p:spPr bwMode="auto">
            <a:xfrm>
              <a:off x="2983" y="2592"/>
              <a:ext cx="24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liters of solution</a:t>
              </a:r>
              <a:endParaRPr lang="en-US" altLang="en-US" sz="4000">
                <a:latin typeface="Helvetica" panose="020B0604020202020204" pitchFamily="34" charset="0"/>
              </a:endParaRPr>
            </a:p>
          </p:txBody>
        </p:sp>
        <p:sp>
          <p:nvSpPr>
            <p:cNvPr id="19467" name="Line 16"/>
            <p:cNvSpPr>
              <a:spLocks noChangeShapeType="1"/>
            </p:cNvSpPr>
            <p:nvPr/>
          </p:nvSpPr>
          <p:spPr bwMode="auto">
            <a:xfrm>
              <a:off x="3333" y="2643"/>
              <a:ext cx="1899" cy="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9461"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572000"/>
            <a:ext cx="1096963" cy="2133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6375400" cy="5565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2947" name="Text Box 3"/>
          <p:cNvSpPr txBox="1">
            <a:spLocks noChangeArrowheads="1"/>
          </p:cNvSpPr>
          <p:nvPr/>
        </p:nvSpPr>
        <p:spPr bwMode="auto">
          <a:xfrm>
            <a:off x="228600" y="304800"/>
            <a:ext cx="2057400" cy="3013075"/>
          </a:xfrm>
          <a:prstGeom prst="rect">
            <a:avLst/>
          </a:prstGeom>
          <a:solidFill>
            <a:srgbClr val="FFFFFF">
              <a:alpha val="46001"/>
            </a:srgbClr>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a:solidFill>
                  <a:srgbClr val="0000FF"/>
                </a:solidFill>
                <a:effectLst>
                  <a:outerShdw blurRad="38100" dist="38100" dir="2700000" algn="tl">
                    <a:srgbClr val="C0C0C0"/>
                  </a:outerShdw>
                </a:effectLst>
                <a:latin typeface="Helvetica" charset="0"/>
              </a:rPr>
              <a:t>1.0 L of water was used to make 1.0 L of solution. Notice the water left over.</a:t>
            </a:r>
            <a:endParaRPr lang="en-US" sz="2400">
              <a:latin typeface="Helvetica"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solidFill>
            <a:srgbClr val="FFC5CF"/>
          </a:solidFill>
          <a:effectLst>
            <a:outerShdw dist="107763" dir="2700000" algn="ctr" rotWithShape="0">
              <a:schemeClr val="bg2"/>
            </a:outerShdw>
          </a:effectLst>
        </p:spPr>
        <p:txBody>
          <a:bodyPr/>
          <a:lstStyle/>
          <a:p>
            <a:pPr algn="l">
              <a:defRPr/>
            </a:pPr>
            <a:r>
              <a:rPr lang="en-US" altLang="en-US" sz="2800" smtClean="0">
                <a:effectLst>
                  <a:outerShdw blurRad="38100" dist="38100" dir="2700000" algn="tl">
                    <a:srgbClr val="FFFFFF"/>
                  </a:outerShdw>
                </a:effectLst>
                <a:latin typeface="Comic Sans MS" pitchFamily="66" charset="0"/>
              </a:rPr>
              <a:t>PROBLEM:  Dissolve 5.00 g of NiCl</a:t>
            </a:r>
            <a:r>
              <a:rPr lang="en-US" altLang="en-US" sz="2800" baseline="-25000" smtClean="0">
                <a:effectLst>
                  <a:outerShdw blurRad="38100" dist="38100" dir="2700000" algn="tl">
                    <a:srgbClr val="FFFFFF"/>
                  </a:outerShdw>
                </a:effectLst>
                <a:latin typeface="Comic Sans MS" pitchFamily="66" charset="0"/>
              </a:rPr>
              <a:t>2</a:t>
            </a:r>
            <a:r>
              <a:rPr lang="en-US" altLang="en-US" sz="2800" smtClean="0">
                <a:effectLst>
                  <a:outerShdw blurRad="38100" dist="38100" dir="2700000" algn="tl">
                    <a:srgbClr val="FFFFFF"/>
                  </a:outerShdw>
                </a:effectLst>
                <a:latin typeface="Comic Sans MS" pitchFamily="66" charset="0"/>
              </a:rPr>
              <a:t>•6 H</a:t>
            </a:r>
            <a:r>
              <a:rPr lang="en-US" altLang="en-US" sz="2800" baseline="-25000" smtClean="0">
                <a:effectLst>
                  <a:outerShdw blurRad="38100" dist="38100" dir="2700000" algn="tl">
                    <a:srgbClr val="FFFFFF"/>
                  </a:outerShdw>
                </a:effectLst>
                <a:latin typeface="Comic Sans MS" pitchFamily="66" charset="0"/>
              </a:rPr>
              <a:t>2</a:t>
            </a:r>
            <a:r>
              <a:rPr lang="en-US" altLang="en-US" sz="2800" smtClean="0">
                <a:effectLst>
                  <a:outerShdw blurRad="38100" dist="38100" dir="2700000" algn="tl">
                    <a:srgbClr val="FFFFFF"/>
                  </a:outerShdw>
                </a:effectLst>
                <a:latin typeface="Comic Sans MS" pitchFamily="66" charset="0"/>
              </a:rPr>
              <a:t>O in enough water to make 250 mL of solution.  Calculate the Molarity.</a:t>
            </a:r>
            <a:endParaRPr lang="en-US" altLang="en-US" sz="2800" smtClean="0">
              <a:effectLst>
                <a:outerShdw blurRad="38100" dist="38100" dir="2700000" algn="tl">
                  <a:srgbClr val="FFFFFF"/>
                </a:outerShdw>
              </a:effectLst>
            </a:endParaRPr>
          </a:p>
        </p:txBody>
      </p:sp>
      <p:sp>
        <p:nvSpPr>
          <p:cNvPr id="83971" name="Rectangle 3"/>
          <p:cNvSpPr>
            <a:spLocks noChangeArrowheads="1"/>
          </p:cNvSpPr>
          <p:nvPr/>
        </p:nvSpPr>
        <p:spPr bwMode="auto">
          <a:xfrm>
            <a:off x="685800" y="2163763"/>
            <a:ext cx="4572000"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a:solidFill>
                  <a:schemeClr val="hlink"/>
                </a:solidFill>
                <a:effectLst>
                  <a:outerShdw blurRad="38100" dist="38100" dir="2700000" algn="tl">
                    <a:srgbClr val="000000"/>
                  </a:outerShdw>
                </a:effectLst>
                <a:latin typeface="Arial" charset="0"/>
              </a:rPr>
              <a:t>Step 1:  </a:t>
            </a:r>
            <a:r>
              <a:rPr lang="en-US" sz="2800">
                <a:effectLst>
                  <a:outerShdw blurRad="38100" dist="38100" dir="2700000" algn="tl">
                    <a:srgbClr val="FFFFFF"/>
                  </a:outerShdw>
                </a:effectLst>
                <a:latin typeface="Arial" charset="0"/>
              </a:rPr>
              <a:t>Calculate moles of NiCl</a:t>
            </a:r>
            <a:r>
              <a:rPr lang="en-US" sz="2800" baseline="-25000">
                <a:effectLst>
                  <a:outerShdw blurRad="38100" dist="38100" dir="2700000" algn="tl">
                    <a:srgbClr val="FFFFFF"/>
                  </a:outerShdw>
                </a:effectLst>
                <a:latin typeface="Arial" charset="0"/>
              </a:rPr>
              <a:t>2</a:t>
            </a:r>
            <a:r>
              <a:rPr lang="en-US" sz="2800">
                <a:effectLst>
                  <a:outerShdw blurRad="38100" dist="38100" dir="2700000" algn="tl">
                    <a:srgbClr val="FFFFFF"/>
                  </a:outerShdw>
                </a:effectLst>
                <a:latin typeface="Arial" charset="0"/>
              </a:rPr>
              <a:t>•6H</a:t>
            </a:r>
            <a:r>
              <a:rPr lang="en-US" sz="2800" baseline="-25000">
                <a:effectLst>
                  <a:outerShdw blurRad="38100" dist="38100" dir="2700000" algn="tl">
                    <a:srgbClr val="FFFFFF"/>
                  </a:outerShdw>
                </a:effectLst>
                <a:latin typeface="Arial" charset="0"/>
              </a:rPr>
              <a:t>2</a:t>
            </a:r>
            <a:r>
              <a:rPr lang="en-US" sz="2800">
                <a:effectLst>
                  <a:outerShdw blurRad="38100" dist="38100" dir="2700000" algn="tl">
                    <a:srgbClr val="FFFFFF"/>
                  </a:outerShdw>
                </a:effectLst>
                <a:latin typeface="Arial" charset="0"/>
              </a:rPr>
              <a:t>O</a:t>
            </a:r>
          </a:p>
        </p:txBody>
      </p:sp>
      <p:graphicFrame>
        <p:nvGraphicFramePr>
          <p:cNvPr id="83972" name="Object 4"/>
          <p:cNvGraphicFramePr>
            <a:graphicFrameLocks/>
          </p:cNvGraphicFramePr>
          <p:nvPr/>
        </p:nvGraphicFramePr>
        <p:xfrm>
          <a:off x="762000" y="3200400"/>
          <a:ext cx="4470400" cy="736600"/>
        </p:xfrm>
        <a:graphic>
          <a:graphicData uri="http://schemas.openxmlformats.org/presentationml/2006/ole">
            <mc:AlternateContent xmlns:mc="http://schemas.openxmlformats.org/markup-compatibility/2006">
              <mc:Choice xmlns:v="urn:schemas-microsoft-com:vml" Requires="v">
                <p:oleObj spid="_x0000_s21513" name="Equation" r:id="rId3" imgW="4483100" imgH="749300" progId="Equation.3">
                  <p:embed/>
                </p:oleObj>
              </mc:Choice>
              <mc:Fallback>
                <p:oleObj name="Equation" r:id="rId3" imgW="4483100" imgH="749300" progId="Equation.3">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00400"/>
                        <a:ext cx="4470400" cy="736600"/>
                      </a:xfrm>
                      <a:prstGeom prst="rect">
                        <a:avLst/>
                      </a:prstGeom>
                      <a:solidFill>
                        <a:srgbClr val="FCFEB9"/>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3" name="Object 5"/>
          <p:cNvGraphicFramePr>
            <a:graphicFrameLocks/>
          </p:cNvGraphicFramePr>
          <p:nvPr/>
        </p:nvGraphicFramePr>
        <p:xfrm>
          <a:off x="914400" y="4813300"/>
          <a:ext cx="3403600" cy="673100"/>
        </p:xfrm>
        <a:graphic>
          <a:graphicData uri="http://schemas.openxmlformats.org/presentationml/2006/ole">
            <mc:AlternateContent xmlns:mc="http://schemas.openxmlformats.org/markup-compatibility/2006">
              <mc:Choice xmlns:v="urn:schemas-microsoft-com:vml" Requires="v">
                <p:oleObj spid="_x0000_s21514" name="Equation" r:id="rId5" imgW="3416300" imgH="685800" progId="Equation.3">
                  <p:embed/>
                </p:oleObj>
              </mc:Choice>
              <mc:Fallback>
                <p:oleObj name="Equation" r:id="rId5" imgW="3416300" imgH="685800" progId="Equation.3">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813300"/>
                        <a:ext cx="3403600" cy="673100"/>
                      </a:xfrm>
                      <a:prstGeom prst="rect">
                        <a:avLst/>
                      </a:prstGeom>
                      <a:solidFill>
                        <a:srgbClr val="FCFEB9"/>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4" name="Text Box 6"/>
          <p:cNvSpPr txBox="1">
            <a:spLocks noChangeArrowheads="1"/>
          </p:cNvSpPr>
          <p:nvPr/>
        </p:nvSpPr>
        <p:spPr bwMode="auto">
          <a:xfrm>
            <a:off x="669925" y="4038600"/>
            <a:ext cx="461645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chemeClr val="hlink"/>
                </a:solidFill>
                <a:effectLst>
                  <a:outerShdw blurRad="38100" dist="38100" dir="2700000" algn="tl">
                    <a:srgbClr val="000000"/>
                  </a:outerShdw>
                </a:effectLst>
                <a:latin typeface="Arial" charset="0"/>
              </a:rPr>
              <a:t>Step 2:  </a:t>
            </a:r>
            <a:r>
              <a:rPr lang="en-US" sz="2800">
                <a:effectLst>
                  <a:outerShdw blurRad="38100" dist="38100" dir="2700000" algn="tl">
                    <a:srgbClr val="FFFFFF"/>
                  </a:outerShdw>
                </a:effectLst>
                <a:latin typeface="Arial" charset="0"/>
              </a:rPr>
              <a:t>Calculate Molarity</a:t>
            </a:r>
          </a:p>
        </p:txBody>
      </p:sp>
      <p:sp>
        <p:nvSpPr>
          <p:cNvPr id="83975" name="Text Box 7"/>
          <p:cNvSpPr txBox="1">
            <a:spLocks noChangeArrowheads="1"/>
          </p:cNvSpPr>
          <p:nvPr/>
        </p:nvSpPr>
        <p:spPr bwMode="auto">
          <a:xfrm>
            <a:off x="822325" y="5815013"/>
            <a:ext cx="4371975" cy="544512"/>
          </a:xfrm>
          <a:prstGeom prst="rect">
            <a:avLst/>
          </a:prstGeom>
          <a:solidFill>
            <a:srgbClr val="FFCCCC"/>
          </a:solidFill>
          <a:ln w="25400">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latin typeface="Arial" charset="0"/>
              </a:rPr>
              <a:t>[</a:t>
            </a:r>
            <a:r>
              <a:rPr lang="en-US" sz="2800">
                <a:effectLst>
                  <a:outerShdw blurRad="38100" dist="38100" dir="2700000" algn="tl">
                    <a:srgbClr val="FFFFFF"/>
                  </a:outerShdw>
                </a:effectLst>
                <a:latin typeface="Arial" charset="0"/>
              </a:rPr>
              <a:t>NiCl</a:t>
            </a:r>
            <a:r>
              <a:rPr lang="en-US" sz="2800" baseline="-25000">
                <a:effectLst>
                  <a:outerShdw blurRad="38100" dist="38100" dir="2700000" algn="tl">
                    <a:srgbClr val="FFFFFF"/>
                  </a:outerShdw>
                </a:effectLst>
                <a:latin typeface="Arial" charset="0"/>
              </a:rPr>
              <a:t>2</a:t>
            </a:r>
            <a:r>
              <a:rPr lang="en-US" sz="2800">
                <a:effectLst>
                  <a:outerShdw blurRad="38100" dist="38100" dir="2700000" algn="tl">
                    <a:srgbClr val="FFFFFF"/>
                  </a:outerShdw>
                </a:effectLst>
                <a:latin typeface="Arial" charset="0"/>
              </a:rPr>
              <a:t>•6 H</a:t>
            </a:r>
            <a:r>
              <a:rPr lang="en-US" sz="2800" baseline="-25000">
                <a:effectLst>
                  <a:outerShdw blurRad="38100" dist="38100" dir="2700000" algn="tl">
                    <a:srgbClr val="FFFFFF"/>
                  </a:outerShdw>
                </a:effectLst>
                <a:latin typeface="Arial" charset="0"/>
              </a:rPr>
              <a:t>2</a:t>
            </a:r>
            <a:r>
              <a:rPr lang="en-US" sz="2800">
                <a:effectLst>
                  <a:outerShdw blurRad="38100" dist="38100" dir="2700000" algn="tl">
                    <a:srgbClr val="FFFFFF"/>
                  </a:outerShdw>
                </a:effectLst>
                <a:latin typeface="Arial" charset="0"/>
              </a:rPr>
              <a:t>O</a:t>
            </a:r>
            <a:r>
              <a:rPr lang="en-US" sz="2800" b="0">
                <a:effectLst>
                  <a:outerShdw blurRad="38100" dist="38100" dir="2700000" algn="tl">
                    <a:srgbClr val="FFFFFF"/>
                  </a:outerShdw>
                </a:effectLst>
                <a:latin typeface="Arial" charset="0"/>
              </a:rPr>
              <a:t> </a:t>
            </a:r>
            <a:r>
              <a:rPr lang="en-US" sz="2800">
                <a:latin typeface="Arial" charset="0"/>
              </a:rPr>
              <a:t>] = 0.0841 M</a:t>
            </a:r>
          </a:p>
        </p:txBody>
      </p:sp>
      <p:graphicFrame>
        <p:nvGraphicFramePr>
          <p:cNvPr id="21512" name="Object 12">
            <a:hlinkClick r:id="" action="ppaction://ole?verb=0"/>
          </p:cNvPr>
          <p:cNvGraphicFramePr>
            <a:graphicFrameLocks noChangeAspect="1"/>
          </p:cNvGraphicFramePr>
          <p:nvPr>
            <p:ph idx="1"/>
          </p:nvPr>
        </p:nvGraphicFramePr>
        <p:xfrm>
          <a:off x="6019800" y="2057400"/>
          <a:ext cx="2646363" cy="4064000"/>
        </p:xfrm>
        <a:graphic>
          <a:graphicData uri="http://schemas.openxmlformats.org/presentationml/2006/ole">
            <mc:AlternateContent xmlns:mc="http://schemas.openxmlformats.org/markup-compatibility/2006">
              <mc:Choice xmlns:v="urn:schemas-microsoft-com:vml" Requires="v">
                <p:oleObj spid="_x0000_s21515" name="QuickTime Movie" r:id="rId7" imgW="1987261" imgH="3052464" progId="PlayerFrameClass">
                  <p:embed/>
                </p:oleObj>
              </mc:Choice>
              <mc:Fallback>
                <p:oleObj name="QuickTime Movie" r:id="rId7" imgW="1987261" imgH="3052464" progId="PlayerFrameClass">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057400"/>
                        <a:ext cx="26463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dissolve">
                                      <p:cBhvr>
                                        <p:cTn id="7" dur="500"/>
                                        <p:tgtEl>
                                          <p:spTgt spid="83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972"/>
                                        </p:tgtEl>
                                        <p:attrNameLst>
                                          <p:attrName>style.visibility</p:attrName>
                                        </p:attrNameLst>
                                      </p:cBhvr>
                                      <p:to>
                                        <p:strVal val="visible"/>
                                      </p:to>
                                    </p:set>
                                    <p:animEffect transition="in" filter="dissolve">
                                      <p:cBhvr>
                                        <p:cTn id="12" dur="500"/>
                                        <p:tgtEl>
                                          <p:spTgt spid="839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4"/>
                                        </p:tgtEl>
                                        <p:attrNameLst>
                                          <p:attrName>style.visibility</p:attrName>
                                        </p:attrNameLst>
                                      </p:cBhvr>
                                      <p:to>
                                        <p:strVal val="visible"/>
                                      </p:to>
                                    </p:set>
                                    <p:animEffect transition="in" filter="dissolve">
                                      <p:cBhvr>
                                        <p:cTn id="17" dur="500"/>
                                        <p:tgtEl>
                                          <p:spTgt spid="839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3973"/>
                                        </p:tgtEl>
                                        <p:attrNameLst>
                                          <p:attrName>style.visibility</p:attrName>
                                        </p:attrNameLst>
                                      </p:cBhvr>
                                      <p:to>
                                        <p:strVal val="visible"/>
                                      </p:to>
                                    </p:set>
                                    <p:animEffect transition="in" filter="dissolve">
                                      <p:cBhvr>
                                        <p:cTn id="22" dur="500"/>
                                        <p:tgtEl>
                                          <p:spTgt spid="839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975"/>
                                        </p:tgtEl>
                                        <p:attrNameLst>
                                          <p:attrName>style.visibility</p:attrName>
                                        </p:attrNameLst>
                                      </p:cBhvr>
                                      <p:to>
                                        <p:strVal val="visible"/>
                                      </p:to>
                                    </p:set>
                                    <p:animEffect transition="in" filter="dissolve">
                                      <p:cBhvr>
                                        <p:cTn id="27"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P spid="83974" grpId="0" autoUpdateAnimBg="0"/>
      <p:bldP spid="8397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914400" y="3352800"/>
            <a:ext cx="7010400" cy="3124200"/>
          </a:xfrm>
        </p:spPr>
        <p:txBody>
          <a:bodyPr/>
          <a:lstStyle/>
          <a:p>
            <a:pPr>
              <a:buFontTx/>
              <a:buNone/>
              <a:defRPr/>
            </a:pPr>
            <a:r>
              <a:rPr lang="en-US" altLang="en-US" smtClean="0">
                <a:solidFill>
                  <a:schemeClr val="hlink"/>
                </a:solidFill>
                <a:effectLst>
                  <a:outerShdw blurRad="38100" dist="38100" dir="2700000" algn="tl">
                    <a:srgbClr val="000000"/>
                  </a:outerShdw>
                </a:effectLst>
              </a:rPr>
              <a:t>Step 1:  </a:t>
            </a:r>
            <a:r>
              <a:rPr lang="en-US" altLang="en-US" smtClean="0">
                <a:effectLst>
                  <a:outerShdw blurRad="38100" dist="38100" dir="2700000" algn="tl">
                    <a:srgbClr val="FFFFFF"/>
                  </a:outerShdw>
                </a:effectLst>
              </a:rPr>
              <a:t>Change mL to L.</a:t>
            </a:r>
          </a:p>
          <a:p>
            <a:pPr>
              <a:buFontTx/>
              <a:buNone/>
              <a:defRPr/>
            </a:pPr>
            <a:r>
              <a:rPr lang="en-US" altLang="en-US" smtClean="0">
                <a:effectLst>
                  <a:outerShdw blurRad="38100" dist="38100" dir="2700000" algn="tl">
                    <a:srgbClr val="FFFFFF"/>
                  </a:outerShdw>
                </a:effectLst>
              </a:rPr>
              <a:t>250 mL * 1L/1000mL  = 0.250 L</a:t>
            </a:r>
          </a:p>
          <a:p>
            <a:pPr>
              <a:buFontTx/>
              <a:buNone/>
              <a:defRPr/>
            </a:pPr>
            <a:r>
              <a:rPr lang="en-US" altLang="en-US" smtClean="0">
                <a:solidFill>
                  <a:schemeClr val="hlink"/>
                </a:solidFill>
                <a:effectLst>
                  <a:outerShdw blurRad="38100" dist="38100" dir="2700000" algn="tl">
                    <a:srgbClr val="000000"/>
                  </a:outerShdw>
                </a:effectLst>
              </a:rPr>
              <a:t>Step 2:  </a:t>
            </a:r>
            <a:r>
              <a:rPr lang="en-US" altLang="en-US" smtClean="0">
                <a:effectLst>
                  <a:outerShdw blurRad="38100" dist="38100" dir="2700000" algn="tl">
                    <a:srgbClr val="FFFFFF"/>
                  </a:outerShdw>
                </a:effectLst>
              </a:rPr>
              <a:t>Calculate.</a:t>
            </a:r>
          </a:p>
          <a:p>
            <a:pPr>
              <a:buFontTx/>
              <a:buNone/>
              <a:defRPr/>
            </a:pPr>
            <a:r>
              <a:rPr lang="en-US" altLang="en-US" smtClean="0">
                <a:effectLst>
                  <a:outerShdw blurRad="38100" dist="38100" dir="2700000" algn="tl">
                    <a:srgbClr val="FFFFFF"/>
                  </a:outerShdw>
                </a:effectLst>
              </a:rPr>
              <a:t>Moles = (0.0500 mol/L) (0.250 L) = 0.0125 moles</a:t>
            </a:r>
          </a:p>
          <a:p>
            <a:pPr>
              <a:buFontTx/>
              <a:buNone/>
              <a:defRPr/>
            </a:pPr>
            <a:r>
              <a:rPr lang="en-US" altLang="en-US" smtClean="0">
                <a:solidFill>
                  <a:schemeClr val="hlink"/>
                </a:solidFill>
                <a:effectLst>
                  <a:outerShdw blurRad="38100" dist="38100" dir="2700000" algn="tl">
                    <a:srgbClr val="000000"/>
                  </a:outerShdw>
                </a:effectLst>
              </a:rPr>
              <a:t>Step 3:  </a:t>
            </a:r>
            <a:r>
              <a:rPr lang="en-US" altLang="en-US" smtClean="0">
                <a:effectLst>
                  <a:outerShdw blurRad="38100" dist="38100" dir="2700000" algn="tl">
                    <a:srgbClr val="FFFFFF"/>
                  </a:outerShdw>
                </a:effectLst>
              </a:rPr>
              <a:t>Convert moles to grams.</a:t>
            </a:r>
          </a:p>
          <a:p>
            <a:pPr>
              <a:buFontTx/>
              <a:buNone/>
              <a:defRPr/>
            </a:pPr>
            <a:r>
              <a:rPr lang="en-US" altLang="en-US" smtClean="0">
                <a:effectLst>
                  <a:outerShdw blurRad="38100" dist="38100" dir="2700000" algn="tl">
                    <a:srgbClr val="FFFFFF"/>
                  </a:outerShdw>
                </a:effectLst>
              </a:rPr>
              <a:t>(0.0125 mol)(90.00 g/mol)  =  </a:t>
            </a:r>
            <a:r>
              <a:rPr lang="en-US" altLang="en-US" sz="3600" smtClean="0">
                <a:solidFill>
                  <a:schemeClr val="hlink"/>
                </a:solidFill>
                <a:effectLst>
                  <a:outerShdw blurRad="38100" dist="38100" dir="2700000" algn="tl">
                    <a:srgbClr val="000000"/>
                  </a:outerShdw>
                </a:effectLst>
              </a:rPr>
              <a:t>1.13 g</a:t>
            </a:r>
          </a:p>
        </p:txBody>
      </p:sp>
      <p:sp>
        <p:nvSpPr>
          <p:cNvPr id="87043" name="Rectangle 3"/>
          <p:cNvSpPr>
            <a:spLocks noGrp="1" noChangeArrowheads="1"/>
          </p:cNvSpPr>
          <p:nvPr>
            <p:ph type="title"/>
          </p:nvPr>
        </p:nvSpPr>
        <p:spPr>
          <a:xfrm>
            <a:off x="914400" y="304800"/>
            <a:ext cx="7086600" cy="762000"/>
          </a:xfrm>
          <a:solidFill>
            <a:srgbClr val="FCFEB9"/>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smtClean="0">
                <a:effectLst>
                  <a:outerShdw blurRad="38100" dist="38100" dir="2700000" algn="tl">
                    <a:srgbClr val="FFFFFF"/>
                  </a:outerShdw>
                </a:effectLst>
                <a:latin typeface="Comic Sans MS" pitchFamily="66" charset="0"/>
              </a:rPr>
              <a:t>USING MOLARITY</a:t>
            </a:r>
            <a:endParaRPr lang="en-US" altLang="en-US" smtClean="0">
              <a:effectLst>
                <a:outerShdw blurRad="38100" dist="38100" dir="2700000" algn="tl">
                  <a:srgbClr val="FFFFFF"/>
                </a:outerShdw>
              </a:effectLst>
            </a:endParaRPr>
          </a:p>
        </p:txBody>
      </p:sp>
      <p:sp>
        <p:nvSpPr>
          <p:cNvPr id="87044" name="Rectangle 4"/>
          <p:cNvSpPr>
            <a:spLocks noChangeArrowheads="1"/>
          </p:cNvSpPr>
          <p:nvPr/>
        </p:nvSpPr>
        <p:spPr bwMode="auto">
          <a:xfrm>
            <a:off x="2119313" y="2438400"/>
            <a:ext cx="3684587" cy="868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4400">
                <a:solidFill>
                  <a:schemeClr val="hlink"/>
                </a:solidFill>
                <a:effectLst>
                  <a:outerShdw blurRad="38100" dist="38100" dir="2700000" algn="tl">
                    <a:srgbClr val="000000"/>
                  </a:outerShdw>
                </a:effectLst>
                <a:latin typeface="Comic Sans MS" pitchFamily="66" charset="0"/>
              </a:rPr>
              <a:t>moles = M•V</a:t>
            </a:r>
          </a:p>
        </p:txBody>
      </p:sp>
      <p:sp>
        <p:nvSpPr>
          <p:cNvPr id="87045" name="Rectangle 5"/>
          <p:cNvSpPr>
            <a:spLocks noChangeArrowheads="1"/>
          </p:cNvSpPr>
          <p:nvPr/>
        </p:nvSpPr>
        <p:spPr bwMode="auto">
          <a:xfrm>
            <a:off x="823913" y="1190625"/>
            <a:ext cx="6789737" cy="1430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a:effectLst>
                  <a:outerShdw blurRad="38100" dist="38100" dir="2700000" algn="tl">
                    <a:srgbClr val="FFFFFF"/>
                  </a:outerShdw>
                </a:effectLst>
                <a:latin typeface="Arial" charset="0"/>
              </a:rPr>
              <a:t>What mass of oxalic acid, </a:t>
            </a:r>
            <a:r>
              <a:rPr lang="en-US" sz="3200">
                <a:effectLst>
                  <a:outerShdw blurRad="38100" dist="38100" dir="2700000" algn="tl">
                    <a:srgbClr val="FFFFFF"/>
                  </a:outerShdw>
                </a:effectLst>
                <a:latin typeface="Arial" charset="0"/>
              </a:rPr>
              <a:t>H</a:t>
            </a:r>
            <a:r>
              <a:rPr lang="en-US" sz="3200" baseline="-25000">
                <a:effectLst>
                  <a:outerShdw blurRad="38100" dist="38100" dir="2700000" algn="tl">
                    <a:srgbClr val="FFFFFF"/>
                  </a:outerShdw>
                </a:effectLst>
                <a:latin typeface="Arial" charset="0"/>
              </a:rPr>
              <a:t>2</a:t>
            </a:r>
            <a:r>
              <a:rPr lang="en-US" sz="3200">
                <a:effectLst>
                  <a:outerShdw blurRad="38100" dist="38100" dir="2700000" algn="tl">
                    <a:srgbClr val="FFFFFF"/>
                  </a:outerShdw>
                </a:effectLst>
                <a:latin typeface="Arial" charset="0"/>
              </a:rPr>
              <a:t>C</a:t>
            </a:r>
            <a:r>
              <a:rPr lang="en-US" sz="3200" baseline="-25000">
                <a:effectLst>
                  <a:outerShdw blurRad="38100" dist="38100" dir="2700000" algn="tl">
                    <a:srgbClr val="FFFFFF"/>
                  </a:outerShdw>
                </a:effectLst>
                <a:latin typeface="Arial" charset="0"/>
              </a:rPr>
              <a:t>2</a:t>
            </a:r>
            <a:r>
              <a:rPr lang="en-US" sz="3200">
                <a:effectLst>
                  <a:outerShdw blurRad="38100" dist="38100" dir="2700000" algn="tl">
                    <a:srgbClr val="FFFFFF"/>
                  </a:outerShdw>
                </a:effectLst>
                <a:latin typeface="Arial" charset="0"/>
              </a:rPr>
              <a:t>O</a:t>
            </a:r>
            <a:r>
              <a:rPr lang="en-US" sz="3200" baseline="-25000">
                <a:effectLst>
                  <a:outerShdw blurRad="38100" dist="38100" dir="2700000" algn="tl">
                    <a:srgbClr val="FFFFFF"/>
                  </a:outerShdw>
                </a:effectLst>
                <a:latin typeface="Arial" charset="0"/>
              </a:rPr>
              <a:t>4</a:t>
            </a:r>
            <a:r>
              <a:rPr lang="en-US" sz="2800">
                <a:effectLst>
                  <a:outerShdw blurRad="38100" dist="38100" dir="2700000" algn="tl">
                    <a:srgbClr val="FFFFFF"/>
                  </a:outerShdw>
                </a:effectLst>
                <a:latin typeface="Arial" charset="0"/>
              </a:rPr>
              <a:t>, is</a:t>
            </a:r>
          </a:p>
          <a:p>
            <a:pPr>
              <a:defRPr/>
            </a:pPr>
            <a:r>
              <a:rPr lang="en-US" sz="2800">
                <a:effectLst>
                  <a:outerShdw blurRad="38100" dist="38100" dir="2700000" algn="tl">
                    <a:srgbClr val="FFFFFF"/>
                  </a:outerShdw>
                </a:effectLst>
                <a:latin typeface="Arial" charset="0"/>
              </a:rPr>
              <a:t>required to make 250. mL of a 0.0500 M</a:t>
            </a:r>
          </a:p>
          <a:p>
            <a:pPr>
              <a:defRPr/>
            </a:pPr>
            <a:r>
              <a:rPr lang="en-US" sz="2800">
                <a:effectLst>
                  <a:outerShdw blurRad="38100" dist="38100" dir="2700000" algn="tl">
                    <a:srgbClr val="FFFFFF"/>
                  </a:outerShdw>
                </a:effectLst>
                <a:latin typeface="Arial" charset="0"/>
              </a:rPr>
              <a:t>solution?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ssolve">
                                      <p:cBhvr>
                                        <p:cTn id="7" dur="500"/>
                                        <p:tgtEl>
                                          <p:spTgt spid="87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dissolve">
                                      <p:cBhvr>
                                        <p:cTn id="12" dur="500"/>
                                        <p:tgtEl>
                                          <p:spTgt spid="870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2">
                                            <p:txEl>
                                              <p:pRg st="0" end="0"/>
                                            </p:txEl>
                                          </p:spTgt>
                                        </p:tgtEl>
                                        <p:attrNameLst>
                                          <p:attrName>style.visibility</p:attrName>
                                        </p:attrNameLst>
                                      </p:cBhvr>
                                      <p:to>
                                        <p:strVal val="visible"/>
                                      </p:to>
                                    </p:set>
                                    <p:animEffect transition="in" filter="dissolve">
                                      <p:cBhvr>
                                        <p:cTn id="17" dur="500"/>
                                        <p:tgtEl>
                                          <p:spTgt spid="8704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2">
                                            <p:txEl>
                                              <p:pRg st="1" end="1"/>
                                            </p:txEl>
                                          </p:spTgt>
                                        </p:tgtEl>
                                        <p:attrNameLst>
                                          <p:attrName>style.visibility</p:attrName>
                                        </p:attrNameLst>
                                      </p:cBhvr>
                                      <p:to>
                                        <p:strVal val="visible"/>
                                      </p:to>
                                    </p:set>
                                    <p:animEffect transition="in" filter="dissolve">
                                      <p:cBhvr>
                                        <p:cTn id="22" dur="500"/>
                                        <p:tgtEl>
                                          <p:spTgt spid="8704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2">
                                            <p:txEl>
                                              <p:pRg st="2" end="2"/>
                                            </p:txEl>
                                          </p:spTgt>
                                        </p:tgtEl>
                                        <p:attrNameLst>
                                          <p:attrName>style.visibility</p:attrName>
                                        </p:attrNameLst>
                                      </p:cBhvr>
                                      <p:to>
                                        <p:strVal val="visible"/>
                                      </p:to>
                                    </p:set>
                                    <p:animEffect transition="in" filter="dissolve">
                                      <p:cBhvr>
                                        <p:cTn id="27" dur="500"/>
                                        <p:tgtEl>
                                          <p:spTgt spid="8704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042">
                                            <p:txEl>
                                              <p:pRg st="3" end="3"/>
                                            </p:txEl>
                                          </p:spTgt>
                                        </p:tgtEl>
                                        <p:attrNameLst>
                                          <p:attrName>style.visibility</p:attrName>
                                        </p:attrNameLst>
                                      </p:cBhvr>
                                      <p:to>
                                        <p:strVal val="visible"/>
                                      </p:to>
                                    </p:set>
                                    <p:animEffect transition="in" filter="dissolve">
                                      <p:cBhvr>
                                        <p:cTn id="32" dur="500"/>
                                        <p:tgtEl>
                                          <p:spTgt spid="87042">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042">
                                            <p:txEl>
                                              <p:pRg st="4" end="4"/>
                                            </p:txEl>
                                          </p:spTgt>
                                        </p:tgtEl>
                                        <p:attrNameLst>
                                          <p:attrName>style.visibility</p:attrName>
                                        </p:attrNameLst>
                                      </p:cBhvr>
                                      <p:to>
                                        <p:strVal val="visible"/>
                                      </p:to>
                                    </p:set>
                                    <p:animEffect transition="in" filter="dissolve">
                                      <p:cBhvr>
                                        <p:cTn id="37" dur="500"/>
                                        <p:tgtEl>
                                          <p:spTgt spid="8704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7042">
                                            <p:txEl>
                                              <p:pRg st="5" end="5"/>
                                            </p:txEl>
                                          </p:spTgt>
                                        </p:tgtEl>
                                        <p:attrNameLst>
                                          <p:attrName>style.visibility</p:attrName>
                                        </p:attrNameLst>
                                      </p:cBhvr>
                                      <p:to>
                                        <p:strVal val="visible"/>
                                      </p:to>
                                    </p:set>
                                    <p:animEffect transition="in" filter="dissolve">
                                      <p:cBhvr>
                                        <p:cTn id="42" dur="500"/>
                                        <p:tgtEl>
                                          <p:spTgt spid="870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P spid="87044" grpId="0" autoUpdateAnimBg="0"/>
      <p:bldP spid="8704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38100">
            <a:solidFill>
              <a:schemeClr val="hlink"/>
            </a:solidFill>
            <a:miter lim="800000"/>
            <a:headEnd/>
            <a:tailEnd/>
          </a:ln>
        </p:spPr>
        <p:txBody>
          <a:bodyPr/>
          <a:lstStyle/>
          <a:p>
            <a:r>
              <a:rPr lang="en-US" altLang="en-US" sz="3200" smtClean="0">
                <a:solidFill>
                  <a:srgbClr val="FF0000"/>
                </a:solidFill>
                <a:latin typeface="Comic Sans MS" panose="030F0702030302020204" pitchFamily="66" charset="0"/>
              </a:rPr>
              <a:t>Learning Check</a:t>
            </a:r>
            <a:endParaRPr lang="en-US" altLang="en-US" smtClean="0">
              <a:solidFill>
                <a:srgbClr val="FF0000"/>
              </a:solidFill>
              <a:latin typeface="Comic Sans MS" panose="030F0702030302020204" pitchFamily="66" charset="0"/>
            </a:endParaRPr>
          </a:p>
        </p:txBody>
      </p:sp>
      <p:sp>
        <p:nvSpPr>
          <p:cNvPr id="23555" name="Rectangle 3"/>
          <p:cNvSpPr>
            <a:spLocks noGrp="1" noChangeArrowheads="1"/>
          </p:cNvSpPr>
          <p:nvPr>
            <p:ph type="body" idx="1"/>
          </p:nvPr>
        </p:nvSpPr>
        <p:spPr>
          <a:xfrm>
            <a:off x="228600" y="1981200"/>
            <a:ext cx="8610600" cy="4724400"/>
          </a:xfrm>
        </p:spPr>
        <p:txBody>
          <a:bodyPr/>
          <a:lstStyle/>
          <a:p>
            <a:pPr marL="342900" indent="-342900">
              <a:buFontTx/>
              <a:buNone/>
            </a:pPr>
            <a:r>
              <a:rPr lang="en-US" altLang="en-US" sz="2100" b="0" smtClean="0"/>
              <a:t>	</a:t>
            </a:r>
            <a:r>
              <a:rPr lang="en-US" altLang="en-US" sz="3600" b="0" smtClean="0"/>
              <a:t>How many grams of NaOH are required to prepare 400. mL of 3.0 </a:t>
            </a:r>
            <a:r>
              <a:rPr lang="en-US" altLang="en-US" sz="3600" b="0" i="1" smtClean="0"/>
              <a:t>M</a:t>
            </a:r>
            <a:r>
              <a:rPr lang="en-US" altLang="en-US" sz="3600" b="0" smtClean="0"/>
              <a:t> NaOH solution?</a:t>
            </a:r>
          </a:p>
          <a:p>
            <a:pPr marL="342900" indent="-342900">
              <a:buFontTx/>
              <a:buNone/>
            </a:pPr>
            <a:endParaRPr lang="en-US" altLang="en-US" sz="3600" b="0" smtClean="0"/>
          </a:p>
          <a:p>
            <a:pPr marL="342900" indent="-342900">
              <a:buFontTx/>
              <a:buNone/>
            </a:pPr>
            <a:r>
              <a:rPr lang="en-US" altLang="en-US" sz="3600" b="0" smtClean="0">
                <a:solidFill>
                  <a:schemeClr val="accent1"/>
                </a:solidFill>
              </a:rPr>
              <a:t>	1)	12 g</a:t>
            </a:r>
          </a:p>
          <a:p>
            <a:pPr marL="342900" indent="-342900">
              <a:buFontTx/>
              <a:buNone/>
            </a:pPr>
            <a:r>
              <a:rPr lang="en-US" altLang="en-US" sz="3600" b="0" smtClean="0">
                <a:solidFill>
                  <a:schemeClr val="accent1"/>
                </a:solidFill>
              </a:rPr>
              <a:t>	2)	48 g</a:t>
            </a:r>
          </a:p>
          <a:p>
            <a:pPr marL="342900" indent="-342900">
              <a:buFontTx/>
              <a:buNone/>
            </a:pPr>
            <a:r>
              <a:rPr lang="en-US" altLang="en-US" sz="3600" b="0" smtClean="0">
                <a:solidFill>
                  <a:schemeClr val="accent1"/>
                </a:solidFill>
              </a:rPr>
              <a:t>	3)  300 g</a:t>
            </a:r>
          </a:p>
        </p:txBody>
      </p:sp>
      <p:graphicFrame>
        <p:nvGraphicFramePr>
          <p:cNvPr id="23556" name="Object 4"/>
          <p:cNvGraphicFramePr>
            <a:graphicFrameLocks noChangeAspect="1"/>
          </p:cNvGraphicFramePr>
          <p:nvPr/>
        </p:nvGraphicFramePr>
        <p:xfrm>
          <a:off x="5715000" y="3276600"/>
          <a:ext cx="2070100" cy="2579688"/>
        </p:xfrm>
        <a:graphic>
          <a:graphicData uri="http://schemas.openxmlformats.org/presentationml/2006/ole">
            <mc:AlternateContent xmlns:mc="http://schemas.openxmlformats.org/markup-compatibility/2006">
              <mc:Choice xmlns:v="urn:schemas-microsoft-com:vml" Requires="v">
                <p:oleObj spid="_x0000_s23557" name="Clip" r:id="rId3" imgW="657157" imgH="838110" progId="MS_ClipArt_Gallery.2">
                  <p:embed/>
                </p:oleObj>
              </mc:Choice>
              <mc:Fallback>
                <p:oleObj name="Clip" r:id="rId3" imgW="657157" imgH="83811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276600"/>
                        <a:ext cx="2070100" cy="257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w="38100">
            <a:solidFill>
              <a:schemeClr val="hlink"/>
            </a:solidFill>
            <a:miter lim="800000"/>
            <a:headEnd/>
            <a:tailEnd/>
          </a:ln>
        </p:spPr>
        <p:txBody>
          <a:bodyPr/>
          <a:lstStyle/>
          <a:p>
            <a:r>
              <a:rPr lang="en-US" altLang="en-US" sz="3200" b="0" smtClean="0"/>
              <a:t>Solution</a:t>
            </a:r>
            <a:endParaRPr lang="en-US" altLang="en-US" smtClean="0"/>
          </a:p>
        </p:txBody>
      </p:sp>
      <p:sp>
        <p:nvSpPr>
          <p:cNvPr id="24579" name="Rectangle 3"/>
          <p:cNvSpPr>
            <a:spLocks noGrp="1" noChangeArrowheads="1"/>
          </p:cNvSpPr>
          <p:nvPr>
            <p:ph type="body" idx="1"/>
          </p:nvPr>
        </p:nvSpPr>
        <p:spPr>
          <a:xfrm>
            <a:off x="304800" y="1981200"/>
            <a:ext cx="8610600" cy="4648200"/>
          </a:xfrm>
        </p:spPr>
        <p:txBody>
          <a:bodyPr/>
          <a:lstStyle/>
          <a:p>
            <a:pPr marL="342900" indent="-342900">
              <a:lnSpc>
                <a:spcPct val="80000"/>
              </a:lnSpc>
              <a:buFontTx/>
              <a:buNone/>
            </a:pPr>
            <a:r>
              <a:rPr lang="en-US" altLang="en-US" sz="2800" smtClean="0"/>
              <a:t>M = moles of solute</a:t>
            </a:r>
            <a:br>
              <a:rPr lang="en-US" altLang="en-US" sz="2800" smtClean="0"/>
            </a:br>
            <a:r>
              <a:rPr lang="en-US" altLang="en-US" sz="2800" smtClean="0"/>
              <a:t>   Liters of solution</a:t>
            </a:r>
          </a:p>
          <a:p>
            <a:pPr marL="342900" indent="-342900">
              <a:lnSpc>
                <a:spcPct val="80000"/>
              </a:lnSpc>
              <a:buFontTx/>
              <a:buNone/>
            </a:pPr>
            <a:endParaRPr lang="en-US" altLang="en-US" sz="2800" smtClean="0"/>
          </a:p>
          <a:p>
            <a:pPr marL="342900" indent="-342900">
              <a:lnSpc>
                <a:spcPct val="80000"/>
              </a:lnSpc>
              <a:buFontTx/>
              <a:buNone/>
            </a:pPr>
            <a:r>
              <a:rPr lang="en-US" altLang="en-US" sz="2800" smtClean="0"/>
              <a:t>M * V = moles</a:t>
            </a:r>
          </a:p>
          <a:p>
            <a:pPr marL="342900" indent="-342900">
              <a:lnSpc>
                <a:spcPct val="80000"/>
              </a:lnSpc>
              <a:buFontTx/>
              <a:buNone/>
            </a:pPr>
            <a:r>
              <a:rPr lang="en-US" altLang="en-US" sz="2800" smtClean="0"/>
              <a:t>3.0 mol/L * 0.400 L = 1.2 mol NaOH</a:t>
            </a:r>
          </a:p>
          <a:p>
            <a:pPr marL="342900" indent="-342900">
              <a:lnSpc>
                <a:spcPct val="40000"/>
              </a:lnSpc>
              <a:buFontTx/>
              <a:buNone/>
            </a:pPr>
            <a:endParaRPr lang="en-US" altLang="en-US" sz="2800" smtClean="0"/>
          </a:p>
          <a:p>
            <a:pPr marL="342900" indent="-342900">
              <a:lnSpc>
                <a:spcPct val="80000"/>
              </a:lnSpc>
              <a:buFontTx/>
              <a:buNone/>
            </a:pPr>
            <a:r>
              <a:rPr lang="en-US" altLang="en-US" sz="2800" u="sng" smtClean="0"/>
              <a:t>1.2 mole NaOH </a:t>
            </a:r>
            <a:r>
              <a:rPr lang="en-US" altLang="en-US" sz="2800" smtClean="0"/>
              <a:t>  x   </a:t>
            </a:r>
            <a:r>
              <a:rPr lang="en-US" altLang="en-US" sz="2800" u="sng" smtClean="0"/>
              <a:t>40.0 g NaOH</a:t>
            </a:r>
            <a:r>
              <a:rPr lang="en-US" altLang="en-US" sz="2800" smtClean="0"/>
              <a:t>  	  		       			     1 mole NaOH </a:t>
            </a:r>
          </a:p>
          <a:p>
            <a:pPr marL="342900" indent="-342900">
              <a:lnSpc>
                <a:spcPct val="80000"/>
              </a:lnSpc>
              <a:buFontTx/>
              <a:buNone/>
            </a:pPr>
            <a:r>
              <a:rPr lang="en-US" altLang="en-US" sz="2800" smtClean="0"/>
              <a:t>		</a:t>
            </a:r>
            <a:r>
              <a:rPr lang="en-US" altLang="en-US" sz="2800" smtClean="0">
                <a:solidFill>
                  <a:srgbClr val="99FF33"/>
                </a:solidFill>
              </a:rPr>
              <a:t>					</a:t>
            </a:r>
            <a:r>
              <a:rPr lang="en-US" altLang="en-US" sz="2800" smtClean="0"/>
              <a:t>	</a:t>
            </a:r>
          </a:p>
          <a:p>
            <a:pPr marL="342900" indent="-342900">
              <a:lnSpc>
                <a:spcPct val="80000"/>
              </a:lnSpc>
              <a:buFontTx/>
              <a:buNone/>
            </a:pPr>
            <a:r>
              <a:rPr lang="en-US" altLang="en-US" sz="2800" smtClean="0"/>
              <a:t>							=  </a:t>
            </a:r>
            <a:r>
              <a:rPr lang="en-US" altLang="en-US" sz="2800" smtClean="0">
                <a:solidFill>
                  <a:schemeClr val="accent1"/>
                </a:solidFill>
              </a:rPr>
              <a:t>48 g NaOH</a:t>
            </a:r>
            <a:r>
              <a:rPr lang="en-US" altLang="en-US" sz="2800" smtClean="0"/>
              <a:t> </a:t>
            </a:r>
          </a:p>
          <a:p>
            <a:pPr marL="342900" indent="-342900">
              <a:lnSpc>
                <a:spcPct val="80000"/>
              </a:lnSpc>
              <a:buFontTx/>
              <a:buNone/>
            </a:pPr>
            <a:endParaRPr lang="en-US" altLang="en-US" sz="2800" smtClean="0"/>
          </a:p>
          <a:p>
            <a:pPr marL="342900" indent="-342900">
              <a:lnSpc>
                <a:spcPct val="80000"/>
              </a:lnSpc>
              <a:buFontTx/>
              <a:buNone/>
            </a:pPr>
            <a:r>
              <a:rPr lang="en-US" altLang="en-US" sz="2100" b="0" smtClean="0"/>
              <a:t>				</a:t>
            </a:r>
          </a:p>
        </p:txBody>
      </p:sp>
      <p:sp>
        <p:nvSpPr>
          <p:cNvPr id="24580" name="Line 5"/>
          <p:cNvSpPr>
            <a:spLocks noChangeShapeType="1"/>
          </p:cNvSpPr>
          <p:nvPr/>
        </p:nvSpPr>
        <p:spPr bwMode="auto">
          <a:xfrm flipH="1">
            <a:off x="3810000" y="4953000"/>
            <a:ext cx="1981200" cy="22860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Line 7"/>
          <p:cNvSpPr>
            <a:spLocks noChangeShapeType="1"/>
          </p:cNvSpPr>
          <p:nvPr/>
        </p:nvSpPr>
        <p:spPr bwMode="auto">
          <a:xfrm flipH="1">
            <a:off x="914400" y="4495800"/>
            <a:ext cx="2057400" cy="38100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Line 8"/>
          <p:cNvSpPr>
            <a:spLocks noChangeShapeType="1"/>
          </p:cNvSpPr>
          <p:nvPr/>
        </p:nvSpPr>
        <p:spPr bwMode="auto">
          <a:xfrm flipH="1">
            <a:off x="914400" y="2362200"/>
            <a:ext cx="2895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533400" y="1219200"/>
            <a:ext cx="5257800" cy="4800600"/>
          </a:xfrm>
          <a:extLst>
            <a:ext uri="{AF507438-7753-43E0-B8FC-AC1667EBCBE1}">
              <a14:hiddenEffects xmlns:a14="http://schemas.microsoft.com/office/drawing/2010/main">
                <a:effectLst>
                  <a:outerShdw dist="53882" dir="2700000" algn="ctr" rotWithShape="0">
                    <a:schemeClr val="folHlink"/>
                  </a:outerShdw>
                </a:effectLst>
              </a14:hiddenEffects>
            </a:ext>
          </a:extLst>
        </p:spPr>
        <p:txBody>
          <a:bodyPr/>
          <a:lstStyle/>
          <a:p>
            <a:pPr>
              <a:lnSpc>
                <a:spcPct val="100000"/>
              </a:lnSpc>
              <a:buFontTx/>
              <a:buNone/>
              <a:defRPr/>
            </a:pPr>
            <a:r>
              <a:rPr lang="en-US" sz="2800" smtClean="0">
                <a:solidFill>
                  <a:schemeClr val="tx2"/>
                </a:solidFill>
                <a:effectLst>
                  <a:outerShdw blurRad="38100" dist="38100" dir="2700000" algn="tl">
                    <a:srgbClr val="FFFFFF"/>
                  </a:outerShdw>
                </a:effectLst>
              </a:rPr>
              <a:t>An </a:t>
            </a:r>
            <a:r>
              <a:rPr lang="en-US" sz="3200" smtClean="0">
                <a:solidFill>
                  <a:schemeClr val="hlink"/>
                </a:solidFill>
                <a:effectLst>
                  <a:outerShdw blurRad="38100" dist="38100" dir="2700000" algn="tl">
                    <a:srgbClr val="000000"/>
                  </a:outerShdw>
                </a:effectLst>
                <a:latin typeface="Comic Sans MS" pitchFamily="66" charset="0"/>
              </a:rPr>
              <a:t>IDEAL SOLUTION</a:t>
            </a:r>
            <a:r>
              <a:rPr lang="en-US" sz="2800" smtClean="0">
                <a:solidFill>
                  <a:schemeClr val="tx2"/>
                </a:solidFill>
                <a:effectLst>
                  <a:outerShdw blurRad="38100" dist="38100" dir="2700000" algn="tl">
                    <a:srgbClr val="FFFFFF"/>
                  </a:outerShdw>
                </a:effectLst>
              </a:rPr>
              <a:t> is one where the properties depend only on the concentration of solute.</a:t>
            </a:r>
          </a:p>
          <a:p>
            <a:pPr>
              <a:lnSpc>
                <a:spcPct val="100000"/>
              </a:lnSpc>
              <a:buFontTx/>
              <a:buNone/>
              <a:defRPr/>
            </a:pPr>
            <a:r>
              <a:rPr lang="en-US" sz="2800" smtClean="0">
                <a:solidFill>
                  <a:schemeClr val="tx2"/>
                </a:solidFill>
                <a:effectLst>
                  <a:outerShdw blurRad="38100" dist="38100" dir="2700000" algn="tl">
                    <a:srgbClr val="FFFFFF"/>
                  </a:outerShdw>
                </a:effectLst>
              </a:rPr>
              <a:t>Need conc. units to tell us the number of solute particles per solvent particle.</a:t>
            </a:r>
          </a:p>
          <a:p>
            <a:pPr>
              <a:lnSpc>
                <a:spcPct val="100000"/>
              </a:lnSpc>
              <a:buFontTx/>
              <a:buNone/>
              <a:defRPr/>
            </a:pPr>
            <a:r>
              <a:rPr lang="en-US" sz="2800" smtClean="0">
                <a:solidFill>
                  <a:schemeClr val="tx2"/>
                </a:solidFill>
                <a:effectLst>
                  <a:outerShdw blurRad="38100" dist="38100" dir="2700000" algn="tl">
                    <a:srgbClr val="FFFFFF"/>
                  </a:outerShdw>
                </a:effectLst>
              </a:rPr>
              <a:t>The unit “molarity” does not do this!</a:t>
            </a:r>
          </a:p>
        </p:txBody>
      </p:sp>
      <p:pic>
        <p:nvPicPr>
          <p:cNvPr id="2560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113" y="1827213"/>
            <a:ext cx="1655762" cy="3203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388" name="Rectangle 4"/>
          <p:cNvSpPr>
            <a:spLocks noGrp="1" noChangeArrowheads="1"/>
          </p:cNvSpPr>
          <p:nvPr>
            <p:ph type="title"/>
          </p:nvPr>
        </p:nvSpPr>
        <p:spPr>
          <a:xfrm>
            <a:off x="990600" y="304800"/>
            <a:ext cx="71628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400" smtClean="0">
                <a:solidFill>
                  <a:schemeClr val="hlink"/>
                </a:solidFill>
                <a:effectLst>
                  <a:outerShdw blurRad="38100" dist="38100" dir="2700000" algn="tl">
                    <a:srgbClr val="000000"/>
                  </a:outerShdw>
                </a:effectLst>
                <a:latin typeface="Comic Sans MS" pitchFamily="66" charset="0"/>
              </a:rPr>
              <a:t>Concentration Units</a:t>
            </a:r>
            <a:endParaRPr lang="en-US" sz="4800" smtClean="0">
              <a:solidFill>
                <a:schemeClr val="hlink"/>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dissolve">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dissolve">
                                      <p:cBhvr>
                                        <p:cTn id="12" dur="500"/>
                                        <p:tgtEl>
                                          <p:spTgt spid="16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dissolve">
                                      <p:cBhvr>
                                        <p:cTn id="17"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7620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800" smtClean="0">
                <a:solidFill>
                  <a:schemeClr val="hlink"/>
                </a:solidFill>
                <a:effectLst>
                  <a:outerShdw blurRad="38100" dist="38100" dir="2700000" algn="tl">
                    <a:srgbClr val="000000"/>
                  </a:outerShdw>
                </a:effectLst>
                <a:latin typeface="Comic Sans MS" pitchFamily="66" charset="0"/>
              </a:rPr>
              <a:t>Some Definitions</a:t>
            </a:r>
            <a:endParaRPr lang="en-US" sz="4800" smtClean="0">
              <a:solidFill>
                <a:schemeClr val="hlink"/>
              </a:solidFill>
              <a:effectLst>
                <a:outerShdw blurRad="38100" dist="38100" dir="2700000" algn="tl">
                  <a:srgbClr val="000000"/>
                </a:outerShdw>
              </a:effectLst>
            </a:endParaRPr>
          </a:p>
        </p:txBody>
      </p:sp>
      <p:sp>
        <p:nvSpPr>
          <p:cNvPr id="6147" name="Rectangle 3"/>
          <p:cNvSpPr>
            <a:spLocks noGrp="1" noChangeArrowheads="1"/>
          </p:cNvSpPr>
          <p:nvPr>
            <p:ph type="body" idx="1"/>
          </p:nvPr>
        </p:nvSpPr>
        <p:spPr>
          <a:xfrm>
            <a:off x="762000" y="1295400"/>
            <a:ext cx="4191000" cy="4876800"/>
          </a:xfrm>
        </p:spPr>
        <p:txBody>
          <a:bodyPr/>
          <a:lstStyle/>
          <a:p>
            <a:pPr>
              <a:lnSpc>
                <a:spcPct val="100000"/>
              </a:lnSpc>
              <a:buFontTx/>
              <a:buNone/>
              <a:defRPr/>
            </a:pPr>
            <a:r>
              <a:rPr lang="en-US" sz="2800" smtClean="0">
                <a:solidFill>
                  <a:schemeClr val="tx2"/>
                </a:solidFill>
                <a:effectLst>
                  <a:outerShdw blurRad="38100" dist="38100" dir="2700000" algn="tl">
                    <a:srgbClr val="FFFFFF"/>
                  </a:outerShdw>
                </a:effectLst>
              </a:rPr>
              <a:t>A solution is a </a:t>
            </a:r>
            <a:r>
              <a:rPr lang="en-US" sz="3200" smtClean="0">
                <a:solidFill>
                  <a:schemeClr val="hlink"/>
                </a:solidFill>
                <a:effectLst>
                  <a:outerShdw blurRad="38100" dist="38100" dir="2700000" algn="tl">
                    <a:srgbClr val="000000"/>
                  </a:outerShdw>
                </a:effectLst>
              </a:rPr>
              <a:t>HOMOGENEOUS</a:t>
            </a:r>
            <a:r>
              <a:rPr lang="en-US" sz="3200" smtClean="0">
                <a:solidFill>
                  <a:schemeClr val="tx2"/>
                </a:solidFill>
                <a:effectLst>
                  <a:outerShdw blurRad="38100" dist="38100" dir="2700000" algn="tl">
                    <a:srgbClr val="FFFFFF"/>
                  </a:outerShdw>
                </a:effectLst>
              </a:rPr>
              <a:t> </a:t>
            </a:r>
            <a:r>
              <a:rPr lang="en-US" sz="2800" smtClean="0">
                <a:solidFill>
                  <a:schemeClr val="tx2"/>
                </a:solidFill>
                <a:effectLst>
                  <a:outerShdw blurRad="38100" dist="38100" dir="2700000" algn="tl">
                    <a:srgbClr val="FFFFFF"/>
                  </a:outerShdw>
                </a:effectLst>
              </a:rPr>
              <a:t>mixture of 2 or more substances in a single phase. </a:t>
            </a:r>
          </a:p>
          <a:p>
            <a:pPr>
              <a:lnSpc>
                <a:spcPct val="100000"/>
              </a:lnSpc>
              <a:buFontTx/>
              <a:buNone/>
              <a:defRPr/>
            </a:pPr>
            <a:r>
              <a:rPr lang="en-US" sz="2800" smtClean="0">
                <a:solidFill>
                  <a:schemeClr val="tx2"/>
                </a:solidFill>
                <a:effectLst>
                  <a:outerShdw blurRad="38100" dist="38100" dir="2700000" algn="tl">
                    <a:srgbClr val="FFFFFF"/>
                  </a:outerShdw>
                </a:effectLst>
              </a:rPr>
              <a:t>One constituent is usually regarded as the </a:t>
            </a:r>
            <a:r>
              <a:rPr lang="en-US" sz="3200" smtClean="0">
                <a:solidFill>
                  <a:schemeClr val="hlink"/>
                </a:solidFill>
                <a:effectLst>
                  <a:outerShdw blurRad="38100" dist="38100" dir="2700000" algn="tl">
                    <a:srgbClr val="000000"/>
                  </a:outerShdw>
                </a:effectLst>
              </a:rPr>
              <a:t>SOLVENT</a:t>
            </a:r>
            <a:r>
              <a:rPr lang="en-US" sz="3200" smtClean="0">
                <a:solidFill>
                  <a:schemeClr val="tx2"/>
                </a:solidFill>
                <a:effectLst>
                  <a:outerShdw blurRad="38100" dist="38100" dir="2700000" algn="tl">
                    <a:srgbClr val="FFFFFF"/>
                  </a:outerShdw>
                </a:effectLst>
              </a:rPr>
              <a:t> </a:t>
            </a:r>
            <a:r>
              <a:rPr lang="en-US" sz="2800" smtClean="0">
                <a:solidFill>
                  <a:schemeClr val="tx2"/>
                </a:solidFill>
                <a:effectLst>
                  <a:outerShdw blurRad="38100" dist="38100" dir="2700000" algn="tl">
                    <a:srgbClr val="FFFFFF"/>
                  </a:outerShdw>
                </a:effectLst>
              </a:rPr>
              <a:t>and the others as </a:t>
            </a:r>
            <a:r>
              <a:rPr lang="en-US" sz="3200" smtClean="0">
                <a:solidFill>
                  <a:schemeClr val="hlink"/>
                </a:solidFill>
                <a:effectLst>
                  <a:outerShdw blurRad="38100" dist="38100" dir="2700000" algn="tl">
                    <a:srgbClr val="000000"/>
                  </a:outerShdw>
                </a:effectLst>
              </a:rPr>
              <a:t>SOLUTES</a:t>
            </a:r>
            <a:r>
              <a:rPr lang="en-US" sz="2800" smtClean="0">
                <a:solidFill>
                  <a:schemeClr val="tx2"/>
                </a:solidFill>
                <a:effectLst>
                  <a:outerShdw blurRad="38100" dist="38100" dir="2700000" algn="tl">
                    <a:srgbClr val="FFFFFF"/>
                  </a:outerShdw>
                </a:effectLst>
              </a:rPr>
              <a:t>.</a:t>
            </a:r>
          </a:p>
        </p:txBody>
      </p:sp>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2309813" cy="5334000"/>
          </a:xfrm>
          <a:prstGeom prst="rect">
            <a:avLst/>
          </a:prstGeom>
          <a:noFill/>
          <a:ln w="3175">
            <a:solidFill>
              <a:schemeClr val="tx1"/>
            </a:solidFill>
            <a:miter lim="800000"/>
            <a:headEnd/>
            <a:tailEnd/>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9248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Two Other Concentration Units</a:t>
            </a:r>
            <a:endParaRPr lang="en-US" sz="4400" smtClean="0">
              <a:solidFill>
                <a:schemeClr val="hlink"/>
              </a:solidFill>
              <a:effectLst>
                <a:outerShdw blurRad="38100" dist="38100" dir="2700000" algn="tl">
                  <a:srgbClr val="000000"/>
                </a:outerShdw>
              </a:effectLst>
            </a:endParaRPr>
          </a:p>
        </p:txBody>
      </p:sp>
      <p:sp>
        <p:nvSpPr>
          <p:cNvPr id="22534" name="Text Box 6"/>
          <p:cNvSpPr txBox="1">
            <a:spLocks noChangeArrowheads="1"/>
          </p:cNvSpPr>
          <p:nvPr/>
        </p:nvSpPr>
        <p:spPr bwMode="auto">
          <a:xfrm>
            <a:off x="4419600" y="4648200"/>
            <a:ext cx="2735263" cy="1220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chemeClr val="tx2"/>
                </a:solidFill>
                <a:effectLst>
                  <a:outerShdw blurRad="38100" dist="38100" dir="2700000" algn="tl">
                    <a:srgbClr val="FFFFFF"/>
                  </a:outerShdw>
                </a:effectLst>
                <a:latin typeface="Arial" charset="0"/>
              </a:rPr>
              <a:t>grams solute</a:t>
            </a:r>
          </a:p>
          <a:p>
            <a:pPr>
              <a:defRPr/>
            </a:pPr>
            <a:r>
              <a:rPr lang="en-US" sz="2800">
                <a:solidFill>
                  <a:schemeClr val="tx2"/>
                </a:solidFill>
                <a:effectLst>
                  <a:outerShdw blurRad="38100" dist="38100" dir="2700000" algn="tl">
                    <a:srgbClr val="FFFFFF"/>
                  </a:outerShdw>
                </a:effectLst>
                <a:latin typeface="Arial" charset="0"/>
              </a:rPr>
              <a:t>grams solution</a:t>
            </a:r>
            <a:endParaRPr lang="en-US" sz="2800" b="0">
              <a:solidFill>
                <a:schemeClr val="tx2"/>
              </a:solidFill>
              <a:effectLst>
                <a:outerShdw blurRad="38100" dist="38100" dir="2700000" algn="tl">
                  <a:srgbClr val="FFFFFF"/>
                </a:outerShdw>
              </a:effectLst>
              <a:latin typeface="Times" charset="0"/>
            </a:endParaRPr>
          </a:p>
          <a:p>
            <a:pPr>
              <a:defRPr/>
            </a:pPr>
            <a:endParaRPr lang="en-US">
              <a:latin typeface="Arial" charset="0"/>
            </a:endParaRPr>
          </a:p>
        </p:txBody>
      </p:sp>
      <p:sp>
        <p:nvSpPr>
          <p:cNvPr id="22535" name="Text Box 7"/>
          <p:cNvSpPr txBox="1">
            <a:spLocks noChangeArrowheads="1"/>
          </p:cNvSpPr>
          <p:nvPr/>
        </p:nvSpPr>
        <p:spPr bwMode="auto">
          <a:xfrm>
            <a:off x="2971800" y="1447800"/>
            <a:ext cx="284638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a:solidFill>
                  <a:schemeClr val="accent1"/>
                </a:solidFill>
                <a:effectLst>
                  <a:outerShdw blurRad="38100" dist="38100" dir="2700000" algn="tl">
                    <a:srgbClr val="000000"/>
                  </a:outerShdw>
                </a:effectLst>
                <a:latin typeface="Arial" charset="0"/>
              </a:rPr>
              <a:t>MOLALITY, m</a:t>
            </a:r>
            <a:endParaRPr lang="en-US">
              <a:effectLst>
                <a:outerShdw blurRad="38100" dist="38100" dir="2700000" algn="tl">
                  <a:srgbClr val="FFFFFF"/>
                </a:outerShdw>
              </a:effectLst>
              <a:latin typeface="Arial" charset="0"/>
            </a:endParaRPr>
          </a:p>
        </p:txBody>
      </p:sp>
      <p:sp>
        <p:nvSpPr>
          <p:cNvPr id="22536" name="Rectangle 8"/>
          <p:cNvSpPr>
            <a:spLocks noChangeArrowheads="1"/>
          </p:cNvSpPr>
          <p:nvPr/>
        </p:nvSpPr>
        <p:spPr bwMode="auto">
          <a:xfrm>
            <a:off x="1752600" y="4800600"/>
            <a:ext cx="233045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rgbClr val="790015"/>
                </a:solidFill>
                <a:effectLst>
                  <a:outerShdw blurRad="38100" dist="38100" dir="2700000" algn="tl">
                    <a:srgbClr val="000000"/>
                  </a:outerShdw>
                </a:effectLst>
                <a:latin typeface="Arial" charset="0"/>
              </a:rPr>
              <a:t>% by mass</a:t>
            </a:r>
            <a:r>
              <a:rPr lang="en-US" sz="2800">
                <a:solidFill>
                  <a:schemeClr val="tx2"/>
                </a:solidFill>
                <a:effectLst>
                  <a:outerShdw blurRad="38100" dist="38100" dir="2700000" algn="tl">
                    <a:srgbClr val="FFFFFF"/>
                  </a:outerShdw>
                </a:effectLst>
                <a:latin typeface="Arial" charset="0"/>
              </a:rPr>
              <a:t> =</a:t>
            </a:r>
          </a:p>
        </p:txBody>
      </p:sp>
      <p:sp>
        <p:nvSpPr>
          <p:cNvPr id="22537" name="Line 9"/>
          <p:cNvSpPr>
            <a:spLocks noChangeShapeType="1"/>
          </p:cNvSpPr>
          <p:nvPr/>
        </p:nvSpPr>
        <p:spPr bwMode="auto">
          <a:xfrm flipV="1">
            <a:off x="4267200" y="5181600"/>
            <a:ext cx="2895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Rectangle 10"/>
          <p:cNvSpPr>
            <a:spLocks noChangeArrowheads="1"/>
          </p:cNvSpPr>
          <p:nvPr/>
        </p:nvSpPr>
        <p:spPr bwMode="auto">
          <a:xfrm>
            <a:off x="3200400" y="3733800"/>
            <a:ext cx="212248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rgbClr val="790015"/>
                </a:solidFill>
                <a:effectLst>
                  <a:outerShdw blurRad="38100" dist="38100" dir="2700000" algn="tl">
                    <a:srgbClr val="000000"/>
                  </a:outerShdw>
                </a:effectLst>
                <a:latin typeface="Arial" charset="0"/>
              </a:rPr>
              <a:t>% by mass</a:t>
            </a:r>
            <a:r>
              <a:rPr lang="en-US" sz="2800">
                <a:solidFill>
                  <a:schemeClr val="tx2"/>
                </a:solidFill>
                <a:effectLst>
                  <a:outerShdw blurRad="38100" dist="38100" dir="2700000" algn="tl">
                    <a:srgbClr val="FFFFFF"/>
                  </a:outerShdw>
                </a:effectLst>
                <a:latin typeface="Arial" charset="0"/>
              </a:rPr>
              <a:t> </a:t>
            </a:r>
          </a:p>
        </p:txBody>
      </p:sp>
      <p:grpSp>
        <p:nvGrpSpPr>
          <p:cNvPr id="22540" name="Group 12"/>
          <p:cNvGrpSpPr>
            <a:grpSpLocks noChangeAspect="1"/>
          </p:cNvGrpSpPr>
          <p:nvPr/>
        </p:nvGrpSpPr>
        <p:grpSpPr bwMode="auto">
          <a:xfrm>
            <a:off x="1600200" y="2209800"/>
            <a:ext cx="6389688" cy="946150"/>
            <a:chOff x="1008" y="1402"/>
            <a:chExt cx="3554" cy="596"/>
          </a:xfrm>
        </p:grpSpPr>
        <p:sp>
          <p:nvSpPr>
            <p:cNvPr id="27657" name="AutoShape 11"/>
            <p:cNvSpPr>
              <a:spLocks noChangeAspect="1" noChangeArrowheads="1" noTextEdit="1"/>
            </p:cNvSpPr>
            <p:nvPr/>
          </p:nvSpPr>
          <p:spPr bwMode="auto">
            <a:xfrm>
              <a:off x="1008" y="1440"/>
              <a:ext cx="3554" cy="558"/>
            </a:xfrm>
            <a:prstGeom prst="rect">
              <a:avLst/>
            </a:prstGeom>
            <a:solidFill>
              <a:srgbClr val="C1CE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8" name="Rectangle 13"/>
            <p:cNvSpPr>
              <a:spLocks noChangeArrowheads="1"/>
            </p:cNvSpPr>
            <p:nvPr/>
          </p:nvSpPr>
          <p:spPr bwMode="auto">
            <a:xfrm>
              <a:off x="1008" y="1544"/>
              <a:ext cx="12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m of solution</a:t>
              </a:r>
              <a:endParaRPr lang="en-US" altLang="en-US"/>
            </a:p>
          </p:txBody>
        </p:sp>
        <p:sp>
          <p:nvSpPr>
            <p:cNvPr id="27659" name="Rectangle 14"/>
            <p:cNvSpPr>
              <a:spLocks noChangeArrowheads="1"/>
            </p:cNvSpPr>
            <p:nvPr/>
          </p:nvSpPr>
          <p:spPr bwMode="auto">
            <a:xfrm>
              <a:off x="2292" y="1544"/>
              <a:ext cx="11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a:t>
              </a:r>
              <a:endParaRPr lang="en-US" altLang="en-US"/>
            </a:p>
          </p:txBody>
        </p:sp>
        <p:sp>
          <p:nvSpPr>
            <p:cNvPr id="27660" name="Rectangle 15"/>
            <p:cNvSpPr>
              <a:spLocks noChangeArrowheads="1"/>
            </p:cNvSpPr>
            <p:nvPr/>
          </p:nvSpPr>
          <p:spPr bwMode="auto">
            <a:xfrm>
              <a:off x="2483" y="1544"/>
              <a:ext cx="5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 </a:t>
              </a:r>
              <a:endParaRPr lang="en-US" altLang="en-US"/>
            </a:p>
          </p:txBody>
        </p:sp>
        <p:sp>
          <p:nvSpPr>
            <p:cNvPr id="27661" name="Rectangle 16"/>
            <p:cNvSpPr>
              <a:spLocks noChangeArrowheads="1"/>
            </p:cNvSpPr>
            <p:nvPr/>
          </p:nvSpPr>
          <p:spPr bwMode="auto">
            <a:xfrm>
              <a:off x="2991" y="1402"/>
              <a:ext cx="9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mol solute</a:t>
              </a:r>
              <a:endParaRPr lang="en-US" altLang="en-US"/>
            </a:p>
          </p:txBody>
        </p:sp>
        <p:sp>
          <p:nvSpPr>
            <p:cNvPr id="27662" name="Rectangle 17"/>
            <p:cNvSpPr>
              <a:spLocks noChangeArrowheads="1"/>
            </p:cNvSpPr>
            <p:nvPr/>
          </p:nvSpPr>
          <p:spPr bwMode="auto">
            <a:xfrm>
              <a:off x="2589" y="1714"/>
              <a:ext cx="16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kilograms solvent</a:t>
              </a:r>
              <a:endParaRPr lang="en-US" altLang="en-US"/>
            </a:p>
          </p:txBody>
        </p:sp>
        <p:sp>
          <p:nvSpPr>
            <p:cNvPr id="27663" name="Line 18"/>
            <p:cNvSpPr>
              <a:spLocks noChangeShapeType="1"/>
            </p:cNvSpPr>
            <p:nvPr/>
          </p:nvSpPr>
          <p:spPr bwMode="auto">
            <a:xfrm>
              <a:off x="2589" y="1695"/>
              <a:ext cx="194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dissolve">
                                      <p:cBhvr>
                                        <p:cTn id="7" dur="500"/>
                                        <p:tgtEl>
                                          <p:spTgt spid="22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blinds(horizontal)">
                                      <p:cBhvr>
                                        <p:cTn id="12" dur="500"/>
                                        <p:tgtEl>
                                          <p:spTgt spid="225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8"/>
                                        </p:tgtEl>
                                        <p:attrNameLst>
                                          <p:attrName>style.visibility</p:attrName>
                                        </p:attrNameLst>
                                      </p:cBhvr>
                                      <p:to>
                                        <p:strVal val="visible"/>
                                      </p:to>
                                    </p:set>
                                    <p:animEffect transition="in" filter="blinds(horizontal)">
                                      <p:cBhvr>
                                        <p:cTn id="17" dur="500"/>
                                        <p:tgtEl>
                                          <p:spTgt spid="225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537"/>
                                        </p:tgtEl>
                                        <p:attrNameLst>
                                          <p:attrName>style.visibility</p:attrName>
                                        </p:attrNameLst>
                                      </p:cBhvr>
                                      <p:to>
                                        <p:strVal val="visible"/>
                                      </p:to>
                                    </p:set>
                                    <p:animEffect transition="in" filter="blinds(horizontal)">
                                      <p:cBhvr>
                                        <p:cTn id="22" dur="500"/>
                                        <p:tgtEl>
                                          <p:spTgt spid="2253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536"/>
                                        </p:tgtEl>
                                        <p:attrNameLst>
                                          <p:attrName>style.visibility</p:attrName>
                                        </p:attrNameLst>
                                      </p:cBhvr>
                                      <p:to>
                                        <p:strVal val="visible"/>
                                      </p:to>
                                    </p:set>
                                    <p:animEffect transition="in" filter="blinds(horizontal)">
                                      <p:cBhvr>
                                        <p:cTn id="25" dur="500"/>
                                        <p:tgtEl>
                                          <p:spTgt spid="2253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534"/>
                                        </p:tgtEl>
                                        <p:attrNameLst>
                                          <p:attrName>style.visibility</p:attrName>
                                        </p:attrNameLst>
                                      </p:cBhvr>
                                      <p:to>
                                        <p:strVal val="visible"/>
                                      </p:to>
                                    </p:set>
                                    <p:animEffect transition="in" filter="dissolve">
                                      <p:cBhvr>
                                        <p:cTn id="28"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35" grpId="0" autoUpdateAnimBg="0"/>
      <p:bldP spid="22536" grpId="0"/>
      <p:bldP spid="225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228600"/>
            <a:ext cx="72390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Calculating Concentrations</a:t>
            </a:r>
            <a:endParaRPr lang="en-US" sz="4000" smtClean="0">
              <a:solidFill>
                <a:schemeClr val="hlink"/>
              </a:solidFill>
              <a:effectLst>
                <a:outerShdw blurRad="38100" dist="38100" dir="2700000" algn="tl">
                  <a:srgbClr val="000000"/>
                </a:outerShdw>
              </a:effectLst>
            </a:endParaRPr>
          </a:p>
        </p:txBody>
      </p:sp>
      <p:sp>
        <p:nvSpPr>
          <p:cNvPr id="24579" name="Rectangle 3"/>
          <p:cNvSpPr>
            <a:spLocks noGrp="1" noChangeArrowheads="1"/>
          </p:cNvSpPr>
          <p:nvPr>
            <p:ph type="body" idx="1"/>
          </p:nvPr>
        </p:nvSpPr>
        <p:spPr>
          <a:xfrm>
            <a:off x="381000" y="1143000"/>
            <a:ext cx="8001000" cy="1676400"/>
          </a:xfrm>
          <a:extLst>
            <a:ext uri="{AF507438-7753-43E0-B8FC-AC1667EBCBE1}">
              <a14:hiddenEffects xmlns:a14="http://schemas.microsoft.com/office/drawing/2010/main">
                <a:effectLst>
                  <a:outerShdw dist="53882" dir="2700000" algn="ctr" rotWithShape="0">
                    <a:schemeClr val="folHlink"/>
                  </a:outerShdw>
                </a:effectLst>
              </a14:hiddenEffects>
            </a:ext>
          </a:extLst>
        </p:spPr>
        <p:txBody>
          <a:bodyPr/>
          <a:lstStyle/>
          <a:p>
            <a:pPr>
              <a:lnSpc>
                <a:spcPct val="100000"/>
              </a:lnSpc>
              <a:buFontTx/>
              <a:buNone/>
              <a:defRPr/>
            </a:pPr>
            <a:r>
              <a:rPr lang="en-US" sz="2800" smtClean="0">
                <a:solidFill>
                  <a:schemeClr val="tx2"/>
                </a:solidFill>
                <a:effectLst>
                  <a:outerShdw blurRad="38100" dist="38100" dir="2700000" algn="tl">
                    <a:srgbClr val="FFFFFF"/>
                  </a:outerShdw>
                </a:effectLst>
              </a:rPr>
              <a:t>Dissolve 62.1 g (1.00 mol) of ethylene glycol in 250. g of H</a:t>
            </a:r>
            <a:r>
              <a:rPr lang="en-US" sz="2800" baseline="-25000" smtClean="0">
                <a:solidFill>
                  <a:schemeClr val="tx2"/>
                </a:solidFill>
                <a:effectLst>
                  <a:outerShdw blurRad="38100" dist="38100" dir="2700000" algn="tl">
                    <a:srgbClr val="FFFFFF"/>
                  </a:outerShdw>
                </a:effectLst>
              </a:rPr>
              <a:t>2</a:t>
            </a:r>
            <a:r>
              <a:rPr lang="en-US" sz="2800" smtClean="0">
                <a:solidFill>
                  <a:schemeClr val="tx2"/>
                </a:solidFill>
                <a:effectLst>
                  <a:outerShdw blurRad="38100" dist="38100" dir="2700000" algn="tl">
                    <a:srgbClr val="FFFFFF"/>
                  </a:outerShdw>
                </a:effectLst>
              </a:rPr>
              <a:t>O. Calculate molality and % by mass of ethylene glycol.</a:t>
            </a:r>
          </a:p>
          <a:p>
            <a:pPr>
              <a:lnSpc>
                <a:spcPct val="100000"/>
              </a:lnSpc>
              <a:buFontTx/>
              <a:buNone/>
              <a:defRPr/>
            </a:pPr>
            <a:r>
              <a:rPr lang="en-US" sz="2800" smtClean="0">
                <a:solidFill>
                  <a:schemeClr val="tx2"/>
                </a:solidFill>
                <a:effectLst>
                  <a:outerShdw blurRad="38100" dist="38100" dir="2700000" algn="tl">
                    <a:srgbClr val="FFFFFF"/>
                  </a:outerShdw>
                </a:effectLst>
              </a:rPr>
              <a:t> </a:t>
            </a:r>
          </a:p>
          <a:p>
            <a:pPr>
              <a:lnSpc>
                <a:spcPct val="100000"/>
              </a:lnSpc>
              <a:buFontTx/>
              <a:buNone/>
              <a:defRPr/>
            </a:pPr>
            <a:endParaRPr lang="en-US" sz="2800" smtClean="0">
              <a:solidFill>
                <a:schemeClr val="tx2"/>
              </a:solidFill>
              <a:effectLst>
                <a:outerShdw blurRad="38100" dist="38100" dir="2700000" algn="tl">
                  <a:srgbClr val="FFFFFF"/>
                </a:outerShdw>
              </a:effectLst>
            </a:endParaRPr>
          </a:p>
          <a:p>
            <a:pPr>
              <a:defRPr/>
            </a:pPr>
            <a:endParaRPr lang="en-US" sz="2800" smtClean="0">
              <a:solidFill>
                <a:schemeClr val="tx2"/>
              </a:solidFill>
              <a:effectLst>
                <a:outerShdw blurRad="38100" dist="38100" dir="2700000" algn="tl">
                  <a:srgbClr val="FFFFFF"/>
                </a:outerShdw>
              </a:effectLst>
            </a:endParaRPr>
          </a:p>
        </p:txBody>
      </p:sp>
      <p:pic>
        <p:nvPicPr>
          <p:cNvPr id="2970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2692400"/>
            <a:ext cx="4826000" cy="3467100"/>
          </a:xfrm>
          <a:prstGeom prst="rect">
            <a:avLst/>
          </a:prstGeom>
          <a:solidFill>
            <a:schemeClr val="bg1"/>
          </a:solidFill>
          <a:ln>
            <a:noFill/>
          </a:ln>
          <a:effectLst>
            <a:outerShdw dist="8980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76200"/>
            <a:ext cx="72390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Calculating Concentrations</a:t>
            </a:r>
            <a:endParaRPr lang="en-US" sz="4000" smtClean="0">
              <a:solidFill>
                <a:schemeClr val="hlink"/>
              </a:solidFill>
              <a:effectLst>
                <a:outerShdw blurRad="38100" dist="38100" dir="2700000" algn="tl">
                  <a:srgbClr val="000000"/>
                </a:outerShdw>
              </a:effectLst>
            </a:endParaRPr>
          </a:p>
        </p:txBody>
      </p:sp>
      <p:sp>
        <p:nvSpPr>
          <p:cNvPr id="32771" name="Rectangle 3"/>
          <p:cNvSpPr>
            <a:spLocks noGrp="1" noChangeArrowheads="1"/>
          </p:cNvSpPr>
          <p:nvPr>
            <p:ph type="body" idx="1"/>
          </p:nvPr>
        </p:nvSpPr>
        <p:spPr>
          <a:xfrm>
            <a:off x="685800" y="2154238"/>
            <a:ext cx="7772400" cy="609600"/>
          </a:xfrm>
          <a:effectLst>
            <a:outerShdw dist="53882" dir="2700000" algn="ctr" rotWithShape="0">
              <a:schemeClr val="folHlink"/>
            </a:outerShdw>
          </a:effectLst>
        </p:spPr>
        <p:txBody>
          <a:bodyPr/>
          <a:lstStyle/>
          <a:p>
            <a:pPr>
              <a:lnSpc>
                <a:spcPct val="120000"/>
              </a:lnSpc>
              <a:buFontTx/>
              <a:buNone/>
              <a:defRPr/>
            </a:pPr>
            <a:r>
              <a:rPr lang="en-US" sz="2800" smtClean="0">
                <a:solidFill>
                  <a:schemeClr val="tx2"/>
                </a:solidFill>
                <a:effectLst>
                  <a:outerShdw blurRad="38100" dist="38100" dir="2700000" algn="tl">
                    <a:srgbClr val="FFFFFF"/>
                  </a:outerShdw>
                </a:effectLst>
              </a:rPr>
              <a:t>Calculate molality</a:t>
            </a:r>
          </a:p>
          <a:p>
            <a:pPr>
              <a:lnSpc>
                <a:spcPct val="120000"/>
              </a:lnSpc>
              <a:buFontTx/>
              <a:buNone/>
              <a:defRPr/>
            </a:pPr>
            <a:endParaRPr lang="en-US" sz="2800" smtClean="0">
              <a:solidFill>
                <a:schemeClr val="tx2"/>
              </a:solidFill>
              <a:effectLst>
                <a:outerShdw blurRad="38100" dist="38100" dir="2700000" algn="tl">
                  <a:srgbClr val="FFFFFF"/>
                </a:outerShdw>
              </a:effectLst>
            </a:endParaRPr>
          </a:p>
          <a:p>
            <a:pPr>
              <a:lnSpc>
                <a:spcPct val="120000"/>
              </a:lnSpc>
              <a:buFontTx/>
              <a:buNone/>
              <a:defRPr/>
            </a:pPr>
            <a:endParaRPr lang="en-US" sz="2800" smtClean="0">
              <a:solidFill>
                <a:schemeClr val="tx2"/>
              </a:solidFill>
              <a:effectLst>
                <a:outerShdw blurRad="38100" dist="38100" dir="2700000" algn="tl">
                  <a:srgbClr val="FFFFFF"/>
                </a:outerShdw>
              </a:effectLst>
            </a:endParaRPr>
          </a:p>
          <a:p>
            <a:pPr>
              <a:lnSpc>
                <a:spcPct val="120000"/>
              </a:lnSpc>
              <a:buFontTx/>
              <a:buNone/>
              <a:defRPr/>
            </a:pPr>
            <a:endParaRPr lang="en-US" sz="2800" smtClean="0">
              <a:solidFill>
                <a:schemeClr val="tx2"/>
              </a:solidFill>
              <a:effectLst>
                <a:outerShdw blurRad="38100" dist="38100" dir="2700000" algn="tl">
                  <a:srgbClr val="FFFFFF"/>
                </a:outerShdw>
              </a:effectLst>
            </a:endParaRPr>
          </a:p>
          <a:p>
            <a:pPr>
              <a:lnSpc>
                <a:spcPct val="120000"/>
              </a:lnSpc>
              <a:buFontTx/>
              <a:buNone/>
              <a:defRPr/>
            </a:pPr>
            <a:r>
              <a:rPr lang="en-US" sz="2800" smtClean="0">
                <a:solidFill>
                  <a:schemeClr val="tx2"/>
                </a:solidFill>
                <a:effectLst>
                  <a:outerShdw blurRad="38100" dist="38100" dir="2700000" algn="tl">
                    <a:srgbClr val="FFFFFF"/>
                  </a:outerShdw>
                </a:effectLst>
              </a:rPr>
              <a:t> </a:t>
            </a:r>
          </a:p>
          <a:p>
            <a:pPr>
              <a:lnSpc>
                <a:spcPct val="120000"/>
              </a:lnSpc>
              <a:buFontTx/>
              <a:buNone/>
              <a:defRPr/>
            </a:pPr>
            <a:endParaRPr lang="en-US" sz="2800" smtClean="0">
              <a:solidFill>
                <a:schemeClr val="tx2"/>
              </a:solidFill>
              <a:effectLst>
                <a:outerShdw blurRad="38100" dist="38100" dir="2700000" algn="tl">
                  <a:srgbClr val="FFFFFF"/>
                </a:outerShdw>
              </a:effectLst>
            </a:endParaRPr>
          </a:p>
          <a:p>
            <a:pPr>
              <a:lnSpc>
                <a:spcPct val="120000"/>
              </a:lnSpc>
              <a:defRPr/>
            </a:pPr>
            <a:endParaRPr lang="en-US" sz="2800" smtClean="0">
              <a:solidFill>
                <a:schemeClr val="tx2"/>
              </a:solidFill>
              <a:effectLst>
                <a:outerShdw blurRad="38100" dist="38100" dir="2700000" algn="tl">
                  <a:srgbClr val="FFFFFF"/>
                </a:outerShdw>
              </a:effectLst>
            </a:endParaRPr>
          </a:p>
        </p:txBody>
      </p:sp>
      <p:sp>
        <p:nvSpPr>
          <p:cNvPr id="32772" name="Rectangle 4"/>
          <p:cNvSpPr>
            <a:spLocks noChangeArrowheads="1"/>
          </p:cNvSpPr>
          <p:nvPr/>
        </p:nvSpPr>
        <p:spPr bwMode="auto">
          <a:xfrm>
            <a:off x="747713" y="1066800"/>
            <a:ext cx="7937500" cy="965200"/>
          </a:xfrm>
          <a:prstGeom prst="rect">
            <a:avLst/>
          </a:prstGeom>
          <a:solidFill>
            <a:srgbClr val="FFC5C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120000"/>
              </a:lnSpc>
              <a:spcBef>
                <a:spcPct val="30000"/>
              </a:spcBef>
              <a:defRPr/>
            </a:pPr>
            <a:r>
              <a:rPr lang="en-US" sz="2400">
                <a:solidFill>
                  <a:schemeClr val="tx2"/>
                </a:solidFill>
                <a:effectLst>
                  <a:outerShdw blurRad="38100" dist="38100" dir="2700000" algn="tl">
                    <a:srgbClr val="FFFFFF"/>
                  </a:outerShdw>
                </a:effectLst>
                <a:latin typeface="Arial" charset="0"/>
              </a:rPr>
              <a:t>Dissolve 62.1 g (1.00 mol) of ethylene glycol in 250. g of H</a:t>
            </a:r>
            <a:r>
              <a:rPr lang="en-US" sz="2400" baseline="-25000">
                <a:solidFill>
                  <a:schemeClr val="tx2"/>
                </a:solidFill>
                <a:effectLst>
                  <a:outerShdw blurRad="38100" dist="38100" dir="2700000" algn="tl">
                    <a:srgbClr val="FFFFFF"/>
                  </a:outerShdw>
                </a:effectLst>
                <a:latin typeface="Arial" charset="0"/>
              </a:rPr>
              <a:t>2</a:t>
            </a:r>
            <a:r>
              <a:rPr lang="en-US" sz="2400">
                <a:solidFill>
                  <a:schemeClr val="tx2"/>
                </a:solidFill>
                <a:effectLst>
                  <a:outerShdw blurRad="38100" dist="38100" dir="2700000" algn="tl">
                    <a:srgbClr val="FFFFFF"/>
                  </a:outerShdw>
                </a:effectLst>
                <a:latin typeface="Arial" charset="0"/>
              </a:rPr>
              <a:t>O. Calculate m &amp; % of ethylene glycol (by mass).</a:t>
            </a:r>
          </a:p>
        </p:txBody>
      </p:sp>
      <p:graphicFrame>
        <p:nvGraphicFramePr>
          <p:cNvPr id="32773" name="Object 5"/>
          <p:cNvGraphicFramePr>
            <a:graphicFrameLocks/>
          </p:cNvGraphicFramePr>
          <p:nvPr/>
        </p:nvGraphicFramePr>
        <p:xfrm>
          <a:off x="482600" y="2846388"/>
          <a:ext cx="8140700" cy="901700"/>
        </p:xfrm>
        <a:graphic>
          <a:graphicData uri="http://schemas.openxmlformats.org/presentationml/2006/ole">
            <mc:AlternateContent xmlns:mc="http://schemas.openxmlformats.org/markup-compatibility/2006">
              <mc:Choice xmlns:v="urn:schemas-microsoft-com:vml" Requires="v">
                <p:oleObj spid="_x0000_s31752" name="Equation" r:id="rId4" imgW="6794500" imgH="762000" progId="Equation.2">
                  <p:embed/>
                </p:oleObj>
              </mc:Choice>
              <mc:Fallback>
                <p:oleObj name="Equation" r:id="rId4" imgW="6794500" imgH="762000" progId="Equation.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846388"/>
                        <a:ext cx="8140700" cy="901700"/>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32774" name="Object 6"/>
          <p:cNvGraphicFramePr>
            <a:graphicFrameLocks/>
          </p:cNvGraphicFramePr>
          <p:nvPr/>
        </p:nvGraphicFramePr>
        <p:xfrm>
          <a:off x="528638" y="4600575"/>
          <a:ext cx="7743825" cy="885825"/>
        </p:xfrm>
        <a:graphic>
          <a:graphicData uri="http://schemas.openxmlformats.org/presentationml/2006/ole">
            <mc:AlternateContent xmlns:mc="http://schemas.openxmlformats.org/markup-compatibility/2006">
              <mc:Choice xmlns:v="urn:schemas-microsoft-com:vml" Requires="v">
                <p:oleObj spid="_x0000_s31753" name="Equation" r:id="rId6" imgW="6464300" imgH="749300" progId="Equation.2">
                  <p:embed/>
                </p:oleObj>
              </mc:Choice>
              <mc:Fallback>
                <p:oleObj name="Equation" r:id="rId6" imgW="6464300" imgH="749300" progId="Equation.2">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8" y="4600575"/>
                        <a:ext cx="7743825" cy="885825"/>
                      </a:xfrm>
                      <a:prstGeom prst="rect">
                        <a:avLst/>
                      </a:prstGeom>
                      <a:solidFill>
                        <a:srgbClr val="FFC5C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32775" name="Text Box 7"/>
          <p:cNvSpPr txBox="1">
            <a:spLocks noChangeArrowheads="1"/>
          </p:cNvSpPr>
          <p:nvPr/>
        </p:nvSpPr>
        <p:spPr bwMode="auto">
          <a:xfrm>
            <a:off x="746125" y="3825875"/>
            <a:ext cx="3408363" cy="604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defRPr/>
            </a:pPr>
            <a:r>
              <a:rPr lang="en-US" sz="2800">
                <a:solidFill>
                  <a:schemeClr val="tx2"/>
                </a:solidFill>
                <a:effectLst>
                  <a:outerShdw blurRad="38100" dist="38100" dir="2700000" algn="tl">
                    <a:srgbClr val="FFFFFF"/>
                  </a:outerShdw>
                </a:effectLst>
                <a:latin typeface="Arial" charset="0"/>
              </a:rPr>
              <a:t>Calculate weight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4" end="4"/>
                                            </p:txEl>
                                          </p:spTgt>
                                        </p:tgtEl>
                                        <p:attrNameLst>
                                          <p:attrName>style.visibility</p:attrName>
                                        </p:attrNameLst>
                                      </p:cBhvr>
                                      <p:to>
                                        <p:strVal val="visible"/>
                                      </p:to>
                                    </p:set>
                                    <p:animEffect transition="in" filter="dissolve">
                                      <p:cBhvr>
                                        <p:cTn id="12" dur="500"/>
                                        <p:tgtEl>
                                          <p:spTgt spid="3277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dissolve">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5"/>
                                        </p:tgtEl>
                                        <p:attrNameLst>
                                          <p:attrName>style.visibility</p:attrName>
                                        </p:attrNameLst>
                                      </p:cBhvr>
                                      <p:to>
                                        <p:strVal val="visible"/>
                                      </p:to>
                                    </p:set>
                                    <p:animEffect transition="in" filter="dissolve">
                                      <p:cBhvr>
                                        <p:cTn id="22" dur="500"/>
                                        <p:tgtEl>
                                          <p:spTgt spid="327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2774"/>
                                        </p:tgtEl>
                                        <p:attrNameLst>
                                          <p:attrName>style.visibility</p:attrName>
                                        </p:attrNameLst>
                                      </p:cBhvr>
                                      <p:to>
                                        <p:strVal val="visible"/>
                                      </p:to>
                                    </p:set>
                                    <p:animEffect transition="in" filter="dissolve">
                                      <p:cBhvr>
                                        <p:cTn id="2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81000" y="381000"/>
            <a:ext cx="8382000" cy="1143000"/>
          </a:xfrm>
          <a:ln w="38100">
            <a:solidFill>
              <a:schemeClr val="hlink"/>
            </a:solidFill>
            <a:miter lim="800000"/>
            <a:headEnd/>
            <a:tailEnd/>
          </a:ln>
        </p:spPr>
        <p:txBody>
          <a:bodyPr/>
          <a:lstStyle/>
          <a:p>
            <a:r>
              <a:rPr lang="en-US" altLang="en-US" sz="3200" smtClean="0">
                <a:solidFill>
                  <a:srgbClr val="FF0000"/>
                </a:solidFill>
                <a:latin typeface="Comic Sans MS" panose="030F0702030302020204" pitchFamily="66" charset="0"/>
              </a:rPr>
              <a:t>Learning Check</a:t>
            </a:r>
            <a:endParaRPr lang="en-US" altLang="en-US" sz="2800" smtClean="0">
              <a:solidFill>
                <a:srgbClr val="FF0000"/>
              </a:solidFill>
              <a:latin typeface="Comic Sans MS" panose="030F0702030302020204" pitchFamily="66" charset="0"/>
            </a:endParaRPr>
          </a:p>
        </p:txBody>
      </p:sp>
      <p:sp>
        <p:nvSpPr>
          <p:cNvPr id="125955" name="Rectangle 3"/>
          <p:cNvSpPr>
            <a:spLocks noGrp="1" noChangeArrowheads="1"/>
          </p:cNvSpPr>
          <p:nvPr>
            <p:ph type="body" idx="1"/>
          </p:nvPr>
        </p:nvSpPr>
        <p:spPr>
          <a:xfrm>
            <a:off x="228600" y="1600200"/>
            <a:ext cx="8915400" cy="5029200"/>
          </a:xfrm>
        </p:spPr>
        <p:txBody>
          <a:bodyPr/>
          <a:lstStyle/>
          <a:p>
            <a:pPr marL="342900" indent="-342900">
              <a:lnSpc>
                <a:spcPct val="110000"/>
              </a:lnSpc>
              <a:buFontTx/>
              <a:buNone/>
            </a:pPr>
            <a:r>
              <a:rPr lang="en-US" altLang="en-US" sz="2800" smtClean="0"/>
              <a:t>	A solution contains 15 g Na</a:t>
            </a:r>
            <a:r>
              <a:rPr lang="en-US" altLang="en-US" sz="2800" baseline="-25000" smtClean="0"/>
              <a:t>2</a:t>
            </a:r>
            <a:r>
              <a:rPr lang="en-US" altLang="en-US" sz="2800" smtClean="0"/>
              <a:t>CO</a:t>
            </a:r>
            <a:r>
              <a:rPr lang="en-US" altLang="en-US" sz="2800" baseline="-25000" smtClean="0"/>
              <a:t>3 </a:t>
            </a:r>
            <a:r>
              <a:rPr lang="en-US" altLang="en-US" sz="2800" smtClean="0"/>
              <a:t> and 235 g of H</a:t>
            </a:r>
            <a:r>
              <a:rPr lang="en-US" altLang="en-US" sz="2800" baseline="-25000" smtClean="0"/>
              <a:t>2</a:t>
            </a:r>
            <a:r>
              <a:rPr lang="en-US" altLang="en-US" sz="2800" smtClean="0"/>
              <a:t>O.   What is the mass % of the solution?</a:t>
            </a:r>
            <a:r>
              <a:rPr lang="en-US" altLang="en-US" sz="2800" smtClean="0">
                <a:solidFill>
                  <a:schemeClr val="accent1"/>
                </a:solidFill>
              </a:rPr>
              <a:t> </a:t>
            </a:r>
          </a:p>
          <a:p>
            <a:pPr marL="342900" indent="-342900">
              <a:lnSpc>
                <a:spcPct val="110000"/>
              </a:lnSpc>
              <a:buFontTx/>
              <a:buNone/>
            </a:pPr>
            <a:endParaRPr lang="en-US" altLang="en-US" sz="2800" smtClean="0">
              <a:solidFill>
                <a:schemeClr val="bg1"/>
              </a:solidFill>
            </a:endParaRPr>
          </a:p>
          <a:p>
            <a:pPr marL="342900" indent="-342900">
              <a:lnSpc>
                <a:spcPct val="110000"/>
              </a:lnSpc>
              <a:buFontTx/>
              <a:buNone/>
            </a:pPr>
            <a:endParaRPr lang="en-US" altLang="en-US" sz="2800" b="0" smtClean="0">
              <a:solidFill>
                <a:schemeClr val="bg1"/>
              </a:solidFill>
            </a:endParaRPr>
          </a:p>
          <a:p>
            <a:pPr marL="342900" indent="-342900">
              <a:lnSpc>
                <a:spcPct val="110000"/>
              </a:lnSpc>
              <a:buFontTx/>
              <a:buNone/>
            </a:pPr>
            <a:endParaRPr lang="en-US" altLang="en-US" sz="2800" b="0" smtClean="0">
              <a:solidFill>
                <a:schemeClr val="bg1"/>
              </a:solidFill>
            </a:endParaRPr>
          </a:p>
          <a:p>
            <a:pPr marL="342900" indent="-342900">
              <a:lnSpc>
                <a:spcPct val="110000"/>
              </a:lnSpc>
              <a:buFontTx/>
              <a:buNone/>
            </a:pPr>
            <a:r>
              <a:rPr lang="en-US" altLang="en-US" sz="2800" smtClean="0">
                <a:solidFill>
                  <a:schemeClr val="bg1"/>
                </a:solidFill>
              </a:rPr>
              <a:t>	1) 	15% Na</a:t>
            </a:r>
            <a:r>
              <a:rPr lang="en-US" altLang="en-US" sz="2800" baseline="-25000" smtClean="0">
                <a:solidFill>
                  <a:schemeClr val="bg1"/>
                </a:solidFill>
              </a:rPr>
              <a:t>2</a:t>
            </a:r>
            <a:r>
              <a:rPr lang="en-US" altLang="en-US" sz="2800" smtClean="0">
                <a:solidFill>
                  <a:schemeClr val="bg1"/>
                </a:solidFill>
              </a:rPr>
              <a:t>CO</a:t>
            </a:r>
            <a:r>
              <a:rPr lang="en-US" altLang="en-US" sz="2800" baseline="-25000" smtClean="0">
                <a:solidFill>
                  <a:schemeClr val="bg1"/>
                </a:solidFill>
              </a:rPr>
              <a:t>3</a:t>
            </a:r>
            <a:endParaRPr lang="en-US" altLang="en-US" sz="2800" smtClean="0">
              <a:solidFill>
                <a:schemeClr val="bg1"/>
              </a:solidFill>
            </a:endParaRPr>
          </a:p>
          <a:p>
            <a:pPr marL="342900" indent="-342900">
              <a:lnSpc>
                <a:spcPct val="110000"/>
              </a:lnSpc>
              <a:buFontTx/>
              <a:buNone/>
            </a:pPr>
            <a:r>
              <a:rPr lang="en-US" altLang="en-US" sz="2800" smtClean="0">
                <a:solidFill>
                  <a:schemeClr val="bg1"/>
                </a:solidFill>
              </a:rPr>
              <a:t>	2)  6.4% Na</a:t>
            </a:r>
            <a:r>
              <a:rPr lang="en-US" altLang="en-US" sz="2800" baseline="-25000" smtClean="0">
                <a:solidFill>
                  <a:schemeClr val="bg1"/>
                </a:solidFill>
              </a:rPr>
              <a:t>2</a:t>
            </a:r>
            <a:r>
              <a:rPr lang="en-US" altLang="en-US" sz="2800" smtClean="0">
                <a:solidFill>
                  <a:schemeClr val="bg1"/>
                </a:solidFill>
              </a:rPr>
              <a:t>CO</a:t>
            </a:r>
            <a:r>
              <a:rPr lang="en-US" altLang="en-US" sz="2800" baseline="-25000" smtClean="0">
                <a:solidFill>
                  <a:schemeClr val="bg1"/>
                </a:solidFill>
              </a:rPr>
              <a:t>3</a:t>
            </a:r>
            <a:endParaRPr lang="en-US" altLang="en-US" sz="2800" smtClean="0">
              <a:solidFill>
                <a:schemeClr val="bg1"/>
              </a:solidFill>
            </a:endParaRPr>
          </a:p>
          <a:p>
            <a:pPr marL="342900" indent="-342900">
              <a:lnSpc>
                <a:spcPct val="110000"/>
              </a:lnSpc>
              <a:buFontTx/>
              <a:buNone/>
            </a:pPr>
            <a:r>
              <a:rPr lang="en-US" altLang="en-US" sz="2800" smtClean="0">
                <a:solidFill>
                  <a:schemeClr val="bg1"/>
                </a:solidFill>
              </a:rPr>
              <a:t>	3)  6.0% Na</a:t>
            </a:r>
            <a:r>
              <a:rPr lang="en-US" altLang="en-US" sz="2800" baseline="-25000" smtClean="0">
                <a:solidFill>
                  <a:schemeClr val="bg1"/>
                </a:solidFill>
              </a:rPr>
              <a:t>2</a:t>
            </a:r>
            <a:r>
              <a:rPr lang="en-US" altLang="en-US" sz="2800" smtClean="0">
                <a:solidFill>
                  <a:schemeClr val="bg1"/>
                </a:solidFill>
              </a:rPr>
              <a:t>CO</a:t>
            </a:r>
            <a:r>
              <a:rPr lang="en-US" altLang="en-US" sz="2800" baseline="-25000" smtClean="0">
                <a:solidFill>
                  <a:schemeClr val="bg1"/>
                </a:solidFill>
              </a:rPr>
              <a:t>3</a:t>
            </a:r>
            <a:r>
              <a:rPr lang="en-US" altLang="en-US" sz="2800" b="0" smtClean="0"/>
              <a:t>	</a:t>
            </a:r>
          </a:p>
        </p:txBody>
      </p:sp>
      <p:pic>
        <p:nvPicPr>
          <p:cNvPr id="125956" name="your2559.wav">
            <a:hlinkClick r:id="" action="ppaction://media"/>
          </p:cNvPr>
          <p:cNvPicPr>
            <a:picLocks noRot="1" noChangeAspect="1" noChangeArrowheads="1"/>
          </p:cNvPicPr>
          <p:nvPr>
            <a:wavAudioFile r:embed="rId2" name="your turn.wav"/>
          </p:nvPr>
        </p:nvPicPr>
        <p:blipFill>
          <a:blip r:embed="rId4">
            <a:extLst>
              <a:ext uri="{28A0092B-C50C-407E-A947-70E740481C1C}">
                <a14:useLocalDpi xmlns:a14="http://schemas.microsoft.com/office/drawing/2010/main" val="0"/>
              </a:ext>
            </a:extLst>
          </a:blip>
          <a:srcRect/>
          <a:stretch>
            <a:fillRect/>
          </a:stretch>
        </p:blipFill>
        <p:spPr bwMode="auto">
          <a:xfrm>
            <a:off x="7696200" y="5181600"/>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5957" name="Object 5"/>
          <p:cNvGraphicFramePr>
            <a:graphicFrameLocks noChangeAspect="1"/>
          </p:cNvGraphicFramePr>
          <p:nvPr/>
        </p:nvGraphicFramePr>
        <p:xfrm>
          <a:off x="5486400" y="2743200"/>
          <a:ext cx="1431925" cy="3081338"/>
        </p:xfrm>
        <a:graphic>
          <a:graphicData uri="http://schemas.openxmlformats.org/presentationml/2006/ole">
            <mc:AlternateContent xmlns:mc="http://schemas.openxmlformats.org/markup-compatibility/2006">
              <mc:Choice xmlns:v="urn:schemas-microsoft-com:vml" Requires="v">
                <p:oleObj spid="_x0000_s33798" name="Clip" r:id="rId5" imgW="1857375" imgH="3995738" progId="MS_ClipArt_Gallery.2">
                  <p:embed/>
                </p:oleObj>
              </mc:Choice>
              <mc:Fallback>
                <p:oleObj name="Clip" r:id="rId5" imgW="1857375" imgH="3995738" progId="MS_ClipArt_Gallery.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743200"/>
                        <a:ext cx="1431925" cy="308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78" fill="hold"/>
                                        <p:tgtEl>
                                          <p:spTgt spid="125956"/>
                                        </p:tgtEl>
                                      </p:cBhvr>
                                    </p:cmd>
                                  </p:childTnLst>
                                </p:cTn>
                              </p:par>
                            </p:childTnLst>
                          </p:cTn>
                        </p:par>
                        <p:par>
                          <p:cTn id="7" fill="hold" nodeType="afterGroup">
                            <p:stCondLst>
                              <p:cond delay="1778"/>
                            </p:stCondLst>
                            <p:childTnLst>
                              <p:par>
                                <p:cTn id="8" presetID="1" presetClass="entr" presetSubtype="0" fill="hold" grpId="0" nodeType="afterEffect">
                                  <p:stCondLst>
                                    <p:cond delay="1000"/>
                                  </p:stCondLst>
                                  <p:childTnLst>
                                    <p:set>
                                      <p:cBhvr>
                                        <p:cTn id="9" dur="1" fill="hold">
                                          <p:stCondLst>
                                            <p:cond delay="499"/>
                                          </p:stCondLst>
                                        </p:cTn>
                                        <p:tgtEl>
                                          <p:spTgt spid="125954"/>
                                        </p:tgtEl>
                                        <p:attrNameLst>
                                          <p:attrName>style.visibility</p:attrName>
                                        </p:attrNameLst>
                                      </p:cBhvr>
                                      <p:to>
                                        <p:strVal val="visible"/>
                                      </p:to>
                                    </p:set>
                                  </p:childTnLst>
                                </p:cTn>
                              </p:par>
                            </p:childTnLst>
                          </p:cTn>
                        </p:par>
                        <p:par>
                          <p:cTn id="10" fill="hold" nodeType="afterGroup">
                            <p:stCondLst>
                              <p:cond delay="3278"/>
                            </p:stCondLst>
                            <p:childTnLst>
                              <p:par>
                                <p:cTn id="11" presetID="1" presetClass="entr" presetSubtype="0" fill="hold" grpId="0" nodeType="afterEffect">
                                  <p:stCondLst>
                                    <p:cond delay="0"/>
                                  </p:stCondLst>
                                  <p:childTnLst>
                                    <p:set>
                                      <p:cBhvr>
                                        <p:cTn id="12" dur="1" fill="hold">
                                          <p:stCondLst>
                                            <p:cond delay="499"/>
                                          </p:stCondLst>
                                        </p:cTn>
                                        <p:tgtEl>
                                          <p:spTgt spid="125955">
                                            <p:txEl>
                                              <p:pRg st="0" end="0"/>
                                            </p:txEl>
                                          </p:spTgt>
                                        </p:tgtEl>
                                        <p:attrNameLst>
                                          <p:attrName>style.visibility</p:attrName>
                                        </p:attrNameLst>
                                      </p:cBhvr>
                                      <p:to>
                                        <p:strVal val="visible"/>
                                      </p:to>
                                    </p:set>
                                  </p:childTnLst>
                                </p:cTn>
                              </p:par>
                            </p:childTnLst>
                          </p:cTn>
                        </p:par>
                        <p:par>
                          <p:cTn id="13" fill="hold" nodeType="afterGroup">
                            <p:stCondLst>
                              <p:cond delay="3778"/>
                            </p:stCondLst>
                            <p:childTnLst>
                              <p:par>
                                <p:cTn id="14" presetID="1" presetClass="entr" presetSubtype="0" fill="hold" grpId="0" nodeType="afterEffect">
                                  <p:stCondLst>
                                    <p:cond delay="0"/>
                                  </p:stCondLst>
                                  <p:childTnLst>
                                    <p:set>
                                      <p:cBhvr>
                                        <p:cTn id="15" dur="1" fill="hold">
                                          <p:stCondLst>
                                            <p:cond delay="499"/>
                                          </p:stCondLst>
                                        </p:cTn>
                                        <p:tgtEl>
                                          <p:spTgt spid="125955">
                                            <p:txEl>
                                              <p:pRg st="4" end="4"/>
                                            </p:txEl>
                                          </p:spTgt>
                                        </p:tgtEl>
                                        <p:attrNameLst>
                                          <p:attrName>style.visibility</p:attrName>
                                        </p:attrNameLst>
                                      </p:cBhvr>
                                      <p:to>
                                        <p:strVal val="visible"/>
                                      </p:to>
                                    </p:set>
                                  </p:childTnLst>
                                </p:cTn>
                              </p:par>
                            </p:childTnLst>
                          </p:cTn>
                        </p:par>
                        <p:par>
                          <p:cTn id="16" fill="hold" nodeType="afterGroup">
                            <p:stCondLst>
                              <p:cond delay="4278"/>
                            </p:stCondLst>
                            <p:childTnLst>
                              <p:par>
                                <p:cTn id="17" presetID="1" presetClass="entr" presetSubtype="0" fill="hold" grpId="0" nodeType="afterEffect">
                                  <p:stCondLst>
                                    <p:cond delay="0"/>
                                  </p:stCondLst>
                                  <p:childTnLst>
                                    <p:set>
                                      <p:cBhvr>
                                        <p:cTn id="18" dur="1" fill="hold">
                                          <p:stCondLst>
                                            <p:cond delay="499"/>
                                          </p:stCondLst>
                                        </p:cTn>
                                        <p:tgtEl>
                                          <p:spTgt spid="125955">
                                            <p:txEl>
                                              <p:pRg st="5" end="5"/>
                                            </p:txEl>
                                          </p:spTgt>
                                        </p:tgtEl>
                                        <p:attrNameLst>
                                          <p:attrName>style.visibility</p:attrName>
                                        </p:attrNameLst>
                                      </p:cBhvr>
                                      <p:to>
                                        <p:strVal val="visible"/>
                                      </p:to>
                                    </p:set>
                                  </p:childTnLst>
                                </p:cTn>
                              </p:par>
                            </p:childTnLst>
                          </p:cTn>
                        </p:par>
                        <p:par>
                          <p:cTn id="19" fill="hold" nodeType="afterGroup">
                            <p:stCondLst>
                              <p:cond delay="4778"/>
                            </p:stCondLst>
                            <p:childTnLst>
                              <p:par>
                                <p:cTn id="20" presetID="1" presetClass="entr" presetSubtype="0" fill="hold" grpId="0" nodeType="afterEffect">
                                  <p:stCondLst>
                                    <p:cond delay="0"/>
                                  </p:stCondLst>
                                  <p:childTnLst>
                                    <p:set>
                                      <p:cBhvr>
                                        <p:cTn id="21" dur="1" fill="hold">
                                          <p:stCondLst>
                                            <p:cond delay="499"/>
                                          </p:stCondLst>
                                        </p:cTn>
                                        <p:tgtEl>
                                          <p:spTgt spid="125955">
                                            <p:txEl>
                                              <p:pRg st="6" end="6"/>
                                            </p:txEl>
                                          </p:spTgt>
                                        </p:tgtEl>
                                        <p:attrNameLst>
                                          <p:attrName>style.visibility</p:attrName>
                                        </p:attrNameLst>
                                      </p:cBhvr>
                                      <p:to>
                                        <p:strVal val="visible"/>
                                      </p:to>
                                    </p:set>
                                  </p:childTnLst>
                                </p:cTn>
                              </p:par>
                            </p:childTnLst>
                          </p:cTn>
                        </p:par>
                        <p:par>
                          <p:cTn id="22" fill="hold" nodeType="afterGroup">
                            <p:stCondLst>
                              <p:cond delay="5278"/>
                            </p:stCondLst>
                            <p:childTnLst>
                              <p:par>
                                <p:cTn id="23" presetID="2" presetClass="entr" presetSubtype="8" fill="hold" nodeType="afterEffect">
                                  <p:stCondLst>
                                    <p:cond delay="1000"/>
                                  </p:stCondLst>
                                  <p:childTnLst>
                                    <p:set>
                                      <p:cBhvr>
                                        <p:cTn id="24" dur="1" fill="hold">
                                          <p:stCondLst>
                                            <p:cond delay="0"/>
                                          </p:stCondLst>
                                        </p:cTn>
                                        <p:tgtEl>
                                          <p:spTgt spid="125957"/>
                                        </p:tgtEl>
                                        <p:attrNameLst>
                                          <p:attrName>style.visibility</p:attrName>
                                        </p:attrNameLst>
                                      </p:cBhvr>
                                      <p:to>
                                        <p:strVal val="visible"/>
                                      </p:to>
                                    </p:set>
                                    <p:anim calcmode="lin" valueType="num">
                                      <p:cBhvr additive="base">
                                        <p:cTn id="25" dur="500" fill="hold"/>
                                        <p:tgtEl>
                                          <p:spTgt spid="125957"/>
                                        </p:tgtEl>
                                        <p:attrNameLst>
                                          <p:attrName>ppt_x</p:attrName>
                                        </p:attrNameLst>
                                      </p:cBhvr>
                                      <p:tavLst>
                                        <p:tav tm="0">
                                          <p:val>
                                            <p:strVal val="0-#ppt_w/2"/>
                                          </p:val>
                                        </p:tav>
                                        <p:tav tm="100000">
                                          <p:val>
                                            <p:strVal val="#ppt_x"/>
                                          </p:val>
                                        </p:tav>
                                      </p:tavLst>
                                    </p:anim>
                                    <p:anim calcmode="lin" valueType="num">
                                      <p:cBhvr additive="base">
                                        <p:cTn id="26" dur="500" fill="hold"/>
                                        <p:tgtEl>
                                          <p:spTgt spid="12595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59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125956"/>
                </p:tgtEl>
              </p:cMediaNode>
            </p:audio>
          </p:childTnLst>
        </p:cTn>
      </p:par>
    </p:tnLst>
    <p:bldLst>
      <p:bldP spid="125954" grpId="0" animBg="1" autoUpdateAnimBg="0"/>
      <p:bldP spid="125955"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381000"/>
            <a:ext cx="8382000" cy="1143000"/>
          </a:xfrm>
          <a:ln w="38100">
            <a:solidFill>
              <a:schemeClr val="hlink"/>
            </a:solidFill>
            <a:miter lim="800000"/>
            <a:headEnd/>
            <a:tailEnd/>
          </a:ln>
        </p:spPr>
        <p:txBody>
          <a:bodyPr/>
          <a:lstStyle/>
          <a:p>
            <a:r>
              <a:rPr lang="en-US" altLang="en-US" sz="3200" smtClean="0">
                <a:solidFill>
                  <a:srgbClr val="FF0000"/>
                </a:solidFill>
              </a:rPr>
              <a:t>Solution</a:t>
            </a:r>
            <a:endParaRPr lang="en-US" altLang="en-US" sz="2800" smtClean="0">
              <a:solidFill>
                <a:srgbClr val="FF0000"/>
              </a:solidFill>
            </a:endParaRPr>
          </a:p>
        </p:txBody>
      </p:sp>
      <p:sp>
        <p:nvSpPr>
          <p:cNvPr id="34819" name="Rectangle 3"/>
          <p:cNvSpPr>
            <a:spLocks noGrp="1" noChangeArrowheads="1"/>
          </p:cNvSpPr>
          <p:nvPr>
            <p:ph type="body" idx="1"/>
          </p:nvPr>
        </p:nvSpPr>
        <p:spPr>
          <a:xfrm>
            <a:off x="228600" y="1600200"/>
            <a:ext cx="8915400" cy="5029200"/>
          </a:xfrm>
        </p:spPr>
        <p:txBody>
          <a:bodyPr/>
          <a:lstStyle/>
          <a:p>
            <a:pPr marL="342900" indent="-342900">
              <a:lnSpc>
                <a:spcPct val="120000"/>
              </a:lnSpc>
              <a:buFontTx/>
              <a:buNone/>
            </a:pPr>
            <a:r>
              <a:rPr lang="en-US" altLang="en-US" sz="2800" b="0" smtClean="0"/>
              <a:t>	</a:t>
            </a:r>
            <a:r>
              <a:rPr lang="en-US" altLang="en-US" sz="2800" smtClean="0">
                <a:solidFill>
                  <a:schemeClr val="accent1"/>
                </a:solidFill>
              </a:rPr>
              <a:t>mass solute </a:t>
            </a:r>
            <a:r>
              <a:rPr lang="en-US" altLang="en-US" sz="2800" smtClean="0"/>
              <a:t> 	=  	15 g Na</a:t>
            </a:r>
            <a:r>
              <a:rPr lang="en-US" altLang="en-US" sz="2800" baseline="-25000" smtClean="0"/>
              <a:t>2</a:t>
            </a:r>
            <a:r>
              <a:rPr lang="en-US" altLang="en-US" sz="2800" smtClean="0"/>
              <a:t>CO</a:t>
            </a:r>
            <a:r>
              <a:rPr lang="en-US" altLang="en-US" sz="2800" baseline="-25000" smtClean="0"/>
              <a:t>3</a:t>
            </a:r>
            <a:r>
              <a:rPr lang="en-US" altLang="en-US" sz="2800" smtClean="0"/>
              <a:t>  </a:t>
            </a:r>
          </a:p>
          <a:p>
            <a:pPr marL="342900" indent="-342900">
              <a:lnSpc>
                <a:spcPct val="110000"/>
              </a:lnSpc>
              <a:buFontTx/>
              <a:buNone/>
            </a:pPr>
            <a:r>
              <a:rPr lang="en-US" altLang="en-US" sz="2800" smtClean="0">
                <a:solidFill>
                  <a:schemeClr val="accent1"/>
                </a:solidFill>
              </a:rPr>
              <a:t>	mass solution</a:t>
            </a:r>
            <a:r>
              <a:rPr lang="en-US" altLang="en-US" sz="2800" smtClean="0"/>
              <a:t>	=  	15 g + 235 g = 250 g</a:t>
            </a:r>
          </a:p>
          <a:p>
            <a:pPr marL="342900" indent="-342900">
              <a:lnSpc>
                <a:spcPct val="50000"/>
              </a:lnSpc>
              <a:buFontTx/>
              <a:buNone/>
            </a:pPr>
            <a:endParaRPr lang="en-US" altLang="en-US" sz="2800" smtClean="0"/>
          </a:p>
          <a:p>
            <a:pPr marL="342900" indent="-342900">
              <a:lnSpc>
                <a:spcPct val="130000"/>
              </a:lnSpc>
              <a:buFontTx/>
              <a:buNone/>
            </a:pPr>
            <a:r>
              <a:rPr lang="en-US" altLang="en-US" sz="2800" smtClean="0"/>
              <a:t>	%(by mass) = </a:t>
            </a:r>
            <a:r>
              <a:rPr lang="en-US" altLang="en-US" sz="2800" u="sng" smtClean="0"/>
              <a:t>15 g Na</a:t>
            </a:r>
            <a:r>
              <a:rPr lang="en-US" altLang="en-US" sz="2800" u="sng" baseline="-25000" smtClean="0"/>
              <a:t>2</a:t>
            </a:r>
            <a:r>
              <a:rPr lang="en-US" altLang="en-US" sz="2800" u="sng" smtClean="0"/>
              <a:t>CO</a:t>
            </a:r>
            <a:r>
              <a:rPr lang="en-US" altLang="en-US" sz="2800" u="sng" baseline="-25000" smtClean="0"/>
              <a:t>3</a:t>
            </a:r>
            <a:r>
              <a:rPr lang="en-US" altLang="en-US" sz="2800" smtClean="0"/>
              <a:t>     x    100 		           			250 g solution	</a:t>
            </a:r>
          </a:p>
          <a:p>
            <a:pPr marL="342900" indent="-342900">
              <a:lnSpc>
                <a:spcPct val="120000"/>
              </a:lnSpc>
              <a:buFontTx/>
              <a:buNone/>
            </a:pPr>
            <a:r>
              <a:rPr lang="en-US" altLang="en-US" sz="2800" smtClean="0"/>
              <a:t>					</a:t>
            </a:r>
          </a:p>
          <a:p>
            <a:pPr marL="342900" indent="-342900">
              <a:lnSpc>
                <a:spcPct val="120000"/>
              </a:lnSpc>
              <a:buFontTx/>
              <a:buNone/>
            </a:pPr>
            <a:r>
              <a:rPr lang="en-US" altLang="en-US" sz="2800" smtClean="0"/>
              <a:t>			</a:t>
            </a:r>
            <a:r>
              <a:rPr lang="en-US" altLang="en-US" sz="2800" smtClean="0">
                <a:solidFill>
                  <a:srgbClr val="66FF33"/>
                </a:solidFill>
              </a:rPr>
              <a:t>= 6.0% Na</a:t>
            </a:r>
            <a:r>
              <a:rPr lang="en-US" altLang="en-US" sz="2800" baseline="-25000" smtClean="0">
                <a:solidFill>
                  <a:srgbClr val="66FF33"/>
                </a:solidFill>
              </a:rPr>
              <a:t>2</a:t>
            </a:r>
            <a:r>
              <a:rPr lang="en-US" altLang="en-US" sz="2800" smtClean="0">
                <a:solidFill>
                  <a:srgbClr val="66FF33"/>
                </a:solidFill>
              </a:rPr>
              <a:t>CO</a:t>
            </a:r>
            <a:r>
              <a:rPr lang="en-US" altLang="en-US" sz="2800" baseline="-25000" smtClean="0">
                <a:solidFill>
                  <a:srgbClr val="66FF33"/>
                </a:solidFill>
              </a:rPr>
              <a:t>3</a:t>
            </a:r>
            <a:r>
              <a:rPr lang="en-US" altLang="en-US" sz="2800" smtClean="0">
                <a:solidFill>
                  <a:srgbClr val="66FF33"/>
                </a:solidFill>
              </a:rPr>
              <a:t> solution</a:t>
            </a:r>
          </a:p>
        </p:txBody>
      </p:sp>
      <p:graphicFrame>
        <p:nvGraphicFramePr>
          <p:cNvPr id="126980" name="Object 4"/>
          <p:cNvGraphicFramePr>
            <a:graphicFrameLocks noChangeAspect="1"/>
          </p:cNvGraphicFramePr>
          <p:nvPr/>
        </p:nvGraphicFramePr>
        <p:xfrm>
          <a:off x="6172200" y="2743200"/>
          <a:ext cx="2667000" cy="2497138"/>
        </p:xfrm>
        <a:graphic>
          <a:graphicData uri="http://schemas.openxmlformats.org/presentationml/2006/ole">
            <mc:AlternateContent xmlns:mc="http://schemas.openxmlformats.org/markup-compatibility/2006">
              <mc:Choice xmlns:v="urn:schemas-microsoft-com:vml" Requires="v">
                <p:oleObj spid="_x0000_s34821" name="Clip" r:id="rId3" imgW="4218962" imgH="3951798" progId="MS_ClipArt_Gallery.2">
                  <p:embed/>
                </p:oleObj>
              </mc:Choice>
              <mc:Fallback>
                <p:oleObj name="Clip" r:id="rId3" imgW="4218962" imgH="3951798"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43200"/>
                        <a:ext cx="2667000" cy="249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26980"/>
                                        </p:tgtEl>
                                        <p:attrNameLst>
                                          <p:attrName>style.visibility</p:attrName>
                                        </p:attrNameLst>
                                      </p:cBhvr>
                                      <p:to>
                                        <p:strVal val="visible"/>
                                      </p:to>
                                    </p:set>
                                    <p:anim calcmode="lin" valueType="num">
                                      <p:cBhvr additive="base">
                                        <p:cTn id="7" dur="500" fill="hold"/>
                                        <p:tgtEl>
                                          <p:spTgt spid="126980"/>
                                        </p:tgtEl>
                                        <p:attrNameLst>
                                          <p:attrName>ppt_x</p:attrName>
                                        </p:attrNameLst>
                                      </p:cBhvr>
                                      <p:tavLst>
                                        <p:tav tm="0">
                                          <p:val>
                                            <p:strVal val="1+#ppt_w/2"/>
                                          </p:val>
                                        </p:tav>
                                        <p:tav tm="100000">
                                          <p:val>
                                            <p:strVal val="#ppt_x"/>
                                          </p:val>
                                        </p:tav>
                                      </p:tavLst>
                                    </p:anim>
                                    <p:anim calcmode="lin" valueType="num">
                                      <p:cBhvr additive="base">
                                        <p:cTn id="8" dur="500" fill="hold"/>
                                        <p:tgtEl>
                                          <p:spTgt spid="1269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609600"/>
            <a:ext cx="8534400" cy="1143000"/>
          </a:xfrm>
          <a:ln w="38100">
            <a:solidFill>
              <a:schemeClr val="hlink"/>
            </a:solidFill>
            <a:miter lim="800000"/>
            <a:headEnd/>
            <a:tailEnd/>
          </a:ln>
        </p:spPr>
        <p:txBody>
          <a:bodyPr/>
          <a:lstStyle/>
          <a:p>
            <a:r>
              <a:rPr lang="en-US" altLang="en-US" sz="2800" b="0" smtClean="0"/>
              <a:t/>
            </a:r>
            <a:br>
              <a:rPr lang="en-US" altLang="en-US" sz="2800" b="0" smtClean="0"/>
            </a:br>
            <a:r>
              <a:rPr lang="en-US" altLang="en-US" sz="2800" b="0" smtClean="0"/>
              <a:t/>
            </a:r>
            <a:br>
              <a:rPr lang="en-US" altLang="en-US" sz="2800" b="0" smtClean="0"/>
            </a:br>
            <a:r>
              <a:rPr lang="en-US" altLang="en-US" smtClean="0">
                <a:solidFill>
                  <a:srgbClr val="FF0000"/>
                </a:solidFill>
              </a:rPr>
              <a:t>Using mass %</a:t>
            </a:r>
            <a:br>
              <a:rPr lang="en-US" altLang="en-US" smtClean="0">
                <a:solidFill>
                  <a:srgbClr val="FF0000"/>
                </a:solidFill>
              </a:rPr>
            </a:br>
            <a:r>
              <a:rPr lang="en-US" altLang="en-US" sz="2800" smtClean="0"/>
              <a:t/>
            </a:r>
            <a:br>
              <a:rPr lang="en-US" altLang="en-US" sz="2800" smtClean="0"/>
            </a:br>
            <a:endParaRPr lang="en-US" altLang="en-US" smtClean="0"/>
          </a:p>
        </p:txBody>
      </p:sp>
      <p:sp>
        <p:nvSpPr>
          <p:cNvPr id="128003" name="Rectangle 3"/>
          <p:cNvSpPr>
            <a:spLocks noGrp="1" noChangeArrowheads="1"/>
          </p:cNvSpPr>
          <p:nvPr>
            <p:ph type="body" idx="1"/>
          </p:nvPr>
        </p:nvSpPr>
        <p:spPr>
          <a:xfrm>
            <a:off x="381000" y="2286000"/>
            <a:ext cx="8610600" cy="5257800"/>
          </a:xfrm>
        </p:spPr>
        <p:txBody>
          <a:bodyPr/>
          <a:lstStyle/>
          <a:p>
            <a:pPr marL="342900" indent="-342900">
              <a:lnSpc>
                <a:spcPct val="70000"/>
              </a:lnSpc>
              <a:buFontTx/>
              <a:buNone/>
            </a:pPr>
            <a:r>
              <a:rPr lang="en-US" altLang="en-US" sz="2800" smtClean="0"/>
              <a:t>	How many grams of NaCl are needed to prepare 250 g of a 10.0% (by mass) NaCl solution?</a:t>
            </a:r>
          </a:p>
          <a:p>
            <a:pPr marL="342900" indent="-342900">
              <a:lnSpc>
                <a:spcPct val="70000"/>
              </a:lnSpc>
              <a:buFontTx/>
              <a:buNone/>
            </a:pPr>
            <a:endParaRPr lang="en-US" altLang="en-US" sz="2800" smtClean="0"/>
          </a:p>
          <a:p>
            <a:pPr marL="342900" indent="-342900">
              <a:lnSpc>
                <a:spcPct val="110000"/>
              </a:lnSpc>
              <a:buFontTx/>
              <a:buNone/>
            </a:pPr>
            <a:r>
              <a:rPr lang="en-US" altLang="en-US" sz="3200" smtClean="0"/>
              <a:t> </a:t>
            </a:r>
            <a:r>
              <a:rPr lang="en-US" altLang="en-US" sz="2800" smtClean="0"/>
              <a:t>250 g NaCl soln  x </a:t>
            </a:r>
            <a:r>
              <a:rPr lang="en-US" altLang="en-US" sz="2800" u="sng" smtClean="0"/>
              <a:t> 10.0 g NaCl     </a:t>
            </a:r>
            <a:r>
              <a:rPr lang="en-US" altLang="en-US" sz="2800" smtClean="0"/>
              <a:t>  = 25 g NaCl				    100 g NaCl soln</a:t>
            </a:r>
            <a:r>
              <a:rPr lang="en-US" altLang="en-US" sz="3200" b="0" smtClean="0"/>
              <a:t> </a:t>
            </a:r>
          </a:p>
          <a:p>
            <a:pPr marL="342900" indent="-342900">
              <a:lnSpc>
                <a:spcPct val="70000"/>
              </a:lnSpc>
              <a:buFontTx/>
              <a:buNone/>
            </a:pPr>
            <a:endParaRPr lang="en-US" altLang="en-US" sz="3200" smtClean="0"/>
          </a:p>
        </p:txBody>
      </p:sp>
      <p:graphicFrame>
        <p:nvGraphicFramePr>
          <p:cNvPr id="35844" name="Object 4"/>
          <p:cNvGraphicFramePr>
            <a:graphicFrameLocks noChangeAspect="1"/>
          </p:cNvGraphicFramePr>
          <p:nvPr/>
        </p:nvGraphicFramePr>
        <p:xfrm>
          <a:off x="7315200" y="228600"/>
          <a:ext cx="1528763" cy="1905000"/>
        </p:xfrm>
        <a:graphic>
          <a:graphicData uri="http://schemas.openxmlformats.org/presentationml/2006/ole">
            <mc:AlternateContent xmlns:mc="http://schemas.openxmlformats.org/markup-compatibility/2006">
              <mc:Choice xmlns:v="urn:schemas-microsoft-com:vml" Requires="v">
                <p:oleObj spid="_x0000_s35845" name="Clip" r:id="rId3" imgW="657157" imgH="838110" progId="MS_ClipArt_Gallery.2">
                  <p:embed/>
                </p:oleObj>
              </mc:Choice>
              <mc:Fallback>
                <p:oleObj name="Clip" r:id="rId3" imgW="657157" imgH="83811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28600"/>
                        <a:ext cx="1528763"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8003">
                                            <p:txEl>
                                              <p:pRg st="2" end="2"/>
                                            </p:txEl>
                                          </p:spTgt>
                                        </p:tgtEl>
                                        <p:attrNameLst>
                                          <p:attrName>style.visibility</p:attrName>
                                        </p:attrNameLst>
                                      </p:cBhvr>
                                      <p:to>
                                        <p:strVal val="visible"/>
                                      </p:to>
                                    </p:set>
                                    <p:animEffect transition="in" filter="dissolve">
                                      <p:cBhvr>
                                        <p:cTn id="7" dur="5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228600"/>
            <a:ext cx="7162800" cy="1143000"/>
          </a:xfrm>
        </p:spPr>
        <p:txBody>
          <a:bodyPr/>
          <a:lstStyle/>
          <a:p>
            <a:r>
              <a:rPr lang="en-US" altLang="en-US" smtClean="0">
                <a:solidFill>
                  <a:srgbClr val="FF0000"/>
                </a:solidFill>
                <a:latin typeface="Comic Sans MS" panose="030F0702030302020204" pitchFamily="66" charset="0"/>
              </a:rPr>
              <a:t>Try this molality problem</a:t>
            </a:r>
          </a:p>
        </p:txBody>
      </p:sp>
      <p:sp>
        <p:nvSpPr>
          <p:cNvPr id="36867" name="Rectangle 3"/>
          <p:cNvSpPr>
            <a:spLocks noGrp="1" noChangeArrowheads="1"/>
          </p:cNvSpPr>
          <p:nvPr>
            <p:ph type="body" idx="1"/>
          </p:nvPr>
        </p:nvSpPr>
        <p:spPr>
          <a:xfrm>
            <a:off x="990600" y="1371600"/>
            <a:ext cx="7162800" cy="1143000"/>
          </a:xfrm>
        </p:spPr>
        <p:txBody>
          <a:bodyPr/>
          <a:lstStyle/>
          <a:p>
            <a:r>
              <a:rPr lang="en-US" altLang="en-US" smtClean="0"/>
              <a:t>25.0 g of NaCl is dissolved in 5000. mL of water.  Find the molality (m) of the resulting solution.</a:t>
            </a:r>
          </a:p>
          <a:p>
            <a:pPr>
              <a:buFontTx/>
              <a:buNone/>
            </a:pPr>
            <a:endParaRPr lang="en-US" altLang="en-US" smtClean="0"/>
          </a:p>
        </p:txBody>
      </p:sp>
      <p:sp>
        <p:nvSpPr>
          <p:cNvPr id="133124" name="Text Box 4"/>
          <p:cNvSpPr txBox="1">
            <a:spLocks noChangeArrowheads="1"/>
          </p:cNvSpPr>
          <p:nvPr/>
        </p:nvSpPr>
        <p:spPr bwMode="auto">
          <a:xfrm>
            <a:off x="838200" y="2819400"/>
            <a:ext cx="7467600" cy="160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m = mol solute / kg solvent</a:t>
            </a:r>
          </a:p>
          <a:p>
            <a:pPr>
              <a:spcBef>
                <a:spcPct val="50000"/>
              </a:spcBef>
            </a:pPr>
            <a:endParaRPr lang="en-US" altLang="en-US"/>
          </a:p>
          <a:p>
            <a:pPr>
              <a:spcBef>
                <a:spcPct val="50000"/>
              </a:spcBef>
            </a:pPr>
            <a:r>
              <a:rPr lang="en-US" altLang="en-US"/>
              <a:t>25 g NaCl       1 mol NaCl    </a:t>
            </a:r>
          </a:p>
          <a:p>
            <a:pPr>
              <a:spcBef>
                <a:spcPct val="50000"/>
              </a:spcBef>
            </a:pPr>
            <a:r>
              <a:rPr lang="en-US" altLang="en-US"/>
              <a:t>	        58.5 g NaCl</a:t>
            </a:r>
          </a:p>
        </p:txBody>
      </p:sp>
      <p:sp>
        <p:nvSpPr>
          <p:cNvPr id="133125" name="Line 5"/>
          <p:cNvSpPr>
            <a:spLocks noChangeShapeType="1"/>
          </p:cNvSpPr>
          <p:nvPr/>
        </p:nvSpPr>
        <p:spPr bwMode="auto">
          <a:xfrm>
            <a:off x="838200" y="4038600"/>
            <a:ext cx="297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26" name="Line 6"/>
          <p:cNvSpPr>
            <a:spLocks noChangeShapeType="1"/>
          </p:cNvSpPr>
          <p:nvPr/>
        </p:nvSpPr>
        <p:spPr bwMode="auto">
          <a:xfrm>
            <a:off x="2209800" y="3657600"/>
            <a:ext cx="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27" name="Text Box 7"/>
          <p:cNvSpPr txBox="1">
            <a:spLocks noChangeArrowheads="1"/>
          </p:cNvSpPr>
          <p:nvPr/>
        </p:nvSpPr>
        <p:spPr bwMode="auto">
          <a:xfrm>
            <a:off x="4114800" y="3886200"/>
            <a:ext cx="21336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   0.427 mol NaCl</a:t>
            </a:r>
          </a:p>
        </p:txBody>
      </p:sp>
      <p:sp>
        <p:nvSpPr>
          <p:cNvPr id="133128" name="Text Box 8"/>
          <p:cNvSpPr txBox="1">
            <a:spLocks noChangeArrowheads="1"/>
          </p:cNvSpPr>
          <p:nvPr/>
        </p:nvSpPr>
        <p:spPr bwMode="auto">
          <a:xfrm>
            <a:off x="762000" y="4648200"/>
            <a:ext cx="449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Since the density of water is 1 g/mL, 5000 mL = 5000 g, which is 5 kg</a:t>
            </a:r>
          </a:p>
        </p:txBody>
      </p:sp>
      <p:sp>
        <p:nvSpPr>
          <p:cNvPr id="133129" name="Text Box 9"/>
          <p:cNvSpPr txBox="1">
            <a:spLocks noChangeArrowheads="1"/>
          </p:cNvSpPr>
          <p:nvPr/>
        </p:nvSpPr>
        <p:spPr bwMode="auto">
          <a:xfrm>
            <a:off x="914400" y="5334000"/>
            <a:ext cx="3886200" cy="779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0.427 mol NaCl</a:t>
            </a:r>
          </a:p>
          <a:p>
            <a:pPr>
              <a:spcBef>
                <a:spcPct val="50000"/>
              </a:spcBef>
            </a:pPr>
            <a:r>
              <a:rPr lang="en-US" altLang="en-US"/>
              <a:t>    5 kg water</a:t>
            </a:r>
          </a:p>
        </p:txBody>
      </p:sp>
      <p:sp>
        <p:nvSpPr>
          <p:cNvPr id="133130" name="Line 10"/>
          <p:cNvSpPr>
            <a:spLocks noChangeShapeType="1"/>
          </p:cNvSpPr>
          <p:nvPr/>
        </p:nvSpPr>
        <p:spPr bwMode="auto">
          <a:xfrm>
            <a:off x="914400" y="5715000"/>
            <a:ext cx="1905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31" name="Text Box 11"/>
          <p:cNvSpPr txBox="1">
            <a:spLocks noChangeArrowheads="1"/>
          </p:cNvSpPr>
          <p:nvPr/>
        </p:nvSpPr>
        <p:spPr bwMode="auto">
          <a:xfrm>
            <a:off x="2895600" y="5486400"/>
            <a:ext cx="2971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 0.0854 m salt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0-#ppt_w/2"/>
                                          </p:val>
                                        </p:tav>
                                        <p:tav tm="100000">
                                          <p:val>
                                            <p:strVal val="#ppt_x"/>
                                          </p:val>
                                        </p:tav>
                                      </p:tavLst>
                                    </p:anim>
                                    <p:anim calcmode="lin" valueType="num">
                                      <p:cBhvr additive="base">
                                        <p:cTn id="8" dur="500" fill="hold"/>
                                        <p:tgtEl>
                                          <p:spTgt spid="133124"/>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3126"/>
                                        </p:tgtEl>
                                        <p:attrNameLst>
                                          <p:attrName>style.visibility</p:attrName>
                                        </p:attrNameLst>
                                      </p:cBhvr>
                                      <p:to>
                                        <p:strVal val="visible"/>
                                      </p:to>
                                    </p:set>
                                    <p:animEffect transition="in" filter="wipe(down)">
                                      <p:cBhvr>
                                        <p:cTn id="11" dur="580">
                                          <p:stCondLst>
                                            <p:cond delay="0"/>
                                          </p:stCondLst>
                                        </p:cTn>
                                        <p:tgtEl>
                                          <p:spTgt spid="133126"/>
                                        </p:tgtEl>
                                      </p:cBhvr>
                                    </p:animEffect>
                                    <p:anim calcmode="lin" valueType="num">
                                      <p:cBhvr>
                                        <p:cTn id="12" dur="1822" tmFilter="0,0; 0.14,0.36; 0.43,0.73; 0.71,0.91; 1.0,1.0">
                                          <p:stCondLst>
                                            <p:cond delay="0"/>
                                          </p:stCondLst>
                                        </p:cTn>
                                        <p:tgtEl>
                                          <p:spTgt spid="1331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31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31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31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3126"/>
                                        </p:tgtEl>
                                        <p:attrNameLst>
                                          <p:attrName>ppt_y</p:attrName>
                                        </p:attrNameLst>
                                      </p:cBhvr>
                                      <p:tavLst>
                                        <p:tav tm="0" fmla="#ppt_y-sin(pi*$)/81">
                                          <p:val>
                                            <p:fltVal val="0"/>
                                          </p:val>
                                        </p:tav>
                                        <p:tav tm="100000">
                                          <p:val>
                                            <p:fltVal val="1"/>
                                          </p:val>
                                        </p:tav>
                                      </p:tavLst>
                                    </p:anim>
                                    <p:animScale>
                                      <p:cBhvr>
                                        <p:cTn id="17" dur="26">
                                          <p:stCondLst>
                                            <p:cond delay="650"/>
                                          </p:stCondLst>
                                        </p:cTn>
                                        <p:tgtEl>
                                          <p:spTgt spid="133126"/>
                                        </p:tgtEl>
                                      </p:cBhvr>
                                      <p:to x="100000" y="60000"/>
                                    </p:animScale>
                                    <p:animScale>
                                      <p:cBhvr>
                                        <p:cTn id="18" dur="166" decel="50000">
                                          <p:stCondLst>
                                            <p:cond delay="676"/>
                                          </p:stCondLst>
                                        </p:cTn>
                                        <p:tgtEl>
                                          <p:spTgt spid="133126"/>
                                        </p:tgtEl>
                                      </p:cBhvr>
                                      <p:to x="100000" y="100000"/>
                                    </p:animScale>
                                    <p:animScale>
                                      <p:cBhvr>
                                        <p:cTn id="19" dur="26">
                                          <p:stCondLst>
                                            <p:cond delay="1312"/>
                                          </p:stCondLst>
                                        </p:cTn>
                                        <p:tgtEl>
                                          <p:spTgt spid="133126"/>
                                        </p:tgtEl>
                                      </p:cBhvr>
                                      <p:to x="100000" y="80000"/>
                                    </p:animScale>
                                    <p:animScale>
                                      <p:cBhvr>
                                        <p:cTn id="20" dur="166" decel="50000">
                                          <p:stCondLst>
                                            <p:cond delay="1338"/>
                                          </p:stCondLst>
                                        </p:cTn>
                                        <p:tgtEl>
                                          <p:spTgt spid="133126"/>
                                        </p:tgtEl>
                                      </p:cBhvr>
                                      <p:to x="100000" y="100000"/>
                                    </p:animScale>
                                    <p:animScale>
                                      <p:cBhvr>
                                        <p:cTn id="21" dur="26">
                                          <p:stCondLst>
                                            <p:cond delay="1642"/>
                                          </p:stCondLst>
                                        </p:cTn>
                                        <p:tgtEl>
                                          <p:spTgt spid="133126"/>
                                        </p:tgtEl>
                                      </p:cBhvr>
                                      <p:to x="100000" y="90000"/>
                                    </p:animScale>
                                    <p:animScale>
                                      <p:cBhvr>
                                        <p:cTn id="22" dur="166" decel="50000">
                                          <p:stCondLst>
                                            <p:cond delay="1668"/>
                                          </p:stCondLst>
                                        </p:cTn>
                                        <p:tgtEl>
                                          <p:spTgt spid="133126"/>
                                        </p:tgtEl>
                                      </p:cBhvr>
                                      <p:to x="100000" y="100000"/>
                                    </p:animScale>
                                    <p:animScale>
                                      <p:cBhvr>
                                        <p:cTn id="23" dur="26">
                                          <p:stCondLst>
                                            <p:cond delay="1808"/>
                                          </p:stCondLst>
                                        </p:cTn>
                                        <p:tgtEl>
                                          <p:spTgt spid="133126"/>
                                        </p:tgtEl>
                                      </p:cBhvr>
                                      <p:to x="100000" y="95000"/>
                                    </p:animScale>
                                    <p:animScale>
                                      <p:cBhvr>
                                        <p:cTn id="24" dur="166" decel="50000">
                                          <p:stCondLst>
                                            <p:cond delay="1834"/>
                                          </p:stCondLst>
                                        </p:cTn>
                                        <p:tgtEl>
                                          <p:spTgt spid="133126"/>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33125"/>
                                        </p:tgtEl>
                                        <p:attrNameLst>
                                          <p:attrName>style.visibility</p:attrName>
                                        </p:attrNameLst>
                                      </p:cBhvr>
                                      <p:to>
                                        <p:strVal val="visible"/>
                                      </p:to>
                                    </p:set>
                                    <p:animEffect transition="in" filter="wipe(down)">
                                      <p:cBhvr>
                                        <p:cTn id="27" dur="580">
                                          <p:stCondLst>
                                            <p:cond delay="0"/>
                                          </p:stCondLst>
                                        </p:cTn>
                                        <p:tgtEl>
                                          <p:spTgt spid="133125"/>
                                        </p:tgtEl>
                                      </p:cBhvr>
                                    </p:animEffect>
                                    <p:anim calcmode="lin" valueType="num">
                                      <p:cBhvr>
                                        <p:cTn id="28" dur="1822" tmFilter="0,0; 0.14,0.36; 0.43,0.73; 0.71,0.91; 1.0,1.0">
                                          <p:stCondLst>
                                            <p:cond delay="0"/>
                                          </p:stCondLst>
                                        </p:cTn>
                                        <p:tgtEl>
                                          <p:spTgt spid="13312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312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312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312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3125"/>
                                        </p:tgtEl>
                                        <p:attrNameLst>
                                          <p:attrName>ppt_y</p:attrName>
                                        </p:attrNameLst>
                                      </p:cBhvr>
                                      <p:tavLst>
                                        <p:tav tm="0" fmla="#ppt_y-sin(pi*$)/81">
                                          <p:val>
                                            <p:fltVal val="0"/>
                                          </p:val>
                                        </p:tav>
                                        <p:tav tm="100000">
                                          <p:val>
                                            <p:fltVal val="1"/>
                                          </p:val>
                                        </p:tav>
                                      </p:tavLst>
                                    </p:anim>
                                    <p:animScale>
                                      <p:cBhvr>
                                        <p:cTn id="33" dur="26">
                                          <p:stCondLst>
                                            <p:cond delay="650"/>
                                          </p:stCondLst>
                                        </p:cTn>
                                        <p:tgtEl>
                                          <p:spTgt spid="133125"/>
                                        </p:tgtEl>
                                      </p:cBhvr>
                                      <p:to x="100000" y="60000"/>
                                    </p:animScale>
                                    <p:animScale>
                                      <p:cBhvr>
                                        <p:cTn id="34" dur="166" decel="50000">
                                          <p:stCondLst>
                                            <p:cond delay="676"/>
                                          </p:stCondLst>
                                        </p:cTn>
                                        <p:tgtEl>
                                          <p:spTgt spid="133125"/>
                                        </p:tgtEl>
                                      </p:cBhvr>
                                      <p:to x="100000" y="100000"/>
                                    </p:animScale>
                                    <p:animScale>
                                      <p:cBhvr>
                                        <p:cTn id="35" dur="26">
                                          <p:stCondLst>
                                            <p:cond delay="1312"/>
                                          </p:stCondLst>
                                        </p:cTn>
                                        <p:tgtEl>
                                          <p:spTgt spid="133125"/>
                                        </p:tgtEl>
                                      </p:cBhvr>
                                      <p:to x="100000" y="80000"/>
                                    </p:animScale>
                                    <p:animScale>
                                      <p:cBhvr>
                                        <p:cTn id="36" dur="166" decel="50000">
                                          <p:stCondLst>
                                            <p:cond delay="1338"/>
                                          </p:stCondLst>
                                        </p:cTn>
                                        <p:tgtEl>
                                          <p:spTgt spid="133125"/>
                                        </p:tgtEl>
                                      </p:cBhvr>
                                      <p:to x="100000" y="100000"/>
                                    </p:animScale>
                                    <p:animScale>
                                      <p:cBhvr>
                                        <p:cTn id="37" dur="26">
                                          <p:stCondLst>
                                            <p:cond delay="1642"/>
                                          </p:stCondLst>
                                        </p:cTn>
                                        <p:tgtEl>
                                          <p:spTgt spid="133125"/>
                                        </p:tgtEl>
                                      </p:cBhvr>
                                      <p:to x="100000" y="90000"/>
                                    </p:animScale>
                                    <p:animScale>
                                      <p:cBhvr>
                                        <p:cTn id="38" dur="166" decel="50000">
                                          <p:stCondLst>
                                            <p:cond delay="1668"/>
                                          </p:stCondLst>
                                        </p:cTn>
                                        <p:tgtEl>
                                          <p:spTgt spid="133125"/>
                                        </p:tgtEl>
                                      </p:cBhvr>
                                      <p:to x="100000" y="100000"/>
                                    </p:animScale>
                                    <p:animScale>
                                      <p:cBhvr>
                                        <p:cTn id="39" dur="26">
                                          <p:stCondLst>
                                            <p:cond delay="1808"/>
                                          </p:stCondLst>
                                        </p:cTn>
                                        <p:tgtEl>
                                          <p:spTgt spid="133125"/>
                                        </p:tgtEl>
                                      </p:cBhvr>
                                      <p:to x="100000" y="95000"/>
                                    </p:animScale>
                                    <p:animScale>
                                      <p:cBhvr>
                                        <p:cTn id="40" dur="166" decel="50000">
                                          <p:stCondLst>
                                            <p:cond delay="1834"/>
                                          </p:stCondLst>
                                        </p:cTn>
                                        <p:tgtEl>
                                          <p:spTgt spid="133125"/>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33127"/>
                                        </p:tgtEl>
                                        <p:attrNameLst>
                                          <p:attrName>style.visibility</p:attrName>
                                        </p:attrNameLst>
                                      </p:cBhvr>
                                      <p:to>
                                        <p:strVal val="visible"/>
                                      </p:to>
                                    </p:set>
                                    <p:anim calcmode="lin" valueType="num">
                                      <p:cBhvr additive="base">
                                        <p:cTn id="45" dur="500" fill="hold"/>
                                        <p:tgtEl>
                                          <p:spTgt spid="133127"/>
                                        </p:tgtEl>
                                        <p:attrNameLst>
                                          <p:attrName>ppt_x</p:attrName>
                                        </p:attrNameLst>
                                      </p:cBhvr>
                                      <p:tavLst>
                                        <p:tav tm="0">
                                          <p:val>
                                            <p:strVal val="1+#ppt_w/2"/>
                                          </p:val>
                                        </p:tav>
                                        <p:tav tm="100000">
                                          <p:val>
                                            <p:strVal val="#ppt_x"/>
                                          </p:val>
                                        </p:tav>
                                      </p:tavLst>
                                    </p:anim>
                                    <p:anim calcmode="lin" valueType="num">
                                      <p:cBhvr additive="base">
                                        <p:cTn id="46" dur="500" fill="hold"/>
                                        <p:tgtEl>
                                          <p:spTgt spid="13312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133128"/>
                                        </p:tgtEl>
                                        <p:attrNameLst>
                                          <p:attrName>style.visibility</p:attrName>
                                        </p:attrNameLst>
                                      </p:cBhvr>
                                      <p:to>
                                        <p:strVal val="visible"/>
                                      </p:to>
                                    </p:set>
                                    <p:animEffect transition="in" filter="fade">
                                      <p:cBhvr>
                                        <p:cTn id="51" dur="770" decel="100000"/>
                                        <p:tgtEl>
                                          <p:spTgt spid="133128"/>
                                        </p:tgtEl>
                                      </p:cBhvr>
                                    </p:animEffect>
                                    <p:animScale>
                                      <p:cBhvr>
                                        <p:cTn id="52" dur="770" decel="100000"/>
                                        <p:tgtEl>
                                          <p:spTgt spid="133128"/>
                                        </p:tgtEl>
                                      </p:cBhvr>
                                      <p:from x="10000" y="10000"/>
                                      <p:to x="200000" y="450000"/>
                                    </p:animScale>
                                    <p:animScale>
                                      <p:cBhvr>
                                        <p:cTn id="53" dur="1230" accel="100000" fill="hold">
                                          <p:stCondLst>
                                            <p:cond delay="770"/>
                                          </p:stCondLst>
                                        </p:cTn>
                                        <p:tgtEl>
                                          <p:spTgt spid="133128"/>
                                        </p:tgtEl>
                                      </p:cBhvr>
                                      <p:from x="200000" y="450000"/>
                                      <p:to x="100000" y="100000"/>
                                    </p:animScale>
                                    <p:set>
                                      <p:cBhvr>
                                        <p:cTn id="54" dur="770" fill="hold"/>
                                        <p:tgtEl>
                                          <p:spTgt spid="133128"/>
                                        </p:tgtEl>
                                        <p:attrNameLst>
                                          <p:attrName>ppt_x</p:attrName>
                                        </p:attrNameLst>
                                      </p:cBhvr>
                                      <p:to>
                                        <p:strVal val="(0.5)"/>
                                      </p:to>
                                    </p:set>
                                    <p:anim from="(0.5)" to="(#ppt_x)" calcmode="lin" valueType="num">
                                      <p:cBhvr>
                                        <p:cTn id="55" dur="1230" accel="100000" fill="hold">
                                          <p:stCondLst>
                                            <p:cond delay="770"/>
                                          </p:stCondLst>
                                        </p:cTn>
                                        <p:tgtEl>
                                          <p:spTgt spid="133128"/>
                                        </p:tgtEl>
                                        <p:attrNameLst>
                                          <p:attrName>ppt_x</p:attrName>
                                        </p:attrNameLst>
                                      </p:cBhvr>
                                    </p:anim>
                                    <p:set>
                                      <p:cBhvr>
                                        <p:cTn id="56" dur="770" fill="hold"/>
                                        <p:tgtEl>
                                          <p:spTgt spid="133128"/>
                                        </p:tgtEl>
                                        <p:attrNameLst>
                                          <p:attrName>ppt_y</p:attrName>
                                        </p:attrNameLst>
                                      </p:cBhvr>
                                      <p:to>
                                        <p:strVal val="(#ppt_y+0.4)"/>
                                      </p:to>
                                    </p:set>
                                    <p:anim from="(#ppt_y+0.4)" to="(#ppt_y)" calcmode="lin" valueType="num">
                                      <p:cBhvr>
                                        <p:cTn id="57" dur="1230" accel="100000" fill="hold">
                                          <p:stCondLst>
                                            <p:cond delay="770"/>
                                          </p:stCondLst>
                                        </p:cTn>
                                        <p:tgtEl>
                                          <p:spTgt spid="133128"/>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3129"/>
                                        </p:tgtEl>
                                        <p:attrNameLst>
                                          <p:attrName>style.visibility</p:attrName>
                                        </p:attrNameLst>
                                      </p:cBhvr>
                                      <p:to>
                                        <p:strVal val="visible"/>
                                      </p:to>
                                    </p:set>
                                    <p:animEffect transition="in" filter="wipe(down)">
                                      <p:cBhvr>
                                        <p:cTn id="62" dur="500"/>
                                        <p:tgtEl>
                                          <p:spTgt spid="133129"/>
                                        </p:tgtEl>
                                      </p:cBhvr>
                                    </p:animEffect>
                                  </p:childTnLst>
                                </p:cTn>
                              </p:par>
                              <p:par>
                                <p:cTn id="63" presetID="2" presetClass="entr" presetSubtype="8" fill="hold" nodeType="withEffect">
                                  <p:stCondLst>
                                    <p:cond delay="0"/>
                                  </p:stCondLst>
                                  <p:childTnLst>
                                    <p:set>
                                      <p:cBhvr>
                                        <p:cTn id="64" dur="1" fill="hold">
                                          <p:stCondLst>
                                            <p:cond delay="0"/>
                                          </p:stCondLst>
                                        </p:cTn>
                                        <p:tgtEl>
                                          <p:spTgt spid="133130"/>
                                        </p:tgtEl>
                                        <p:attrNameLst>
                                          <p:attrName>style.visibility</p:attrName>
                                        </p:attrNameLst>
                                      </p:cBhvr>
                                      <p:to>
                                        <p:strVal val="visible"/>
                                      </p:to>
                                    </p:set>
                                    <p:anim calcmode="lin" valueType="num">
                                      <p:cBhvr additive="base">
                                        <p:cTn id="65" dur="500" fill="hold"/>
                                        <p:tgtEl>
                                          <p:spTgt spid="133130"/>
                                        </p:tgtEl>
                                        <p:attrNameLst>
                                          <p:attrName>ppt_x</p:attrName>
                                        </p:attrNameLst>
                                      </p:cBhvr>
                                      <p:tavLst>
                                        <p:tav tm="0">
                                          <p:val>
                                            <p:strVal val="0-#ppt_w/2"/>
                                          </p:val>
                                        </p:tav>
                                        <p:tav tm="100000">
                                          <p:val>
                                            <p:strVal val="#ppt_x"/>
                                          </p:val>
                                        </p:tav>
                                      </p:tavLst>
                                    </p:anim>
                                    <p:anim calcmode="lin" valueType="num">
                                      <p:cBhvr additive="base">
                                        <p:cTn id="66" dur="500" fill="hold"/>
                                        <p:tgtEl>
                                          <p:spTgt spid="133130"/>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33131"/>
                                        </p:tgtEl>
                                        <p:attrNameLst>
                                          <p:attrName>style.visibility</p:attrName>
                                        </p:attrNameLst>
                                      </p:cBhvr>
                                      <p:to>
                                        <p:strVal val="visible"/>
                                      </p:to>
                                    </p:set>
                                    <p:animEffect transition="in" filter="blinds(horizontal)">
                                      <p:cBhvr>
                                        <p:cTn id="71" dur="500"/>
                                        <p:tgtEl>
                                          <p:spTgt spid="133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P spid="133127" grpId="0"/>
      <p:bldP spid="133128" grpId="0"/>
      <p:bldP spid="133129" grpId="0"/>
      <p:bldP spid="13313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76200"/>
            <a:ext cx="7162800" cy="8382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400" smtClean="0">
                <a:solidFill>
                  <a:schemeClr val="hlink"/>
                </a:solidFill>
                <a:effectLst>
                  <a:outerShdw blurRad="38100" dist="38100" dir="2700000" algn="tl">
                    <a:srgbClr val="000000"/>
                  </a:outerShdw>
                </a:effectLst>
                <a:latin typeface="Comic Sans MS" pitchFamily="66" charset="0"/>
              </a:rPr>
              <a:t>Colligative Properties</a:t>
            </a:r>
            <a:endParaRPr lang="en-US" sz="4800" smtClean="0">
              <a:solidFill>
                <a:schemeClr val="hlink"/>
              </a:solidFill>
              <a:effectLst>
                <a:outerShdw blurRad="38100" dist="38100" dir="2700000" algn="tl">
                  <a:srgbClr val="000000"/>
                </a:outerShdw>
              </a:effectLst>
            </a:endParaRPr>
          </a:p>
        </p:txBody>
      </p:sp>
      <p:sp>
        <p:nvSpPr>
          <p:cNvPr id="14339" name="Rectangle 3"/>
          <p:cNvSpPr>
            <a:spLocks noGrp="1" noChangeArrowheads="1"/>
          </p:cNvSpPr>
          <p:nvPr>
            <p:ph type="body" idx="1"/>
          </p:nvPr>
        </p:nvSpPr>
        <p:spPr>
          <a:xfrm>
            <a:off x="304800" y="914400"/>
            <a:ext cx="8229600" cy="5562600"/>
          </a:xfrm>
          <a:extLst>
            <a:ext uri="{AF507438-7753-43E0-B8FC-AC1667EBCBE1}">
              <a14:hiddenEffects xmlns:a14="http://schemas.microsoft.com/office/drawing/2010/main">
                <a:effectLst>
                  <a:outerShdw dist="53882" dir="2700000" algn="ctr" rotWithShape="0">
                    <a:schemeClr val="folHlink"/>
                  </a:outerShdw>
                </a:effectLst>
              </a14:hiddenEffects>
            </a:ext>
          </a:extLst>
        </p:spPr>
        <p:txBody>
          <a:bodyPr/>
          <a:lstStyle/>
          <a:p>
            <a:pPr>
              <a:buFontTx/>
              <a:buNone/>
              <a:defRPr/>
            </a:pPr>
            <a:r>
              <a:rPr lang="en-US" sz="2800" smtClean="0">
                <a:solidFill>
                  <a:schemeClr val="tx2"/>
                </a:solidFill>
                <a:effectLst>
                  <a:outerShdw blurRad="38100" dist="38100" dir="2700000" algn="tl">
                    <a:srgbClr val="FFFFFF"/>
                  </a:outerShdw>
                </a:effectLst>
              </a:rPr>
              <a:t>On adding a solute to a solvent, the properties of the solvent are modified.</a:t>
            </a:r>
          </a:p>
          <a:p>
            <a:pPr>
              <a:defRPr/>
            </a:pPr>
            <a:r>
              <a:rPr lang="en-US" sz="2800" smtClean="0">
                <a:solidFill>
                  <a:schemeClr val="hlink"/>
                </a:solidFill>
                <a:effectLst>
                  <a:outerShdw blurRad="38100" dist="38100" dir="2700000" algn="tl">
                    <a:srgbClr val="000000"/>
                  </a:outerShdw>
                </a:effectLst>
              </a:rPr>
              <a:t>Vapor pressure 	decreases</a:t>
            </a:r>
          </a:p>
          <a:p>
            <a:pPr>
              <a:defRPr/>
            </a:pPr>
            <a:r>
              <a:rPr lang="en-US" sz="2800" smtClean="0">
                <a:solidFill>
                  <a:srgbClr val="00279F"/>
                </a:solidFill>
                <a:effectLst>
                  <a:outerShdw blurRad="38100" dist="38100" dir="2700000" algn="tl">
                    <a:srgbClr val="000000"/>
                  </a:outerShdw>
                </a:effectLst>
              </a:rPr>
              <a:t>Melting point 		decreases</a:t>
            </a:r>
          </a:p>
          <a:p>
            <a:pPr>
              <a:defRPr/>
            </a:pPr>
            <a:r>
              <a:rPr lang="en-US" sz="2800" smtClean="0">
                <a:solidFill>
                  <a:srgbClr val="005400"/>
                </a:solidFill>
                <a:effectLst>
                  <a:outerShdw blurRad="38100" dist="38100" dir="2700000" algn="tl">
                    <a:srgbClr val="000000"/>
                  </a:outerShdw>
                </a:effectLst>
              </a:rPr>
              <a:t>Boiling point 		increases</a:t>
            </a:r>
          </a:p>
          <a:p>
            <a:pPr>
              <a:defRPr/>
            </a:pPr>
            <a:r>
              <a:rPr lang="en-US" sz="2800" smtClean="0">
                <a:solidFill>
                  <a:srgbClr val="790015"/>
                </a:solidFill>
                <a:effectLst>
                  <a:outerShdw blurRad="38100" dist="38100" dir="2700000" algn="tl">
                    <a:srgbClr val="000000"/>
                  </a:outerShdw>
                </a:effectLst>
              </a:rPr>
              <a:t>Osmosis is possible (osmotic pressure)</a:t>
            </a:r>
          </a:p>
          <a:p>
            <a:pPr>
              <a:buFontTx/>
              <a:buNone/>
              <a:defRPr/>
            </a:pPr>
            <a:r>
              <a:rPr lang="en-US" sz="2800" smtClean="0">
                <a:solidFill>
                  <a:schemeClr val="tx2"/>
                </a:solidFill>
                <a:effectLst>
                  <a:outerShdw blurRad="38100" dist="38100" dir="2700000" algn="tl">
                    <a:srgbClr val="FFFFFF"/>
                  </a:outerShdw>
                </a:effectLst>
              </a:rPr>
              <a:t>These changes are called </a:t>
            </a:r>
            <a:r>
              <a:rPr lang="en-US" sz="2800" smtClean="0">
                <a:solidFill>
                  <a:schemeClr val="hlink"/>
                </a:solidFill>
                <a:effectLst>
                  <a:outerShdw blurRad="38100" dist="38100" dir="2700000" algn="tl">
                    <a:srgbClr val="000000"/>
                  </a:outerShdw>
                </a:effectLst>
                <a:latin typeface="Comic Sans MS" pitchFamily="66" charset="0"/>
              </a:rPr>
              <a:t>COLLIGATIVE PROPERTIES</a:t>
            </a:r>
            <a:r>
              <a:rPr lang="en-US" sz="2800" smtClean="0">
                <a:solidFill>
                  <a:schemeClr val="tx2"/>
                </a:solidFill>
                <a:effectLst>
                  <a:outerShdw blurRad="38100" dist="38100" dir="2700000" algn="tl">
                    <a:srgbClr val="FFFFFF"/>
                  </a:outerShdw>
                </a:effectLst>
              </a:rPr>
              <a:t>. </a:t>
            </a:r>
          </a:p>
          <a:p>
            <a:pPr>
              <a:buFontTx/>
              <a:buNone/>
              <a:defRPr/>
            </a:pPr>
            <a:r>
              <a:rPr lang="en-US" sz="2800" smtClean="0">
                <a:solidFill>
                  <a:schemeClr val="tx2"/>
                </a:solidFill>
                <a:effectLst>
                  <a:outerShdw blurRad="38100" dist="38100" dir="2700000" algn="tl">
                    <a:srgbClr val="FFFFFF"/>
                  </a:outerShdw>
                </a:effectLst>
              </a:rPr>
              <a:t>They depend only on the </a:t>
            </a:r>
            <a:r>
              <a:rPr lang="en-US" sz="2800" smtClean="0">
                <a:solidFill>
                  <a:schemeClr val="accent1"/>
                </a:solidFill>
                <a:effectLst>
                  <a:outerShdw blurRad="38100" dist="38100" dir="2700000" algn="tl">
                    <a:srgbClr val="000000"/>
                  </a:outerShdw>
                </a:effectLst>
                <a:latin typeface="Comic Sans MS" pitchFamily="66" charset="0"/>
              </a:rPr>
              <a:t>NUMBER</a:t>
            </a:r>
            <a:r>
              <a:rPr lang="en-US" sz="2800" smtClean="0">
                <a:solidFill>
                  <a:schemeClr val="tx2"/>
                </a:solidFill>
                <a:effectLst>
                  <a:outerShdw blurRad="38100" dist="38100" dir="2700000" algn="tl">
                    <a:srgbClr val="FFFFFF"/>
                  </a:outerShdw>
                </a:effectLst>
              </a:rPr>
              <a:t> of solute particles relative to solvent particles, not on the </a:t>
            </a:r>
            <a:r>
              <a:rPr lang="en-US" sz="2800" smtClean="0">
                <a:solidFill>
                  <a:schemeClr val="accent2"/>
                </a:solidFill>
                <a:effectLst>
                  <a:outerShdw blurRad="38100" dist="38100" dir="2700000" algn="tl">
                    <a:srgbClr val="000000"/>
                  </a:outerShdw>
                </a:effectLst>
                <a:latin typeface="Comic Sans MS" pitchFamily="66" charset="0"/>
              </a:rPr>
              <a:t>KIND</a:t>
            </a:r>
            <a:r>
              <a:rPr lang="en-US" sz="2800" smtClean="0">
                <a:solidFill>
                  <a:schemeClr val="tx2"/>
                </a:solidFill>
                <a:effectLst>
                  <a:outerShdw blurRad="38100" dist="38100" dir="2700000" algn="tl">
                    <a:srgbClr val="FFFFFF"/>
                  </a:outerShdw>
                </a:effectLst>
              </a:rPr>
              <a:t> of solute particles.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90600" y="30480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Freezing Point </a:t>
            </a:r>
            <a:endParaRPr lang="en-US" sz="4000" smtClean="0">
              <a:solidFill>
                <a:srgbClr val="00279F"/>
              </a:solidFill>
              <a:effectLst>
                <a:outerShdw blurRad="38100" dist="38100" dir="2700000" algn="tl">
                  <a:srgbClr val="000000"/>
                </a:outerShdw>
              </a:effectLst>
            </a:endParaRPr>
          </a:p>
        </p:txBody>
      </p:sp>
      <p:sp>
        <p:nvSpPr>
          <p:cNvPr id="53251" name="Rectangle 3"/>
          <p:cNvSpPr>
            <a:spLocks noGrp="1" noChangeArrowheads="1"/>
          </p:cNvSpPr>
          <p:nvPr>
            <p:ph type="body" sz="half" idx="1"/>
          </p:nvPr>
        </p:nvSpPr>
        <p:spPr>
          <a:xfrm>
            <a:off x="762000" y="5486400"/>
            <a:ext cx="7543800" cy="1752600"/>
          </a:xfrm>
        </p:spPr>
        <p:txBody>
          <a:bodyPr/>
          <a:lstStyle/>
          <a:p>
            <a:pPr algn="ctr">
              <a:buFontTx/>
              <a:buNone/>
              <a:defRPr/>
            </a:pPr>
            <a:r>
              <a:rPr lang="en-US" smtClean="0">
                <a:solidFill>
                  <a:schemeClr val="tx2"/>
                </a:solidFill>
                <a:effectLst>
                  <a:outerShdw blurRad="38100" dist="38100" dir="2700000" algn="tl">
                    <a:srgbClr val="FFFFFF"/>
                  </a:outerShdw>
                </a:effectLst>
                <a:latin typeface="Comic Sans MS" pitchFamily="66" charset="0"/>
              </a:rPr>
              <a:t>The freezing point of a solution is </a:t>
            </a:r>
            <a:r>
              <a:rPr lang="en-US" sz="3200" smtClean="0">
                <a:solidFill>
                  <a:schemeClr val="hlink"/>
                </a:solidFill>
                <a:effectLst>
                  <a:outerShdw blurRad="38100" dist="38100" dir="2700000" algn="tl">
                    <a:srgbClr val="000000"/>
                  </a:outerShdw>
                </a:effectLst>
                <a:latin typeface="Comic Sans MS" pitchFamily="66" charset="0"/>
              </a:rPr>
              <a:t>LOWER</a:t>
            </a:r>
            <a:r>
              <a:rPr lang="en-US" sz="3200" smtClean="0">
                <a:solidFill>
                  <a:schemeClr val="tx2"/>
                </a:solidFill>
                <a:effectLst>
                  <a:outerShdw blurRad="38100" dist="38100" dir="2700000" algn="tl">
                    <a:srgbClr val="FFFFFF"/>
                  </a:outerShdw>
                </a:effectLst>
                <a:latin typeface="Comic Sans MS" pitchFamily="66" charset="0"/>
              </a:rPr>
              <a:t> </a:t>
            </a:r>
            <a:r>
              <a:rPr lang="en-US" smtClean="0">
                <a:solidFill>
                  <a:schemeClr val="tx2"/>
                </a:solidFill>
                <a:effectLst>
                  <a:outerShdw blurRad="38100" dist="38100" dir="2700000" algn="tl">
                    <a:srgbClr val="FFFFFF"/>
                  </a:outerShdw>
                </a:effectLst>
                <a:latin typeface="Comic Sans MS" pitchFamily="66" charset="0"/>
              </a:rPr>
              <a:t>than that of the pure solvent</a:t>
            </a:r>
            <a:endParaRPr lang="en-US" smtClean="0">
              <a:solidFill>
                <a:schemeClr val="hlink"/>
              </a:solidFill>
              <a:effectLst>
                <a:outerShdw blurRad="38100" dist="38100" dir="2700000" algn="tl">
                  <a:srgbClr val="000000"/>
                </a:outerShdw>
              </a:effectLst>
              <a:latin typeface="Comic Sans MS" pitchFamily="66" charset="0"/>
            </a:endParaRPr>
          </a:p>
        </p:txBody>
      </p:sp>
      <p:graphicFrame>
        <p:nvGraphicFramePr>
          <p:cNvPr id="39940" name="Object 13">
            <a:hlinkClick r:id="" action="ppaction://ole?verb=0"/>
          </p:cNvPr>
          <p:cNvGraphicFramePr>
            <a:graphicFrameLocks noChangeAspect="1"/>
          </p:cNvGraphicFramePr>
          <p:nvPr>
            <p:ph sz="quarter" idx="2"/>
          </p:nvPr>
        </p:nvGraphicFramePr>
        <p:xfrm>
          <a:off x="1219200" y="2286000"/>
          <a:ext cx="1887538" cy="2819400"/>
        </p:xfrm>
        <a:graphic>
          <a:graphicData uri="http://schemas.openxmlformats.org/presentationml/2006/ole">
            <mc:AlternateContent xmlns:mc="http://schemas.openxmlformats.org/markup-compatibility/2006">
              <mc:Choice xmlns:v="urn:schemas-microsoft-com:vml" Requires="v">
                <p:oleObj spid="_x0000_s39944" name="QuickTime Movie" r:id="rId3" imgW="1223904" imgH="1828571" progId="PlayerFrameClass">
                  <p:embed/>
                </p:oleObj>
              </mc:Choice>
              <mc:Fallback>
                <p:oleObj name="QuickTime Movie" r:id="rId3" imgW="1223904" imgH="1828571" progId="PlayerFrameClass">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86000"/>
                        <a:ext cx="1887538"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4" name="Rectangle 6"/>
          <p:cNvSpPr>
            <a:spLocks noChangeArrowheads="1"/>
          </p:cNvSpPr>
          <p:nvPr/>
        </p:nvSpPr>
        <p:spPr bwMode="auto">
          <a:xfrm>
            <a:off x="1219200" y="1828800"/>
            <a:ext cx="200025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a:effectLst>
                  <a:outerShdw blurRad="38100" dist="38100" dir="2700000" algn="tl">
                    <a:srgbClr val="FFFFFF"/>
                  </a:outerShdw>
                </a:effectLst>
                <a:latin typeface="Arial" charset="0"/>
              </a:rPr>
              <a:t>Pure water</a:t>
            </a:r>
          </a:p>
        </p:txBody>
      </p:sp>
      <p:sp>
        <p:nvSpPr>
          <p:cNvPr id="53255" name="Rectangle 7"/>
          <p:cNvSpPr>
            <a:spLocks noChangeArrowheads="1"/>
          </p:cNvSpPr>
          <p:nvPr/>
        </p:nvSpPr>
        <p:spPr bwMode="auto">
          <a:xfrm>
            <a:off x="3962400" y="1371600"/>
            <a:ext cx="5181600"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n-US" sz="2800">
                <a:effectLst>
                  <a:outerShdw blurRad="38100" dist="38100" dir="2700000" algn="tl">
                    <a:srgbClr val="FFFFFF"/>
                  </a:outerShdw>
                </a:effectLst>
                <a:latin typeface="Arial" charset="0"/>
              </a:rPr>
              <a:t>Ethylene glycol/water </a:t>
            </a:r>
          </a:p>
          <a:p>
            <a:pPr algn="ctr">
              <a:defRPr/>
            </a:pPr>
            <a:r>
              <a:rPr lang="en-US" sz="2800">
                <a:effectLst>
                  <a:outerShdw blurRad="38100" dist="38100" dir="2700000" algn="tl">
                    <a:srgbClr val="FFFFFF"/>
                  </a:outerShdw>
                </a:effectLst>
                <a:latin typeface="Arial" charset="0"/>
              </a:rPr>
              <a:t>solution</a:t>
            </a:r>
          </a:p>
        </p:txBody>
      </p:sp>
      <p:graphicFrame>
        <p:nvGraphicFramePr>
          <p:cNvPr id="39943" name="Object 15">
            <a:hlinkClick r:id="" action="ppaction://ole?verb=0"/>
          </p:cNvPr>
          <p:cNvGraphicFramePr>
            <a:graphicFrameLocks noChangeAspect="1"/>
          </p:cNvGraphicFramePr>
          <p:nvPr>
            <p:ph sz="quarter" idx="3"/>
          </p:nvPr>
        </p:nvGraphicFramePr>
        <p:xfrm>
          <a:off x="5410200" y="2286000"/>
          <a:ext cx="2039938" cy="3048000"/>
        </p:xfrm>
        <a:graphic>
          <a:graphicData uri="http://schemas.openxmlformats.org/presentationml/2006/ole">
            <mc:AlternateContent xmlns:mc="http://schemas.openxmlformats.org/markup-compatibility/2006">
              <mc:Choice xmlns:v="urn:schemas-microsoft-com:vml" Requires="v">
                <p:oleObj spid="_x0000_s39945" name="QuickTime Movie" r:id="rId5" imgW="1223904" imgH="1828571" progId="PlayerFrameClass">
                  <p:embed/>
                </p:oleObj>
              </mc:Choice>
              <mc:Fallback>
                <p:oleObj name="QuickTime Movie" r:id="rId5" imgW="1223904" imgH="1828571" progId="PlayerFrameClass">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286000"/>
                        <a:ext cx="203993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90600" y="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Freezing Point </a:t>
            </a:r>
            <a:endParaRPr lang="en-US" sz="4000" smtClean="0">
              <a:solidFill>
                <a:srgbClr val="00279F"/>
              </a:solidFill>
              <a:effectLst>
                <a:outerShdw blurRad="38100" dist="38100" dir="2700000" algn="tl">
                  <a:srgbClr val="000000"/>
                </a:outerShdw>
              </a:effectLst>
            </a:endParaRPr>
          </a:p>
        </p:txBody>
      </p:sp>
      <p:sp>
        <p:nvSpPr>
          <p:cNvPr id="116739" name="Rectangle 3"/>
          <p:cNvSpPr>
            <a:spLocks noGrp="1" noChangeArrowheads="1"/>
          </p:cNvSpPr>
          <p:nvPr>
            <p:ph type="body" sz="half" idx="1"/>
          </p:nvPr>
        </p:nvSpPr>
        <p:spPr>
          <a:xfrm>
            <a:off x="228600" y="990600"/>
            <a:ext cx="3505200" cy="1143000"/>
          </a:xfrm>
        </p:spPr>
        <p:txBody>
          <a:bodyPr/>
          <a:lstStyle/>
          <a:p>
            <a:pPr>
              <a:buFontTx/>
              <a:buNone/>
              <a:defRPr/>
            </a:pPr>
            <a:r>
              <a:rPr lang="en-US" smtClean="0">
                <a:solidFill>
                  <a:schemeClr val="accent2"/>
                </a:solidFill>
                <a:effectLst>
                  <a:outerShdw blurRad="38100" dist="38100" dir="2700000" algn="tl">
                    <a:srgbClr val="000000"/>
                  </a:outerShdw>
                </a:effectLst>
              </a:rPr>
              <a:t>Common Applications of Freezing Point Depression</a:t>
            </a:r>
          </a:p>
        </p:txBody>
      </p:sp>
      <p:pic>
        <p:nvPicPr>
          <p:cNvPr id="40964" name="Picture 8" descr="salt_truck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32956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9" descr="sierra_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30400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icecreamicemachine"/>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196013" y="3873500"/>
            <a:ext cx="2947987" cy="298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7" name="Text Box 10"/>
          <p:cNvSpPr txBox="1">
            <a:spLocks noChangeArrowheads="1"/>
          </p:cNvSpPr>
          <p:nvPr/>
        </p:nvSpPr>
        <p:spPr bwMode="auto">
          <a:xfrm>
            <a:off x="304800" y="5638800"/>
            <a:ext cx="28956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Propylene glycol</a:t>
            </a:r>
          </a:p>
        </p:txBody>
      </p:sp>
      <p:sp>
        <p:nvSpPr>
          <p:cNvPr id="40968" name="Text Box 11"/>
          <p:cNvSpPr txBox="1">
            <a:spLocks noChangeArrowheads="1"/>
          </p:cNvSpPr>
          <p:nvPr/>
        </p:nvSpPr>
        <p:spPr bwMode="auto">
          <a:xfrm>
            <a:off x="4343400" y="4724400"/>
            <a:ext cx="1447800" cy="1465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Ethylene glycol – deadly to small animals</a:t>
            </a:r>
          </a:p>
        </p:txBody>
      </p:sp>
      <p:pic>
        <p:nvPicPr>
          <p:cNvPr id="40969" name="Picture 6" descr="prestone"/>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514600" y="4267200"/>
            <a:ext cx="25908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0"/>
            <a:ext cx="7162800" cy="1143000"/>
          </a:xfrm>
        </p:spPr>
        <p:txBody>
          <a:bodyPr/>
          <a:lstStyle/>
          <a:p>
            <a:r>
              <a:rPr lang="en-US" altLang="en-US" smtClean="0">
                <a:solidFill>
                  <a:srgbClr val="FF0000"/>
                </a:solidFill>
                <a:latin typeface="Comic Sans MS" panose="030F0702030302020204" pitchFamily="66" charset="0"/>
              </a:rPr>
              <a:t>Parts of a Solution</a:t>
            </a:r>
          </a:p>
        </p:txBody>
      </p:sp>
      <p:sp>
        <p:nvSpPr>
          <p:cNvPr id="8195" name="Rectangle 3"/>
          <p:cNvSpPr>
            <a:spLocks noGrp="1" noChangeArrowheads="1"/>
          </p:cNvSpPr>
          <p:nvPr>
            <p:ph type="body" sz="half" idx="1"/>
          </p:nvPr>
        </p:nvSpPr>
        <p:spPr>
          <a:xfrm>
            <a:off x="228600" y="914400"/>
            <a:ext cx="3581400" cy="4876800"/>
          </a:xfrm>
        </p:spPr>
        <p:txBody>
          <a:bodyPr/>
          <a:lstStyle/>
          <a:p>
            <a:r>
              <a:rPr lang="en-US" altLang="en-US" sz="2800" smtClean="0">
                <a:solidFill>
                  <a:srgbClr val="FF0000"/>
                </a:solidFill>
              </a:rPr>
              <a:t>SOLUTE</a:t>
            </a:r>
            <a:r>
              <a:rPr lang="en-US" altLang="en-US" sz="2800" smtClean="0"/>
              <a:t> – the part of a solution that is being dissolved (usually the lesser amount)</a:t>
            </a:r>
          </a:p>
          <a:p>
            <a:r>
              <a:rPr lang="en-US" altLang="en-US" sz="2800" smtClean="0">
                <a:solidFill>
                  <a:srgbClr val="FF0000"/>
                </a:solidFill>
              </a:rPr>
              <a:t>SOLVENT</a:t>
            </a:r>
            <a:r>
              <a:rPr lang="en-US" altLang="en-US" sz="2800" smtClean="0"/>
              <a:t> – the part of a solution that dissolves the solute (usually the greater amount)</a:t>
            </a:r>
          </a:p>
          <a:p>
            <a:r>
              <a:rPr lang="en-US" altLang="en-US" sz="2800" smtClean="0">
                <a:solidFill>
                  <a:srgbClr val="FF0000"/>
                </a:solidFill>
              </a:rPr>
              <a:t>Solute + Solvent = Solution</a:t>
            </a:r>
          </a:p>
        </p:txBody>
      </p:sp>
      <p:graphicFrame>
        <p:nvGraphicFramePr>
          <p:cNvPr id="76848" name="Group 48"/>
          <p:cNvGraphicFramePr>
            <a:graphicFrameLocks noGrp="1"/>
          </p:cNvGraphicFramePr>
          <p:nvPr>
            <p:ph sz="half" idx="2"/>
          </p:nvPr>
        </p:nvGraphicFramePr>
        <p:xfrm>
          <a:off x="4114800" y="1447800"/>
          <a:ext cx="4724400" cy="4856163"/>
        </p:xfrm>
        <a:graphic>
          <a:graphicData uri="http://schemas.openxmlformats.org/drawingml/2006/table">
            <a:tbl>
              <a:tblPr/>
              <a:tblGrid>
                <a:gridCol w="974725">
                  <a:extLst>
                    <a:ext uri="{9D8B030D-6E8A-4147-A177-3AD203B41FA5}">
                      <a16:colId xmlns:a16="http://schemas.microsoft.com/office/drawing/2014/main" val="20000"/>
                    </a:ext>
                  </a:extLst>
                </a:gridCol>
                <a:gridCol w="1125538">
                  <a:extLst>
                    <a:ext uri="{9D8B030D-6E8A-4147-A177-3AD203B41FA5}">
                      <a16:colId xmlns:a16="http://schemas.microsoft.com/office/drawing/2014/main" val="20001"/>
                    </a:ext>
                  </a:extLst>
                </a:gridCol>
                <a:gridCol w="2624137">
                  <a:extLst>
                    <a:ext uri="{9D8B030D-6E8A-4147-A177-3AD203B41FA5}">
                      <a16:colId xmlns:a16="http://schemas.microsoft.com/office/drawing/2014/main" val="20002"/>
                    </a:ext>
                  </a:extLst>
                </a:gridCol>
              </a:tblGrid>
              <a:tr h="719138">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1" u="none" strike="noStrike" cap="none" normalizeH="0" baseline="0" smtClean="0">
                          <a:ln>
                            <a:noFill/>
                          </a:ln>
                          <a:solidFill>
                            <a:schemeClr val="tx1"/>
                          </a:solidFill>
                          <a:effectLst/>
                          <a:latin typeface="Arial" charset="0"/>
                        </a:rPr>
                        <a:t>Solute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1" u="none" strike="noStrike" cap="none" normalizeH="0" baseline="0" smtClean="0">
                          <a:ln>
                            <a:noFill/>
                          </a:ln>
                          <a:solidFill>
                            <a:schemeClr val="tx1"/>
                          </a:solidFill>
                          <a:effectLst/>
                          <a:latin typeface="Arial" charset="0"/>
                        </a:rPr>
                        <a:t>Solvent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1"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755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solid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Alloys (brass, steel)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198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solid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Salt 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913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Air bubbles in ice cubes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913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liquid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“suicides” (mixed drinks)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7225">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Soft drinks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198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gas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p:cNvSpPr>
            <a:spLocks noGrp="1" noChangeArrowheads="1"/>
          </p:cNvSpPr>
          <p:nvPr>
            <p:ph type="body" sz="half" idx="1"/>
          </p:nvPr>
        </p:nvSpPr>
        <p:spPr>
          <a:xfrm>
            <a:off x="990600" y="914400"/>
            <a:ext cx="3505200" cy="1143000"/>
          </a:xfrm>
        </p:spPr>
        <p:txBody>
          <a:bodyPr/>
          <a:lstStyle/>
          <a:p>
            <a:pPr>
              <a:buFontTx/>
              <a:buNone/>
              <a:defRPr/>
            </a:pPr>
            <a:r>
              <a:rPr lang="en-US" smtClean="0">
                <a:solidFill>
                  <a:schemeClr val="accent2"/>
                </a:solidFill>
                <a:effectLst>
                  <a:outerShdw blurRad="38100" dist="38100" dir="2700000" algn="tl">
                    <a:srgbClr val="000000"/>
                  </a:outerShdw>
                </a:effectLst>
              </a:rPr>
              <a:t>Common Applications of Freezing Point Depression</a:t>
            </a:r>
          </a:p>
        </p:txBody>
      </p:sp>
      <p:pic>
        <p:nvPicPr>
          <p:cNvPr id="41987" name="Picture 13" descr="sand"/>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4876800"/>
            <a:ext cx="2947988"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descr="salt_truck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
            <a:ext cx="32956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12"/>
          <p:cNvSpPr txBox="1">
            <a:spLocks noChangeArrowheads="1"/>
          </p:cNvSpPr>
          <p:nvPr/>
        </p:nvSpPr>
        <p:spPr bwMode="auto">
          <a:xfrm>
            <a:off x="304800" y="2057400"/>
            <a:ext cx="5105400" cy="242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Which would you use for the streets of Bloomington to lower the freezing point of ice and why? Would the temperature make any difference in your decision?</a:t>
            </a:r>
          </a:p>
          <a:p>
            <a:pPr>
              <a:spcBef>
                <a:spcPct val="50000"/>
              </a:spcBef>
              <a:buFontTx/>
              <a:buAutoNum type="alphaLcParenR"/>
            </a:pPr>
            <a:r>
              <a:rPr lang="en-US" altLang="en-US"/>
              <a:t>sand, SiO</a:t>
            </a:r>
            <a:r>
              <a:rPr lang="en-US" altLang="en-US" baseline="-25000"/>
              <a:t>2</a:t>
            </a:r>
          </a:p>
          <a:p>
            <a:pPr>
              <a:spcBef>
                <a:spcPct val="50000"/>
              </a:spcBef>
              <a:buFontTx/>
              <a:buAutoNum type="alphaLcParenR"/>
            </a:pPr>
            <a:r>
              <a:rPr lang="en-US" altLang="en-US"/>
              <a:t>Rock salt, NaCl</a:t>
            </a:r>
          </a:p>
          <a:p>
            <a:pPr>
              <a:spcBef>
                <a:spcPct val="50000"/>
              </a:spcBef>
              <a:buFontTx/>
              <a:buAutoNum type="alphaLcParenR"/>
            </a:pPr>
            <a:r>
              <a:rPr lang="en-US" altLang="en-US"/>
              <a:t>Ice Melt, CaCl</a:t>
            </a:r>
            <a:r>
              <a:rPr lang="en-US" altLang="en-US" baseline="-25000"/>
              <a:t>2</a:t>
            </a:r>
          </a:p>
        </p:txBody>
      </p:sp>
      <p:pic>
        <p:nvPicPr>
          <p:cNvPr id="41990" name="Picture 15" descr="rocksalt"/>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124200" y="4953000"/>
            <a:ext cx="2070100" cy="171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1" name="Picture 17" descr="cac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4165600"/>
            <a:ext cx="2540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8" descr="roadrunnericeme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165600"/>
            <a:ext cx="1803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4" name="Rectangle 2"/>
          <p:cNvSpPr>
            <a:spLocks noGrp="1" noChangeArrowheads="1"/>
          </p:cNvSpPr>
          <p:nvPr>
            <p:ph type="title"/>
          </p:nvPr>
        </p:nvSpPr>
        <p:spPr>
          <a:xfrm>
            <a:off x="914400" y="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Freezing Point </a:t>
            </a:r>
            <a:endParaRPr lang="en-US" sz="4000" smtClean="0">
              <a:solidFill>
                <a:srgbClr val="00279F"/>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914400" y="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Boiling Point </a:t>
            </a:r>
            <a:endParaRPr lang="en-US" sz="4000" smtClean="0">
              <a:solidFill>
                <a:srgbClr val="00279F"/>
              </a:solidFill>
              <a:effectLst>
                <a:outerShdw blurRad="38100" dist="38100" dir="2700000" algn="tl">
                  <a:srgbClr val="000000"/>
                </a:outerShdw>
              </a:effectLst>
            </a:endParaRPr>
          </a:p>
        </p:txBody>
      </p:sp>
      <p:sp>
        <p:nvSpPr>
          <p:cNvPr id="114691" name="Rectangle 3"/>
          <p:cNvSpPr>
            <a:spLocks noGrp="1" noChangeArrowheads="1"/>
          </p:cNvSpPr>
          <p:nvPr>
            <p:ph type="body" sz="half" idx="1"/>
          </p:nvPr>
        </p:nvSpPr>
        <p:spPr>
          <a:xfrm>
            <a:off x="304800" y="990600"/>
            <a:ext cx="3505200" cy="1295400"/>
          </a:xfrm>
        </p:spPr>
        <p:txBody>
          <a:bodyPr/>
          <a:lstStyle/>
          <a:p>
            <a:pPr>
              <a:buFontTx/>
              <a:buNone/>
              <a:defRPr/>
            </a:pPr>
            <a:r>
              <a:rPr lang="en-US" smtClean="0">
                <a:solidFill>
                  <a:schemeClr val="accent2"/>
                </a:solidFill>
                <a:effectLst>
                  <a:outerShdw blurRad="38100" dist="38100" dir="2700000" algn="tl">
                    <a:srgbClr val="000000"/>
                  </a:outerShdw>
                </a:effectLst>
              </a:rPr>
              <a:t>Common Applications of Boiling Point Elevation</a:t>
            </a:r>
          </a:p>
        </p:txBody>
      </p:sp>
      <p:pic>
        <p:nvPicPr>
          <p:cNvPr id="43012" name="Picture 4" descr="Boiling_wate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72200" y="1143000"/>
            <a:ext cx="25400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3" name="Picture 6" descr="my_mac_and_cheese_large"/>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3600" y="3124200"/>
            <a:ext cx="3043238"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4" name="Picture 8" descr="preston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5638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Boiling Point Elevation and Freezing Point Depression</a:t>
            </a:r>
            <a:endParaRPr lang="en-US" sz="4000" smtClean="0">
              <a:solidFill>
                <a:schemeClr val="hlink"/>
              </a:solidFill>
              <a:effectLst>
                <a:outerShdw blurRad="38100" dist="38100" dir="2700000" algn="tl">
                  <a:srgbClr val="000000"/>
                </a:outerShdw>
              </a:effectLst>
            </a:endParaRPr>
          </a:p>
        </p:txBody>
      </p:sp>
      <p:sp>
        <p:nvSpPr>
          <p:cNvPr id="59395" name="Rectangle 3"/>
          <p:cNvSpPr>
            <a:spLocks noGrp="1" noChangeArrowheads="1"/>
          </p:cNvSpPr>
          <p:nvPr>
            <p:ph type="body" idx="1"/>
          </p:nvPr>
        </p:nvSpPr>
        <p:spPr>
          <a:xfrm>
            <a:off x="685800" y="1905000"/>
            <a:ext cx="7543800" cy="4800600"/>
          </a:xfrm>
        </p:spPr>
        <p:txBody>
          <a:bodyPr/>
          <a:lstStyle/>
          <a:p>
            <a:pPr>
              <a:lnSpc>
                <a:spcPct val="80000"/>
              </a:lnSpc>
              <a:buFontTx/>
              <a:buNone/>
              <a:defRPr/>
            </a:pPr>
            <a:r>
              <a:rPr lang="en-US" sz="2800" smtClean="0">
                <a:effectLst>
                  <a:outerShdw blurRad="38100" dist="38100" dir="2700000" algn="tl">
                    <a:srgbClr val="FFFFFF"/>
                  </a:outerShdw>
                </a:effectLst>
              </a:rPr>
              <a:t> 			</a:t>
            </a:r>
            <a:r>
              <a:rPr lang="en-US" sz="4000" smtClean="0">
                <a:solidFill>
                  <a:srgbClr val="063DE8"/>
                </a:solidFill>
                <a:effectLst>
                  <a:outerShdw blurRad="38100" dist="38100" dir="2700000" algn="tl">
                    <a:srgbClr val="000000"/>
                  </a:outerShdw>
                </a:effectLst>
                <a:latin typeface="Comic Sans MS" pitchFamily="66" charset="0"/>
              </a:rPr>
              <a:t>∆T  =  K•m•i</a:t>
            </a:r>
            <a:endParaRPr lang="en-US" sz="4000" smtClean="0">
              <a:effectLst>
                <a:outerShdw blurRad="38100" dist="38100" dir="2700000" algn="tl">
                  <a:srgbClr val="FFFFFF"/>
                </a:outerShdw>
              </a:effectLst>
            </a:endParaRPr>
          </a:p>
          <a:p>
            <a:pPr>
              <a:lnSpc>
                <a:spcPct val="80000"/>
              </a:lnSpc>
              <a:buFontTx/>
              <a:buNone/>
              <a:defRPr/>
            </a:pPr>
            <a:r>
              <a:rPr lang="en-US" sz="2800" smtClean="0">
                <a:effectLst>
                  <a:outerShdw blurRad="38100" dist="38100" dir="2700000" algn="tl">
                    <a:srgbClr val="FFFFFF"/>
                  </a:outerShdw>
                </a:effectLst>
              </a:rPr>
              <a:t>i = van’t Hoff factor = number of particles produced per molecule/formula unit. For covalent compounds, i = 1.  For ionic compounds, i = the number of ions present (both + and -)</a:t>
            </a:r>
          </a:p>
          <a:p>
            <a:pPr>
              <a:lnSpc>
                <a:spcPct val="80000"/>
              </a:lnSpc>
              <a:buFontTx/>
              <a:buNone/>
              <a:defRPr/>
            </a:pPr>
            <a:r>
              <a:rPr lang="en-US" sz="2800" u="sng" smtClean="0">
                <a:effectLst>
                  <a:outerShdw blurRad="38100" dist="38100" dir="2700000" algn="tl">
                    <a:srgbClr val="FFFFFF"/>
                  </a:outerShdw>
                </a:effectLst>
              </a:rPr>
              <a:t>Compound		Theoretical Value of i</a:t>
            </a:r>
            <a:endParaRPr lang="en-US" sz="2800" smtClean="0">
              <a:effectLst>
                <a:outerShdw blurRad="38100" dist="38100" dir="2700000" algn="tl">
                  <a:srgbClr val="FFFFFF"/>
                </a:outerShdw>
              </a:effectLst>
            </a:endParaRPr>
          </a:p>
          <a:p>
            <a:pPr>
              <a:lnSpc>
                <a:spcPct val="80000"/>
              </a:lnSpc>
              <a:buFontTx/>
              <a:buNone/>
              <a:defRPr/>
            </a:pPr>
            <a:r>
              <a:rPr lang="en-US" sz="2800" smtClean="0">
                <a:solidFill>
                  <a:srgbClr val="790015"/>
                </a:solidFill>
                <a:effectLst>
                  <a:outerShdw blurRad="38100" dist="38100" dir="2700000" algn="tl">
                    <a:srgbClr val="000000"/>
                  </a:outerShdw>
                </a:effectLst>
              </a:rPr>
              <a:t>glycol				1</a:t>
            </a:r>
          </a:p>
          <a:p>
            <a:pPr>
              <a:lnSpc>
                <a:spcPct val="80000"/>
              </a:lnSpc>
              <a:buFontTx/>
              <a:buNone/>
              <a:defRPr/>
            </a:pPr>
            <a:r>
              <a:rPr lang="en-US" sz="2800" smtClean="0">
                <a:solidFill>
                  <a:srgbClr val="005400"/>
                </a:solidFill>
                <a:effectLst>
                  <a:outerShdw blurRad="38100" dist="38100" dir="2700000" algn="tl">
                    <a:srgbClr val="000000"/>
                  </a:outerShdw>
                </a:effectLst>
              </a:rPr>
              <a:t>NaCl					2</a:t>
            </a:r>
          </a:p>
          <a:p>
            <a:pPr>
              <a:lnSpc>
                <a:spcPct val="80000"/>
              </a:lnSpc>
              <a:buFontTx/>
              <a:buNone/>
              <a:defRPr/>
            </a:pPr>
            <a:r>
              <a:rPr lang="en-US" sz="2800" smtClean="0">
                <a:solidFill>
                  <a:srgbClr val="00279F"/>
                </a:solidFill>
                <a:effectLst>
                  <a:outerShdw blurRad="38100" dist="38100" dir="2700000" algn="tl">
                    <a:srgbClr val="000000"/>
                  </a:outerShdw>
                </a:effectLst>
              </a:rPr>
              <a:t>CaCl</a:t>
            </a:r>
            <a:r>
              <a:rPr lang="en-US" sz="2800" baseline="-25000" smtClean="0">
                <a:solidFill>
                  <a:srgbClr val="00279F"/>
                </a:solidFill>
                <a:effectLst>
                  <a:outerShdw blurRad="38100" dist="38100" dir="2700000" algn="tl">
                    <a:srgbClr val="000000"/>
                  </a:outerShdw>
                </a:effectLst>
              </a:rPr>
              <a:t>2</a:t>
            </a:r>
            <a:r>
              <a:rPr lang="en-US" sz="2800" smtClean="0">
                <a:solidFill>
                  <a:srgbClr val="00279F"/>
                </a:solidFill>
                <a:effectLst>
                  <a:outerShdw blurRad="38100" dist="38100" dir="2700000" algn="tl">
                    <a:srgbClr val="000000"/>
                  </a:outerShdw>
                </a:effectLst>
              </a:rPr>
              <a:t>				3</a:t>
            </a:r>
          </a:p>
          <a:p>
            <a:pPr>
              <a:lnSpc>
                <a:spcPct val="80000"/>
              </a:lnSpc>
              <a:buFontTx/>
              <a:buNone/>
              <a:defRPr/>
            </a:pPr>
            <a:r>
              <a:rPr lang="en-US" sz="2800" smtClean="0">
                <a:solidFill>
                  <a:srgbClr val="00279F"/>
                </a:solidFill>
                <a:effectLst>
                  <a:outerShdw blurRad="38100" dist="38100" dir="2700000" algn="tl">
                    <a:srgbClr val="000000"/>
                  </a:outerShdw>
                </a:effectLst>
              </a:rPr>
              <a:t>Ca</a:t>
            </a:r>
            <a:r>
              <a:rPr lang="en-US" sz="2800" baseline="-25000" smtClean="0">
                <a:solidFill>
                  <a:srgbClr val="00279F"/>
                </a:solidFill>
                <a:effectLst>
                  <a:outerShdw blurRad="38100" dist="38100" dir="2700000" algn="tl">
                    <a:srgbClr val="000000"/>
                  </a:outerShdw>
                </a:effectLst>
              </a:rPr>
              <a:t>3</a:t>
            </a:r>
            <a:r>
              <a:rPr lang="en-US" sz="2800" smtClean="0">
                <a:solidFill>
                  <a:srgbClr val="00279F"/>
                </a:solidFill>
                <a:effectLst>
                  <a:outerShdw blurRad="38100" dist="38100" dir="2700000" algn="tl">
                    <a:srgbClr val="000000"/>
                  </a:outerShdw>
                </a:effectLst>
              </a:rPr>
              <a:t>(PO</a:t>
            </a:r>
            <a:r>
              <a:rPr lang="en-US" sz="2800" baseline="-25000" smtClean="0">
                <a:solidFill>
                  <a:srgbClr val="00279F"/>
                </a:solidFill>
                <a:effectLst>
                  <a:outerShdw blurRad="38100" dist="38100" dir="2700000" algn="tl">
                    <a:srgbClr val="000000"/>
                  </a:outerShdw>
                </a:effectLst>
              </a:rPr>
              <a:t>4</a:t>
            </a:r>
            <a:r>
              <a:rPr lang="en-US" sz="2800" smtClean="0">
                <a:solidFill>
                  <a:srgbClr val="00279F"/>
                </a:solidFill>
                <a:effectLst>
                  <a:outerShdw blurRad="38100" dist="38100" dir="2700000" algn="tl">
                    <a:srgbClr val="000000"/>
                  </a:outerShdw>
                </a:effectLst>
              </a:rPr>
              <a:t>)</a:t>
            </a:r>
            <a:r>
              <a:rPr lang="en-US" sz="2800" baseline="-25000" smtClean="0">
                <a:solidFill>
                  <a:srgbClr val="00279F"/>
                </a:solidFill>
                <a:effectLst>
                  <a:outerShdw blurRad="38100" dist="38100" dir="2700000" algn="tl">
                    <a:srgbClr val="000000"/>
                  </a:outerShdw>
                </a:effectLst>
              </a:rPr>
              <a:t>2</a:t>
            </a:r>
            <a:r>
              <a:rPr lang="en-US" sz="2800" smtClean="0">
                <a:solidFill>
                  <a:srgbClr val="00279F"/>
                </a:solidFill>
                <a:effectLst>
                  <a:outerShdw blurRad="38100" dist="38100" dir="2700000" algn="tl">
                    <a:srgbClr val="000000"/>
                  </a:outerShdw>
                </a:effectLst>
              </a:rPr>
              <a:t>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9395">
                                            <p:txEl>
                                              <p:pRg st="3" end="3"/>
                                            </p:txEl>
                                          </p:spTgt>
                                        </p:tgtEl>
                                        <p:attrNameLst>
                                          <p:attrName>style.visibility</p:attrName>
                                        </p:attrNameLst>
                                      </p:cBhvr>
                                      <p:to>
                                        <p:strVal val="visible"/>
                                      </p:to>
                                    </p:set>
                                    <p:animEffect transition="in" filter="dissolve">
                                      <p:cBhvr>
                                        <p:cTn id="7" dur="500"/>
                                        <p:tgtEl>
                                          <p:spTgt spid="5939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9395">
                                            <p:txEl>
                                              <p:pRg st="4" end="4"/>
                                            </p:txEl>
                                          </p:spTgt>
                                        </p:tgtEl>
                                        <p:attrNameLst>
                                          <p:attrName>style.visibility</p:attrName>
                                        </p:attrNameLst>
                                      </p:cBhvr>
                                      <p:to>
                                        <p:strVal val="visible"/>
                                      </p:to>
                                    </p:set>
                                    <p:animEffect transition="in" filter="dissolve">
                                      <p:cBhvr>
                                        <p:cTn id="12" dur="500"/>
                                        <p:tgtEl>
                                          <p:spTgt spid="5939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9395">
                                            <p:txEl>
                                              <p:pRg st="5" end="5"/>
                                            </p:txEl>
                                          </p:spTgt>
                                        </p:tgtEl>
                                        <p:attrNameLst>
                                          <p:attrName>style.visibility</p:attrName>
                                        </p:attrNameLst>
                                      </p:cBhvr>
                                      <p:to>
                                        <p:strVal val="visible"/>
                                      </p:to>
                                    </p:set>
                                    <p:animEffect transition="in" filter="dissolve">
                                      <p:cBhvr>
                                        <p:cTn id="17" dur="500"/>
                                        <p:tgtEl>
                                          <p:spTgt spid="5939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9395">
                                            <p:txEl>
                                              <p:pRg st="6" end="6"/>
                                            </p:txEl>
                                          </p:spTgt>
                                        </p:tgtEl>
                                        <p:attrNameLst>
                                          <p:attrName>style.visibility</p:attrName>
                                        </p:attrNameLst>
                                      </p:cBhvr>
                                      <p:to>
                                        <p:strVal val="visible"/>
                                      </p:to>
                                    </p:set>
                                    <p:animEffect transition="in" filter="dissolve">
                                      <p:cBhvr>
                                        <p:cTn id="22"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Boiling Point Elevation and Freezing Point Depression</a:t>
            </a:r>
            <a:endParaRPr lang="en-US" sz="4000" smtClean="0">
              <a:solidFill>
                <a:schemeClr val="hlink"/>
              </a:solidFill>
              <a:effectLst>
                <a:outerShdw blurRad="38100" dist="38100" dir="2700000" algn="tl">
                  <a:srgbClr val="000000"/>
                </a:outerShdw>
              </a:effectLst>
            </a:endParaRPr>
          </a:p>
        </p:txBody>
      </p:sp>
      <p:sp>
        <p:nvSpPr>
          <p:cNvPr id="113667" name="Rectangle 3"/>
          <p:cNvSpPr>
            <a:spLocks noGrp="1" noChangeArrowheads="1"/>
          </p:cNvSpPr>
          <p:nvPr>
            <p:ph type="body" sz="half" idx="1"/>
          </p:nvPr>
        </p:nvSpPr>
        <p:spPr>
          <a:xfrm>
            <a:off x="990600" y="1981200"/>
            <a:ext cx="7620000" cy="457200"/>
          </a:xfrm>
        </p:spPr>
        <p:txBody>
          <a:bodyPr/>
          <a:lstStyle/>
          <a:p>
            <a:pPr>
              <a:buFontTx/>
              <a:buNone/>
              <a:defRPr/>
            </a:pPr>
            <a:r>
              <a:rPr lang="en-US" smtClean="0">
                <a:effectLst>
                  <a:outerShdw blurRad="38100" dist="38100" dir="2700000" algn="tl">
                    <a:srgbClr val="FFFFFF"/>
                  </a:outerShdw>
                </a:effectLst>
              </a:rPr>
              <a:t> 			</a:t>
            </a:r>
            <a:r>
              <a:rPr lang="en-US" sz="3600" smtClean="0">
                <a:solidFill>
                  <a:srgbClr val="063DE8"/>
                </a:solidFill>
                <a:effectLst>
                  <a:outerShdw blurRad="38100" dist="38100" dir="2700000" algn="tl">
                    <a:srgbClr val="000000"/>
                  </a:outerShdw>
                </a:effectLst>
                <a:latin typeface="Comic Sans MS" pitchFamily="66" charset="0"/>
              </a:rPr>
              <a:t>∆T  =  K•m•i</a:t>
            </a:r>
          </a:p>
        </p:txBody>
      </p:sp>
      <p:graphicFrame>
        <p:nvGraphicFramePr>
          <p:cNvPr id="113820" name="Group 156"/>
          <p:cNvGraphicFramePr>
            <a:graphicFrameLocks noGrp="1"/>
          </p:cNvGraphicFramePr>
          <p:nvPr>
            <p:ph sz="quarter" idx="2"/>
          </p:nvPr>
        </p:nvGraphicFramePr>
        <p:xfrm>
          <a:off x="4800600" y="3581400"/>
          <a:ext cx="3505200" cy="2743200"/>
        </p:xfrm>
        <a:graphic>
          <a:graphicData uri="http://schemas.openxmlformats.org/drawingml/2006/table">
            <a:tbl>
              <a:tblPr/>
              <a:tblGrid>
                <a:gridCol w="2709863">
                  <a:extLst>
                    <a:ext uri="{9D8B030D-6E8A-4147-A177-3AD203B41FA5}">
                      <a16:colId xmlns:a16="http://schemas.microsoft.com/office/drawing/2014/main" val="20000"/>
                    </a:ext>
                  </a:extLst>
                </a:gridCol>
                <a:gridCol w="795337">
                  <a:extLst>
                    <a:ext uri="{9D8B030D-6E8A-4147-A177-3AD203B41FA5}">
                      <a16:colId xmlns:a16="http://schemas.microsoft.com/office/drawing/2014/main" val="20001"/>
                    </a:ext>
                  </a:extLst>
                </a:gridCol>
              </a:tblGrid>
              <a:tr h="330200">
                <a:tc>
                  <a:txBody>
                    <a:bodyPr/>
                    <a:lstStyle/>
                    <a:p>
                      <a:pPr marL="285750" marR="0" lvl="0" indent="-28575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Substance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K</a:t>
                      </a:r>
                      <a:r>
                        <a:rPr kumimoji="0" lang="en-US" sz="2400" b="0" i="0" u="none" strike="noStrike" cap="none" normalizeH="0" baseline="-30000" smtClean="0">
                          <a:ln>
                            <a:noFill/>
                          </a:ln>
                          <a:solidFill>
                            <a:schemeClr val="tx1"/>
                          </a:solidFill>
                          <a:effectLst/>
                          <a:latin typeface="Times" charset="0"/>
                        </a:rPr>
                        <a:t>b</a:t>
                      </a:r>
                      <a:r>
                        <a:rPr kumimoji="0" lang="en-US" sz="2400" b="0" i="0" u="none" strike="noStrike" cap="none" normalizeH="0" baseline="0" smtClean="0">
                          <a:ln>
                            <a:noFill/>
                          </a:ln>
                          <a:solidFill>
                            <a:schemeClr val="tx1"/>
                          </a:solidFill>
                          <a:effectLst/>
                          <a:latin typeface="Times"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benzene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2.53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camphor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5.95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carbon tetrachloride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5.03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ethyl ether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2.02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water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0.52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3744" name="Rectangle 80"/>
          <p:cNvSpPr>
            <a:spLocks noChangeArrowheads="1"/>
          </p:cNvSpPr>
          <p:nvPr/>
        </p:nvSpPr>
        <p:spPr bwMode="auto">
          <a:xfrm>
            <a:off x="304800" y="2362200"/>
            <a:ext cx="4559300"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a:solidFill>
                  <a:srgbClr val="063DE8"/>
                </a:solidFill>
                <a:effectLst>
                  <a:outerShdw blurRad="38100" dist="38100" dir="2700000" algn="tl">
                    <a:srgbClr val="000000"/>
                  </a:outerShdw>
                </a:effectLst>
                <a:latin typeface="Arial" charset="0"/>
              </a:rPr>
              <a:t>m = molality</a:t>
            </a:r>
          </a:p>
          <a:p>
            <a:pPr>
              <a:defRPr/>
            </a:pPr>
            <a:r>
              <a:rPr lang="en-US" sz="2400">
                <a:solidFill>
                  <a:srgbClr val="063DE8"/>
                </a:solidFill>
                <a:effectLst>
                  <a:outerShdw blurRad="38100" dist="38100" dir="2700000" algn="tl">
                    <a:srgbClr val="000000"/>
                  </a:outerShdw>
                </a:effectLst>
                <a:latin typeface="Arial" charset="0"/>
              </a:rPr>
              <a:t>K = molal freezing  </a:t>
            </a:r>
            <a:br>
              <a:rPr lang="en-US" sz="2400">
                <a:solidFill>
                  <a:srgbClr val="063DE8"/>
                </a:solidFill>
                <a:effectLst>
                  <a:outerShdw blurRad="38100" dist="38100" dir="2700000" algn="tl">
                    <a:srgbClr val="000000"/>
                  </a:outerShdw>
                </a:effectLst>
                <a:latin typeface="Arial" charset="0"/>
              </a:rPr>
            </a:br>
            <a:r>
              <a:rPr lang="en-US" sz="2400">
                <a:solidFill>
                  <a:srgbClr val="063DE8"/>
                </a:solidFill>
                <a:effectLst>
                  <a:outerShdw blurRad="38100" dist="38100" dir="2700000" algn="tl">
                    <a:srgbClr val="000000"/>
                  </a:outerShdw>
                </a:effectLst>
                <a:latin typeface="Arial" charset="0"/>
              </a:rPr>
              <a:t>   point/boiling point constant</a:t>
            </a:r>
          </a:p>
        </p:txBody>
      </p:sp>
      <p:graphicFrame>
        <p:nvGraphicFramePr>
          <p:cNvPr id="113821" name="Group 157"/>
          <p:cNvGraphicFramePr>
            <a:graphicFrameLocks noGrp="1"/>
          </p:cNvGraphicFramePr>
          <p:nvPr>
            <p:ph sz="quarter" idx="3"/>
          </p:nvPr>
        </p:nvGraphicFramePr>
        <p:xfrm>
          <a:off x="990600" y="3581400"/>
          <a:ext cx="3505200" cy="2743200"/>
        </p:xfrm>
        <a:graphic>
          <a:graphicData uri="http://schemas.openxmlformats.org/drawingml/2006/table">
            <a:tbl>
              <a:tblPr/>
              <a:tblGrid>
                <a:gridCol w="2709863">
                  <a:extLst>
                    <a:ext uri="{9D8B030D-6E8A-4147-A177-3AD203B41FA5}">
                      <a16:colId xmlns:a16="http://schemas.microsoft.com/office/drawing/2014/main" val="20000"/>
                    </a:ext>
                  </a:extLst>
                </a:gridCol>
                <a:gridCol w="795337">
                  <a:extLst>
                    <a:ext uri="{9D8B030D-6E8A-4147-A177-3AD203B41FA5}">
                      <a16:colId xmlns:a16="http://schemas.microsoft.com/office/drawing/2014/main" val="20001"/>
                    </a:ext>
                  </a:extLst>
                </a:gridCol>
              </a:tblGrid>
              <a:tr h="330200">
                <a:tc>
                  <a:txBody>
                    <a:bodyPr/>
                    <a:lstStyle/>
                    <a:p>
                      <a:pPr marL="285750" marR="0" lvl="0" indent="-28575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Substance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K</a:t>
                      </a:r>
                      <a:r>
                        <a:rPr kumimoji="0" lang="en-US" sz="2400" b="0" i="0" u="none" strike="noStrike" cap="none" normalizeH="0" baseline="-30000" smtClean="0">
                          <a:ln>
                            <a:noFill/>
                          </a:ln>
                          <a:solidFill>
                            <a:schemeClr val="tx1"/>
                          </a:solidFill>
                          <a:effectLst/>
                          <a:latin typeface="Times" charset="0"/>
                        </a:rPr>
                        <a:t>f</a:t>
                      </a:r>
                      <a:r>
                        <a:rPr kumimoji="0" lang="en-US" sz="2400" b="0" i="0" u="none" strike="noStrike" cap="none" normalizeH="0" baseline="0" smtClean="0">
                          <a:ln>
                            <a:noFill/>
                          </a:ln>
                          <a:solidFill>
                            <a:schemeClr val="tx1"/>
                          </a:solidFill>
                          <a:effectLst/>
                          <a:latin typeface="Times"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benzene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5.12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camphor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40.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carbon tetrachloride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30.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ethyl ether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1.79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water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1.86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152400"/>
            <a:ext cx="8610600" cy="762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Boiling Point </a:t>
            </a:r>
            <a:endParaRPr lang="en-US" sz="4000" smtClean="0">
              <a:solidFill>
                <a:srgbClr val="00279F"/>
              </a:solidFill>
              <a:effectLst>
                <a:outerShdw blurRad="38100" dist="38100" dir="2700000" algn="tl">
                  <a:srgbClr val="000000"/>
                </a:outerShdw>
              </a:effectLst>
            </a:endParaRPr>
          </a:p>
        </p:txBody>
      </p:sp>
      <p:sp>
        <p:nvSpPr>
          <p:cNvPr id="52227" name="Rectangle 3"/>
          <p:cNvSpPr>
            <a:spLocks noGrp="1" noChangeArrowheads="1"/>
          </p:cNvSpPr>
          <p:nvPr>
            <p:ph type="body" idx="1"/>
          </p:nvPr>
        </p:nvSpPr>
        <p:spPr>
          <a:xfrm>
            <a:off x="533400" y="1066800"/>
            <a:ext cx="8001000" cy="5257800"/>
          </a:xfrm>
        </p:spPr>
        <p:txBody>
          <a:bodyPr/>
          <a:lstStyle/>
          <a:p>
            <a:pPr>
              <a:lnSpc>
                <a:spcPct val="80000"/>
              </a:lnSpc>
              <a:buFontTx/>
              <a:buNone/>
              <a:defRPr/>
            </a:pPr>
            <a:r>
              <a:rPr lang="en-US" sz="2800" smtClean="0">
                <a:solidFill>
                  <a:schemeClr val="tx2"/>
                </a:solidFill>
                <a:effectLst>
                  <a:outerShdw blurRad="38100" dist="38100" dir="2700000" algn="tl">
                    <a:srgbClr val="FFFFFF"/>
                  </a:outerShdw>
                </a:effectLst>
              </a:rPr>
              <a:t>Dissolve 62.1 g of glycol (1.00 mol) in 250. g of water. What is the boiling point of the solution?</a:t>
            </a:r>
          </a:p>
          <a:p>
            <a:pPr>
              <a:lnSpc>
                <a:spcPct val="80000"/>
              </a:lnSpc>
              <a:buFontTx/>
              <a:buNone/>
              <a:defRPr/>
            </a:pPr>
            <a:r>
              <a:rPr lang="en-US" sz="2800" smtClean="0">
                <a:solidFill>
                  <a:srgbClr val="790015"/>
                </a:solidFill>
                <a:effectLst>
                  <a:outerShdw blurRad="38100" dist="38100" dir="2700000" algn="tl">
                    <a:srgbClr val="000000"/>
                  </a:outerShdw>
                </a:effectLst>
              </a:rPr>
              <a:t>K</a:t>
            </a:r>
            <a:r>
              <a:rPr lang="en-US" sz="2800" baseline="-25000" smtClean="0">
                <a:solidFill>
                  <a:srgbClr val="790015"/>
                </a:solidFill>
                <a:effectLst>
                  <a:outerShdw blurRad="38100" dist="38100" dir="2700000" algn="tl">
                    <a:srgbClr val="000000"/>
                  </a:outerShdw>
                </a:effectLst>
              </a:rPr>
              <a:t>b</a:t>
            </a:r>
            <a:r>
              <a:rPr lang="en-US" sz="2800" smtClean="0">
                <a:solidFill>
                  <a:srgbClr val="790015"/>
                </a:solidFill>
                <a:effectLst>
                  <a:outerShdw blurRad="38100" dist="38100" dir="2700000" algn="tl">
                    <a:srgbClr val="000000"/>
                  </a:outerShdw>
                </a:effectLst>
              </a:rPr>
              <a:t> = 0.52 </a:t>
            </a:r>
            <a:r>
              <a:rPr lang="en-US" sz="2800" baseline="30000" smtClean="0">
                <a:solidFill>
                  <a:srgbClr val="790015"/>
                </a:solidFill>
                <a:effectLst>
                  <a:outerShdw blurRad="38100" dist="38100" dir="2700000" algn="tl">
                    <a:srgbClr val="000000"/>
                  </a:outerShdw>
                </a:effectLst>
              </a:rPr>
              <a:t>o</a:t>
            </a:r>
            <a:r>
              <a:rPr lang="en-US" sz="2800" smtClean="0">
                <a:solidFill>
                  <a:srgbClr val="790015"/>
                </a:solidFill>
                <a:effectLst>
                  <a:outerShdw blurRad="38100" dist="38100" dir="2700000" algn="tl">
                    <a:srgbClr val="000000"/>
                  </a:outerShdw>
                </a:effectLst>
              </a:rPr>
              <a:t>C/molal for water (see K</a:t>
            </a:r>
            <a:r>
              <a:rPr lang="en-US" sz="2800" baseline="-25000" smtClean="0">
                <a:solidFill>
                  <a:srgbClr val="790015"/>
                </a:solidFill>
                <a:effectLst>
                  <a:outerShdw blurRad="38100" dist="38100" dir="2700000" algn="tl">
                    <a:srgbClr val="000000"/>
                  </a:outerShdw>
                </a:effectLst>
              </a:rPr>
              <a:t>b</a:t>
            </a:r>
            <a:r>
              <a:rPr lang="en-US" sz="2800" smtClean="0">
                <a:solidFill>
                  <a:srgbClr val="790015"/>
                </a:solidFill>
                <a:effectLst>
                  <a:outerShdw blurRad="38100" dist="38100" dir="2700000" algn="tl">
                    <a:srgbClr val="000000"/>
                  </a:outerShdw>
                </a:effectLst>
              </a:rPr>
              <a:t> table).</a:t>
            </a:r>
            <a:endParaRPr lang="en-US" sz="2800" smtClean="0">
              <a:solidFill>
                <a:schemeClr val="tx2"/>
              </a:solidFill>
              <a:effectLst>
                <a:outerShdw blurRad="38100" dist="38100" dir="2700000" algn="tl">
                  <a:srgbClr val="FFFFFF"/>
                </a:outerShdw>
              </a:effectLst>
            </a:endParaRPr>
          </a:p>
          <a:p>
            <a:pPr>
              <a:lnSpc>
                <a:spcPct val="80000"/>
              </a:lnSpc>
              <a:buFontTx/>
              <a:buNone/>
              <a:defRPr/>
            </a:pPr>
            <a:r>
              <a:rPr lang="en-US" sz="2800" smtClean="0">
                <a:solidFill>
                  <a:schemeClr val="accent1"/>
                </a:solidFill>
                <a:effectLst>
                  <a:outerShdw blurRad="38100" dist="38100" dir="2700000" algn="tl">
                    <a:srgbClr val="000000"/>
                  </a:outerShdw>
                </a:effectLst>
              </a:rPr>
              <a:t>Solution		</a:t>
            </a:r>
            <a:r>
              <a:rPr lang="en-US" sz="2800" smtClean="0">
                <a:solidFill>
                  <a:schemeClr val="tx2"/>
                </a:solidFill>
                <a:effectLst>
                  <a:outerShdw blurRad="38100" dist="38100" dir="2700000" algn="tl">
                    <a:srgbClr val="FFFFFF"/>
                  </a:outerShdw>
                </a:effectLst>
              </a:rPr>
              <a:t>∆T</a:t>
            </a:r>
            <a:r>
              <a:rPr lang="en-US" sz="2800" baseline="-25000" smtClean="0">
                <a:solidFill>
                  <a:schemeClr val="tx2"/>
                </a:solidFill>
                <a:effectLst>
                  <a:outerShdw blurRad="38100" dist="38100" dir="2700000" algn="tl">
                    <a:srgbClr val="FFFFFF"/>
                  </a:outerShdw>
                </a:effectLst>
              </a:rPr>
              <a:t>BP</a:t>
            </a:r>
            <a:r>
              <a:rPr lang="en-US" sz="2800" smtClean="0">
                <a:solidFill>
                  <a:schemeClr val="tx2"/>
                </a:solidFill>
                <a:effectLst>
                  <a:outerShdw blurRad="38100" dist="38100" dir="2700000" algn="tl">
                    <a:srgbClr val="FFFFFF"/>
                  </a:outerShdw>
                </a:effectLst>
              </a:rPr>
              <a:t>  =  K</a:t>
            </a:r>
            <a:r>
              <a:rPr lang="en-US" sz="2800" baseline="-25000" smtClean="0">
                <a:solidFill>
                  <a:schemeClr val="tx2"/>
                </a:solidFill>
                <a:effectLst>
                  <a:outerShdw blurRad="38100" dist="38100" dir="2700000" algn="tl">
                    <a:srgbClr val="FFFFFF"/>
                  </a:outerShdw>
                </a:effectLst>
              </a:rPr>
              <a:t>b</a:t>
            </a:r>
            <a:r>
              <a:rPr lang="en-US" sz="2800" smtClean="0">
                <a:solidFill>
                  <a:schemeClr val="tx2"/>
                </a:solidFill>
                <a:effectLst>
                  <a:outerShdw blurRad="38100" dist="38100" dir="2700000" algn="tl">
                    <a:srgbClr val="FFFFFF"/>
                  </a:outerShdw>
                </a:effectLst>
              </a:rPr>
              <a:t> • m • i</a:t>
            </a:r>
          </a:p>
          <a:p>
            <a:pPr>
              <a:lnSpc>
                <a:spcPct val="80000"/>
              </a:lnSpc>
              <a:buFontTx/>
              <a:buNone/>
              <a:defRPr/>
            </a:pPr>
            <a:endParaRPr lang="en-US" sz="2800" smtClean="0">
              <a:solidFill>
                <a:schemeClr val="tx2"/>
              </a:solidFill>
              <a:effectLst>
                <a:outerShdw blurRad="38100" dist="38100" dir="2700000" algn="tl">
                  <a:srgbClr val="FFFFFF"/>
                </a:outerShdw>
              </a:effectLst>
            </a:endParaRPr>
          </a:p>
          <a:p>
            <a:pPr>
              <a:lnSpc>
                <a:spcPct val="80000"/>
              </a:lnSpc>
              <a:buFontTx/>
              <a:buNone/>
              <a:defRPr/>
            </a:pPr>
            <a:r>
              <a:rPr lang="en-US" sz="2800" smtClean="0">
                <a:solidFill>
                  <a:schemeClr val="tx2"/>
                </a:solidFill>
                <a:effectLst>
                  <a:outerShdw blurRad="38100" dist="38100" dir="2700000" algn="tl">
                    <a:srgbClr val="FFFFFF"/>
                  </a:outerShdw>
                </a:effectLst>
              </a:rPr>
              <a:t>1.	Calculate solution molality = 4.00 m</a:t>
            </a:r>
          </a:p>
          <a:p>
            <a:pPr>
              <a:lnSpc>
                <a:spcPct val="80000"/>
              </a:lnSpc>
              <a:buFontTx/>
              <a:buNone/>
              <a:defRPr/>
            </a:pPr>
            <a:r>
              <a:rPr lang="en-US" sz="2800" smtClean="0">
                <a:solidFill>
                  <a:schemeClr val="tx2"/>
                </a:solidFill>
                <a:effectLst>
                  <a:outerShdw blurRad="38100" dist="38100" dir="2700000" algn="tl">
                    <a:srgbClr val="FFFFFF"/>
                  </a:outerShdw>
                </a:effectLst>
              </a:rPr>
              <a:t>2.	∆T</a:t>
            </a:r>
            <a:r>
              <a:rPr lang="en-US" sz="2800" baseline="-25000" smtClean="0">
                <a:solidFill>
                  <a:schemeClr val="tx2"/>
                </a:solidFill>
                <a:effectLst>
                  <a:outerShdw blurRad="38100" dist="38100" dir="2700000" algn="tl">
                    <a:srgbClr val="FFFFFF"/>
                  </a:outerShdw>
                </a:effectLst>
              </a:rPr>
              <a:t>BP</a:t>
            </a:r>
            <a:r>
              <a:rPr lang="en-US" sz="2800" smtClean="0">
                <a:solidFill>
                  <a:schemeClr val="tx2"/>
                </a:solidFill>
                <a:effectLst>
                  <a:outerShdw blurRad="38100" dist="38100" dir="2700000" algn="tl">
                    <a:srgbClr val="FFFFFF"/>
                  </a:outerShdw>
                </a:effectLst>
              </a:rPr>
              <a:t>  =  K</a:t>
            </a:r>
            <a:r>
              <a:rPr lang="en-US" sz="2800" baseline="-25000" smtClean="0">
                <a:solidFill>
                  <a:schemeClr val="tx2"/>
                </a:solidFill>
                <a:effectLst>
                  <a:outerShdw blurRad="38100" dist="38100" dir="2700000" algn="tl">
                    <a:srgbClr val="FFFFFF"/>
                  </a:outerShdw>
                </a:effectLst>
              </a:rPr>
              <a:t>b</a:t>
            </a:r>
            <a:r>
              <a:rPr lang="en-US" sz="2800" smtClean="0">
                <a:solidFill>
                  <a:schemeClr val="tx2"/>
                </a:solidFill>
                <a:effectLst>
                  <a:outerShdw blurRad="38100" dist="38100" dir="2700000" algn="tl">
                    <a:srgbClr val="FFFFFF"/>
                  </a:outerShdw>
                </a:effectLst>
              </a:rPr>
              <a:t> • m • i</a:t>
            </a:r>
          </a:p>
          <a:p>
            <a:pPr>
              <a:lnSpc>
                <a:spcPct val="80000"/>
              </a:lnSpc>
              <a:buFontTx/>
              <a:buNone/>
              <a:defRPr/>
            </a:pPr>
            <a:r>
              <a:rPr lang="en-US" sz="2800" smtClean="0">
                <a:solidFill>
                  <a:schemeClr val="tx2"/>
                </a:solidFill>
                <a:effectLst>
                  <a:outerShdw blurRad="38100" dist="38100" dir="2700000" algn="tl">
                    <a:srgbClr val="FFFFFF"/>
                  </a:outerShdw>
                </a:effectLst>
              </a:rPr>
              <a:t> 		∆T</a:t>
            </a:r>
            <a:r>
              <a:rPr lang="en-US" sz="2800" baseline="-25000" smtClean="0">
                <a:solidFill>
                  <a:schemeClr val="tx2"/>
                </a:solidFill>
                <a:effectLst>
                  <a:outerShdw blurRad="38100" dist="38100" dir="2700000" algn="tl">
                    <a:srgbClr val="FFFFFF"/>
                  </a:outerShdw>
                </a:effectLst>
              </a:rPr>
              <a:t>BP</a:t>
            </a:r>
            <a:r>
              <a:rPr lang="en-US" sz="2800" smtClean="0">
                <a:solidFill>
                  <a:schemeClr val="tx2"/>
                </a:solidFill>
                <a:effectLst>
                  <a:outerShdw blurRad="38100" dist="38100" dir="2700000" algn="tl">
                    <a:srgbClr val="FFFFFF"/>
                  </a:outerShdw>
                </a:effectLst>
              </a:rPr>
              <a:t>  =  0.52 </a:t>
            </a:r>
            <a:r>
              <a:rPr lang="en-US" sz="2800" baseline="30000" smtClean="0">
                <a:solidFill>
                  <a:schemeClr val="tx2"/>
                </a:solidFill>
                <a:effectLst>
                  <a:outerShdw blurRad="38100" dist="38100" dir="2700000" algn="tl">
                    <a:srgbClr val="FFFFFF"/>
                  </a:outerShdw>
                </a:effectLst>
              </a:rPr>
              <a:t>o</a:t>
            </a:r>
            <a:r>
              <a:rPr lang="en-US" sz="2800" smtClean="0">
                <a:solidFill>
                  <a:schemeClr val="tx2"/>
                </a:solidFill>
                <a:effectLst>
                  <a:outerShdw blurRad="38100" dist="38100" dir="2700000" algn="tl">
                    <a:srgbClr val="FFFFFF"/>
                  </a:outerShdw>
                </a:effectLst>
              </a:rPr>
              <a:t>C/molal (4.00 molal) (1)</a:t>
            </a:r>
          </a:p>
          <a:p>
            <a:pPr>
              <a:lnSpc>
                <a:spcPct val="80000"/>
              </a:lnSpc>
              <a:buFontTx/>
              <a:buNone/>
              <a:defRPr/>
            </a:pPr>
            <a:r>
              <a:rPr lang="en-US" smtClean="0"/>
              <a:t> 		</a:t>
            </a:r>
            <a:r>
              <a:rPr lang="en-US" sz="2800" smtClean="0">
                <a:solidFill>
                  <a:schemeClr val="tx2"/>
                </a:solidFill>
                <a:effectLst>
                  <a:outerShdw blurRad="38100" dist="38100" dir="2700000" algn="tl">
                    <a:srgbClr val="FFFFFF"/>
                  </a:outerShdw>
                </a:effectLst>
              </a:rPr>
              <a:t>∆T</a:t>
            </a:r>
            <a:r>
              <a:rPr lang="en-US" sz="2800" baseline="-25000" smtClean="0">
                <a:solidFill>
                  <a:schemeClr val="tx2"/>
                </a:solidFill>
                <a:effectLst>
                  <a:outerShdw blurRad="38100" dist="38100" dir="2700000" algn="tl">
                    <a:srgbClr val="FFFFFF"/>
                  </a:outerShdw>
                </a:effectLst>
              </a:rPr>
              <a:t>BP</a:t>
            </a:r>
            <a:r>
              <a:rPr lang="en-US" sz="2800" smtClean="0">
                <a:solidFill>
                  <a:schemeClr val="tx2"/>
                </a:solidFill>
                <a:effectLst>
                  <a:outerShdw blurRad="38100" dist="38100" dir="2700000" algn="tl">
                    <a:srgbClr val="FFFFFF"/>
                  </a:outerShdw>
                </a:effectLst>
              </a:rPr>
              <a:t>  =  2.08 </a:t>
            </a:r>
            <a:r>
              <a:rPr lang="en-US" sz="2800" baseline="30000" smtClean="0">
                <a:solidFill>
                  <a:schemeClr val="tx2"/>
                </a:solidFill>
                <a:effectLst>
                  <a:outerShdw blurRad="38100" dist="38100" dir="2700000" algn="tl">
                    <a:srgbClr val="FFFFFF"/>
                  </a:outerShdw>
                </a:effectLst>
              </a:rPr>
              <a:t>o</a:t>
            </a:r>
            <a:r>
              <a:rPr lang="en-US" sz="2800" smtClean="0">
                <a:solidFill>
                  <a:schemeClr val="tx2"/>
                </a:solidFill>
                <a:effectLst>
                  <a:outerShdw blurRad="38100" dist="38100" dir="2700000" algn="tl">
                    <a:srgbClr val="FFFFFF"/>
                  </a:outerShdw>
                </a:effectLst>
              </a:rPr>
              <a:t>C</a:t>
            </a:r>
          </a:p>
          <a:p>
            <a:pPr>
              <a:lnSpc>
                <a:spcPct val="80000"/>
              </a:lnSpc>
              <a:buFontTx/>
              <a:buNone/>
              <a:defRPr/>
            </a:pPr>
            <a:r>
              <a:rPr lang="en-US" smtClean="0"/>
              <a:t> 	</a:t>
            </a:r>
            <a:r>
              <a:rPr lang="en-US" sz="2800" smtClean="0">
                <a:effectLst>
                  <a:outerShdw blurRad="38100" dist="38100" dir="2700000" algn="tl">
                    <a:srgbClr val="FFFFFF"/>
                  </a:outerShdw>
                </a:effectLst>
              </a:rPr>
              <a:t>	</a:t>
            </a:r>
            <a:r>
              <a:rPr lang="en-US" sz="2800" smtClean="0">
                <a:solidFill>
                  <a:schemeClr val="accent2"/>
                </a:solidFill>
                <a:effectLst>
                  <a:outerShdw blurRad="38100" dist="38100" dir="2700000" algn="tl">
                    <a:srgbClr val="000000"/>
                  </a:outerShdw>
                </a:effectLst>
              </a:rPr>
              <a:t>BP  =  100 + 2.08 = 102.08 </a:t>
            </a:r>
            <a:r>
              <a:rPr lang="en-US" sz="2800" baseline="30000" smtClean="0">
                <a:solidFill>
                  <a:schemeClr val="accent2"/>
                </a:solidFill>
                <a:effectLst>
                  <a:outerShdw blurRad="38100" dist="38100" dir="2700000" algn="tl">
                    <a:srgbClr val="000000"/>
                  </a:outerShdw>
                </a:effectLst>
              </a:rPr>
              <a:t>o</a:t>
            </a:r>
            <a:r>
              <a:rPr lang="en-US" sz="2800" smtClean="0">
                <a:solidFill>
                  <a:schemeClr val="accent2"/>
                </a:solidFill>
                <a:effectLst>
                  <a:outerShdw blurRad="38100" dist="38100" dir="2700000" algn="tl">
                    <a:srgbClr val="000000"/>
                  </a:outerShdw>
                </a:effectLst>
              </a:rPr>
              <a:t>C </a:t>
            </a:r>
            <a:br>
              <a:rPr lang="en-US" sz="2800" smtClean="0">
                <a:solidFill>
                  <a:schemeClr val="accent2"/>
                </a:solidFill>
                <a:effectLst>
                  <a:outerShdw blurRad="38100" dist="38100" dir="2700000" algn="tl">
                    <a:srgbClr val="000000"/>
                  </a:outerShdw>
                </a:effectLst>
              </a:rPr>
            </a:br>
            <a:r>
              <a:rPr lang="en-US" sz="2800" smtClean="0">
                <a:solidFill>
                  <a:schemeClr val="accent2"/>
                </a:solidFill>
                <a:effectLst>
                  <a:outerShdw blurRad="38100" dist="38100" dir="2700000" algn="tl">
                    <a:srgbClr val="000000"/>
                  </a:outerShdw>
                </a:effectLst>
              </a:rPr>
              <a:t>(water normally boils at 100)</a:t>
            </a:r>
          </a:p>
          <a:p>
            <a:pPr>
              <a:lnSpc>
                <a:spcPct val="80000"/>
              </a:lnSpc>
              <a:defRPr/>
            </a:pPr>
            <a:endParaRPr lang="en-US" sz="2800" smtClean="0">
              <a:solidFill>
                <a:schemeClr val="accent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dissolve">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dissolve">
                                      <p:cBhvr>
                                        <p:cTn id="17" dur="5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227">
                                            <p:txEl>
                                              <p:pRg st="4" end="4"/>
                                            </p:txEl>
                                          </p:spTgt>
                                        </p:tgtEl>
                                        <p:attrNameLst>
                                          <p:attrName>style.visibility</p:attrName>
                                        </p:attrNameLst>
                                      </p:cBhvr>
                                      <p:to>
                                        <p:strVal val="visible"/>
                                      </p:to>
                                    </p:set>
                                    <p:animEffect transition="in" filter="dissolve">
                                      <p:cBhvr>
                                        <p:cTn id="22" dur="500"/>
                                        <p:tgtEl>
                                          <p:spTgt spid="522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animEffect transition="in" filter="dissolve">
                                      <p:cBhvr>
                                        <p:cTn id="27" dur="500"/>
                                        <p:tgtEl>
                                          <p:spTgt spid="522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227">
                                            <p:txEl>
                                              <p:pRg st="6" end="6"/>
                                            </p:txEl>
                                          </p:spTgt>
                                        </p:tgtEl>
                                        <p:attrNameLst>
                                          <p:attrName>style.visibility</p:attrName>
                                        </p:attrNameLst>
                                      </p:cBhvr>
                                      <p:to>
                                        <p:strVal val="visible"/>
                                      </p:to>
                                    </p:set>
                                    <p:animEffect transition="in" filter="dissolve">
                                      <p:cBhvr>
                                        <p:cTn id="32" dur="500"/>
                                        <p:tgtEl>
                                          <p:spTgt spid="5222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2227">
                                            <p:txEl>
                                              <p:pRg st="7" end="7"/>
                                            </p:txEl>
                                          </p:spTgt>
                                        </p:tgtEl>
                                        <p:attrNameLst>
                                          <p:attrName>style.visibility</p:attrName>
                                        </p:attrNameLst>
                                      </p:cBhvr>
                                      <p:to>
                                        <p:strVal val="visible"/>
                                      </p:to>
                                    </p:set>
                                    <p:animEffect transition="in" filter="dissolve">
                                      <p:cBhvr>
                                        <p:cTn id="37" dur="500"/>
                                        <p:tgtEl>
                                          <p:spTgt spid="5222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227">
                                            <p:txEl>
                                              <p:pRg st="8" end="8"/>
                                            </p:txEl>
                                          </p:spTgt>
                                        </p:tgtEl>
                                        <p:attrNameLst>
                                          <p:attrName>style.visibility</p:attrName>
                                        </p:attrNameLst>
                                      </p:cBhvr>
                                      <p:to>
                                        <p:strVal val="visible"/>
                                      </p:to>
                                    </p:set>
                                    <p:animEffect transition="in" filter="dissolve">
                                      <p:cBhvr>
                                        <p:cTn id="42" dur="500"/>
                                        <p:tgtEl>
                                          <p:spTgt spid="52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609600" y="1143000"/>
            <a:ext cx="7772400" cy="4953000"/>
          </a:xfrm>
        </p:spPr>
        <p:txBody>
          <a:bodyPr/>
          <a:lstStyle/>
          <a:p>
            <a:pPr>
              <a:buFontTx/>
              <a:buNone/>
              <a:defRPr/>
            </a:pPr>
            <a:r>
              <a:rPr lang="en-US" sz="2800" smtClean="0">
                <a:effectLst>
                  <a:outerShdw blurRad="38100" dist="38100" dir="2700000" algn="tl">
                    <a:srgbClr val="FFFFFF"/>
                  </a:outerShdw>
                </a:effectLst>
              </a:rPr>
              <a:t>Calculate the Freezing Point of a 4.00 molal glycol/water solution.</a:t>
            </a:r>
          </a:p>
          <a:p>
            <a:pPr>
              <a:buFontTx/>
              <a:buNone/>
              <a:defRPr/>
            </a:pPr>
            <a:r>
              <a:rPr lang="en-US" sz="2800" smtClean="0">
                <a:effectLst>
                  <a:outerShdw blurRad="38100" dist="38100" dir="2700000" algn="tl">
                    <a:srgbClr val="FFFFFF"/>
                  </a:outerShdw>
                </a:effectLst>
              </a:rPr>
              <a:t>K</a:t>
            </a:r>
            <a:r>
              <a:rPr lang="en-US" sz="2800" baseline="-25000" smtClean="0">
                <a:effectLst>
                  <a:outerShdw blurRad="38100" dist="38100" dir="2700000" algn="tl">
                    <a:srgbClr val="FFFFFF"/>
                  </a:outerShdw>
                </a:effectLst>
              </a:rPr>
              <a:t>f</a:t>
            </a:r>
            <a:r>
              <a:rPr lang="en-US" sz="2800" smtClean="0">
                <a:effectLst>
                  <a:outerShdw blurRad="38100" dist="38100" dir="2700000" algn="tl">
                    <a:srgbClr val="FFFFFF"/>
                  </a:outerShdw>
                </a:effectLst>
              </a:rPr>
              <a:t> = 1.86 </a:t>
            </a:r>
            <a:r>
              <a:rPr lang="en-US" sz="2800" baseline="30000" smtClean="0">
                <a:effectLst>
                  <a:outerShdw blurRad="38100" dist="38100" dir="2700000" algn="tl">
                    <a:srgbClr val="FFFFFF"/>
                  </a:outerShdw>
                </a:effectLst>
              </a:rPr>
              <a:t>o</a:t>
            </a:r>
            <a:r>
              <a:rPr lang="en-US" sz="2800" smtClean="0">
                <a:effectLst>
                  <a:outerShdw blurRad="38100" dist="38100" dir="2700000" algn="tl">
                    <a:srgbClr val="FFFFFF"/>
                  </a:outerShdw>
                </a:effectLst>
              </a:rPr>
              <a:t>C/molal (See K</a:t>
            </a:r>
            <a:r>
              <a:rPr lang="en-US" sz="2800" baseline="-25000" smtClean="0">
                <a:effectLst>
                  <a:outerShdw blurRad="38100" dist="38100" dir="2700000" algn="tl">
                    <a:srgbClr val="FFFFFF"/>
                  </a:outerShdw>
                </a:effectLst>
              </a:rPr>
              <a:t>f</a:t>
            </a:r>
            <a:r>
              <a:rPr lang="en-US" sz="2800" smtClean="0">
                <a:effectLst>
                  <a:outerShdw blurRad="38100" dist="38100" dir="2700000" algn="tl">
                    <a:srgbClr val="FFFFFF"/>
                  </a:outerShdw>
                </a:effectLst>
              </a:rPr>
              <a:t> table)</a:t>
            </a:r>
          </a:p>
          <a:p>
            <a:pPr>
              <a:buFontTx/>
              <a:buNone/>
              <a:defRPr/>
            </a:pPr>
            <a:r>
              <a:rPr lang="en-US" sz="2800" smtClean="0">
                <a:solidFill>
                  <a:schemeClr val="accent1"/>
                </a:solidFill>
                <a:effectLst>
                  <a:outerShdw blurRad="38100" dist="38100" dir="2700000" algn="tl">
                    <a:srgbClr val="000000"/>
                  </a:outerShdw>
                </a:effectLst>
              </a:rPr>
              <a:t>Solution</a:t>
            </a:r>
            <a:endParaRPr lang="en-US" sz="2800" smtClean="0">
              <a:effectLst>
                <a:outerShdw blurRad="38100" dist="38100" dir="2700000" algn="tl">
                  <a:srgbClr val="FFFFFF"/>
                </a:outerShdw>
              </a:effectLst>
            </a:endParaRPr>
          </a:p>
          <a:p>
            <a:pPr>
              <a:buFontTx/>
              <a:buNone/>
              <a:defRPr/>
            </a:pPr>
            <a:r>
              <a:rPr lang="en-US" sz="2800" smtClean="0">
                <a:effectLst>
                  <a:outerShdw blurRad="38100" dist="38100" dir="2700000" algn="tl">
                    <a:srgbClr val="FFFFFF"/>
                  </a:outerShdw>
                </a:effectLst>
              </a:rPr>
              <a:t>∆T</a:t>
            </a:r>
            <a:r>
              <a:rPr lang="en-US" sz="2800" baseline="-25000" smtClean="0">
                <a:effectLst>
                  <a:outerShdw blurRad="38100" dist="38100" dir="2700000" algn="tl">
                    <a:srgbClr val="FFFFFF"/>
                  </a:outerShdw>
                </a:effectLst>
              </a:rPr>
              <a:t>FP</a:t>
            </a:r>
            <a:r>
              <a:rPr lang="en-US" sz="2800" smtClean="0">
                <a:effectLst>
                  <a:outerShdw blurRad="38100" dist="38100" dir="2700000" algn="tl">
                    <a:srgbClr val="FFFFFF"/>
                  </a:outerShdw>
                </a:effectLst>
              </a:rPr>
              <a:t>  =  K</a:t>
            </a:r>
            <a:r>
              <a:rPr lang="en-US" sz="2800" baseline="-25000" smtClean="0">
                <a:effectLst>
                  <a:outerShdw blurRad="38100" dist="38100" dir="2700000" algn="tl">
                    <a:srgbClr val="FFFFFF"/>
                  </a:outerShdw>
                </a:effectLst>
              </a:rPr>
              <a:t>f</a:t>
            </a:r>
            <a:r>
              <a:rPr lang="en-US" sz="2800" smtClean="0">
                <a:effectLst>
                  <a:outerShdw blurRad="38100" dist="38100" dir="2700000" algn="tl">
                    <a:srgbClr val="FFFFFF"/>
                  </a:outerShdw>
                </a:effectLst>
              </a:rPr>
              <a:t> • m • i</a:t>
            </a:r>
          </a:p>
          <a:p>
            <a:pPr>
              <a:buFontTx/>
              <a:buNone/>
              <a:defRPr/>
            </a:pPr>
            <a:r>
              <a:rPr lang="en-US" sz="2800" smtClean="0">
                <a:effectLst>
                  <a:outerShdw blurRad="38100" dist="38100" dir="2700000" algn="tl">
                    <a:srgbClr val="FFFFFF"/>
                  </a:outerShdw>
                </a:effectLst>
              </a:rPr>
              <a:t> 		=  (1.86 </a:t>
            </a:r>
            <a:r>
              <a:rPr lang="en-US" sz="2800" baseline="30000" smtClean="0">
                <a:effectLst>
                  <a:outerShdw blurRad="38100" dist="38100" dir="2700000" algn="tl">
                    <a:srgbClr val="FFFFFF"/>
                  </a:outerShdw>
                </a:effectLst>
              </a:rPr>
              <a:t>o</a:t>
            </a:r>
            <a:r>
              <a:rPr lang="en-US" sz="2800" smtClean="0">
                <a:effectLst>
                  <a:outerShdw blurRad="38100" dist="38100" dir="2700000" algn="tl">
                    <a:srgbClr val="FFFFFF"/>
                  </a:outerShdw>
                </a:effectLst>
              </a:rPr>
              <a:t>C/molal)(4.00 m)(1)</a:t>
            </a:r>
          </a:p>
          <a:p>
            <a:pPr>
              <a:buFontTx/>
              <a:buNone/>
              <a:defRPr/>
            </a:pPr>
            <a:r>
              <a:rPr lang="en-US" sz="3200" smtClean="0">
                <a:solidFill>
                  <a:schemeClr val="hlink"/>
                </a:solidFill>
                <a:effectLst>
                  <a:outerShdw blurRad="38100" dist="38100" dir="2700000" algn="tl">
                    <a:srgbClr val="000000"/>
                  </a:outerShdw>
                </a:effectLst>
              </a:rPr>
              <a:t>∆T</a:t>
            </a:r>
            <a:r>
              <a:rPr lang="en-US" sz="3200" baseline="-25000" smtClean="0">
                <a:solidFill>
                  <a:schemeClr val="hlink"/>
                </a:solidFill>
                <a:effectLst>
                  <a:outerShdw blurRad="38100" dist="38100" dir="2700000" algn="tl">
                    <a:srgbClr val="000000"/>
                  </a:outerShdw>
                </a:effectLst>
              </a:rPr>
              <a:t>FP </a:t>
            </a:r>
            <a:r>
              <a:rPr lang="en-US" sz="3200" smtClean="0">
                <a:solidFill>
                  <a:schemeClr val="hlink"/>
                </a:solidFill>
                <a:effectLst>
                  <a:outerShdw blurRad="38100" dist="38100" dir="2700000" algn="tl">
                    <a:srgbClr val="000000"/>
                  </a:outerShdw>
                </a:effectLst>
              </a:rPr>
              <a:t>=  7.44 </a:t>
            </a:r>
          </a:p>
          <a:p>
            <a:pPr>
              <a:buFontTx/>
              <a:buNone/>
              <a:defRPr/>
            </a:pPr>
            <a:r>
              <a:rPr lang="en-US" sz="3200" smtClean="0">
                <a:solidFill>
                  <a:schemeClr val="hlink"/>
                </a:solidFill>
                <a:effectLst>
                  <a:outerShdw blurRad="38100" dist="38100" dir="2700000" algn="tl">
                    <a:srgbClr val="000000"/>
                  </a:outerShdw>
                </a:effectLst>
              </a:rPr>
              <a:t>FP = 0 – 7.44 =   -7.44 </a:t>
            </a:r>
            <a:r>
              <a:rPr lang="en-US" sz="3200" baseline="30000" smtClean="0">
                <a:solidFill>
                  <a:schemeClr val="hlink"/>
                </a:solidFill>
                <a:effectLst>
                  <a:outerShdw blurRad="38100" dist="38100" dir="2700000" algn="tl">
                    <a:srgbClr val="000000"/>
                  </a:outerShdw>
                </a:effectLst>
              </a:rPr>
              <a:t>o</a:t>
            </a:r>
            <a:r>
              <a:rPr lang="en-US" sz="3200" smtClean="0">
                <a:solidFill>
                  <a:schemeClr val="hlink"/>
                </a:solidFill>
                <a:effectLst>
                  <a:outerShdw blurRad="38100" dist="38100" dir="2700000" algn="tl">
                    <a:srgbClr val="000000"/>
                  </a:outerShdw>
                </a:effectLst>
              </a:rPr>
              <a:t>C</a:t>
            </a:r>
            <a:br>
              <a:rPr lang="en-US" sz="3200" smtClean="0">
                <a:solidFill>
                  <a:schemeClr val="hlink"/>
                </a:solidFill>
                <a:effectLst>
                  <a:outerShdw blurRad="38100" dist="38100" dir="2700000" algn="tl">
                    <a:srgbClr val="000000"/>
                  </a:outerShdw>
                </a:effectLst>
              </a:rPr>
            </a:br>
            <a:r>
              <a:rPr lang="en-US" sz="3200" smtClean="0">
                <a:solidFill>
                  <a:schemeClr val="hlink"/>
                </a:solidFill>
                <a:effectLst>
                  <a:outerShdw blurRad="38100" dist="38100" dir="2700000" algn="tl">
                    <a:srgbClr val="000000"/>
                  </a:outerShdw>
                </a:effectLst>
              </a:rPr>
              <a:t>(because water normally freezes at 0)</a:t>
            </a:r>
          </a:p>
          <a:p>
            <a:pPr>
              <a:buFontTx/>
              <a:buNone/>
              <a:defRPr/>
            </a:pPr>
            <a:endParaRPr lang="en-US" sz="3200" smtClean="0">
              <a:solidFill>
                <a:schemeClr val="accent2"/>
              </a:solidFill>
              <a:effectLst>
                <a:outerShdw blurRad="38100" dist="38100" dir="2700000" algn="tl">
                  <a:srgbClr val="000000"/>
                </a:outerShdw>
              </a:effectLst>
            </a:endParaRPr>
          </a:p>
          <a:p>
            <a:pPr>
              <a:defRPr/>
            </a:pPr>
            <a:endParaRPr lang="en-US" sz="3200" smtClean="0">
              <a:solidFill>
                <a:schemeClr val="accent2"/>
              </a:solidFill>
              <a:effectLst>
                <a:outerShdw blurRad="38100" dist="38100" dir="2700000" algn="tl">
                  <a:srgbClr val="000000"/>
                </a:outerShdw>
              </a:effectLst>
            </a:endParaRPr>
          </a:p>
        </p:txBody>
      </p:sp>
      <p:sp>
        <p:nvSpPr>
          <p:cNvPr id="55299" name="Rectangle 3"/>
          <p:cNvSpPr>
            <a:spLocks noGrp="1" noChangeArrowheads="1"/>
          </p:cNvSpPr>
          <p:nvPr>
            <p:ph type="title"/>
          </p:nvPr>
        </p:nvSpPr>
        <p:spPr>
          <a:xfrm>
            <a:off x="990600" y="381000"/>
            <a:ext cx="7162800" cy="6096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63DE8"/>
                </a:solidFill>
                <a:effectLst>
                  <a:outerShdw blurRad="38100" dist="38100" dir="2700000" algn="tl">
                    <a:srgbClr val="000000"/>
                  </a:outerShdw>
                </a:effectLst>
                <a:latin typeface="Comic Sans MS" pitchFamily="66" charset="0"/>
              </a:rPr>
              <a:t>Freezing Point Depression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dissolve">
                                      <p:cBhvr>
                                        <p:cTn id="7" dur="500"/>
                                        <p:tgtEl>
                                          <p:spTgt spid="5529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298">
                                            <p:txEl>
                                              <p:pRg st="1" end="1"/>
                                            </p:txEl>
                                          </p:spTgt>
                                        </p:tgtEl>
                                        <p:attrNameLst>
                                          <p:attrName>style.visibility</p:attrName>
                                        </p:attrNameLst>
                                      </p:cBhvr>
                                      <p:to>
                                        <p:strVal val="visible"/>
                                      </p:to>
                                    </p:set>
                                    <p:animEffect transition="in" filter="dissolve">
                                      <p:cBhvr>
                                        <p:cTn id="10" dur="500"/>
                                        <p:tgtEl>
                                          <p:spTgt spid="5529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5298">
                                            <p:txEl>
                                              <p:pRg st="2" end="2"/>
                                            </p:txEl>
                                          </p:spTgt>
                                        </p:tgtEl>
                                        <p:attrNameLst>
                                          <p:attrName>style.visibility</p:attrName>
                                        </p:attrNameLst>
                                      </p:cBhvr>
                                      <p:to>
                                        <p:strVal val="visible"/>
                                      </p:to>
                                    </p:set>
                                    <p:animEffect transition="in" filter="dissolve">
                                      <p:cBhvr>
                                        <p:cTn id="15" dur="500"/>
                                        <p:tgtEl>
                                          <p:spTgt spid="55298">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5298">
                                            <p:txEl>
                                              <p:pRg st="3" end="3"/>
                                            </p:txEl>
                                          </p:spTgt>
                                        </p:tgtEl>
                                        <p:attrNameLst>
                                          <p:attrName>style.visibility</p:attrName>
                                        </p:attrNameLst>
                                      </p:cBhvr>
                                      <p:to>
                                        <p:strVal val="visible"/>
                                      </p:to>
                                    </p:set>
                                    <p:animEffect transition="in" filter="dissolve">
                                      <p:cBhvr>
                                        <p:cTn id="18" dur="500"/>
                                        <p:tgtEl>
                                          <p:spTgt spid="5529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5298">
                                            <p:txEl>
                                              <p:pRg st="4" end="4"/>
                                            </p:txEl>
                                          </p:spTgt>
                                        </p:tgtEl>
                                        <p:attrNameLst>
                                          <p:attrName>style.visibility</p:attrName>
                                        </p:attrNameLst>
                                      </p:cBhvr>
                                      <p:to>
                                        <p:strVal val="visible"/>
                                      </p:to>
                                    </p:set>
                                    <p:animEffect transition="in" filter="dissolve">
                                      <p:cBhvr>
                                        <p:cTn id="23" dur="500"/>
                                        <p:tgtEl>
                                          <p:spTgt spid="55298">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5298">
                                            <p:txEl>
                                              <p:pRg st="5" end="5"/>
                                            </p:txEl>
                                          </p:spTgt>
                                        </p:tgtEl>
                                        <p:attrNameLst>
                                          <p:attrName>style.visibility</p:attrName>
                                        </p:attrNameLst>
                                      </p:cBhvr>
                                      <p:to>
                                        <p:strVal val="visible"/>
                                      </p:to>
                                    </p:set>
                                    <p:animEffect transition="in" filter="dissolve">
                                      <p:cBhvr>
                                        <p:cTn id="28" dur="500"/>
                                        <p:tgtEl>
                                          <p:spTgt spid="55298">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5298">
                                            <p:txEl>
                                              <p:pRg st="6" end="6"/>
                                            </p:txEl>
                                          </p:spTgt>
                                        </p:tgtEl>
                                        <p:attrNameLst>
                                          <p:attrName>style.visibility</p:attrName>
                                        </p:attrNameLst>
                                      </p:cBhvr>
                                      <p:to>
                                        <p:strVal val="visible"/>
                                      </p:to>
                                    </p:set>
                                    <p:animEffect transition="in" filter="dissolve">
                                      <p:cBhvr>
                                        <p:cTn id="33" dur="500"/>
                                        <p:tgtEl>
                                          <p:spTgt spid="552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609600" y="1143000"/>
            <a:ext cx="7772400" cy="5562600"/>
          </a:xfrm>
        </p:spPr>
        <p:txBody>
          <a:bodyPr/>
          <a:lstStyle/>
          <a:p>
            <a:pPr>
              <a:buFontTx/>
              <a:buNone/>
              <a:defRPr/>
            </a:pPr>
            <a:r>
              <a:rPr lang="en-US" sz="2800" smtClean="0">
                <a:effectLst>
                  <a:outerShdw blurRad="38100" dist="38100" dir="2700000" algn="tl">
                    <a:srgbClr val="FFFFFF"/>
                  </a:outerShdw>
                </a:effectLst>
              </a:rPr>
              <a:t>At what temperature will a 5.4 molal solution of NaCl freeze?</a:t>
            </a:r>
          </a:p>
          <a:p>
            <a:pPr>
              <a:lnSpc>
                <a:spcPct val="125000"/>
              </a:lnSpc>
              <a:buFontTx/>
              <a:buNone/>
              <a:defRPr/>
            </a:pPr>
            <a:r>
              <a:rPr lang="en-US" sz="2800" smtClean="0">
                <a:solidFill>
                  <a:schemeClr val="accent1"/>
                </a:solidFill>
                <a:effectLst>
                  <a:outerShdw blurRad="38100" dist="38100" dir="2700000" algn="tl">
                    <a:srgbClr val="000000"/>
                  </a:outerShdw>
                </a:effectLst>
              </a:rPr>
              <a:t>Solution</a:t>
            </a:r>
            <a:endParaRPr lang="en-US" sz="2800" smtClean="0">
              <a:effectLst>
                <a:outerShdw blurRad="38100" dist="38100" dir="2700000" algn="tl">
                  <a:srgbClr val="FFFFFF"/>
                </a:outerShdw>
              </a:effectLst>
            </a:endParaRPr>
          </a:p>
          <a:p>
            <a:pPr>
              <a:lnSpc>
                <a:spcPct val="125000"/>
              </a:lnSpc>
              <a:buFontTx/>
              <a:buNone/>
              <a:defRPr/>
            </a:pPr>
            <a:r>
              <a:rPr lang="en-US" smtClean="0"/>
              <a:t>	</a:t>
            </a:r>
            <a:r>
              <a:rPr lang="en-US" sz="2800" smtClean="0">
                <a:effectLst>
                  <a:outerShdw blurRad="38100" dist="38100" dir="2700000" algn="tl">
                    <a:srgbClr val="FFFFFF"/>
                  </a:outerShdw>
                </a:effectLst>
              </a:rPr>
              <a:t>∆T</a:t>
            </a:r>
            <a:r>
              <a:rPr lang="en-US" sz="2800" baseline="-25000" smtClean="0">
                <a:effectLst>
                  <a:outerShdw blurRad="38100" dist="38100" dir="2700000" algn="tl">
                    <a:srgbClr val="FFFFFF"/>
                  </a:outerShdw>
                </a:effectLst>
              </a:rPr>
              <a:t>FP</a:t>
            </a:r>
            <a:r>
              <a:rPr lang="en-US" sz="2800" smtClean="0">
                <a:effectLst>
                  <a:outerShdw blurRad="38100" dist="38100" dir="2700000" algn="tl">
                    <a:srgbClr val="FFFFFF"/>
                  </a:outerShdw>
                </a:effectLst>
              </a:rPr>
              <a:t>  =  K</a:t>
            </a:r>
            <a:r>
              <a:rPr lang="en-US" sz="2800" baseline="-25000" smtClean="0">
                <a:effectLst>
                  <a:outerShdw blurRad="38100" dist="38100" dir="2700000" algn="tl">
                    <a:srgbClr val="FFFFFF"/>
                  </a:outerShdw>
                </a:effectLst>
              </a:rPr>
              <a:t>f</a:t>
            </a:r>
            <a:r>
              <a:rPr lang="en-US" sz="2800" smtClean="0">
                <a:effectLst>
                  <a:outerShdw blurRad="38100" dist="38100" dir="2700000" algn="tl">
                    <a:srgbClr val="FFFFFF"/>
                  </a:outerShdw>
                </a:effectLst>
              </a:rPr>
              <a:t> • m • i</a:t>
            </a:r>
          </a:p>
          <a:p>
            <a:pPr>
              <a:lnSpc>
                <a:spcPct val="125000"/>
              </a:lnSpc>
              <a:buFontTx/>
              <a:buNone/>
              <a:defRPr/>
            </a:pPr>
            <a:r>
              <a:rPr lang="en-US" sz="2800" smtClean="0">
                <a:effectLst>
                  <a:outerShdw blurRad="38100" dist="38100" dir="2700000" algn="tl">
                    <a:srgbClr val="FFFFFF"/>
                  </a:outerShdw>
                </a:effectLst>
              </a:rPr>
              <a:t>  ∆T</a:t>
            </a:r>
            <a:r>
              <a:rPr lang="en-US" sz="2800" baseline="-25000" smtClean="0">
                <a:effectLst>
                  <a:outerShdw blurRad="38100" dist="38100" dir="2700000" algn="tl">
                    <a:srgbClr val="FFFFFF"/>
                  </a:outerShdw>
                </a:effectLst>
              </a:rPr>
              <a:t>FP</a:t>
            </a:r>
            <a:r>
              <a:rPr lang="en-US" sz="2800" smtClean="0">
                <a:effectLst>
                  <a:outerShdw blurRad="38100" dist="38100" dir="2700000" algn="tl">
                    <a:srgbClr val="FFFFFF"/>
                  </a:outerShdw>
                </a:effectLst>
              </a:rPr>
              <a:t> =  (1.86 </a:t>
            </a:r>
            <a:r>
              <a:rPr lang="en-US" sz="2800" baseline="30000" smtClean="0">
                <a:effectLst>
                  <a:outerShdw blurRad="38100" dist="38100" dir="2700000" algn="tl">
                    <a:srgbClr val="FFFFFF"/>
                  </a:outerShdw>
                </a:effectLst>
              </a:rPr>
              <a:t>o</a:t>
            </a:r>
            <a:r>
              <a:rPr lang="en-US" sz="2800" smtClean="0">
                <a:effectLst>
                  <a:outerShdw blurRad="38100" dist="38100" dir="2700000" algn="tl">
                    <a:srgbClr val="FFFFFF"/>
                  </a:outerShdw>
                </a:effectLst>
              </a:rPr>
              <a:t>C/molal) • 5.4 m • 2</a:t>
            </a:r>
          </a:p>
          <a:p>
            <a:pPr>
              <a:lnSpc>
                <a:spcPct val="125000"/>
              </a:lnSpc>
              <a:buFontTx/>
              <a:buNone/>
              <a:defRPr/>
            </a:pPr>
            <a:r>
              <a:rPr lang="en-US" sz="2800" smtClean="0">
                <a:effectLst>
                  <a:outerShdw blurRad="38100" dist="38100" dir="2700000" algn="tl">
                    <a:srgbClr val="FFFFFF"/>
                  </a:outerShdw>
                </a:effectLst>
              </a:rPr>
              <a:t>  ∆T</a:t>
            </a:r>
            <a:r>
              <a:rPr lang="en-US" sz="2800" baseline="-25000" smtClean="0">
                <a:effectLst>
                  <a:outerShdw blurRad="38100" dist="38100" dir="2700000" algn="tl">
                    <a:srgbClr val="FFFFFF"/>
                  </a:outerShdw>
                </a:effectLst>
              </a:rPr>
              <a:t>FP </a:t>
            </a:r>
            <a:r>
              <a:rPr lang="en-US" sz="2800" smtClean="0">
                <a:effectLst>
                  <a:outerShdw blurRad="38100" dist="38100" dir="2700000" algn="tl">
                    <a:srgbClr val="FFFFFF"/>
                  </a:outerShdw>
                </a:effectLst>
              </a:rPr>
              <a:t>=  20.1</a:t>
            </a:r>
            <a:r>
              <a:rPr lang="en-US" sz="2800" smtClean="0">
                <a:solidFill>
                  <a:schemeClr val="hlink"/>
                </a:solidFill>
                <a:effectLst>
                  <a:outerShdw blurRad="38100" dist="38100" dir="2700000" algn="tl">
                    <a:srgbClr val="000000"/>
                  </a:outerShdw>
                </a:effectLst>
              </a:rPr>
              <a:t> </a:t>
            </a:r>
            <a:r>
              <a:rPr lang="en-US" sz="2800" baseline="30000" smtClean="0">
                <a:effectLst>
                  <a:outerShdw blurRad="38100" dist="38100" dir="2700000" algn="tl">
                    <a:srgbClr val="FFFFFF"/>
                  </a:outerShdw>
                </a:effectLst>
              </a:rPr>
              <a:t>o</a:t>
            </a:r>
            <a:r>
              <a:rPr lang="en-US" sz="2800" smtClean="0">
                <a:effectLst>
                  <a:outerShdw blurRad="38100" dist="38100" dir="2700000" algn="tl">
                    <a:srgbClr val="FFFFFF"/>
                  </a:outerShdw>
                </a:effectLst>
              </a:rPr>
              <a:t>C</a:t>
            </a:r>
            <a:r>
              <a:rPr lang="en-US" sz="2800" smtClean="0">
                <a:solidFill>
                  <a:schemeClr val="hlink"/>
                </a:solidFill>
                <a:effectLst>
                  <a:outerShdw blurRad="38100" dist="38100" dir="2700000" algn="tl">
                    <a:srgbClr val="000000"/>
                  </a:outerShdw>
                </a:effectLst>
              </a:rPr>
              <a:t>	</a:t>
            </a:r>
          </a:p>
          <a:p>
            <a:pPr>
              <a:lnSpc>
                <a:spcPct val="125000"/>
              </a:lnSpc>
              <a:buFontTx/>
              <a:buNone/>
              <a:defRPr/>
            </a:pPr>
            <a:r>
              <a:rPr lang="en-US" sz="2800" smtClean="0">
                <a:solidFill>
                  <a:schemeClr val="hlink"/>
                </a:solidFill>
                <a:effectLst>
                  <a:outerShdw blurRad="38100" dist="38100" dir="2700000" algn="tl">
                    <a:srgbClr val="000000"/>
                  </a:outerShdw>
                </a:effectLst>
              </a:rPr>
              <a:t>   FP = 0 – 20.1 = -20.1 </a:t>
            </a:r>
            <a:r>
              <a:rPr lang="en-US" sz="2800" baseline="30000" smtClean="0">
                <a:solidFill>
                  <a:srgbClr val="FF0000"/>
                </a:solidFill>
                <a:effectLst>
                  <a:outerShdw blurRad="38100" dist="38100" dir="2700000" algn="tl">
                    <a:srgbClr val="000000"/>
                  </a:outerShdw>
                </a:effectLst>
              </a:rPr>
              <a:t>o</a:t>
            </a:r>
            <a:r>
              <a:rPr lang="en-US" sz="2800" smtClean="0">
                <a:solidFill>
                  <a:srgbClr val="FF0000"/>
                </a:solidFill>
                <a:effectLst>
                  <a:outerShdw blurRad="38100" dist="38100" dir="2700000" algn="tl">
                    <a:srgbClr val="000000"/>
                  </a:outerShdw>
                </a:effectLst>
              </a:rPr>
              <a:t>C</a:t>
            </a:r>
          </a:p>
        </p:txBody>
      </p:sp>
      <p:sp>
        <p:nvSpPr>
          <p:cNvPr id="56323" name="Rectangle 3"/>
          <p:cNvSpPr>
            <a:spLocks noGrp="1" noChangeArrowheads="1"/>
          </p:cNvSpPr>
          <p:nvPr>
            <p:ph type="title"/>
          </p:nvPr>
        </p:nvSpPr>
        <p:spPr>
          <a:xfrm>
            <a:off x="990600" y="76200"/>
            <a:ext cx="71628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63DE8"/>
                </a:solidFill>
                <a:effectLst>
                  <a:outerShdw blurRad="38100" dist="38100" dir="2700000" algn="tl">
                    <a:srgbClr val="000000"/>
                  </a:outerShdw>
                </a:effectLst>
                <a:latin typeface="Comic Sans MS" pitchFamily="66" charset="0"/>
              </a:rPr>
              <a:t>Freezing Point Depression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dissolv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dissolve">
                                      <p:cBhvr>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dissolve">
                                      <p:cBhvr>
                                        <p:cTn id="17" dur="500"/>
                                        <p:tgtEl>
                                          <p:spTgt spid="5632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dissolve">
                                      <p:cBhvr>
                                        <p:cTn id="22" dur="500"/>
                                        <p:tgtEl>
                                          <p:spTgt spid="5632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322">
                                            <p:txEl>
                                              <p:pRg st="5" end="5"/>
                                            </p:txEl>
                                          </p:spTgt>
                                        </p:tgtEl>
                                        <p:attrNameLst>
                                          <p:attrName>style.visibility</p:attrName>
                                        </p:attrNameLst>
                                      </p:cBhvr>
                                      <p:to>
                                        <p:strVal val="visible"/>
                                      </p:to>
                                    </p:set>
                                    <p:animEffect transition="in" filter="dissolve">
                                      <p:cBhvr>
                                        <p:cTn id="27" dur="500"/>
                                        <p:tgtEl>
                                          <p:spTgt spid="563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925513"/>
            <a:ext cx="8483600" cy="5003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Text Box 3"/>
          <p:cNvSpPr txBox="1">
            <a:spLocks noChangeArrowheads="1"/>
          </p:cNvSpPr>
          <p:nvPr/>
        </p:nvSpPr>
        <p:spPr bwMode="auto">
          <a:xfrm>
            <a:off x="533400" y="203200"/>
            <a:ext cx="7980363" cy="658813"/>
          </a:xfrm>
          <a:prstGeom prst="rect">
            <a:avLst/>
          </a:prstGeom>
          <a:noFill/>
          <a:ln>
            <a:noFill/>
          </a:ln>
          <a:effectLst/>
          <a:extLst>
            <a:ext uri="{909E8E84-426E-40DD-AFC4-6F175D3DCCD1}">
              <a14:hiddenFill xmlns:a14="http://schemas.microsoft.com/office/drawing/2010/main">
                <a:solidFill>
                  <a:srgbClr val="FAFD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a:solidFill>
                  <a:srgbClr val="FCFEB9"/>
                </a:solidFill>
                <a:effectLst>
                  <a:outerShdw blurRad="38100" dist="38100" dir="2700000" algn="tl">
                    <a:srgbClr val="000000"/>
                  </a:outerShdw>
                </a:effectLst>
                <a:latin typeface="Comic Sans MS" pitchFamily="66" charset="0"/>
              </a:rPr>
              <a:t>Setup for titrating an acid with a base</a:t>
            </a:r>
            <a:endParaRPr lang="en-US" sz="2000">
              <a:solidFill>
                <a:srgbClr val="FCFEB9"/>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effectLst>
            <a:outerShdw dist="107763" dir="2700000" algn="ctr" rotWithShape="0">
              <a:srgbClr val="000000"/>
            </a:outerShdw>
          </a:effectLst>
        </p:spPr>
        <p:txBody>
          <a:bodyPr/>
          <a:lstStyle/>
          <a:p>
            <a:pPr>
              <a:defRPr/>
            </a:pPr>
            <a:r>
              <a:rPr lang="en-US" altLang="en-US" sz="4800" smtClean="0">
                <a:solidFill>
                  <a:srgbClr val="FAFD00"/>
                </a:solidFill>
                <a:effectLst>
                  <a:outerShdw blurRad="38100" dist="38100" dir="2700000" algn="tl">
                    <a:srgbClr val="000000"/>
                  </a:outerShdw>
                </a:effectLst>
                <a:latin typeface="Comic Sans MS" pitchFamily="66" charset="0"/>
              </a:rPr>
              <a:t>Titration</a:t>
            </a:r>
            <a:endParaRPr lang="en-US" altLang="en-US" sz="5400" smtClean="0">
              <a:solidFill>
                <a:srgbClr val="FAFD00"/>
              </a:solidFill>
              <a:effectLst>
                <a:outerShdw blurRad="38100" dist="38100" dir="2700000" algn="tl">
                  <a:srgbClr val="000000"/>
                </a:outerShdw>
              </a:effectLst>
            </a:endParaRPr>
          </a:p>
        </p:txBody>
      </p:sp>
      <p:sp>
        <p:nvSpPr>
          <p:cNvPr id="106499" name="Rectangle 3"/>
          <p:cNvSpPr>
            <a:spLocks noGrp="1" noChangeArrowheads="1"/>
          </p:cNvSpPr>
          <p:nvPr>
            <p:ph type="body" sz="half" idx="1"/>
          </p:nvPr>
        </p:nvSpPr>
        <p:spPr>
          <a:xfrm>
            <a:off x="3810000" y="1981200"/>
            <a:ext cx="4800600" cy="4114800"/>
          </a:xfrm>
        </p:spPr>
        <p:txBody>
          <a:bodyPr/>
          <a:lstStyle/>
          <a:p>
            <a:pPr marL="457200" indent="-457200">
              <a:lnSpc>
                <a:spcPct val="80000"/>
              </a:lnSpc>
              <a:buFontTx/>
              <a:buNone/>
              <a:defRPr/>
            </a:pPr>
            <a:r>
              <a:rPr lang="en-US" altLang="en-US" smtClean="0">
                <a:effectLst>
                  <a:outerShdw blurRad="38100" dist="38100" dir="2700000" algn="tl">
                    <a:srgbClr val="FFFFFF"/>
                  </a:outerShdw>
                </a:effectLst>
              </a:rPr>
              <a:t>1.  Add solution from the buret.</a:t>
            </a:r>
          </a:p>
          <a:p>
            <a:pPr marL="457200" indent="-457200">
              <a:lnSpc>
                <a:spcPct val="80000"/>
              </a:lnSpc>
              <a:buFontTx/>
              <a:buNone/>
              <a:defRPr/>
            </a:pPr>
            <a:r>
              <a:rPr lang="en-US" altLang="en-US" smtClean="0">
                <a:effectLst>
                  <a:outerShdw blurRad="38100" dist="38100" dir="2700000" algn="tl">
                    <a:srgbClr val="FFFFFF"/>
                  </a:outerShdw>
                </a:effectLst>
              </a:rPr>
              <a:t>2.  Reagent (base) reacts with compound (acid) in solution in the flask.</a:t>
            </a:r>
          </a:p>
          <a:p>
            <a:pPr marL="457200" indent="-457200">
              <a:lnSpc>
                <a:spcPct val="80000"/>
              </a:lnSpc>
              <a:buFontTx/>
              <a:buAutoNum type="arabicPeriod" startAt="3"/>
              <a:defRPr/>
            </a:pPr>
            <a:r>
              <a:rPr lang="en-US" altLang="en-US" smtClean="0">
                <a:effectLst>
                  <a:outerShdw blurRad="38100" dist="38100" dir="2700000" algn="tl">
                    <a:srgbClr val="FFFFFF"/>
                  </a:outerShdw>
                </a:effectLst>
              </a:rPr>
              <a:t>Indicator shows when exact stoichiometric reaction has occurred. (Acid = Base)</a:t>
            </a:r>
          </a:p>
          <a:p>
            <a:pPr marL="457200" indent="-457200">
              <a:lnSpc>
                <a:spcPct val="80000"/>
              </a:lnSpc>
              <a:buFontTx/>
              <a:buNone/>
              <a:defRPr/>
            </a:pPr>
            <a:endParaRPr lang="en-US" altLang="en-US" smtClean="0">
              <a:effectLst>
                <a:outerShdw blurRad="38100" dist="38100" dir="2700000" algn="tl">
                  <a:srgbClr val="FFFFFF"/>
                </a:outerShdw>
              </a:effectLst>
            </a:endParaRPr>
          </a:p>
          <a:p>
            <a:pPr marL="457200" indent="-457200">
              <a:lnSpc>
                <a:spcPct val="80000"/>
              </a:lnSpc>
              <a:buFontTx/>
              <a:buNone/>
              <a:defRPr/>
            </a:pPr>
            <a:r>
              <a:rPr lang="en-US" altLang="en-US" smtClean="0">
                <a:effectLst>
                  <a:outerShdw blurRad="38100" dist="38100" dir="2700000" algn="tl">
                    <a:srgbClr val="FFFFFF"/>
                  </a:outerShdw>
                </a:effectLst>
              </a:rPr>
              <a:t> This is called NEUTRALIZATION.</a:t>
            </a:r>
          </a:p>
          <a:p>
            <a:pPr marL="457200" indent="-457200">
              <a:lnSpc>
                <a:spcPct val="80000"/>
              </a:lnSpc>
              <a:defRPr/>
            </a:pPr>
            <a:endParaRPr lang="en-US" altLang="en-US" smtClean="0">
              <a:effectLst>
                <a:outerShdw blurRad="38100" dist="38100" dir="2700000" algn="tl">
                  <a:srgbClr val="FFFFFF"/>
                </a:outerShdw>
              </a:effectLst>
            </a:endParaRPr>
          </a:p>
        </p:txBody>
      </p:sp>
      <p:pic>
        <p:nvPicPr>
          <p:cNvPr id="106509" name="05M14VD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304800" y="1828800"/>
            <a:ext cx="3452813" cy="4038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dissolve">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dissolve">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dissolve">
                                      <p:cBhvr>
                                        <p:cTn id="17" dur="500"/>
                                        <p:tgtEl>
                                          <p:spTgt spid="106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6499">
                                            <p:txEl>
                                              <p:pRg st="4" end="4"/>
                                            </p:txEl>
                                          </p:spTgt>
                                        </p:tgtEl>
                                        <p:attrNameLst>
                                          <p:attrName>style.visibility</p:attrName>
                                        </p:attrNameLst>
                                      </p:cBhvr>
                                      <p:to>
                                        <p:strVal val="visible"/>
                                      </p:to>
                                    </p:set>
                                    <p:animEffect transition="in" filter="dissolve">
                                      <p:cBhvr>
                                        <p:cTn id="22" dur="5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6509"/>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106509"/>
                                        </p:tgtEl>
                                      </p:cBhvr>
                                    </p:cmd>
                                  </p:childTnLst>
                                </p:cTn>
                              </p:par>
                            </p:childTnLst>
                          </p:cTn>
                        </p:par>
                      </p:childTnLst>
                    </p:cTn>
                  </p:par>
                </p:childTnLst>
              </p:cTn>
              <p:nextCondLst>
                <p:cond evt="onClick" delay="0">
                  <p:tgtEl>
                    <p:spTgt spid="106509"/>
                  </p:tgtEl>
                </p:cond>
              </p:nextCondLst>
            </p:seq>
            <p:video>
              <p:cMediaNode>
                <p:cTn id="28" fill="hold" display="0">
                  <p:stCondLst>
                    <p:cond delay="indefinite"/>
                  </p:stCondLst>
                  <p:endCondLst>
                    <p:cond evt="onNext" delay="0">
                      <p:tgtEl>
                        <p:sldTgt/>
                      </p:tgtEl>
                    </p:cond>
                    <p:cond evt="onPrev" delay="0">
                      <p:tgtEl>
                        <p:sldTgt/>
                      </p:tgtEl>
                    </p:cond>
                  </p:endCondLst>
                </p:cTn>
                <p:tgtEl>
                  <p:spTgt spid="106509"/>
                </p:tgtEl>
              </p:cMediaNode>
            </p:video>
          </p:childTnLst>
        </p:cTn>
      </p:par>
    </p:tnLst>
    <p:bldLst>
      <p:bldP spid="1064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800" smtClean="0">
                <a:solidFill>
                  <a:schemeClr val="hlink"/>
                </a:solidFill>
                <a:effectLst>
                  <a:outerShdw blurRad="38100" dist="38100" dir="2700000" algn="tl">
                    <a:srgbClr val="000000"/>
                  </a:outerShdw>
                </a:effectLst>
                <a:latin typeface="Comic Sans MS" pitchFamily="66" charset="0"/>
              </a:rPr>
              <a:t>Definitions</a:t>
            </a:r>
            <a:endParaRPr lang="en-US" sz="4800" smtClean="0">
              <a:solidFill>
                <a:schemeClr val="hlink"/>
              </a:solidFill>
              <a:effectLst>
                <a:outerShdw blurRad="38100" dist="38100" dir="2700000" algn="tl">
                  <a:srgbClr val="000000"/>
                </a:outerShdw>
              </a:effectLst>
            </a:endParaRPr>
          </a:p>
        </p:txBody>
      </p:sp>
      <p:sp>
        <p:nvSpPr>
          <p:cNvPr id="9218" name="Rectangle 2"/>
          <p:cNvSpPr>
            <a:spLocks noGrp="1" noChangeArrowheads="1"/>
          </p:cNvSpPr>
          <p:nvPr>
            <p:ph type="body" sz="half" idx="1"/>
          </p:nvPr>
        </p:nvSpPr>
        <p:spPr>
          <a:xfrm>
            <a:off x="457200" y="1981200"/>
            <a:ext cx="5410200" cy="4114800"/>
          </a:xfrm>
        </p:spPr>
        <p:txBody>
          <a:bodyPr/>
          <a:lstStyle/>
          <a:p>
            <a:pPr>
              <a:lnSpc>
                <a:spcPct val="80000"/>
              </a:lnSpc>
              <a:buFontTx/>
              <a:buNone/>
              <a:defRPr/>
            </a:pPr>
            <a:r>
              <a:rPr lang="en-US" sz="2800" smtClean="0">
                <a:effectLst>
                  <a:outerShdw blurRad="38100" dist="38100" dir="2700000" algn="tl">
                    <a:srgbClr val="FFFFFF"/>
                  </a:outerShdw>
                </a:effectLst>
              </a:rPr>
              <a:t>Solutions can be classified as </a:t>
            </a:r>
            <a:r>
              <a:rPr lang="en-US" sz="2800" smtClean="0">
                <a:solidFill>
                  <a:schemeClr val="accent1"/>
                </a:solidFill>
                <a:effectLst>
                  <a:outerShdw blurRad="38100" dist="38100" dir="2700000" algn="tl">
                    <a:srgbClr val="000000"/>
                  </a:outerShdw>
                </a:effectLst>
              </a:rPr>
              <a:t>saturated</a:t>
            </a:r>
            <a:r>
              <a:rPr lang="en-US" sz="2800" smtClean="0">
                <a:effectLst>
                  <a:outerShdw blurRad="38100" dist="38100" dir="2700000" algn="tl">
                    <a:srgbClr val="FFFFFF"/>
                  </a:outerShdw>
                </a:effectLst>
              </a:rPr>
              <a:t> or </a:t>
            </a:r>
            <a:r>
              <a:rPr lang="en-US" sz="2800" smtClean="0">
                <a:solidFill>
                  <a:schemeClr val="hlink"/>
                </a:solidFill>
                <a:effectLst>
                  <a:outerShdw blurRad="38100" dist="38100" dir="2700000" algn="tl">
                    <a:srgbClr val="000000"/>
                  </a:outerShdw>
                </a:effectLst>
              </a:rPr>
              <a:t>un</a:t>
            </a:r>
            <a:r>
              <a:rPr lang="en-US" sz="2800" smtClean="0">
                <a:solidFill>
                  <a:schemeClr val="accent2"/>
                </a:solidFill>
                <a:effectLst>
                  <a:outerShdw blurRad="38100" dist="38100" dir="2700000" algn="tl">
                    <a:srgbClr val="000000"/>
                  </a:outerShdw>
                </a:effectLst>
              </a:rPr>
              <a:t>saturated</a:t>
            </a:r>
            <a:r>
              <a:rPr lang="en-US" sz="2800" smtClean="0">
                <a:effectLst>
                  <a:outerShdw blurRad="38100" dist="38100" dir="2700000" algn="tl">
                    <a:srgbClr val="FFFFFF"/>
                  </a:outerShdw>
                </a:effectLst>
              </a:rPr>
              <a:t>.</a:t>
            </a:r>
          </a:p>
          <a:p>
            <a:pPr>
              <a:lnSpc>
                <a:spcPct val="80000"/>
              </a:lnSpc>
              <a:buFontTx/>
              <a:buNone/>
              <a:defRPr/>
            </a:pPr>
            <a:r>
              <a:rPr lang="en-US" sz="2800" smtClean="0">
                <a:effectLst>
                  <a:outerShdw blurRad="38100" dist="38100" dir="2700000" algn="tl">
                    <a:srgbClr val="FFFFFF"/>
                  </a:outerShdw>
                </a:effectLst>
              </a:rPr>
              <a:t>A </a:t>
            </a:r>
            <a:r>
              <a:rPr lang="en-US" sz="2800" smtClean="0">
                <a:solidFill>
                  <a:srgbClr val="FF0000"/>
                </a:solidFill>
                <a:effectLst>
                  <a:outerShdw blurRad="38100" dist="38100" dir="2700000" algn="tl">
                    <a:srgbClr val="000000"/>
                  </a:outerShdw>
                </a:effectLst>
              </a:rPr>
              <a:t>saturated</a:t>
            </a:r>
            <a:r>
              <a:rPr lang="en-US" sz="2800" smtClean="0">
                <a:effectLst>
                  <a:outerShdw blurRad="38100" dist="38100" dir="2700000" algn="tl">
                    <a:srgbClr val="FFFFFF"/>
                  </a:outerShdw>
                </a:effectLst>
              </a:rPr>
              <a:t> solution contains the maximum quantity of solute that dissolves at that temperature.</a:t>
            </a:r>
          </a:p>
          <a:p>
            <a:pPr>
              <a:lnSpc>
                <a:spcPct val="80000"/>
              </a:lnSpc>
              <a:buFontTx/>
              <a:buNone/>
              <a:defRPr/>
            </a:pPr>
            <a:r>
              <a:rPr lang="en-US" sz="2800" smtClean="0">
                <a:effectLst>
                  <a:outerShdw blurRad="38100" dist="38100" dir="2700000" algn="tl">
                    <a:srgbClr val="FFFFFF"/>
                  </a:outerShdw>
                </a:effectLst>
              </a:rPr>
              <a:t>An </a:t>
            </a:r>
            <a:r>
              <a:rPr lang="en-US" sz="2800" smtClean="0">
                <a:solidFill>
                  <a:srgbClr val="FF0000"/>
                </a:solidFill>
                <a:effectLst>
                  <a:outerShdw blurRad="38100" dist="38100" dir="2700000" algn="tl">
                    <a:srgbClr val="000000"/>
                  </a:outerShdw>
                </a:effectLst>
              </a:rPr>
              <a:t>unsaturated</a:t>
            </a:r>
            <a:r>
              <a:rPr lang="en-US" sz="2800" smtClean="0">
                <a:effectLst>
                  <a:outerShdw blurRad="38100" dist="38100" dir="2700000" algn="tl">
                    <a:srgbClr val="FFFFFF"/>
                  </a:outerShdw>
                </a:effectLst>
              </a:rPr>
              <a:t> solution contains less than the maximum amount of solute that can dissolve at a particular temperature</a:t>
            </a:r>
          </a:p>
          <a:p>
            <a:pPr>
              <a:lnSpc>
                <a:spcPct val="80000"/>
              </a:lnSpc>
              <a:defRPr/>
            </a:pPr>
            <a:endParaRPr lang="en-US" sz="2800" smtClean="0">
              <a:effectLst>
                <a:outerShdw blurRad="38100" dist="38100" dir="2700000" algn="tl">
                  <a:srgbClr val="FFFFFF"/>
                </a:outerShdw>
              </a:effectLst>
            </a:endParaRPr>
          </a:p>
        </p:txBody>
      </p:sp>
      <p:pic>
        <p:nvPicPr>
          <p:cNvPr id="9228" name="14M02VD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5638800" y="3200400"/>
            <a:ext cx="3276600" cy="240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dissolve">
                                      <p:cBhvr>
                                        <p:cTn id="7" dur="5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dissolve">
                                      <p:cBhvr>
                                        <p:cTn id="12" dur="500"/>
                                        <p:tgtEl>
                                          <p:spTgt spid="92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dissolve">
                                      <p:cBhvr>
                                        <p:cTn id="17"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9228"/>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 presetClass="mediacall" presetSubtype="0" fill="hold" nodeType="clickEffect">
                                  <p:stCondLst>
                                    <p:cond delay="0"/>
                                  </p:stCondLst>
                                  <p:childTnLst>
                                    <p:cmd type="call" cmd="togglePause">
                                      <p:cBhvr>
                                        <p:cTn id="22" dur="1" fill="hold"/>
                                        <p:tgtEl>
                                          <p:spTgt spid="9228"/>
                                        </p:tgtEl>
                                      </p:cBhvr>
                                    </p:cmd>
                                  </p:childTnLst>
                                </p:cTn>
                              </p:par>
                            </p:childTnLst>
                          </p:cTn>
                        </p:par>
                      </p:childTnLst>
                    </p:cTn>
                  </p:par>
                </p:childTnLst>
              </p:cTn>
              <p:nextCondLst>
                <p:cond evt="onClick" delay="0">
                  <p:tgtEl>
                    <p:spTgt spid="9228"/>
                  </p:tgtEl>
                </p:cond>
              </p:nextCondLst>
            </p:seq>
            <p:video>
              <p:cMediaNode>
                <p:cTn id="23" fill="hold" display="0">
                  <p:stCondLst>
                    <p:cond delay="indefinite"/>
                  </p:stCondLst>
                  <p:endCondLst>
                    <p:cond evt="onNext" delay="0">
                      <p:tgtEl>
                        <p:sldTgt/>
                      </p:tgtEl>
                    </p:cond>
                    <p:cond evt="onPrev" delay="0">
                      <p:tgtEl>
                        <p:sldTgt/>
                      </p:tgtEl>
                    </p:cond>
                  </p:endCondLst>
                </p:cTn>
                <p:tgtEl>
                  <p:spTgt spid="9228"/>
                </p:tgtEl>
              </p:cMediaNode>
            </p:video>
          </p:childTnLst>
        </p:cTn>
      </p:par>
    </p:tnLst>
    <p:bldLst>
      <p:bldP spid="921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990600" y="22860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800" smtClean="0">
                <a:solidFill>
                  <a:schemeClr val="hlink"/>
                </a:solidFill>
                <a:effectLst>
                  <a:outerShdw blurRad="38100" dist="38100" dir="2700000" algn="tl">
                    <a:srgbClr val="000000"/>
                  </a:outerShdw>
                </a:effectLst>
                <a:latin typeface="Comic Sans MS" pitchFamily="66" charset="0"/>
              </a:rPr>
              <a:t>Definitions</a:t>
            </a:r>
            <a:endParaRPr lang="en-US" sz="4800" smtClean="0">
              <a:solidFill>
                <a:schemeClr val="hlink"/>
              </a:solidFill>
              <a:effectLst>
                <a:outerShdw blurRad="38100" dist="38100" dir="2700000" algn="tl">
                  <a:srgbClr val="000000"/>
                </a:outerShdw>
              </a:effectLst>
            </a:endParaRPr>
          </a:p>
        </p:txBody>
      </p:sp>
      <p:sp>
        <p:nvSpPr>
          <p:cNvPr id="10242" name="Rectangle 2"/>
          <p:cNvSpPr>
            <a:spLocks noGrp="1" noChangeArrowheads="1"/>
          </p:cNvSpPr>
          <p:nvPr>
            <p:ph type="body" sz="half" idx="1"/>
          </p:nvPr>
        </p:nvSpPr>
        <p:spPr>
          <a:xfrm>
            <a:off x="533400" y="1676400"/>
            <a:ext cx="5562600" cy="4800600"/>
          </a:xfrm>
        </p:spPr>
        <p:txBody>
          <a:bodyPr/>
          <a:lstStyle/>
          <a:p>
            <a:pPr marL="457200" indent="-457200">
              <a:buFontTx/>
              <a:buNone/>
              <a:defRPr/>
            </a:pPr>
            <a:r>
              <a:rPr lang="en-US" smtClean="0">
                <a:solidFill>
                  <a:schemeClr val="hlink"/>
                </a:solidFill>
                <a:effectLst>
                  <a:outerShdw blurRad="38100" dist="38100" dir="2700000" algn="tl">
                    <a:srgbClr val="000000"/>
                  </a:outerShdw>
                </a:effectLst>
                <a:latin typeface="Comic Sans MS" pitchFamily="66" charset="0"/>
              </a:rPr>
              <a:t>SUPERSATURATED SOLUTIONS</a:t>
            </a:r>
            <a:r>
              <a:rPr lang="en-US" smtClean="0">
                <a:effectLst>
                  <a:outerShdw blurRad="38100" dist="38100" dir="2700000" algn="tl">
                    <a:srgbClr val="FFFFFF"/>
                  </a:outerShdw>
                </a:effectLst>
              </a:rPr>
              <a:t> contain more solute than is possible to be dissolved</a:t>
            </a:r>
          </a:p>
          <a:p>
            <a:pPr marL="457200" indent="-457200">
              <a:buFontTx/>
              <a:buNone/>
              <a:defRPr/>
            </a:pPr>
            <a:r>
              <a:rPr lang="en-US" smtClean="0">
                <a:effectLst>
                  <a:outerShdw blurRad="38100" dist="38100" dir="2700000" algn="tl">
                    <a:srgbClr val="FFFFFF"/>
                  </a:outerShdw>
                </a:effectLst>
              </a:rPr>
              <a:t>Supersaturated solutions are unstable.  The supersaturation is only temporary, and usually accomplished in one of two ways:</a:t>
            </a:r>
          </a:p>
          <a:p>
            <a:pPr marL="457200" indent="-457200">
              <a:buFontTx/>
              <a:buAutoNum type="arabicPeriod"/>
              <a:defRPr/>
            </a:pPr>
            <a:r>
              <a:rPr lang="en-US" smtClean="0">
                <a:effectLst>
                  <a:outerShdw blurRad="38100" dist="38100" dir="2700000" algn="tl">
                    <a:srgbClr val="FFFFFF"/>
                  </a:outerShdw>
                </a:effectLst>
              </a:rPr>
              <a:t>Warm the solvent so that it will dissolve more, then cool the solution </a:t>
            </a:r>
          </a:p>
          <a:p>
            <a:pPr marL="457200" indent="-457200">
              <a:buFontTx/>
              <a:buAutoNum type="arabicPeriod"/>
              <a:defRPr/>
            </a:pPr>
            <a:r>
              <a:rPr lang="en-US" smtClean="0"/>
              <a:t>Evaporate some of the solvent carefully so that the solute does not solidify and come out of solution.</a:t>
            </a:r>
          </a:p>
        </p:txBody>
      </p:sp>
      <p:pic>
        <p:nvPicPr>
          <p:cNvPr id="10252" name="14M02VD3.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5943600" y="1905000"/>
            <a:ext cx="3200400" cy="2346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dissolve">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dissolve">
                                      <p:cBhvr>
                                        <p:cTn id="12" dur="500"/>
                                        <p:tgtEl>
                                          <p:spTgt spid="102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dissolve">
                                      <p:cBhvr>
                                        <p:cTn id="17" dur="500"/>
                                        <p:tgtEl>
                                          <p:spTgt spid="102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dissolve">
                                      <p:cBhvr>
                                        <p:cTn id="22" dur="5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25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10252"/>
                                        </p:tgtEl>
                                      </p:cBhvr>
                                    </p:cmd>
                                  </p:childTnLst>
                                </p:cTn>
                              </p:par>
                            </p:childTnLst>
                          </p:cTn>
                        </p:par>
                      </p:childTnLst>
                    </p:cTn>
                  </p:par>
                </p:childTnLst>
              </p:cTn>
              <p:nextCondLst>
                <p:cond evt="onClick" delay="0">
                  <p:tgtEl>
                    <p:spTgt spid="10252"/>
                  </p:tgtEl>
                </p:cond>
              </p:nextCondLst>
            </p:seq>
            <p:video>
              <p:cMediaNode>
                <p:cTn id="28" fill="hold" display="0">
                  <p:stCondLst>
                    <p:cond delay="indefinite"/>
                  </p:stCondLst>
                  <p:endCondLst>
                    <p:cond evt="onNext" delay="0">
                      <p:tgtEl>
                        <p:sldTgt/>
                      </p:tgtEl>
                    </p:cond>
                    <p:cond evt="onPrev" delay="0">
                      <p:tgtEl>
                        <p:sldTgt/>
                      </p:tgtEl>
                    </p:cond>
                  </p:endCondLst>
                </p:cTn>
                <p:tgtEl>
                  <p:spTgt spid="10252"/>
                </p:tgtEl>
              </p:cMediaNode>
            </p:video>
          </p:childTnLst>
        </p:cTn>
      </p:par>
    </p:tnLst>
    <p:bldLst>
      <p:bldP spid="1024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400" smtClean="0">
                <a:solidFill>
                  <a:schemeClr val="hlink"/>
                </a:solidFill>
                <a:effectLst>
                  <a:outerShdw blurRad="38100" dist="38100" dir="2700000" algn="tl">
                    <a:srgbClr val="000000"/>
                  </a:outerShdw>
                </a:effectLst>
                <a:latin typeface="Comic Sans MS" pitchFamily="66" charset="0"/>
              </a:rPr>
              <a:t>	  </a:t>
            </a:r>
            <a:r>
              <a:rPr lang="en-US" sz="4400" i="1" smtClean="0">
                <a:solidFill>
                  <a:schemeClr val="hlink"/>
                </a:solidFill>
                <a:effectLst>
                  <a:outerShdw blurRad="38100" dist="38100" dir="2700000" algn="tl">
                    <a:srgbClr val="000000"/>
                  </a:outerShdw>
                </a:effectLst>
                <a:latin typeface="Comic Sans MS" pitchFamily="66" charset="0"/>
              </a:rPr>
              <a:t>Supersaturated</a:t>
            </a:r>
            <a:r>
              <a:rPr lang="en-US" sz="4400" smtClean="0">
                <a:solidFill>
                  <a:schemeClr val="hlink"/>
                </a:solidFill>
                <a:effectLst>
                  <a:outerShdw blurRad="38100" dist="38100" dir="2700000" algn="tl">
                    <a:srgbClr val="000000"/>
                  </a:outerShdw>
                </a:effectLst>
                <a:latin typeface="Comic Sans MS" pitchFamily="66" charset="0"/>
              </a:rPr>
              <a:t>		Sodium Acetate</a:t>
            </a:r>
            <a:endParaRPr lang="en-US" sz="4400" smtClean="0">
              <a:solidFill>
                <a:schemeClr val="hlink"/>
              </a:solidFill>
              <a:effectLst>
                <a:outerShdw blurRad="38100" dist="38100" dir="2700000" algn="tl">
                  <a:srgbClr val="000000"/>
                </a:outerShdw>
              </a:effectLst>
            </a:endParaRPr>
          </a:p>
        </p:txBody>
      </p:sp>
      <p:sp>
        <p:nvSpPr>
          <p:cNvPr id="12291" name="Rectangle 3"/>
          <p:cNvSpPr>
            <a:spLocks noGrp="1" noChangeArrowheads="1"/>
          </p:cNvSpPr>
          <p:nvPr>
            <p:ph type="body" sz="half" idx="1"/>
          </p:nvPr>
        </p:nvSpPr>
        <p:spPr/>
        <p:txBody>
          <a:bodyPr/>
          <a:lstStyle/>
          <a:p>
            <a:pPr>
              <a:defRPr/>
            </a:pPr>
            <a:r>
              <a:rPr lang="en-US" sz="2800" smtClean="0">
                <a:effectLst>
                  <a:outerShdw blurRad="38100" dist="38100" dir="2700000" algn="tl">
                    <a:srgbClr val="FFFFFF"/>
                  </a:outerShdw>
                </a:effectLst>
              </a:rPr>
              <a:t>One application of a supersaturated solution is the sodium acetate “heat pack.”</a:t>
            </a:r>
          </a:p>
        </p:txBody>
      </p:sp>
      <p:pic>
        <p:nvPicPr>
          <p:cNvPr id="12302" name="14M06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4648200" y="2057400"/>
            <a:ext cx="4033838" cy="434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30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302"/>
                                        </p:tgtEl>
                                      </p:cBhvr>
                                    </p:cmd>
                                  </p:childTnLst>
                                </p:cTn>
                              </p:par>
                            </p:childTnLst>
                          </p:cTn>
                        </p:par>
                      </p:childTnLst>
                    </p:cTn>
                  </p:par>
                </p:childTnLst>
              </p:cTn>
              <p:nextCondLst>
                <p:cond evt="onClick" delay="0">
                  <p:tgtEl>
                    <p:spTgt spid="12302"/>
                  </p:tgtEl>
                </p:cond>
              </p:nextCondLst>
            </p:seq>
            <p:video>
              <p:cMediaNode>
                <p:cTn id="7" fill="hold" display="0">
                  <p:stCondLst>
                    <p:cond delay="indefinite"/>
                  </p:stCondLst>
                  <p:endCondLst>
                    <p:cond evt="onNext" delay="0">
                      <p:tgtEl>
                        <p:sldTgt/>
                      </p:tgtEl>
                    </p:cond>
                    <p:cond evt="onPrev" delay="0">
                      <p:tgtEl>
                        <p:sldTgt/>
                      </p:tgtEl>
                    </p:cond>
                  </p:endCondLst>
                </p:cTn>
                <p:tgtEl>
                  <p:spTgt spid="1230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8839200" cy="1143000"/>
          </a:xfrm>
        </p:spPr>
        <p:txBody>
          <a:bodyPr/>
          <a:lstStyle/>
          <a:p>
            <a:r>
              <a:rPr lang="en-US" altLang="en-US" sz="3200" smtClean="0">
                <a:solidFill>
                  <a:srgbClr val="FF0000"/>
                </a:solidFill>
                <a:latin typeface="Comic Sans MS" panose="030F0702030302020204" pitchFamily="66" charset="0"/>
              </a:rPr>
              <a:t>Example: Saturated and Unsaturated Fats</a:t>
            </a:r>
          </a:p>
        </p:txBody>
      </p:sp>
      <p:sp>
        <p:nvSpPr>
          <p:cNvPr id="12291" name="Rectangle 3"/>
          <p:cNvSpPr>
            <a:spLocks noGrp="1" noChangeArrowheads="1"/>
          </p:cNvSpPr>
          <p:nvPr>
            <p:ph type="body" sz="half" idx="1"/>
          </p:nvPr>
        </p:nvSpPr>
        <p:spPr>
          <a:xfrm>
            <a:off x="2971800" y="4191000"/>
            <a:ext cx="6019800" cy="2667000"/>
          </a:xfrm>
        </p:spPr>
        <p:txBody>
          <a:bodyPr/>
          <a:lstStyle/>
          <a:p>
            <a:pPr>
              <a:lnSpc>
                <a:spcPct val="80000"/>
              </a:lnSpc>
              <a:buFontTx/>
              <a:buNone/>
            </a:pPr>
            <a:r>
              <a:rPr lang="en-US" altLang="en-US" sz="1800" smtClean="0">
                <a:solidFill>
                  <a:srgbClr val="FF0000"/>
                </a:solidFill>
              </a:rPr>
              <a:t>Unsaturated fats</a:t>
            </a:r>
            <a:r>
              <a:rPr lang="en-US" altLang="en-US" sz="1800" smtClean="0"/>
              <a:t> have at least one double bond between carbon atoms; monounsaturated means there is one double bond, polysaturated means there are more than one double bond.  Thus, there are some bonds that can be broken, chemically changed,  and used for a variety of purposes. </a:t>
            </a:r>
            <a:r>
              <a:rPr lang="en-US" altLang="en-US" sz="1800" smtClean="0">
                <a:solidFill>
                  <a:srgbClr val="FF0000"/>
                </a:solidFill>
              </a:rPr>
              <a:t>These are REQUIRED</a:t>
            </a:r>
            <a:r>
              <a:rPr lang="en-US" altLang="en-US" sz="1800" smtClean="0"/>
              <a:t> to carry out many functions in the body.  Fish oils (fats) are usually unsaturated.  Game animals (chicken, deer) are usually less saturated, but not as much as fish. Olive and canola oil are monounsaturated.</a:t>
            </a:r>
          </a:p>
          <a:p>
            <a:pPr>
              <a:lnSpc>
                <a:spcPct val="80000"/>
              </a:lnSpc>
            </a:pPr>
            <a:endParaRPr lang="en-US" altLang="en-US" sz="1800" smtClean="0"/>
          </a:p>
        </p:txBody>
      </p:sp>
      <p:pic>
        <p:nvPicPr>
          <p:cNvPr id="12292" name="Picture 4" descr="saturatedfat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19400" y="914400"/>
            <a:ext cx="6096000" cy="3265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Rectangle 6"/>
          <p:cNvSpPr>
            <a:spLocks noChangeArrowheads="1"/>
          </p:cNvSpPr>
          <p:nvPr/>
        </p:nvSpPr>
        <p:spPr bwMode="auto">
          <a:xfrm>
            <a:off x="228600" y="990600"/>
            <a:ext cx="2590800" cy="5349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80000"/>
              </a:lnSpc>
              <a:spcBef>
                <a:spcPct val="30000"/>
              </a:spcBef>
              <a:buSzPct val="100000"/>
            </a:pPr>
            <a:r>
              <a:rPr lang="en-US" altLang="en-US">
                <a:solidFill>
                  <a:srgbClr val="FF0000"/>
                </a:solidFill>
              </a:rPr>
              <a:t>Saturated fats</a:t>
            </a:r>
            <a:r>
              <a:rPr lang="en-US" altLang="en-US"/>
              <a:t> are called saturated because all of the bonds between the carbon atoms in a fat are single bonds.  Thus, all the bonds on the carbon are occupied or “saturated” with hydrogen.  These are stable and hard to decompose.  The body can only use these for energy, and so the excess is stored.  Thus, </a:t>
            </a:r>
            <a:r>
              <a:rPr lang="en-US" altLang="en-US">
                <a:solidFill>
                  <a:srgbClr val="FF0000"/>
                </a:solidFill>
              </a:rPr>
              <a:t>these should be avoided</a:t>
            </a:r>
            <a:r>
              <a:rPr lang="en-US" altLang="en-US"/>
              <a:t> in diets.  These are usually obtained from sheep and cattle fats.  Butter and coconut oil are mostly saturated fats.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defRPr/>
            </a:pPr>
            <a:r>
              <a:rPr lang="en-US" altLang="en-US" sz="4800" smtClean="0">
                <a:solidFill>
                  <a:schemeClr val="hlink"/>
                </a:solidFill>
                <a:effectLst>
                  <a:outerShdw blurRad="38100" dist="38100" dir="2700000" algn="tl">
                    <a:srgbClr val="000000"/>
                  </a:outerShdw>
                </a:effectLst>
                <a:latin typeface="Comic Sans MS" pitchFamily="66" charset="0"/>
              </a:rPr>
              <a:t>IONIC COMPOUNDS</a:t>
            </a:r>
            <a:r>
              <a:rPr lang="en-US" altLang="en-US" smtClean="0">
                <a:solidFill>
                  <a:schemeClr val="hlink"/>
                </a:solidFill>
                <a:effectLst>
                  <a:outerShdw blurRad="38100" dist="38100" dir="2700000" algn="tl">
                    <a:srgbClr val="000000"/>
                  </a:outerShdw>
                </a:effectLst>
              </a:rPr>
              <a:t/>
            </a:r>
            <a:br>
              <a:rPr lang="en-US" altLang="en-US" smtClean="0">
                <a:solidFill>
                  <a:schemeClr val="hlink"/>
                </a:solidFill>
                <a:effectLst>
                  <a:outerShdw blurRad="38100" dist="38100" dir="2700000" algn="tl">
                    <a:srgbClr val="000000"/>
                  </a:outerShdw>
                </a:effectLst>
              </a:rPr>
            </a:br>
            <a:r>
              <a:rPr lang="en-US" altLang="en-US" sz="3200" i="1" smtClean="0">
                <a:solidFill>
                  <a:schemeClr val="hlink"/>
                </a:solidFill>
                <a:effectLst>
                  <a:outerShdw blurRad="38100" dist="38100" dir="2700000" algn="tl">
                    <a:srgbClr val="000000"/>
                  </a:outerShdw>
                </a:effectLst>
              </a:rPr>
              <a:t>Compounds in Aqueous Solution</a:t>
            </a:r>
            <a:endParaRPr lang="en-US" altLang="en-US" sz="3200" smtClean="0">
              <a:solidFill>
                <a:schemeClr val="hlink"/>
              </a:solidFill>
              <a:effectLst>
                <a:outerShdw blurRad="38100" dist="38100" dir="2700000" algn="tl">
                  <a:srgbClr val="000000"/>
                </a:outerShdw>
              </a:effectLst>
            </a:endParaRPr>
          </a:p>
        </p:txBody>
      </p:sp>
      <p:sp>
        <p:nvSpPr>
          <p:cNvPr id="117763" name="Rectangle 3"/>
          <p:cNvSpPr>
            <a:spLocks noGrp="1" noChangeArrowheads="1"/>
          </p:cNvSpPr>
          <p:nvPr>
            <p:ph type="body" sz="half" idx="1"/>
          </p:nvPr>
        </p:nvSpPr>
        <p:spPr>
          <a:xfrm>
            <a:off x="990600" y="1981200"/>
            <a:ext cx="6553200" cy="4114800"/>
          </a:xfrm>
        </p:spPr>
        <p:txBody>
          <a:bodyPr/>
          <a:lstStyle/>
          <a:p>
            <a:pPr>
              <a:buFontTx/>
              <a:buNone/>
              <a:defRPr/>
            </a:pPr>
            <a:r>
              <a:rPr lang="en-US" altLang="en-US" sz="2800" smtClean="0">
                <a:effectLst>
                  <a:outerShdw blurRad="38100" dist="38100" dir="2700000" algn="tl">
                    <a:srgbClr val="FFFFFF"/>
                  </a:outerShdw>
                </a:effectLst>
              </a:rPr>
              <a:t>Many reactions involve ionic compounds, especially reactions in water — </a:t>
            </a:r>
            <a:r>
              <a:rPr lang="en-US" altLang="en-US" sz="2800" smtClean="0">
                <a:solidFill>
                  <a:schemeClr val="hlink"/>
                </a:solidFill>
                <a:effectLst>
                  <a:outerShdw blurRad="38100" dist="38100" dir="2700000" algn="tl">
                    <a:srgbClr val="000000"/>
                  </a:outerShdw>
                </a:effectLst>
                <a:latin typeface="Comic Sans MS" pitchFamily="66" charset="0"/>
              </a:rPr>
              <a:t>aqueous solutions.</a:t>
            </a:r>
            <a:endParaRPr lang="en-US" altLang="en-US" sz="2800" smtClean="0">
              <a:effectLst>
                <a:outerShdw blurRad="38100" dist="38100" dir="2700000" algn="tl">
                  <a:srgbClr val="FFFFFF"/>
                </a:outerShdw>
              </a:effectLst>
            </a:endParaRPr>
          </a:p>
        </p:txBody>
      </p:sp>
      <p:pic>
        <p:nvPicPr>
          <p:cNvPr id="117782" name="03M12AN1.avi">
            <a:hlinkClick r:id="" action="ppaction://media"/>
          </p:cNvPr>
          <p:cNvPicPr>
            <a:picLocks noRot="1" noChangeAspect="1" noChangeArrowheads="1"/>
          </p:cNvPicPr>
          <p:nvPr>
            <p:ph sz="quarter" idx="3"/>
            <a:videoFile r:link="rId1"/>
          </p:nvPr>
        </p:nvPicPr>
        <p:blipFill>
          <a:blip r:embed="rId5">
            <a:extLst>
              <a:ext uri="{28A0092B-C50C-407E-A947-70E740481C1C}">
                <a14:useLocalDpi xmlns:a14="http://schemas.microsoft.com/office/drawing/2010/main" val="0"/>
              </a:ext>
            </a:extLst>
          </a:blip>
          <a:srcRect/>
          <a:stretch>
            <a:fillRect/>
          </a:stretch>
        </p:blipFill>
        <p:spPr>
          <a:xfrm>
            <a:off x="4572000" y="3962400"/>
            <a:ext cx="3181350" cy="2371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4" name="Rectangle 4"/>
          <p:cNvSpPr>
            <a:spLocks noChangeArrowheads="1"/>
          </p:cNvSpPr>
          <p:nvPr/>
        </p:nvSpPr>
        <p:spPr bwMode="auto">
          <a:xfrm>
            <a:off x="1143000" y="3429000"/>
            <a:ext cx="24257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defRPr/>
            </a:pPr>
            <a:r>
              <a:rPr lang="en-US" sz="2400">
                <a:solidFill>
                  <a:srgbClr val="660033"/>
                </a:solidFill>
                <a:effectLst>
                  <a:outerShdw blurRad="38100" dist="38100" dir="2700000" algn="tl">
                    <a:srgbClr val="000000"/>
                  </a:outerShdw>
                </a:effectLst>
                <a:latin typeface="Arial" charset="0"/>
              </a:rPr>
              <a:t>KMnO</a:t>
            </a:r>
            <a:r>
              <a:rPr lang="en-US" sz="2400" baseline="-25000">
                <a:solidFill>
                  <a:srgbClr val="660033"/>
                </a:solidFill>
                <a:effectLst>
                  <a:outerShdw blurRad="38100" dist="38100" dir="2700000" algn="tl">
                    <a:srgbClr val="000000"/>
                  </a:outerShdw>
                </a:effectLst>
                <a:latin typeface="Arial" charset="0"/>
              </a:rPr>
              <a:t>4</a:t>
            </a:r>
            <a:r>
              <a:rPr lang="en-US" sz="2400">
                <a:solidFill>
                  <a:srgbClr val="660033"/>
                </a:solidFill>
                <a:effectLst>
                  <a:outerShdw blurRad="38100" dist="38100" dir="2700000" algn="tl">
                    <a:srgbClr val="000000"/>
                  </a:outerShdw>
                </a:effectLst>
                <a:latin typeface="Arial" charset="0"/>
              </a:rPr>
              <a:t> in water</a:t>
            </a:r>
          </a:p>
        </p:txBody>
      </p:sp>
      <p:grpSp>
        <p:nvGrpSpPr>
          <p:cNvPr id="117765" name="Group 5"/>
          <p:cNvGrpSpPr>
            <a:grpSpLocks/>
          </p:cNvGrpSpPr>
          <p:nvPr/>
        </p:nvGrpSpPr>
        <p:grpSpPr bwMode="auto">
          <a:xfrm>
            <a:off x="4572000" y="3352800"/>
            <a:ext cx="4330700" cy="2273300"/>
            <a:chOff x="2880" y="2112"/>
            <a:chExt cx="2728" cy="1432"/>
          </a:xfrm>
        </p:grpSpPr>
        <p:pic>
          <p:nvPicPr>
            <p:cNvPr id="13320"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2624"/>
              <a:ext cx="664" cy="9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17767" name="Rectangle 7"/>
            <p:cNvSpPr>
              <a:spLocks noChangeArrowheads="1"/>
            </p:cNvSpPr>
            <p:nvPr/>
          </p:nvSpPr>
          <p:spPr bwMode="auto">
            <a:xfrm>
              <a:off x="2880" y="2112"/>
              <a:ext cx="1896"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defRPr/>
              </a:pPr>
              <a:r>
                <a:rPr lang="en-US" sz="2400">
                  <a:solidFill>
                    <a:srgbClr val="660033"/>
                  </a:solidFill>
                  <a:effectLst>
                    <a:outerShdw blurRad="38100" dist="38100" dir="2700000" algn="tl">
                      <a:srgbClr val="000000"/>
                    </a:outerShdw>
                  </a:effectLst>
                  <a:latin typeface="Arial" charset="0"/>
                </a:rPr>
                <a:t>K</a:t>
              </a:r>
              <a:r>
                <a:rPr lang="en-US" sz="2400" baseline="30000">
                  <a:solidFill>
                    <a:srgbClr val="660033"/>
                  </a:solidFill>
                  <a:effectLst>
                    <a:outerShdw blurRad="38100" dist="38100" dir="2700000" algn="tl">
                      <a:srgbClr val="000000"/>
                    </a:outerShdw>
                  </a:effectLst>
                  <a:latin typeface="Arial" charset="0"/>
                </a:rPr>
                <a:t>+</a:t>
              </a:r>
              <a:r>
                <a:rPr lang="en-US" sz="2400">
                  <a:solidFill>
                    <a:srgbClr val="660033"/>
                  </a:solidFill>
                  <a:effectLst>
                    <a:outerShdw blurRad="38100" dist="38100" dir="2700000" algn="tl">
                      <a:srgbClr val="000000"/>
                    </a:outerShdw>
                  </a:effectLst>
                  <a:latin typeface="Arial" charset="0"/>
                </a:rPr>
                <a:t>(aq)  +  MnO</a:t>
              </a:r>
              <a:r>
                <a:rPr lang="en-US" sz="2400" baseline="-25000">
                  <a:solidFill>
                    <a:srgbClr val="660033"/>
                  </a:solidFill>
                  <a:effectLst>
                    <a:outerShdw blurRad="38100" dist="38100" dir="2700000" algn="tl">
                      <a:srgbClr val="000000"/>
                    </a:outerShdw>
                  </a:effectLst>
                  <a:latin typeface="Arial" charset="0"/>
                </a:rPr>
                <a:t>4</a:t>
              </a:r>
              <a:r>
                <a:rPr lang="en-US" sz="2400" baseline="30000">
                  <a:solidFill>
                    <a:srgbClr val="660033"/>
                  </a:solidFill>
                  <a:effectLst>
                    <a:outerShdw blurRad="38100" dist="38100" dir="2700000" algn="tl">
                      <a:srgbClr val="000000"/>
                    </a:outerShdw>
                  </a:effectLst>
                  <a:latin typeface="Arial" charset="0"/>
                </a:rPr>
                <a:t>-</a:t>
              </a:r>
              <a:r>
                <a:rPr lang="en-US" sz="2400">
                  <a:solidFill>
                    <a:srgbClr val="660033"/>
                  </a:solidFill>
                  <a:effectLst>
                    <a:outerShdw blurRad="38100" dist="38100" dir="2700000" algn="tl">
                      <a:srgbClr val="000000"/>
                    </a:outerShdw>
                  </a:effectLst>
                  <a:latin typeface="Arial" charset="0"/>
                </a:rPr>
                <a:t>(aq)</a:t>
              </a:r>
              <a:endParaRPr lang="en-US" sz="2400">
                <a:effectLst>
                  <a:outerShdw blurRad="38100" dist="38100" dir="2700000" algn="tl">
                    <a:srgbClr val="FFFFFF"/>
                  </a:outerShdw>
                </a:effectLst>
                <a:latin typeface="Arial" charset="0"/>
              </a:endParaRPr>
            </a:p>
          </p:txBody>
        </p:sp>
      </p:grpSp>
      <p:pic>
        <p:nvPicPr>
          <p:cNvPr id="117785" name="03M12VD1.avi">
            <a:hlinkClick r:id="" action="ppaction://media"/>
          </p:cNvPr>
          <p:cNvPicPr>
            <a:picLocks noRot="1" noChangeAspect="1" noChangeArrowheads="1"/>
          </p:cNvPicPr>
          <p:nvPr>
            <p:ph sz="quarter" idx="2"/>
            <a:videoFile r:link="rId2"/>
          </p:nvPr>
        </p:nvPicPr>
        <p:blipFill>
          <a:blip r:embed="rId7">
            <a:extLst>
              <a:ext uri="{28A0092B-C50C-407E-A947-70E740481C1C}">
                <a14:useLocalDpi xmlns:a14="http://schemas.microsoft.com/office/drawing/2010/main" val="0"/>
              </a:ext>
            </a:extLst>
          </a:blip>
          <a:srcRect/>
          <a:stretch>
            <a:fillRect/>
          </a:stretch>
        </p:blipFill>
        <p:spPr>
          <a:xfrm>
            <a:off x="533400" y="3962400"/>
            <a:ext cx="3276600" cy="2324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dissolve">
                                      <p:cBhvr>
                                        <p:cTn id="7" dur="500"/>
                                        <p:tgtEl>
                                          <p:spTgt spid="1177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7764"/>
                                        </p:tgtEl>
                                        <p:attrNameLst>
                                          <p:attrName>style.visibility</p:attrName>
                                        </p:attrNameLst>
                                      </p:cBhvr>
                                      <p:to>
                                        <p:strVal val="visible"/>
                                      </p:to>
                                    </p:set>
                                    <p:animEffect transition="in" filter="dissolve">
                                      <p:cBhvr>
                                        <p:cTn id="10" dur="500"/>
                                        <p:tgtEl>
                                          <p:spTgt spid="117764"/>
                                        </p:tgtEl>
                                      </p:cBhvr>
                                    </p:animEffect>
                                  </p:childTnLst>
                                </p:cTn>
                              </p:par>
                              <p:par>
                                <p:cTn id="11" presetID="9" presetClass="entr" presetSubtype="0" fill="hold" nodeType="withEffect">
                                  <p:stCondLst>
                                    <p:cond delay="0"/>
                                  </p:stCondLst>
                                  <p:childTnLst>
                                    <p:set>
                                      <p:cBhvr>
                                        <p:cTn id="12" dur="1" fill="hold">
                                          <p:stCondLst>
                                            <p:cond delay="0"/>
                                          </p:stCondLst>
                                        </p:cTn>
                                        <p:tgtEl>
                                          <p:spTgt spid="117765"/>
                                        </p:tgtEl>
                                        <p:attrNameLst>
                                          <p:attrName>style.visibility</p:attrName>
                                        </p:attrNameLst>
                                      </p:cBhvr>
                                      <p:to>
                                        <p:strVal val="visible"/>
                                      </p:to>
                                    </p:set>
                                    <p:animEffect transition="in" filter="dissolve">
                                      <p:cBhvr>
                                        <p:cTn id="13" dur="5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1778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117782"/>
                                        </p:tgtEl>
                                      </p:cBhvr>
                                    </p:cmd>
                                  </p:childTnLst>
                                </p:cTn>
                              </p:par>
                            </p:childTnLst>
                          </p:cTn>
                        </p:par>
                      </p:childTnLst>
                    </p:cTn>
                  </p:par>
                </p:childTnLst>
              </p:cTn>
              <p:nextCondLst>
                <p:cond evt="onClick" delay="0">
                  <p:tgtEl>
                    <p:spTgt spid="117782"/>
                  </p:tgtEl>
                </p:cond>
              </p:nextCondLst>
            </p:seq>
            <p:video>
              <p:cMediaNode>
                <p:cTn id="19" fill="hold" display="0">
                  <p:stCondLst>
                    <p:cond delay="indefinite"/>
                  </p:stCondLst>
                  <p:endCondLst>
                    <p:cond evt="onNext" delay="0">
                      <p:tgtEl>
                        <p:sldTgt/>
                      </p:tgtEl>
                    </p:cond>
                    <p:cond evt="onPrev" delay="0">
                      <p:tgtEl>
                        <p:sldTgt/>
                      </p:tgtEl>
                    </p:cond>
                  </p:endCondLst>
                </p:cTn>
                <p:tgtEl>
                  <p:spTgt spid="117782"/>
                </p:tgtEl>
              </p:cMediaNode>
            </p:video>
            <p:seq concurrent="1" nextAc="seek">
              <p:cTn id="20" restart="whenNotActive" fill="hold" evtFilter="cancelBubble" nodeType="interactiveSeq">
                <p:stCondLst>
                  <p:cond evt="onClick" delay="0">
                    <p:tgtEl>
                      <p:spTgt spid="11778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117785"/>
                                        </p:tgtEl>
                                      </p:cBhvr>
                                    </p:cmd>
                                  </p:childTnLst>
                                </p:cTn>
                              </p:par>
                            </p:childTnLst>
                          </p:cTn>
                        </p:par>
                      </p:childTnLst>
                    </p:cTn>
                  </p:par>
                </p:childTnLst>
              </p:cTn>
              <p:nextCondLst>
                <p:cond evt="onClick" delay="0">
                  <p:tgtEl>
                    <p:spTgt spid="117785"/>
                  </p:tgtEl>
                </p:cond>
              </p:nextCondLst>
            </p:seq>
            <p:video>
              <p:cMediaNode>
                <p:cTn id="25" fill="hold" display="0">
                  <p:stCondLst>
                    <p:cond delay="indefinite"/>
                  </p:stCondLst>
                  <p:endCondLst>
                    <p:cond evt="onNext" delay="0">
                      <p:tgtEl>
                        <p:sldTgt/>
                      </p:tgtEl>
                    </p:cond>
                    <p:cond evt="onPrev" delay="0">
                      <p:tgtEl>
                        <p:sldTgt/>
                      </p:tgtEl>
                    </p:cond>
                  </p:endCondLst>
                </p:cTn>
                <p:tgtEl>
                  <p:spTgt spid="117785"/>
                </p:tgtEl>
              </p:cMediaNode>
            </p:video>
          </p:childTnLst>
        </p:cTn>
      </p:par>
    </p:tnLst>
    <p:bldLst>
      <p:bldP spid="117763" grpId="0" build="p" autoUpdateAnimBg="0"/>
      <p:bldP spid="11776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381000" y="1143000"/>
            <a:ext cx="5029200" cy="5105400"/>
          </a:xfrm>
        </p:spPr>
        <p:txBody>
          <a:bodyPr/>
          <a:lstStyle/>
          <a:p>
            <a:pPr>
              <a:lnSpc>
                <a:spcPct val="85000"/>
              </a:lnSpc>
              <a:buFontTx/>
              <a:buNone/>
              <a:defRPr/>
            </a:pPr>
            <a:r>
              <a:rPr lang="en-US" altLang="en-US" sz="2800" smtClean="0">
                <a:effectLst>
                  <a:outerShdw blurRad="38100" dist="38100" dir="2700000" algn="tl">
                    <a:srgbClr val="FFFFFF"/>
                  </a:outerShdw>
                </a:effectLst>
              </a:rPr>
              <a:t>How do we know ions are present in aqueous solutions?</a:t>
            </a:r>
          </a:p>
          <a:p>
            <a:pPr>
              <a:lnSpc>
                <a:spcPct val="85000"/>
              </a:lnSpc>
              <a:buFontTx/>
              <a:buNone/>
              <a:defRPr/>
            </a:pPr>
            <a:r>
              <a:rPr lang="en-US" altLang="en-US" sz="2800" smtClean="0">
                <a:effectLst>
                  <a:outerShdw blurRad="38100" dist="38100" dir="2700000" algn="tl">
                    <a:srgbClr val="FFFFFF"/>
                  </a:outerShdw>
                </a:effectLst>
              </a:rPr>
              <a:t>The solutions </a:t>
            </a:r>
            <a:r>
              <a:rPr lang="en-US" altLang="en-US" sz="3600" smtClean="0">
                <a:solidFill>
                  <a:schemeClr val="hlink"/>
                </a:solidFill>
                <a:effectLst>
                  <a:outerShdw blurRad="38100" dist="38100" dir="2700000" algn="tl">
                    <a:srgbClr val="000000"/>
                  </a:outerShdw>
                </a:effectLst>
                <a:latin typeface="Comic Sans MS" pitchFamily="66" charset="0"/>
              </a:rPr>
              <a:t>conduct electricity!</a:t>
            </a:r>
            <a:endParaRPr lang="en-US" altLang="en-US" sz="2800" smtClean="0">
              <a:effectLst>
                <a:outerShdw blurRad="38100" dist="38100" dir="2700000" algn="tl">
                  <a:srgbClr val="FFFFFF"/>
                </a:outerShdw>
              </a:effectLst>
            </a:endParaRPr>
          </a:p>
          <a:p>
            <a:pPr>
              <a:lnSpc>
                <a:spcPct val="85000"/>
              </a:lnSpc>
              <a:buFontTx/>
              <a:buNone/>
              <a:defRPr/>
            </a:pPr>
            <a:r>
              <a:rPr lang="en-US" altLang="en-US" sz="2800" smtClean="0">
                <a:effectLst>
                  <a:outerShdw blurRad="38100" dist="38100" dir="2700000" algn="tl">
                    <a:srgbClr val="FFFFFF"/>
                  </a:outerShdw>
                </a:effectLst>
              </a:rPr>
              <a:t>They are called </a:t>
            </a:r>
            <a:r>
              <a:rPr lang="en-US" altLang="en-US" sz="3200" smtClean="0">
                <a:solidFill>
                  <a:schemeClr val="hlink"/>
                </a:solidFill>
                <a:effectLst>
                  <a:outerShdw blurRad="38100" dist="38100" dir="2700000" algn="tl">
                    <a:srgbClr val="000000"/>
                  </a:outerShdw>
                </a:effectLst>
                <a:latin typeface="Comic Sans MS" pitchFamily="66" charset="0"/>
              </a:rPr>
              <a:t>ELECTROLYTES</a:t>
            </a:r>
            <a:endParaRPr lang="en-US" altLang="en-US" sz="2800" smtClean="0">
              <a:solidFill>
                <a:schemeClr val="hlink"/>
              </a:solidFill>
              <a:effectLst>
                <a:outerShdw blurRad="38100" dist="38100" dir="2700000" algn="tl">
                  <a:srgbClr val="000000"/>
                </a:outerShdw>
              </a:effectLst>
              <a:latin typeface="Comic Sans MS" pitchFamily="66" charset="0"/>
            </a:endParaRPr>
          </a:p>
          <a:p>
            <a:pPr>
              <a:lnSpc>
                <a:spcPct val="85000"/>
              </a:lnSpc>
              <a:buFontTx/>
              <a:buNone/>
              <a:defRPr/>
            </a:pPr>
            <a:r>
              <a:rPr lang="en-US" altLang="en-US" sz="2800" smtClean="0">
                <a:solidFill>
                  <a:schemeClr val="tx2"/>
                </a:solidFill>
                <a:effectLst>
                  <a:outerShdw blurRad="38100" dist="38100" dir="2700000" algn="tl">
                    <a:srgbClr val="FFFFFF"/>
                  </a:outerShdw>
                </a:effectLst>
              </a:rPr>
              <a:t>HCl, MgCl</a:t>
            </a:r>
            <a:r>
              <a:rPr lang="en-US" altLang="en-US" sz="2800" baseline="-25000" smtClean="0">
                <a:solidFill>
                  <a:schemeClr val="tx2"/>
                </a:solidFill>
                <a:effectLst>
                  <a:outerShdw blurRad="38100" dist="38100" dir="2700000" algn="tl">
                    <a:srgbClr val="FFFFFF"/>
                  </a:outerShdw>
                </a:effectLst>
              </a:rPr>
              <a:t>2</a:t>
            </a:r>
            <a:r>
              <a:rPr lang="en-US" altLang="en-US" sz="2800" smtClean="0">
                <a:solidFill>
                  <a:schemeClr val="tx2"/>
                </a:solidFill>
                <a:effectLst>
                  <a:outerShdw blurRad="38100" dist="38100" dir="2700000" algn="tl">
                    <a:srgbClr val="FFFFFF"/>
                  </a:outerShdw>
                </a:effectLst>
              </a:rPr>
              <a:t>, and NaCl are </a:t>
            </a:r>
            <a:r>
              <a:rPr lang="en-US" altLang="en-US" sz="3600" smtClean="0">
                <a:solidFill>
                  <a:schemeClr val="accent2"/>
                </a:solidFill>
                <a:effectLst>
                  <a:outerShdw blurRad="38100" dist="38100" dir="2700000" algn="tl">
                    <a:srgbClr val="000000"/>
                  </a:outerShdw>
                </a:effectLst>
                <a:latin typeface="Comic Sans MS" pitchFamily="66" charset="0"/>
              </a:rPr>
              <a:t>strong electrolytes</a:t>
            </a:r>
            <a:r>
              <a:rPr lang="en-US" altLang="en-US" sz="3600" smtClean="0">
                <a:solidFill>
                  <a:schemeClr val="accent2"/>
                </a:solidFill>
                <a:effectLst>
                  <a:outerShdw blurRad="38100" dist="38100" dir="2700000" algn="tl">
                    <a:srgbClr val="000000"/>
                  </a:outerShdw>
                </a:effectLst>
              </a:rPr>
              <a:t>. </a:t>
            </a:r>
            <a:r>
              <a:rPr lang="en-US" altLang="en-US" sz="2800" smtClean="0">
                <a:effectLst>
                  <a:outerShdw blurRad="38100" dist="38100" dir="2700000" algn="tl">
                    <a:srgbClr val="FFFFFF"/>
                  </a:outerShdw>
                </a:effectLst>
              </a:rPr>
              <a:t>They dissociate completely (or nearly so) into ions.</a:t>
            </a:r>
            <a:endParaRPr lang="en-US" altLang="en-US" smtClean="0">
              <a:effectLst>
                <a:outerShdw blurRad="38100" dist="38100" dir="2700000" algn="tl">
                  <a:srgbClr val="FFFFFF"/>
                </a:outerShdw>
              </a:effectLst>
            </a:endParaRPr>
          </a:p>
          <a:p>
            <a:pPr>
              <a:buFontTx/>
              <a:buNone/>
              <a:defRPr/>
            </a:pPr>
            <a:endParaRPr lang="en-US" altLang="en-US" sz="2800" smtClean="0">
              <a:solidFill>
                <a:schemeClr val="tx2"/>
              </a:solidFill>
              <a:effectLst>
                <a:outerShdw blurRad="38100" dist="38100" dir="2700000" algn="tl">
                  <a:srgbClr val="FFFFFF"/>
                </a:outerShdw>
              </a:effectLst>
            </a:endParaRPr>
          </a:p>
          <a:p>
            <a:pPr>
              <a:defRPr/>
            </a:pPr>
            <a:endParaRPr lang="en-US" altLang="en-US" sz="2800" smtClean="0">
              <a:solidFill>
                <a:schemeClr val="tx2"/>
              </a:solidFill>
              <a:effectLst>
                <a:outerShdw blurRad="38100" dist="38100" dir="2700000" algn="tl">
                  <a:srgbClr val="FFFFFF"/>
                </a:outerShdw>
              </a:effectLst>
            </a:endParaRPr>
          </a:p>
        </p:txBody>
      </p:sp>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09600"/>
            <a:ext cx="3594100" cy="5994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9812" name="Rectangle 4"/>
          <p:cNvSpPr>
            <a:spLocks noGrp="1" noChangeArrowheads="1"/>
          </p:cNvSpPr>
          <p:nvPr>
            <p:ph type="title"/>
          </p:nvPr>
        </p:nvSpPr>
        <p:spPr>
          <a:xfrm>
            <a:off x="381000" y="228600"/>
            <a:ext cx="6096000" cy="533400"/>
          </a:xfrm>
        </p:spPr>
        <p:txBody>
          <a:bodyPr/>
          <a:lstStyle/>
          <a:p>
            <a:pPr>
              <a:defRPr/>
            </a:pPr>
            <a:r>
              <a:rPr lang="en-US" altLang="en-US" sz="4800" smtClean="0">
                <a:solidFill>
                  <a:schemeClr val="hlink"/>
                </a:solidFill>
                <a:effectLst>
                  <a:outerShdw blurRad="38100" dist="38100" dir="2700000" algn="tl">
                    <a:srgbClr val="000000"/>
                  </a:outerShdw>
                </a:effectLst>
                <a:latin typeface="Comic Sans MS" pitchFamily="66" charset="0"/>
              </a:rPr>
              <a:t>Aqueous Solutions</a:t>
            </a:r>
            <a:endParaRPr lang="en-US" altLang="en-US" sz="4800" smtClean="0">
              <a:solidFill>
                <a:schemeClr val="hlink"/>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dissolve">
                                      <p:cBhvr>
                                        <p:cTn id="7" dur="500"/>
                                        <p:tgtEl>
                                          <p:spTgt spid="1198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9810">
                                            <p:txEl>
                                              <p:pRg st="1" end="1"/>
                                            </p:txEl>
                                          </p:spTgt>
                                        </p:tgtEl>
                                        <p:attrNameLst>
                                          <p:attrName>style.visibility</p:attrName>
                                        </p:attrNameLst>
                                      </p:cBhvr>
                                      <p:to>
                                        <p:strVal val="visible"/>
                                      </p:to>
                                    </p:set>
                                    <p:animEffect transition="in" filter="dissolve">
                                      <p:cBhvr>
                                        <p:cTn id="12" dur="500"/>
                                        <p:tgtEl>
                                          <p:spTgt spid="1198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9810">
                                            <p:txEl>
                                              <p:pRg st="2" end="2"/>
                                            </p:txEl>
                                          </p:spTgt>
                                        </p:tgtEl>
                                        <p:attrNameLst>
                                          <p:attrName>style.visibility</p:attrName>
                                        </p:attrNameLst>
                                      </p:cBhvr>
                                      <p:to>
                                        <p:strVal val="visible"/>
                                      </p:to>
                                    </p:set>
                                    <p:animEffect transition="in" filter="dissolve">
                                      <p:cBhvr>
                                        <p:cTn id="17" dur="500"/>
                                        <p:tgtEl>
                                          <p:spTgt spid="1198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9810">
                                            <p:txEl>
                                              <p:pRg st="3" end="3"/>
                                            </p:txEl>
                                          </p:spTgt>
                                        </p:tgtEl>
                                        <p:attrNameLst>
                                          <p:attrName>style.visibility</p:attrName>
                                        </p:attrNameLst>
                                      </p:cBhvr>
                                      <p:to>
                                        <p:strVal val="visible"/>
                                      </p:to>
                                    </p:set>
                                    <p:animEffect transition="in" filter="dissolve">
                                      <p:cBhvr>
                                        <p:cTn id="22" dur="500"/>
                                        <p:tgtEl>
                                          <p:spTgt spid="119810">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19811"/>
                                        </p:tgtEl>
                                        <p:attrNameLst>
                                          <p:attrName>style.visibility</p:attrName>
                                        </p:attrNameLst>
                                      </p:cBhvr>
                                      <p:to>
                                        <p:strVal val="visible"/>
                                      </p:to>
                                    </p:set>
                                    <p:animEffect transition="in" filter="dissolve">
                                      <p:cBhvr>
                                        <p:cTn id="25"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utoUpdateAnimBg="0"/>
    </p:bldLst>
  </p:timing>
</p:sld>
</file>

<file path=ppt/theme/theme1.xml><?xml version="1.0" encoding="utf-8"?>
<a:theme xmlns:a="http://schemas.openxmlformats.org/drawingml/2006/main" name="Microsoft Office 98">
  <a:themeElements>
    <a:clrScheme name="">
      <a:dk1>
        <a:srgbClr val="000000"/>
      </a:dk1>
      <a:lt1>
        <a:srgbClr val="A2C1FE"/>
      </a:lt1>
      <a:dk2>
        <a:srgbClr val="000000"/>
      </a:dk2>
      <a:lt2>
        <a:srgbClr val="919191"/>
      </a:lt2>
      <a:accent1>
        <a:srgbClr val="618FFD"/>
      </a:accent1>
      <a:accent2>
        <a:srgbClr val="00AE00"/>
      </a:accent2>
      <a:accent3>
        <a:srgbClr val="CEDD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2632</TotalTime>
  <Pages>46</Pages>
  <Words>1353</Words>
  <Application>Microsoft Office PowerPoint</Application>
  <PresentationFormat>Letter Paper (8.5x11 in)</PresentationFormat>
  <Paragraphs>265</Paragraphs>
  <Slides>38</Slides>
  <Notes>8</Notes>
  <HiddenSlides>0</HiddenSlides>
  <MMClips>12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38</vt:i4>
      </vt:variant>
    </vt:vector>
  </HeadingPairs>
  <TitlesOfParts>
    <vt:vector size="51" baseType="lpstr">
      <vt:lpstr>Arial</vt:lpstr>
      <vt:lpstr>Comic Sans MS</vt:lpstr>
      <vt:lpstr>Times</vt:lpstr>
      <vt:lpstr>Wingdings</vt:lpstr>
      <vt:lpstr>Verdana</vt:lpstr>
      <vt:lpstr>Helvetica</vt:lpstr>
      <vt:lpstr>66 Helvetica MediumItalic</vt:lpstr>
      <vt:lpstr>Tahoma</vt:lpstr>
      <vt:lpstr>Microsoft Office 98</vt:lpstr>
      <vt:lpstr>Microsoft Equation 3.0</vt:lpstr>
      <vt:lpstr>QuickTime Movie</vt:lpstr>
      <vt:lpstr>Microsoft Clip Gallery</vt:lpstr>
      <vt:lpstr>Equation</vt:lpstr>
      <vt:lpstr>Solutions</vt:lpstr>
      <vt:lpstr>Some Definitions</vt:lpstr>
      <vt:lpstr>Parts of a Solution</vt:lpstr>
      <vt:lpstr>Definitions</vt:lpstr>
      <vt:lpstr>Definitions</vt:lpstr>
      <vt:lpstr>   Supersaturated  Sodium Acetate</vt:lpstr>
      <vt:lpstr>Example: Saturated and Unsaturated Fats</vt:lpstr>
      <vt:lpstr>IONIC COMPOUNDS Compounds in Aqueous Solution</vt:lpstr>
      <vt:lpstr>Aqueous Solutions</vt:lpstr>
      <vt:lpstr>Aqueous Solutions</vt:lpstr>
      <vt:lpstr>It’s Time to Play Everyone’s Favorite Game Show… Electrolyte or Nonelectrolyte!</vt:lpstr>
      <vt:lpstr>Electrolytes in the Body</vt:lpstr>
      <vt:lpstr>Concentration of Solute</vt:lpstr>
      <vt:lpstr>PowerPoint Presentation</vt:lpstr>
      <vt:lpstr>PROBLEM:  Dissolve 5.00 g of NiCl2•6 H2O in enough water to make 250 mL of solution.  Calculate the Molarity.</vt:lpstr>
      <vt:lpstr>USING MOLARITY</vt:lpstr>
      <vt:lpstr>Learning Check</vt:lpstr>
      <vt:lpstr>Solution</vt:lpstr>
      <vt:lpstr>Concentration Units</vt:lpstr>
      <vt:lpstr>Two Other Concentration Units</vt:lpstr>
      <vt:lpstr>Calculating Concentrations</vt:lpstr>
      <vt:lpstr>Calculating Concentrations</vt:lpstr>
      <vt:lpstr>Learning Check</vt:lpstr>
      <vt:lpstr>Solution</vt:lpstr>
      <vt:lpstr>  Using mass %  </vt:lpstr>
      <vt:lpstr>Try this molality problem</vt:lpstr>
      <vt:lpstr>Colligative Properties</vt:lpstr>
      <vt:lpstr>Change in Freezing Point </vt:lpstr>
      <vt:lpstr>Change in Freezing Point </vt:lpstr>
      <vt:lpstr>Change in Freezing Point </vt:lpstr>
      <vt:lpstr>Change in Boiling Point </vt:lpstr>
      <vt:lpstr>Boiling Point Elevation and Freezing Point Depression</vt:lpstr>
      <vt:lpstr>Boiling Point Elevation and Freezing Point Depression</vt:lpstr>
      <vt:lpstr>Change in Boiling Point </vt:lpstr>
      <vt:lpstr>Freezing Point Depression</vt:lpstr>
      <vt:lpstr>Freezing Point Depression</vt:lpstr>
      <vt:lpstr>PowerPoint Presentation</vt:lpstr>
      <vt:lpstr>Titration</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dc:title>
  <dc:subject>Chemistry I (High School)</dc:subject>
  <dc:creator>Neil Rapp</dc:creator>
  <cp:keywords>solute, solvent, solution, solubility, electrolyte, molarity, molality, freezing point depression, boiling point elevation</cp:keywords>
  <dc:description/>
  <cp:lastModifiedBy>Rapp, Delbert N</cp:lastModifiedBy>
  <cp:revision>194</cp:revision>
  <cp:lastPrinted>2002-09-07T17:47:57Z</cp:lastPrinted>
  <dcterms:created xsi:type="dcterms:W3CDTF">1996-06-19T17:35:58Z</dcterms:created>
  <dcterms:modified xsi:type="dcterms:W3CDTF">2019-09-24T12:06:22Z</dcterms:modified>
</cp:coreProperties>
</file>