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activeX/activeX1.xml" ContentType="application/vnd.ms-office.activeX+xml"/>
  <Override PartName="/ppt/activeX/activeX1.bin" ContentType="application/vnd.ms-office.activeX"/>
  <Override PartName="/ppt/notesSlides/notesSlide1.xml" ContentType="application/vnd.openxmlformats-officedocument.presentationml.notesSlide+xml"/>
  <Override PartName="/ppt/activeX/activeX2.xml" ContentType="application/vnd.ms-office.activeX+xml"/>
  <Override PartName="/ppt/activeX/activeX2.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256" r:id="rId2"/>
    <p:sldId id="257" r:id="rId3"/>
    <p:sldId id="258" r:id="rId4"/>
    <p:sldId id="259" r:id="rId5"/>
    <p:sldId id="260" r:id="rId6"/>
    <p:sldId id="261" r:id="rId7"/>
    <p:sldId id="263" r:id="rId8"/>
    <p:sldId id="321" r:id="rId9"/>
    <p:sldId id="343" r:id="rId10"/>
    <p:sldId id="347" r:id="rId11"/>
    <p:sldId id="348" r:id="rId12"/>
    <p:sldId id="265" r:id="rId13"/>
    <p:sldId id="304" r:id="rId14"/>
    <p:sldId id="266" r:id="rId15"/>
    <p:sldId id="267" r:id="rId16"/>
    <p:sldId id="287" r:id="rId17"/>
    <p:sldId id="268" r:id="rId18"/>
    <p:sldId id="309" r:id="rId19"/>
    <p:sldId id="303" r:id="rId20"/>
    <p:sldId id="310" r:id="rId21"/>
    <p:sldId id="311" r:id="rId22"/>
    <p:sldId id="322" r:id="rId23"/>
    <p:sldId id="325" r:id="rId24"/>
    <p:sldId id="326" r:id="rId25"/>
    <p:sldId id="327" r:id="rId26"/>
    <p:sldId id="349" r:id="rId27"/>
    <p:sldId id="328" r:id="rId28"/>
    <p:sldId id="329" r:id="rId29"/>
    <p:sldId id="318" r:id="rId30"/>
    <p:sldId id="330" r:id="rId31"/>
    <p:sldId id="269" r:id="rId32"/>
    <p:sldId id="302" r:id="rId33"/>
    <p:sldId id="264" r:id="rId34"/>
    <p:sldId id="271" r:id="rId35"/>
    <p:sldId id="313" r:id="rId36"/>
    <p:sldId id="274" r:id="rId37"/>
    <p:sldId id="335" r:id="rId38"/>
    <p:sldId id="336" r:id="rId39"/>
    <p:sldId id="337" r:id="rId40"/>
    <p:sldId id="338" r:id="rId41"/>
    <p:sldId id="339" r:id="rId42"/>
    <p:sldId id="333" r:id="rId43"/>
    <p:sldId id="279" r:id="rId44"/>
    <p:sldId id="289" r:id="rId45"/>
    <p:sldId id="316" r:id="rId46"/>
    <p:sldId id="344" r:id="rId47"/>
    <p:sldId id="345" r:id="rId48"/>
    <p:sldId id="334" r:id="rId49"/>
    <p:sldId id="280" r:id="rId50"/>
    <p:sldId id="275" r:id="rId51"/>
    <p:sldId id="276" r:id="rId52"/>
    <p:sldId id="346" r:id="rId53"/>
    <p:sldId id="340" r:id="rId54"/>
    <p:sldId id="341" r:id="rId55"/>
    <p:sldId id="305" r:id="rId56"/>
    <p:sldId id="297" r:id="rId57"/>
    <p:sldId id="350" r:id="rId58"/>
    <p:sldId id="300" r:id="rId59"/>
    <p:sldId id="299" r:id="rId60"/>
  </p:sldIdLst>
  <p:sldSz cx="9144000" cy="6858000" type="letter"/>
  <p:notesSz cx="6858000" cy="9144000"/>
  <p:defaultTextStyle>
    <a:defPPr>
      <a:defRPr lang="en-US"/>
    </a:defPPr>
    <a:lvl1pPr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1pPr>
    <a:lvl2pPr marL="4572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2pPr>
    <a:lvl3pPr marL="9144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3pPr>
    <a:lvl4pPr marL="13716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4pPr>
    <a:lvl5pPr marL="18288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5pPr>
    <a:lvl6pPr marL="2286000" algn="l" defTabSz="914400" rtl="0" eaLnBrk="1" latinLnBrk="0" hangingPunct="1">
      <a:defRPr sz="4400" b="1" kern="1200">
        <a:solidFill>
          <a:schemeClr val="hlink"/>
        </a:solidFill>
        <a:latin typeface="Comic Sans MS" panose="030F0702030302020204" pitchFamily="66" charset="0"/>
        <a:ea typeface="+mn-ea"/>
        <a:cs typeface="+mn-cs"/>
      </a:defRPr>
    </a:lvl6pPr>
    <a:lvl7pPr marL="2743200" algn="l" defTabSz="914400" rtl="0" eaLnBrk="1" latinLnBrk="0" hangingPunct="1">
      <a:defRPr sz="4400" b="1" kern="1200">
        <a:solidFill>
          <a:schemeClr val="hlink"/>
        </a:solidFill>
        <a:latin typeface="Comic Sans MS" panose="030F0702030302020204" pitchFamily="66" charset="0"/>
        <a:ea typeface="+mn-ea"/>
        <a:cs typeface="+mn-cs"/>
      </a:defRPr>
    </a:lvl7pPr>
    <a:lvl8pPr marL="3200400" algn="l" defTabSz="914400" rtl="0" eaLnBrk="1" latinLnBrk="0" hangingPunct="1">
      <a:defRPr sz="4400" b="1" kern="1200">
        <a:solidFill>
          <a:schemeClr val="hlink"/>
        </a:solidFill>
        <a:latin typeface="Comic Sans MS" panose="030F0702030302020204" pitchFamily="66" charset="0"/>
        <a:ea typeface="+mn-ea"/>
        <a:cs typeface="+mn-cs"/>
      </a:defRPr>
    </a:lvl8pPr>
    <a:lvl9pPr marL="3657600" algn="l" defTabSz="914400" rtl="0" eaLnBrk="1" latinLnBrk="0" hangingPunct="1">
      <a:defRPr sz="4400" b="1" kern="1200">
        <a:solidFill>
          <a:schemeClr va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CCCC"/>
    <a:srgbClr val="000000"/>
    <a:srgbClr val="00279F"/>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defTabSz="715963">
              <a:defRPr sz="4400" b="1">
                <a:solidFill>
                  <a:schemeClr val="hlink"/>
                </a:solidFill>
                <a:latin typeface="Comic Sans MS" panose="030F0702030302020204" pitchFamily="66" charset="0"/>
              </a:defRPr>
            </a:lvl1pPr>
            <a:lvl2pPr marL="742950" indent="-285750" defTabSz="715963">
              <a:defRPr sz="4400" b="1">
                <a:solidFill>
                  <a:schemeClr val="hlink"/>
                </a:solidFill>
                <a:latin typeface="Comic Sans MS" panose="030F0702030302020204" pitchFamily="66" charset="0"/>
              </a:defRPr>
            </a:lvl2pPr>
            <a:lvl3pPr marL="1143000" indent="-228600" defTabSz="715963">
              <a:defRPr sz="4400" b="1">
                <a:solidFill>
                  <a:schemeClr val="hlink"/>
                </a:solidFill>
                <a:latin typeface="Comic Sans MS" panose="030F0702030302020204" pitchFamily="66" charset="0"/>
              </a:defRPr>
            </a:lvl3pPr>
            <a:lvl4pPr marL="1600200" indent="-228600" defTabSz="715963">
              <a:defRPr sz="4400" b="1">
                <a:solidFill>
                  <a:schemeClr val="hlink"/>
                </a:solidFill>
                <a:latin typeface="Comic Sans MS" panose="030F0702030302020204" pitchFamily="66" charset="0"/>
              </a:defRPr>
            </a:lvl4pPr>
            <a:lvl5pPr marL="2057400" indent="-228600" defTabSz="715963">
              <a:defRPr sz="4400" b="1">
                <a:solidFill>
                  <a:schemeClr val="hlink"/>
                </a:solidFill>
                <a:latin typeface="Comic Sans MS" panose="030F0702030302020204" pitchFamily="66" charset="0"/>
              </a:defRPr>
            </a:lvl5pPr>
            <a:lvl6pPr marL="25146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r>
              <a:rPr lang="en-US" altLang="en-US" sz="1000" b="0">
                <a:solidFill>
                  <a:schemeClr val="tx1"/>
                </a:solidFill>
                <a:latin typeface="Arial" panose="020B0604020202020204" pitchFamily="34" charset="0"/>
              </a:rPr>
              <a:t>Page </a:t>
            </a:r>
            <a:fld id="{617FFD23-4043-4363-A937-3E4D6F6C54D6}" type="slidenum">
              <a:rPr lang="en-US" altLang="en-US" sz="1000" b="0">
                <a:solidFill>
                  <a:schemeClr val="tx1"/>
                </a:solidFill>
                <a:latin typeface="Arial" panose="020B0604020202020204" pitchFamily="34" charset="0"/>
              </a:rPr>
              <a:pPr/>
              <a:t>‹#›</a:t>
            </a:fld>
            <a:endParaRPr lang="en-US" altLang="en-US" sz="1000" b="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defTabSz="715963">
              <a:defRPr sz="4400" b="1">
                <a:solidFill>
                  <a:schemeClr val="hlink"/>
                </a:solidFill>
                <a:latin typeface="Comic Sans MS" panose="030F0702030302020204" pitchFamily="66" charset="0"/>
              </a:defRPr>
            </a:lvl1pPr>
            <a:lvl2pPr marL="742950" indent="-285750" defTabSz="715963">
              <a:defRPr sz="4400" b="1">
                <a:solidFill>
                  <a:schemeClr val="hlink"/>
                </a:solidFill>
                <a:latin typeface="Comic Sans MS" panose="030F0702030302020204" pitchFamily="66" charset="0"/>
              </a:defRPr>
            </a:lvl2pPr>
            <a:lvl3pPr marL="1143000" indent="-228600" defTabSz="715963">
              <a:defRPr sz="4400" b="1">
                <a:solidFill>
                  <a:schemeClr val="hlink"/>
                </a:solidFill>
                <a:latin typeface="Comic Sans MS" panose="030F0702030302020204" pitchFamily="66" charset="0"/>
              </a:defRPr>
            </a:lvl3pPr>
            <a:lvl4pPr marL="1600200" indent="-228600" defTabSz="715963">
              <a:defRPr sz="4400" b="1">
                <a:solidFill>
                  <a:schemeClr val="hlink"/>
                </a:solidFill>
                <a:latin typeface="Comic Sans MS" panose="030F0702030302020204" pitchFamily="66" charset="0"/>
              </a:defRPr>
            </a:lvl4pPr>
            <a:lvl5pPr marL="2057400" indent="-228600" defTabSz="715963">
              <a:defRPr sz="4400" b="1">
                <a:solidFill>
                  <a:schemeClr val="hlink"/>
                </a:solidFill>
                <a:latin typeface="Comic Sans MS" panose="030F0702030302020204" pitchFamily="66" charset="0"/>
              </a:defRPr>
            </a:lvl5pPr>
            <a:lvl6pPr marL="25146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defTabSz="715963"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r>
              <a:rPr lang="en-US" altLang="en-US" sz="1000" b="0">
                <a:solidFill>
                  <a:schemeClr val="tx1"/>
                </a:solidFill>
                <a:latin typeface="Arial" panose="020B0604020202020204" pitchFamily="34" charset="0"/>
              </a:rPr>
              <a:t>Page </a:t>
            </a:r>
            <a:fld id="{6871980A-55EC-4EC9-991C-97E2E799B571}" type="slidenum">
              <a:rPr lang="en-US" altLang="en-US" sz="1000" b="0">
                <a:solidFill>
                  <a:schemeClr val="tx1"/>
                </a:solidFill>
                <a:latin typeface="Arial" panose="020B0604020202020204" pitchFamily="34" charset="0"/>
              </a:rPr>
              <a:pPr/>
              <a:t>‹#›</a:t>
            </a:fld>
            <a:endParaRPr lang="en-US" altLang="en-US" sz="1000" b="0">
              <a:solidFill>
                <a:schemeClr val="tx1"/>
              </a:solidFill>
              <a:latin typeface="Arial" panose="020B0604020202020204" pitchFamily="34" charset="0"/>
            </a:endParaRPr>
          </a:p>
        </p:txBody>
      </p:sp>
      <p:sp>
        <p:nvSpPr>
          <p:cNvPr id="62467" name="Rectangle 3"/>
          <p:cNvSpPr>
            <a:spLocks noChangeArrowheads="1" noTextEdit="1"/>
          </p:cNvSpPr>
          <p:nvPr>
            <p:ph type="sldImg" idx="2"/>
          </p:nvPr>
        </p:nvSpPr>
        <p:spPr bwMode="auto">
          <a:xfrm>
            <a:off x="1143000" y="685800"/>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defTabSz="754063" rtl="0" eaLnBrk="0" fontAlgn="base" hangingPunct="0">
      <a:lnSpc>
        <a:spcPct val="90000"/>
      </a:lnSpc>
      <a:spcBef>
        <a:spcPct val="40000"/>
      </a:spcBef>
      <a:spcAft>
        <a:spcPct val="0"/>
      </a:spcAft>
      <a:defRPr sz="1000" kern="1200">
        <a:solidFill>
          <a:schemeClr val="tx1"/>
        </a:solidFill>
        <a:latin typeface="Arial" charset="0"/>
        <a:ea typeface="+mn-ea"/>
        <a:cs typeface="+mn-cs"/>
      </a:defRPr>
    </a:lvl1pPr>
    <a:lvl2pPr marL="376238" algn="l" defTabSz="754063" rtl="0" eaLnBrk="0" fontAlgn="base" hangingPunct="0">
      <a:lnSpc>
        <a:spcPct val="90000"/>
      </a:lnSpc>
      <a:spcBef>
        <a:spcPct val="40000"/>
      </a:spcBef>
      <a:spcAft>
        <a:spcPct val="0"/>
      </a:spcAft>
      <a:defRPr sz="1000" kern="1200">
        <a:solidFill>
          <a:schemeClr val="tx1"/>
        </a:solidFill>
        <a:latin typeface="Arial" charset="0"/>
        <a:ea typeface="+mn-ea"/>
        <a:cs typeface="+mn-cs"/>
      </a:defRPr>
    </a:lvl2pPr>
    <a:lvl3pPr marL="754063" algn="l" defTabSz="754063" rtl="0" eaLnBrk="0" fontAlgn="base" hangingPunct="0">
      <a:lnSpc>
        <a:spcPct val="90000"/>
      </a:lnSpc>
      <a:spcBef>
        <a:spcPct val="40000"/>
      </a:spcBef>
      <a:spcAft>
        <a:spcPct val="0"/>
      </a:spcAft>
      <a:defRPr sz="1000" kern="1200">
        <a:solidFill>
          <a:schemeClr val="tx1"/>
        </a:solidFill>
        <a:latin typeface="Arial" charset="0"/>
        <a:ea typeface="+mn-ea"/>
        <a:cs typeface="+mn-cs"/>
      </a:defRPr>
    </a:lvl3pPr>
    <a:lvl4pPr marL="1130300" algn="l" defTabSz="754063" rtl="0" eaLnBrk="0" fontAlgn="base" hangingPunct="0">
      <a:lnSpc>
        <a:spcPct val="90000"/>
      </a:lnSpc>
      <a:spcBef>
        <a:spcPct val="40000"/>
      </a:spcBef>
      <a:spcAft>
        <a:spcPct val="0"/>
      </a:spcAft>
      <a:defRPr sz="1000" kern="1200">
        <a:solidFill>
          <a:schemeClr val="tx1"/>
        </a:solidFill>
        <a:latin typeface="Arial" charset="0"/>
        <a:ea typeface="+mn-ea"/>
        <a:cs typeface="+mn-cs"/>
      </a:defRPr>
    </a:lvl4pPr>
    <a:lvl5pPr marL="1508125" algn="l" defTabSz="754063" rtl="0" eaLnBrk="0" fontAlgn="base" hangingPunct="0">
      <a:lnSpc>
        <a:spcPct val="90000"/>
      </a:lnSpc>
      <a:spcBef>
        <a:spcPct val="4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fld id="{F9D58956-8BBD-42A4-AFEF-A294C94BC08F}" type="slidenum">
              <a:rPr lang="en-US" altLang="en-US" sz="1200">
                <a:solidFill>
                  <a:schemeClr val="tx1"/>
                </a:solidFill>
                <a:latin typeface="Times" panose="02020603050405020304" pitchFamily="18" charset="0"/>
              </a:rPr>
              <a:pPr/>
              <a:t>57</a:t>
            </a:fld>
            <a:endParaRPr lang="en-US" altLang="en-US" sz="1200">
              <a:solidFill>
                <a:schemeClr val="tx1"/>
              </a:solidFill>
              <a:latin typeface="Times" panose="02020603050405020304"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407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822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3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pPr lvl="0"/>
            <a:endParaRPr lang="en-US" noProof="0" smtClean="0"/>
          </a:p>
        </p:txBody>
      </p:sp>
    </p:spTree>
    <p:extLst>
      <p:ext uri="{BB962C8B-B14F-4D97-AF65-F5344CB8AC3E}">
        <p14:creationId xmlns:p14="http://schemas.microsoft.com/office/powerpoint/2010/main" val="26081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49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0869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04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99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90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5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12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575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950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718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3075"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4"/>
          <p:cNvSpPr txBox="1">
            <a:spLocks noChangeArrowheads="1"/>
          </p:cNvSpPr>
          <p:nvPr/>
        </p:nvSpPr>
        <p:spPr bwMode="auto">
          <a:xfrm>
            <a:off x="8526463" y="152400"/>
            <a:ext cx="49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fld id="{0CCEFBB8-C378-4AAB-829F-5B0087EEB56E}" type="slidenum">
              <a:rPr lang="en-US" altLang="en-US" sz="2000">
                <a:solidFill>
                  <a:schemeClr val="tx1"/>
                </a:solidFill>
                <a:effectLst>
                  <a:outerShdw blurRad="38100" dist="38100" dir="2700000" algn="tl">
                    <a:srgbClr val="C0C0C0"/>
                  </a:outerShdw>
                </a:effectLst>
                <a:latin typeface="Arial" panose="020B0604020202020204" pitchFamily="34" charset="0"/>
              </a:rPr>
              <a:pPr>
                <a:lnSpc>
                  <a:spcPct val="100000"/>
                </a:lnSpc>
              </a:pPr>
              <a:t>‹#›</a:t>
            </a:fld>
            <a:endParaRPr lang="en-US" altLang="en-US" sz="2000">
              <a:solidFill>
                <a:schemeClr val="tx1"/>
              </a:solidFill>
              <a:effectLst>
                <a:outerShdw blurRad="38100" dist="38100" dir="2700000" algn="tl">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mage.weather.com/images/maps/current/curwx_600x405.jpg" TargetMode="External"/><Relationship Id="rId2" Type="http://schemas.openxmlformats.org/officeDocument/2006/relationships/hyperlink" Target="http://www.weather.com/weather/print/4740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3.avi" TargetMode="External"/><Relationship Id="rId1" Type="http://schemas.openxmlformats.org/officeDocument/2006/relationships/themeOverride" Target="../theme/themeOverride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file:///\\sou001\lockers\faculty-staff\nrapp\My%20Documents\Chemistry%201%20Power%20Point\12M02VD1.avi" TargetMode="External"/><Relationship Id="rId1" Type="http://schemas.openxmlformats.org/officeDocument/2006/relationships/themeOverride" Target="../theme/themeOverride5.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03AN2.avi" TargetMode="External"/><Relationship Id="rId1" Type="http://schemas.openxmlformats.org/officeDocument/2006/relationships/themeOverride" Target="../theme/themeOverride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w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2.avi" TargetMode="External"/><Relationship Id="rId1" Type="http://schemas.openxmlformats.org/officeDocument/2006/relationships/themeOverride" Target="../theme/themeOverride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Temp\Chemistry%201%20Power%20Point\12M13VD1.avi" TargetMode="Externa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video" Target="file:///C:\Temp\Chemistry%201%20Power%20Point\Weatherman.wmv"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Temp\Chemistry%201%20Power%20Point\13M02AN1.avi" TargetMode="Externa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2M10AN1.avi" TargetMode="External"/><Relationship Id="rId1" Type="http://schemas.openxmlformats.org/officeDocument/2006/relationships/themeOverride" Target="../theme/themeOverride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37.jpeg"/><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Temp\Chemistry%201%20Power%20Point\12M05VD1.avi" TargetMode="External"/><Relationship Id="rId1" Type="http://schemas.openxmlformats.org/officeDocument/2006/relationships/themeOverride" Target="../theme/themeOverride9.xml"/><Relationship Id="rId5" Type="http://schemas.openxmlformats.org/officeDocument/2006/relationships/image" Target="../media/image39.pn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6.vml"/><Relationship Id="rId5" Type="http://schemas.openxmlformats.org/officeDocument/2006/relationships/image" Target="../media/image43.png"/><Relationship Id="rId4" Type="http://schemas.openxmlformats.org/officeDocument/2006/relationships/notesSlide" Target="../notesSlides/notesSlide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7.v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008000">
              <a:alpha val="60001"/>
            </a:srgbClr>
          </a:solidFill>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GASES</a:t>
            </a:r>
            <a:br>
              <a:rPr lang="en-US" altLang="en-US" sz="4800" smtClean="0">
                <a:solidFill>
                  <a:schemeClr val="hlink"/>
                </a:solidFill>
                <a:effectLst>
                  <a:outerShdw blurRad="38100" dist="38100" dir="2700000" algn="tl">
                    <a:srgbClr val="000000"/>
                  </a:outerShdw>
                </a:effectLst>
                <a:latin typeface="Comic Sans MS" pitchFamily="66" charset="0"/>
              </a:rPr>
            </a:br>
            <a:r>
              <a:rPr lang="en-US" altLang="en-US" sz="1600" smtClean="0">
                <a:solidFill>
                  <a:schemeClr val="hlink"/>
                </a:solidFill>
                <a:effectLst>
                  <a:outerShdw blurRad="38100" dist="38100" dir="2700000" algn="tl">
                    <a:srgbClr val="000000"/>
                  </a:outerShdw>
                </a:effectLst>
                <a:latin typeface="Comic Sans MS" pitchFamily="66" charset="0"/>
              </a:rPr>
              <a:t>Chemistry I – Chapter 14</a:t>
            </a:r>
            <a:br>
              <a:rPr lang="en-US" altLang="en-US" sz="1600" smtClean="0">
                <a:solidFill>
                  <a:schemeClr val="hlink"/>
                </a:solidFill>
                <a:effectLst>
                  <a:outerShdw blurRad="38100" dist="38100" dir="2700000" algn="tl">
                    <a:srgbClr val="000000"/>
                  </a:outerShdw>
                </a:effectLst>
                <a:latin typeface="Comic Sans MS" pitchFamily="66" charset="0"/>
              </a:rPr>
            </a:br>
            <a:r>
              <a:rPr lang="en-US" altLang="en-US" sz="1600" smtClean="0">
                <a:solidFill>
                  <a:schemeClr val="hlink"/>
                </a:solidFill>
                <a:effectLst>
                  <a:outerShdw blurRad="38100" dist="38100" dir="2700000" algn="tl">
                    <a:srgbClr val="000000"/>
                  </a:outerShdw>
                </a:effectLst>
                <a:latin typeface="Comic Sans MS" pitchFamily="66" charset="0"/>
              </a:rPr>
              <a:t>Chemistry I Honors – Chapter 13</a:t>
            </a:r>
            <a:endParaRPr lang="en-US" altLang="en-US" sz="1600" smtClean="0">
              <a:solidFill>
                <a:schemeClr val="hlink"/>
              </a:solidFill>
              <a:effectLst>
                <a:outerShdw blurRad="38100" dist="38100" dir="2700000" algn="tl">
                  <a:srgbClr val="000000"/>
                </a:outerShdw>
              </a:effectLst>
            </a:endParaRPr>
          </a:p>
        </p:txBody>
      </p:sp>
      <p:pic>
        <p:nvPicPr>
          <p:cNvPr id="4099" name="Picture 4" descr="SuperGrov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32638" y="1524000"/>
            <a:ext cx="2011362"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9625"/>
            <a:ext cx="4343400" cy="35083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pic>
        <p:nvPicPr>
          <p:cNvPr id="4101" name="Picture 6" descr="Earth"/>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324600" y="4157663"/>
            <a:ext cx="2819400" cy="2700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350px-NOAA_weather_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525"/>
            <a:ext cx="80772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990600" y="152400"/>
            <a:ext cx="7162800" cy="1143000"/>
          </a:xfrm>
        </p:spPr>
        <p:txBody>
          <a:bodyPr/>
          <a:lstStyle/>
          <a:p>
            <a:pPr>
              <a:defRPr/>
            </a:pPr>
            <a:r>
              <a:rPr lang="en-US" sz="4800" smtClean="0">
                <a:solidFill>
                  <a:schemeClr val="hlink"/>
                </a:solidFill>
                <a:effectLst>
                  <a:outerShdw blurRad="38100" dist="38100" dir="2700000" algn="tl">
                    <a:srgbClr val="C0C0C0"/>
                  </a:outerShdw>
                </a:effectLst>
              </a:rPr>
              <a:t>Can You Forecast???</a:t>
            </a:r>
          </a:p>
        </p:txBody>
      </p:sp>
      <p:sp>
        <p:nvSpPr>
          <p:cNvPr id="14339" name="Text Box 5"/>
          <p:cNvSpPr txBox="1">
            <a:spLocks noChangeArrowheads="1"/>
          </p:cNvSpPr>
          <p:nvPr/>
        </p:nvSpPr>
        <p:spPr bwMode="auto">
          <a:xfrm>
            <a:off x="2590800" y="6324600"/>
            <a:ext cx="38100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50000"/>
              </a:spcBef>
            </a:pPr>
            <a:r>
              <a:rPr lang="en-US" altLang="en-US" sz="3600">
                <a:solidFill>
                  <a:srgbClr val="FAFD00"/>
                </a:solidFill>
                <a:hlinkClick r:id="rId2"/>
              </a:rPr>
              <a:t>The Answer</a:t>
            </a:r>
            <a:endParaRPr lang="en-US" altLang="en-US" sz="3600">
              <a:solidFill>
                <a:srgbClr val="FAFD00"/>
              </a:solidFill>
            </a:endParaRPr>
          </a:p>
        </p:txBody>
      </p:sp>
      <p:pic>
        <p:nvPicPr>
          <p:cNvPr id="14340"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143000"/>
            <a:ext cx="7277100"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4343400" cy="838200"/>
          </a:xfrm>
        </p:spPr>
        <p:txBody>
          <a:bodyPr/>
          <a:lstStyle/>
          <a:p>
            <a:pPr algn="l">
              <a:defRPr/>
            </a:pPr>
            <a:r>
              <a:rPr lang="en-US" altLang="en-US" sz="5400" smtClean="0">
                <a:solidFill>
                  <a:schemeClr val="hlink"/>
                </a:solidFill>
                <a:effectLst>
                  <a:outerShdw blurRad="38100" dist="38100" dir="2700000" algn="tl">
                    <a:srgbClr val="C0C0C0"/>
                  </a:outerShdw>
                </a:effectLst>
                <a:latin typeface="Comic Sans MS" pitchFamily="66" charset="0"/>
              </a:rPr>
              <a:t>Boyle’s Law</a:t>
            </a:r>
            <a:endParaRPr lang="en-US" altLang="en-US" sz="5400" smtClean="0">
              <a:solidFill>
                <a:schemeClr val="hlink"/>
              </a:solidFill>
              <a:effectLst>
                <a:outerShdw blurRad="38100" dist="38100" dir="2700000" algn="tl">
                  <a:srgbClr val="C0C0C0"/>
                </a:outerShdw>
              </a:effectLst>
            </a:endParaRPr>
          </a:p>
        </p:txBody>
      </p:sp>
      <p:sp>
        <p:nvSpPr>
          <p:cNvPr id="13315" name="Rectangle 3"/>
          <p:cNvSpPr>
            <a:spLocks noGrp="1" noChangeArrowheads="1"/>
          </p:cNvSpPr>
          <p:nvPr>
            <p:ph type="body" idx="1"/>
          </p:nvPr>
        </p:nvSpPr>
        <p:spPr>
          <a:xfrm>
            <a:off x="685800" y="1371600"/>
            <a:ext cx="4114800" cy="5105400"/>
          </a:xfrm>
          <a:solidFill>
            <a:schemeClr val="accent2">
              <a:alpha val="30000"/>
            </a:schemeClr>
          </a:solidFill>
        </p:spPr>
        <p:txBody>
          <a:bodyPr/>
          <a:lstStyle/>
          <a:p>
            <a:pPr>
              <a:lnSpc>
                <a:spcPct val="80000"/>
              </a:lnSpc>
              <a:buFontTx/>
              <a:buNone/>
              <a:defRPr/>
            </a:pPr>
            <a:r>
              <a:rPr lang="en-US" altLang="en-US" sz="2800" smtClean="0">
                <a:solidFill>
                  <a:schemeClr val="bg1"/>
                </a:solidFill>
                <a:effectLst>
                  <a:outerShdw blurRad="38100" dist="38100" dir="2700000" algn="tl">
                    <a:srgbClr val="000000"/>
                  </a:outerShdw>
                </a:effectLst>
              </a:rPr>
              <a:t>P </a:t>
            </a:r>
            <a:r>
              <a:rPr lang="el-GR" altLang="en-US" sz="2800" smtClean="0">
                <a:solidFill>
                  <a:schemeClr val="bg1"/>
                </a:solidFill>
                <a:effectLst>
                  <a:outerShdw blurRad="38100" dist="38100" dir="2700000" algn="tl">
                    <a:srgbClr val="000000"/>
                  </a:outerShdw>
                </a:effectLst>
                <a:cs typeface="Arial" charset="0"/>
              </a:rPr>
              <a:t>α</a:t>
            </a:r>
            <a:r>
              <a:rPr lang="en-US" altLang="en-US" sz="2800" smtClean="0">
                <a:solidFill>
                  <a:schemeClr val="bg1"/>
                </a:solidFill>
                <a:effectLst>
                  <a:outerShdw blurRad="38100" dist="38100" dir="2700000" algn="tl">
                    <a:srgbClr val="000000"/>
                  </a:outerShdw>
                </a:effectLst>
                <a:cs typeface="Arial" charset="0"/>
              </a:rPr>
              <a:t> 1/V</a:t>
            </a:r>
          </a:p>
          <a:p>
            <a:pPr>
              <a:lnSpc>
                <a:spcPct val="80000"/>
              </a:lnSpc>
              <a:buFontTx/>
              <a:buNone/>
              <a:defRPr/>
            </a:pPr>
            <a:r>
              <a:rPr lang="en-US" altLang="en-US" sz="2800" smtClean="0">
                <a:solidFill>
                  <a:schemeClr val="bg1"/>
                </a:solidFill>
                <a:effectLst>
                  <a:outerShdw blurRad="38100" dist="38100" dir="2700000" algn="tl">
                    <a:srgbClr val="000000"/>
                  </a:outerShdw>
                </a:effectLst>
              </a:rPr>
              <a:t>This means Pressure and Volume are INVERSELY PROPORTIONAL if moles and temperature are constant (do not change).  For example, P goes up as V goes down.</a:t>
            </a:r>
          </a:p>
          <a:p>
            <a:pPr>
              <a:lnSpc>
                <a:spcPct val="80000"/>
              </a:lnSpc>
              <a:buFontTx/>
              <a:buNone/>
              <a:defRPr/>
            </a:pPr>
            <a:endParaRPr lang="el-GR" altLang="en-US" sz="2800" smtClean="0">
              <a:solidFill>
                <a:schemeClr val="bg1"/>
              </a:solidFill>
              <a:effectLst>
                <a:outerShdw blurRad="38100" dist="38100" dir="2700000" algn="tl">
                  <a:srgbClr val="000000"/>
                </a:outerShdw>
              </a:effectLst>
              <a:cs typeface="Arial" charset="0"/>
            </a:endParaRPr>
          </a:p>
          <a:p>
            <a:pPr>
              <a:lnSpc>
                <a:spcPct val="80000"/>
              </a:lnSpc>
              <a:buFontTx/>
              <a:buNone/>
              <a:defRPr/>
            </a:pPr>
            <a:r>
              <a:rPr lang="en-US" altLang="en-US" sz="2800" smtClean="0">
                <a:solidFill>
                  <a:schemeClr val="bg1"/>
                </a:solidFill>
                <a:effectLst>
                  <a:outerShdw blurRad="38100" dist="38100" dir="2700000" algn="tl">
                    <a:srgbClr val="000000"/>
                  </a:outerShdw>
                </a:effectLst>
              </a:rPr>
              <a:t>P</a:t>
            </a:r>
            <a:r>
              <a:rPr lang="en-US" altLang="en-US" sz="2800" baseline="-25000" smtClean="0">
                <a:solidFill>
                  <a:schemeClr val="bg1"/>
                </a:solidFill>
                <a:effectLst>
                  <a:outerShdw blurRad="38100" dist="38100" dir="2700000" algn="tl">
                    <a:srgbClr val="000000"/>
                  </a:outerShdw>
                </a:effectLst>
              </a:rPr>
              <a:t>1</a:t>
            </a:r>
            <a:r>
              <a:rPr lang="en-US" altLang="en-US" sz="2800" smtClean="0">
                <a:solidFill>
                  <a:schemeClr val="bg1"/>
                </a:solidFill>
                <a:effectLst>
                  <a:outerShdw blurRad="38100" dist="38100" dir="2700000" algn="tl">
                    <a:srgbClr val="000000"/>
                  </a:outerShdw>
                </a:effectLst>
              </a:rPr>
              <a:t>V</a:t>
            </a:r>
            <a:r>
              <a:rPr lang="en-US" altLang="en-US" sz="2800" baseline="-25000" smtClean="0">
                <a:solidFill>
                  <a:schemeClr val="bg1"/>
                </a:solidFill>
                <a:effectLst>
                  <a:outerShdw blurRad="38100" dist="38100" dir="2700000" algn="tl">
                    <a:srgbClr val="000000"/>
                  </a:outerShdw>
                </a:effectLst>
              </a:rPr>
              <a:t>1</a:t>
            </a:r>
            <a:r>
              <a:rPr lang="en-US" altLang="en-US" sz="2800" smtClean="0">
                <a:solidFill>
                  <a:schemeClr val="bg1"/>
                </a:solidFill>
                <a:effectLst>
                  <a:outerShdw blurRad="38100" dist="38100" dir="2700000" algn="tl">
                    <a:srgbClr val="000000"/>
                  </a:outerShdw>
                </a:effectLst>
              </a:rPr>
              <a:t> = P</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 V</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 </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222375"/>
            <a:ext cx="2400300" cy="306705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317" name="Rectangle 5"/>
          <p:cNvSpPr>
            <a:spLocks noChangeArrowheads="1"/>
          </p:cNvSpPr>
          <p:nvPr/>
        </p:nvSpPr>
        <p:spPr bwMode="auto">
          <a:xfrm>
            <a:off x="5313363" y="4352925"/>
            <a:ext cx="277018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defRPr/>
            </a:pPr>
            <a:r>
              <a:rPr lang="en-US" sz="2800">
                <a:solidFill>
                  <a:schemeClr val="bg1"/>
                </a:solidFill>
                <a:effectLst>
                  <a:outerShdw blurRad="38100" dist="38100" dir="2700000" algn="tl">
                    <a:srgbClr val="C0C0C0"/>
                  </a:outerShdw>
                </a:effectLst>
                <a:latin typeface="Arial" charset="0"/>
              </a:rPr>
              <a:t>Robert Boyle (1627-1691). Son of Earl of Cork, Ireland.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dissolve">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effectLst>
            <a:outerShdw dist="71842" dir="2700000" algn="ctr" rotWithShape="0">
              <a:schemeClr val="tx1"/>
            </a:outerShdw>
          </a:effectLst>
        </p:spPr>
        <p:txBody>
          <a:bodyPr/>
          <a:lstStyle/>
          <a:p>
            <a:pPr>
              <a:defRPr/>
            </a:pPr>
            <a:r>
              <a:rPr lang="en-US" altLang="en-US" sz="4400" smtClean="0">
                <a:solidFill>
                  <a:srgbClr val="FAFD00"/>
                </a:solidFill>
                <a:effectLst>
                  <a:outerShdw blurRad="38100" dist="38100" dir="2700000" algn="tl">
                    <a:srgbClr val="000000"/>
                  </a:outerShdw>
                </a:effectLst>
                <a:latin typeface="Comic Sans MS" pitchFamily="66" charset="0"/>
              </a:rPr>
              <a:t>Boyle’s Law and Kinetic Molecular Theory</a:t>
            </a:r>
            <a:endParaRPr lang="en-US" altLang="en-US" sz="4800" smtClean="0">
              <a:solidFill>
                <a:srgbClr val="FAFD00"/>
              </a:solidFill>
              <a:effectLst>
                <a:outerShdw blurRad="38100" dist="38100" dir="2700000" algn="tl">
                  <a:srgbClr val="000000"/>
                </a:outerShdw>
              </a:effectLst>
            </a:endParaRPr>
          </a:p>
        </p:txBody>
      </p:sp>
      <p:sp>
        <p:nvSpPr>
          <p:cNvPr id="55299" name="Text Box 3"/>
          <p:cNvSpPr txBox="1">
            <a:spLocks noChangeArrowheads="1"/>
          </p:cNvSpPr>
          <p:nvPr/>
        </p:nvSpPr>
        <p:spPr bwMode="auto">
          <a:xfrm>
            <a:off x="2133600" y="5791200"/>
            <a:ext cx="480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defRPr/>
            </a:pPr>
            <a:r>
              <a:rPr lang="en-US" sz="3600">
                <a:solidFill>
                  <a:srgbClr val="FFFFFF"/>
                </a:solidFill>
                <a:effectLst>
                  <a:outerShdw blurRad="38100" dist="38100" dir="2700000" algn="tl">
                    <a:srgbClr val="000000"/>
                  </a:outerShdw>
                </a:effectLst>
                <a:latin typeface="Arial" charset="0"/>
              </a:rPr>
              <a:t>P proportional to 1/V</a:t>
            </a:r>
          </a:p>
        </p:txBody>
      </p:sp>
      <p:pic>
        <p:nvPicPr>
          <p:cNvPr id="55301" name="12M10AN3.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743200" y="2514600"/>
            <a:ext cx="3448050" cy="2830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fill="hold" display="0">
                  <p:stCondLst>
                    <p:cond delay="indefinite"/>
                  </p:stCondLst>
                  <p:endCondLst>
                    <p:cond evt="onNext" delay="0">
                      <p:tgtEl>
                        <p:sldTgt/>
                      </p:tgtEl>
                    </p:cond>
                    <p:cond evt="onPrev" delay="0">
                      <p:tgtEl>
                        <p:sldTgt/>
                      </p:tgtEl>
                    </p:cond>
                  </p:endCondLst>
                </p:cTn>
                <p:tgtEl>
                  <p:spTgt spid="5530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effectLst>
            <a:outerShdw dist="71842" dir="2700000" algn="ctr" rotWithShape="0">
              <a:srgbClr val="000000"/>
            </a:outerShdw>
          </a:effec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Boyle’s Law</a:t>
            </a:r>
            <a:endParaRPr lang="en-US" altLang="en-US" sz="4400" smtClean="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type="body" sz="half" idx="1"/>
          </p:nvPr>
        </p:nvSpPr>
        <p:spPr>
          <a:solidFill>
            <a:schemeClr val="accent2">
              <a:alpha val="30000"/>
            </a:schemeClr>
          </a:solidFill>
        </p:spPr>
        <p:txBody>
          <a:bodyPr/>
          <a:lstStyle/>
          <a:p>
            <a:pPr>
              <a:buFontTx/>
              <a:buNone/>
              <a:defRPr/>
            </a:pPr>
            <a:r>
              <a:rPr lang="en-US" altLang="en-US" smtClean="0">
                <a:solidFill>
                  <a:srgbClr val="FFFFFF"/>
                </a:solidFill>
                <a:effectLst>
                  <a:outerShdw blurRad="38100" dist="38100" dir="2700000" algn="tl">
                    <a:srgbClr val="000000"/>
                  </a:outerShdw>
                </a:effectLst>
              </a:rPr>
              <a:t>A bicycle pump is a good example of Boyle’s law. </a:t>
            </a:r>
          </a:p>
          <a:p>
            <a:pPr>
              <a:buFontTx/>
              <a:buNone/>
              <a:defRPr/>
            </a:pPr>
            <a:r>
              <a:rPr lang="en-US" altLang="en-US" smtClean="0">
                <a:solidFill>
                  <a:srgbClr val="FFFFFF"/>
                </a:solidFill>
                <a:effectLst>
                  <a:outerShdw blurRad="38100" dist="38100" dir="2700000" algn="tl">
                    <a:srgbClr val="000000"/>
                  </a:outerShdw>
                </a:effectLst>
              </a:rPr>
              <a:t>As the volume of the air trapped in the pump is reduced, its pressure goes up, and air is forced into the tire.</a:t>
            </a:r>
          </a:p>
        </p:txBody>
      </p:sp>
      <p:pic>
        <p:nvPicPr>
          <p:cNvPr id="17412" name="Picture 7" descr="Zumdahl13_06"/>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48200" y="2244725"/>
            <a:ext cx="3505200" cy="1452563"/>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12M02VD1.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257800" y="4267200"/>
            <a:ext cx="2286000" cy="167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43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4346"/>
                                        </p:tgtEl>
                                      </p:cBhvr>
                                    </p:cmd>
                                  </p:childTnLst>
                                </p:cTn>
                              </p:par>
                            </p:childTnLst>
                          </p:cTn>
                        </p:par>
                      </p:childTnLst>
                    </p:cTn>
                  </p:par>
                </p:childTnLst>
              </p:cTn>
              <p:nextCondLst>
                <p:cond evt="onClick" delay="0">
                  <p:tgtEl>
                    <p:spTgt spid="14346"/>
                  </p:tgtEl>
                </p:cond>
              </p:nextCondLst>
            </p:seq>
            <p:video>
              <p:cMediaNode>
                <p:cTn id="7" fill="hold" display="0">
                  <p:stCondLst>
                    <p:cond delay="indefinite"/>
                  </p:stCondLst>
                  <p:endCondLst>
                    <p:cond evt="onNext" delay="0">
                      <p:tgtEl>
                        <p:sldTgt/>
                      </p:tgtEl>
                    </p:cond>
                    <p:cond evt="onPrev" delay="0">
                      <p:tgtEl>
                        <p:sldTgt/>
                      </p:tgtEl>
                    </p:cond>
                  </p:endCondLst>
                </p:cTn>
                <p:tgtEl>
                  <p:spTgt spid="1434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85800"/>
            <a:ext cx="3886200" cy="1143000"/>
          </a:xfrm>
        </p:spPr>
        <p:txBody>
          <a:bodyPr/>
          <a:lstStyle/>
          <a:p>
            <a:pPr>
              <a:defRPr/>
            </a:pPr>
            <a:r>
              <a:rPr lang="en-US" altLang="en-US" sz="4800" smtClean="0">
                <a:solidFill>
                  <a:schemeClr val="hlink"/>
                </a:solidFill>
                <a:effectLst>
                  <a:outerShdw blurRad="38100" dist="38100" dir="2700000" algn="tl">
                    <a:srgbClr val="C0C0C0"/>
                  </a:outerShdw>
                </a:effectLst>
                <a:latin typeface="Comic Sans MS" pitchFamily="66" charset="0"/>
              </a:rPr>
              <a:t>Charles’s Law</a:t>
            </a:r>
            <a:endParaRPr lang="en-US" altLang="en-US" sz="4800" smtClean="0">
              <a:solidFill>
                <a:schemeClr val="hlink"/>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304800" y="1981200"/>
            <a:ext cx="4343400" cy="4876800"/>
          </a:xfrm>
          <a:solidFill>
            <a:schemeClr val="accent2">
              <a:alpha val="33000"/>
            </a:schemeClr>
          </a:solidFill>
        </p:spPr>
        <p:txBody>
          <a:bodyPr/>
          <a:lstStyle/>
          <a:p>
            <a:pPr>
              <a:lnSpc>
                <a:spcPct val="80000"/>
              </a:lnSpc>
              <a:buFontTx/>
              <a:buNone/>
              <a:defRPr/>
            </a:pPr>
            <a:r>
              <a:rPr lang="en-US" altLang="en-US" sz="3200" smtClean="0">
                <a:solidFill>
                  <a:schemeClr val="bg1"/>
                </a:solidFill>
                <a:effectLst>
                  <a:outerShdw blurRad="38100" dist="38100" dir="2700000" algn="tl">
                    <a:srgbClr val="000000"/>
                  </a:outerShdw>
                </a:effectLst>
              </a:rPr>
              <a:t>If n and P are constant, </a:t>
            </a:r>
            <a:br>
              <a:rPr lang="en-US" altLang="en-US" sz="3200" smtClean="0">
                <a:solidFill>
                  <a:schemeClr val="bg1"/>
                </a:solidFill>
                <a:effectLst>
                  <a:outerShdw blurRad="38100" dist="38100" dir="2700000" algn="tl">
                    <a:srgbClr val="000000"/>
                  </a:outerShdw>
                </a:effectLst>
              </a:rPr>
            </a:br>
            <a:r>
              <a:rPr lang="en-US" altLang="en-US" sz="3200" smtClean="0">
                <a:solidFill>
                  <a:schemeClr val="bg1"/>
                </a:solidFill>
                <a:effectLst>
                  <a:outerShdw blurRad="38100" dist="38100" dir="2700000" algn="tl">
                    <a:srgbClr val="000000"/>
                  </a:outerShdw>
                </a:effectLst>
              </a:rPr>
              <a:t>then V </a:t>
            </a:r>
            <a:r>
              <a:rPr lang="el-GR" altLang="en-US" sz="3200" smtClean="0">
                <a:solidFill>
                  <a:schemeClr val="bg1"/>
                </a:solidFill>
                <a:effectLst>
                  <a:outerShdw blurRad="38100" dist="38100" dir="2700000" algn="tl">
                    <a:srgbClr val="000000"/>
                  </a:outerShdw>
                </a:effectLst>
                <a:cs typeface="Arial" charset="0"/>
              </a:rPr>
              <a:t>α</a:t>
            </a:r>
            <a:r>
              <a:rPr lang="en-US" altLang="en-US" sz="3200" smtClean="0">
                <a:solidFill>
                  <a:schemeClr val="bg1"/>
                </a:solidFill>
                <a:effectLst>
                  <a:outerShdw blurRad="38100" dist="38100" dir="2700000" algn="tl">
                    <a:srgbClr val="000000"/>
                  </a:outerShdw>
                </a:effectLst>
                <a:cs typeface="Arial" charset="0"/>
              </a:rPr>
              <a:t> T</a:t>
            </a:r>
            <a:endParaRPr lang="en-US" altLang="en-US" sz="3200" smtClean="0">
              <a:solidFill>
                <a:schemeClr val="bg1"/>
              </a:solidFill>
              <a:effectLst>
                <a:outerShdw blurRad="38100" dist="38100" dir="2700000" algn="tl">
                  <a:srgbClr val="000000"/>
                </a:outerShdw>
              </a:effectLst>
            </a:endParaRPr>
          </a:p>
          <a:p>
            <a:pPr>
              <a:lnSpc>
                <a:spcPct val="80000"/>
              </a:lnSpc>
              <a:buFontTx/>
              <a:buNone/>
              <a:defRPr/>
            </a:pPr>
            <a:r>
              <a:rPr lang="en-US" altLang="en-US" sz="3200" smtClean="0">
                <a:solidFill>
                  <a:schemeClr val="bg1"/>
                </a:solidFill>
                <a:effectLst>
                  <a:outerShdw blurRad="38100" dist="38100" dir="2700000" algn="tl">
                    <a:srgbClr val="000000"/>
                  </a:outerShdw>
                </a:effectLst>
              </a:rPr>
              <a:t>V and T are directly proportional.</a:t>
            </a:r>
          </a:p>
          <a:p>
            <a:pPr>
              <a:lnSpc>
                <a:spcPct val="80000"/>
              </a:lnSpc>
              <a:buFontTx/>
              <a:buNone/>
              <a:defRPr/>
            </a:pPr>
            <a:r>
              <a:rPr lang="en-US" altLang="en-US" sz="3200" smtClean="0">
                <a:solidFill>
                  <a:schemeClr val="bg1"/>
                </a:solidFill>
                <a:effectLst>
                  <a:outerShdw blurRad="38100" dist="38100" dir="2700000" algn="tl">
                    <a:srgbClr val="000000"/>
                  </a:outerShdw>
                </a:effectLst>
              </a:rPr>
              <a:t>V</a:t>
            </a:r>
            <a:r>
              <a:rPr lang="en-US" altLang="en-US" sz="3200" baseline="-25000" smtClean="0">
                <a:solidFill>
                  <a:schemeClr val="bg1"/>
                </a:solidFill>
                <a:effectLst>
                  <a:outerShdw blurRad="38100" dist="38100" dir="2700000" algn="tl">
                    <a:srgbClr val="000000"/>
                  </a:outerShdw>
                </a:effectLst>
              </a:rPr>
              <a:t>1</a:t>
            </a:r>
            <a:r>
              <a:rPr lang="en-US" altLang="en-US" sz="3200" smtClean="0">
                <a:solidFill>
                  <a:schemeClr val="bg1"/>
                </a:solidFill>
                <a:effectLst>
                  <a:outerShdw blurRad="38100" dist="38100" dir="2700000" algn="tl">
                    <a:srgbClr val="000000"/>
                  </a:outerShdw>
                </a:effectLst>
              </a:rPr>
              <a:t>         V</a:t>
            </a:r>
            <a:r>
              <a:rPr lang="en-US" altLang="en-US" sz="3200" baseline="-25000" smtClean="0">
                <a:solidFill>
                  <a:schemeClr val="bg1"/>
                </a:solidFill>
                <a:effectLst>
                  <a:outerShdw blurRad="38100" dist="38100" dir="2700000" algn="tl">
                    <a:srgbClr val="000000"/>
                  </a:outerShdw>
                </a:effectLst>
              </a:rPr>
              <a:t>2</a:t>
            </a:r>
          </a:p>
          <a:p>
            <a:pPr>
              <a:lnSpc>
                <a:spcPct val="80000"/>
              </a:lnSpc>
              <a:buFontTx/>
              <a:buNone/>
              <a:defRPr/>
            </a:pPr>
            <a:r>
              <a:rPr lang="en-US" altLang="en-US" sz="3200" baseline="-25000" smtClean="0">
                <a:solidFill>
                  <a:schemeClr val="bg1"/>
                </a:solidFill>
                <a:effectLst>
                  <a:outerShdw blurRad="38100" dist="38100" dir="2700000" algn="tl">
                    <a:srgbClr val="000000"/>
                  </a:outerShdw>
                </a:effectLst>
              </a:rPr>
              <a:t>           =</a:t>
            </a:r>
          </a:p>
          <a:p>
            <a:pPr>
              <a:lnSpc>
                <a:spcPct val="80000"/>
              </a:lnSpc>
              <a:buFontTx/>
              <a:buNone/>
              <a:defRPr/>
            </a:pPr>
            <a:r>
              <a:rPr lang="en-US" altLang="en-US" sz="3200" smtClean="0">
                <a:solidFill>
                  <a:schemeClr val="bg1"/>
                </a:solidFill>
                <a:effectLst>
                  <a:outerShdw blurRad="38100" dist="38100" dir="2700000" algn="tl">
                    <a:srgbClr val="000000"/>
                  </a:outerShdw>
                </a:effectLst>
              </a:rPr>
              <a:t>T</a:t>
            </a:r>
            <a:r>
              <a:rPr lang="en-US" altLang="en-US" sz="3200" baseline="-25000" smtClean="0">
                <a:solidFill>
                  <a:schemeClr val="bg1"/>
                </a:solidFill>
                <a:effectLst>
                  <a:outerShdw blurRad="38100" dist="38100" dir="2700000" algn="tl">
                    <a:srgbClr val="000000"/>
                  </a:outerShdw>
                </a:effectLst>
              </a:rPr>
              <a:t>1</a:t>
            </a:r>
            <a:r>
              <a:rPr lang="en-US" altLang="en-US" sz="3200" smtClean="0">
                <a:solidFill>
                  <a:schemeClr val="bg1"/>
                </a:solidFill>
                <a:effectLst>
                  <a:outerShdw blurRad="38100" dist="38100" dir="2700000" algn="tl">
                    <a:srgbClr val="000000"/>
                  </a:outerShdw>
                </a:effectLst>
              </a:rPr>
              <a:t>         T</a:t>
            </a:r>
            <a:r>
              <a:rPr lang="en-US" altLang="en-US" sz="3200" baseline="-25000" smtClean="0">
                <a:solidFill>
                  <a:schemeClr val="bg1"/>
                </a:solidFill>
                <a:effectLst>
                  <a:outerShdw blurRad="38100" dist="38100" dir="2700000" algn="tl">
                    <a:srgbClr val="000000"/>
                  </a:outerShdw>
                </a:effectLst>
              </a:rPr>
              <a:t>2</a:t>
            </a:r>
          </a:p>
          <a:p>
            <a:pPr>
              <a:lnSpc>
                <a:spcPct val="80000"/>
              </a:lnSpc>
              <a:buFontTx/>
              <a:buNone/>
              <a:defRPr/>
            </a:pPr>
            <a:r>
              <a:rPr lang="en-US" altLang="en-US" smtClean="0">
                <a:solidFill>
                  <a:schemeClr val="bg1"/>
                </a:solidFill>
                <a:effectLst>
                  <a:outerShdw blurRad="38100" dist="38100" dir="2700000" algn="tl">
                    <a:srgbClr val="000000"/>
                  </a:outerShdw>
                </a:effectLst>
              </a:rPr>
              <a:t> </a:t>
            </a:r>
            <a:endParaRPr lang="el-GR" altLang="en-US" smtClean="0">
              <a:solidFill>
                <a:schemeClr val="bg1"/>
              </a:solidFill>
              <a:effectLst>
                <a:outerShdw blurRad="38100" dist="38100" dir="2700000" algn="tl">
                  <a:srgbClr val="000000"/>
                </a:outerShdw>
              </a:effectLst>
              <a:cs typeface="Arial" charset="0"/>
            </a:endParaRPr>
          </a:p>
          <a:p>
            <a:pPr>
              <a:lnSpc>
                <a:spcPct val="80000"/>
              </a:lnSpc>
              <a:defRPr/>
            </a:pPr>
            <a:r>
              <a:rPr lang="en-US" altLang="en-US" smtClean="0">
                <a:solidFill>
                  <a:schemeClr val="bg1"/>
                </a:solidFill>
                <a:effectLst>
                  <a:outerShdw blurRad="38100" dist="38100" dir="2700000" algn="tl">
                    <a:srgbClr val="000000"/>
                  </a:outerShdw>
                </a:effectLst>
              </a:rPr>
              <a:t>If one temperature goes up, the volume goes up!</a:t>
            </a:r>
          </a:p>
        </p:txBody>
      </p:sp>
      <p:pic>
        <p:nvPicPr>
          <p:cNvPr id="1843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98500"/>
            <a:ext cx="3492500" cy="3505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5" name="Rectangle 5"/>
          <p:cNvSpPr>
            <a:spLocks noChangeArrowheads="1"/>
          </p:cNvSpPr>
          <p:nvPr/>
        </p:nvSpPr>
        <p:spPr bwMode="auto">
          <a:xfrm>
            <a:off x="4949825" y="4338638"/>
            <a:ext cx="3667125" cy="1549400"/>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defRPr/>
            </a:pPr>
            <a:r>
              <a:rPr lang="en-US" sz="2400">
                <a:solidFill>
                  <a:schemeClr val="bg1"/>
                </a:solidFill>
                <a:effectLst>
                  <a:outerShdw blurRad="38100" dist="38100" dir="2700000" algn="tl">
                    <a:srgbClr val="000000"/>
                  </a:outerShdw>
                </a:effectLst>
                <a:latin typeface="Arial" charset="0"/>
              </a:rPr>
              <a:t>Jacques Charles (1746-1823). Isolated boron and studied gases. Balloonist.</a:t>
            </a:r>
          </a:p>
        </p:txBody>
      </p:sp>
      <p:pic>
        <p:nvPicPr>
          <p:cNvPr id="1843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439"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8440"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210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
            <a:ext cx="43386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38100" y="623888"/>
            <a:ext cx="4533900" cy="519112"/>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defRPr/>
            </a:pPr>
            <a:r>
              <a:rPr lang="en-US" sz="2800">
                <a:effectLst>
                  <a:outerShdw blurRad="38100" dist="38100" dir="2700000" algn="tl">
                    <a:srgbClr val="000000"/>
                  </a:outerShdw>
                </a:effectLst>
                <a:latin typeface="Arial" charset="0"/>
              </a:rPr>
              <a:t>Charles’s original balloon</a:t>
            </a:r>
          </a:p>
        </p:txBody>
      </p:sp>
      <p:sp>
        <p:nvSpPr>
          <p:cNvPr id="37896" name="Text Box 8"/>
          <p:cNvSpPr txBox="1">
            <a:spLocks noChangeArrowheads="1"/>
          </p:cNvSpPr>
          <p:nvPr/>
        </p:nvSpPr>
        <p:spPr bwMode="auto">
          <a:xfrm>
            <a:off x="3895725" y="6096000"/>
            <a:ext cx="5248275" cy="519113"/>
          </a:xfrm>
          <a:prstGeom prst="rect">
            <a:avLst/>
          </a:prstGeom>
          <a:solidFill>
            <a:schemeClr val="accent2">
              <a:alpha val="2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defRPr/>
            </a:pPr>
            <a:r>
              <a:rPr lang="en-US" sz="2800">
                <a:effectLst>
                  <a:outerShdw blurRad="38100" dist="38100" dir="2700000" algn="tl">
                    <a:srgbClr val="000000"/>
                  </a:outerShdw>
                </a:effectLst>
                <a:latin typeface="Arial" charset="0"/>
              </a:rPr>
              <a:t>Modern long-distance balloon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Charles’s Law</a:t>
            </a:r>
            <a:endParaRPr lang="en-US" altLang="en-US" sz="6600" smtClean="0">
              <a:solidFill>
                <a:schemeClr val="hlink"/>
              </a:solidFill>
              <a:effectLst>
                <a:outerShdw blurRad="38100" dist="38100" dir="2700000" algn="tl">
                  <a:srgbClr val="000000"/>
                </a:outerShdw>
              </a:effectLst>
            </a:endParaRPr>
          </a:p>
        </p:txBody>
      </p:sp>
      <p:pic>
        <p:nvPicPr>
          <p:cNvPr id="16391" name="12M03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28600" y="2971800"/>
            <a:ext cx="8763000" cy="2767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6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91"/>
                                        </p:tgtEl>
                                      </p:cBhvr>
                                    </p:cmd>
                                  </p:childTnLst>
                                </p:cTn>
                              </p:par>
                            </p:childTnLst>
                          </p:cTn>
                        </p:par>
                      </p:childTnLst>
                    </p:cTn>
                  </p:par>
                </p:childTnLst>
              </p:cTn>
              <p:nextCondLst>
                <p:cond evt="onClick" delay="0">
                  <p:tgtEl>
                    <p:spTgt spid="16391"/>
                  </p:tgtEl>
                </p:cond>
              </p:nextCondLst>
            </p:seq>
            <p:video>
              <p:cMediaNode>
                <p:cTn id="7" fill="hold" display="0">
                  <p:stCondLst>
                    <p:cond delay="indefinite"/>
                  </p:stCondLst>
                  <p:endCondLst>
                    <p:cond evt="onNext" delay="0">
                      <p:tgtEl>
                        <p:sldTgt/>
                      </p:tgtEl>
                    </p:cond>
                    <p:cond evt="onPrev" delay="0">
                      <p:tgtEl>
                        <p:sldTgt/>
                      </p:tgtEl>
                    </p:cond>
                  </p:endCondLst>
                </p:cTn>
                <p:tgtEl>
                  <p:spTgt spid="1639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altLang="en-US" sz="4800" smtClean="0">
                <a:solidFill>
                  <a:schemeClr val="hlink"/>
                </a:solidFill>
                <a:effectLst>
                  <a:outerShdw blurRad="38100" dist="38100" dir="2700000" algn="tl">
                    <a:srgbClr val="C0C0C0"/>
                  </a:outerShdw>
                </a:effectLst>
                <a:latin typeface="Comic Sans MS" pitchFamily="66" charset="0"/>
              </a:rPr>
              <a:t>Gay-Lussac’s Law</a:t>
            </a:r>
            <a:endParaRPr lang="en-US" altLang="en-US" sz="4800" smtClean="0">
              <a:solidFill>
                <a:schemeClr val="hlink"/>
              </a:solidFill>
              <a:effectLst>
                <a:outerShdw blurRad="38100" dist="38100" dir="2700000" algn="tl">
                  <a:srgbClr val="C0C0C0"/>
                </a:outerShdw>
              </a:effectLst>
            </a:endParaRPr>
          </a:p>
        </p:txBody>
      </p:sp>
      <p:sp>
        <p:nvSpPr>
          <p:cNvPr id="63491" name="Rectangle 3"/>
          <p:cNvSpPr>
            <a:spLocks noGrp="1" noChangeArrowheads="1"/>
          </p:cNvSpPr>
          <p:nvPr>
            <p:ph type="body" sz="half" idx="1"/>
          </p:nvPr>
        </p:nvSpPr>
        <p:spPr>
          <a:xfrm>
            <a:off x="228600" y="1981200"/>
            <a:ext cx="4267200" cy="4876800"/>
          </a:xfrm>
          <a:solidFill>
            <a:schemeClr val="accent2">
              <a:alpha val="33000"/>
            </a:schemeClr>
          </a:solidFill>
        </p:spPr>
        <p:txBody>
          <a:bodyPr/>
          <a:lstStyle/>
          <a:p>
            <a:pPr>
              <a:lnSpc>
                <a:spcPct val="80000"/>
              </a:lnSpc>
              <a:buFontTx/>
              <a:buNone/>
              <a:defRPr/>
            </a:pPr>
            <a:r>
              <a:rPr lang="en-US" altLang="en-US" sz="3200" smtClean="0">
                <a:solidFill>
                  <a:schemeClr val="bg1"/>
                </a:solidFill>
                <a:effectLst>
                  <a:outerShdw blurRad="38100" dist="38100" dir="2700000" algn="tl">
                    <a:srgbClr val="000000"/>
                  </a:outerShdw>
                </a:effectLst>
              </a:rPr>
              <a:t>If n and V are constant, </a:t>
            </a:r>
            <a:br>
              <a:rPr lang="en-US" altLang="en-US" sz="3200" smtClean="0">
                <a:solidFill>
                  <a:schemeClr val="bg1"/>
                </a:solidFill>
                <a:effectLst>
                  <a:outerShdw blurRad="38100" dist="38100" dir="2700000" algn="tl">
                    <a:srgbClr val="000000"/>
                  </a:outerShdw>
                </a:effectLst>
              </a:rPr>
            </a:br>
            <a:r>
              <a:rPr lang="en-US" altLang="en-US" sz="3200" smtClean="0">
                <a:solidFill>
                  <a:schemeClr val="bg1"/>
                </a:solidFill>
                <a:effectLst>
                  <a:outerShdw blurRad="38100" dist="38100" dir="2700000" algn="tl">
                    <a:srgbClr val="000000"/>
                  </a:outerShdw>
                </a:effectLst>
              </a:rPr>
              <a:t>then P </a:t>
            </a:r>
            <a:r>
              <a:rPr lang="el-GR" altLang="en-US" sz="3200" smtClean="0">
                <a:solidFill>
                  <a:schemeClr val="bg1"/>
                </a:solidFill>
                <a:effectLst>
                  <a:outerShdw blurRad="38100" dist="38100" dir="2700000" algn="tl">
                    <a:srgbClr val="000000"/>
                  </a:outerShdw>
                </a:effectLst>
                <a:cs typeface="Arial" charset="0"/>
              </a:rPr>
              <a:t>α</a:t>
            </a:r>
            <a:r>
              <a:rPr lang="en-US" altLang="en-US" sz="3200" smtClean="0">
                <a:solidFill>
                  <a:schemeClr val="bg1"/>
                </a:solidFill>
                <a:effectLst>
                  <a:outerShdw blurRad="38100" dist="38100" dir="2700000" algn="tl">
                    <a:srgbClr val="000000"/>
                  </a:outerShdw>
                </a:effectLst>
                <a:cs typeface="Arial" charset="0"/>
              </a:rPr>
              <a:t> T</a:t>
            </a:r>
            <a:endParaRPr lang="en-US" altLang="en-US" sz="3200" smtClean="0">
              <a:solidFill>
                <a:schemeClr val="bg1"/>
              </a:solidFill>
              <a:effectLst>
                <a:outerShdw blurRad="38100" dist="38100" dir="2700000" algn="tl">
                  <a:srgbClr val="000000"/>
                </a:outerShdw>
              </a:effectLst>
            </a:endParaRPr>
          </a:p>
          <a:p>
            <a:pPr>
              <a:lnSpc>
                <a:spcPct val="80000"/>
              </a:lnSpc>
              <a:buFontTx/>
              <a:buNone/>
              <a:defRPr/>
            </a:pPr>
            <a:r>
              <a:rPr lang="en-US" altLang="en-US" sz="3200" smtClean="0">
                <a:solidFill>
                  <a:schemeClr val="bg1"/>
                </a:solidFill>
                <a:effectLst>
                  <a:outerShdw blurRad="38100" dist="38100" dir="2700000" algn="tl">
                    <a:srgbClr val="000000"/>
                  </a:outerShdw>
                </a:effectLst>
              </a:rPr>
              <a:t>P and T are directly proportional.</a:t>
            </a:r>
          </a:p>
          <a:p>
            <a:pPr>
              <a:lnSpc>
                <a:spcPct val="80000"/>
              </a:lnSpc>
              <a:buFontTx/>
              <a:buNone/>
              <a:defRPr/>
            </a:pPr>
            <a:r>
              <a:rPr lang="en-US" altLang="en-US" sz="3200" smtClean="0">
                <a:solidFill>
                  <a:schemeClr val="bg1"/>
                </a:solidFill>
                <a:effectLst>
                  <a:outerShdw blurRad="38100" dist="38100" dir="2700000" algn="tl">
                    <a:srgbClr val="000000"/>
                  </a:outerShdw>
                </a:effectLst>
              </a:rPr>
              <a:t>P</a:t>
            </a:r>
            <a:r>
              <a:rPr lang="en-US" altLang="en-US" sz="3200" baseline="-25000" smtClean="0">
                <a:solidFill>
                  <a:schemeClr val="bg1"/>
                </a:solidFill>
                <a:effectLst>
                  <a:outerShdw blurRad="38100" dist="38100" dir="2700000" algn="tl">
                    <a:srgbClr val="000000"/>
                  </a:outerShdw>
                </a:effectLst>
              </a:rPr>
              <a:t>1</a:t>
            </a:r>
            <a:r>
              <a:rPr lang="en-US" altLang="en-US" sz="3200" smtClean="0">
                <a:solidFill>
                  <a:schemeClr val="bg1"/>
                </a:solidFill>
                <a:effectLst>
                  <a:outerShdw blurRad="38100" dist="38100" dir="2700000" algn="tl">
                    <a:srgbClr val="000000"/>
                  </a:outerShdw>
                </a:effectLst>
              </a:rPr>
              <a:t>         P</a:t>
            </a:r>
            <a:r>
              <a:rPr lang="en-US" altLang="en-US" sz="3200" baseline="-25000" smtClean="0">
                <a:solidFill>
                  <a:schemeClr val="bg1"/>
                </a:solidFill>
                <a:effectLst>
                  <a:outerShdw blurRad="38100" dist="38100" dir="2700000" algn="tl">
                    <a:srgbClr val="000000"/>
                  </a:outerShdw>
                </a:effectLst>
              </a:rPr>
              <a:t>2</a:t>
            </a:r>
          </a:p>
          <a:p>
            <a:pPr>
              <a:lnSpc>
                <a:spcPct val="80000"/>
              </a:lnSpc>
              <a:buFontTx/>
              <a:buNone/>
              <a:defRPr/>
            </a:pPr>
            <a:r>
              <a:rPr lang="en-US" altLang="en-US" sz="3200" baseline="-25000" smtClean="0">
                <a:solidFill>
                  <a:schemeClr val="bg1"/>
                </a:solidFill>
                <a:effectLst>
                  <a:outerShdw blurRad="38100" dist="38100" dir="2700000" algn="tl">
                    <a:srgbClr val="000000"/>
                  </a:outerShdw>
                </a:effectLst>
              </a:rPr>
              <a:t>           =</a:t>
            </a:r>
          </a:p>
          <a:p>
            <a:pPr>
              <a:lnSpc>
                <a:spcPct val="80000"/>
              </a:lnSpc>
              <a:buFontTx/>
              <a:buNone/>
              <a:defRPr/>
            </a:pPr>
            <a:r>
              <a:rPr lang="en-US" altLang="en-US" sz="3200" smtClean="0">
                <a:solidFill>
                  <a:schemeClr val="bg1"/>
                </a:solidFill>
                <a:effectLst>
                  <a:outerShdw blurRad="38100" dist="38100" dir="2700000" algn="tl">
                    <a:srgbClr val="000000"/>
                  </a:outerShdw>
                </a:effectLst>
              </a:rPr>
              <a:t>T</a:t>
            </a:r>
            <a:r>
              <a:rPr lang="en-US" altLang="en-US" sz="3200" baseline="-25000" smtClean="0">
                <a:solidFill>
                  <a:schemeClr val="bg1"/>
                </a:solidFill>
                <a:effectLst>
                  <a:outerShdw blurRad="38100" dist="38100" dir="2700000" algn="tl">
                    <a:srgbClr val="000000"/>
                  </a:outerShdw>
                </a:effectLst>
              </a:rPr>
              <a:t>1</a:t>
            </a:r>
            <a:r>
              <a:rPr lang="en-US" altLang="en-US" sz="3200" smtClean="0">
                <a:solidFill>
                  <a:schemeClr val="bg1"/>
                </a:solidFill>
                <a:effectLst>
                  <a:outerShdw blurRad="38100" dist="38100" dir="2700000" algn="tl">
                    <a:srgbClr val="000000"/>
                  </a:outerShdw>
                </a:effectLst>
              </a:rPr>
              <a:t>         T</a:t>
            </a:r>
            <a:r>
              <a:rPr lang="en-US" altLang="en-US" sz="3200" baseline="-25000" smtClean="0">
                <a:solidFill>
                  <a:schemeClr val="bg1"/>
                </a:solidFill>
                <a:effectLst>
                  <a:outerShdw blurRad="38100" dist="38100" dir="2700000" algn="tl">
                    <a:srgbClr val="000000"/>
                  </a:outerShdw>
                </a:effectLst>
              </a:rPr>
              <a:t>2</a:t>
            </a:r>
          </a:p>
          <a:p>
            <a:pPr>
              <a:lnSpc>
                <a:spcPct val="80000"/>
              </a:lnSpc>
              <a:buFontTx/>
              <a:buNone/>
              <a:defRPr/>
            </a:pPr>
            <a:r>
              <a:rPr lang="en-US" altLang="en-US" smtClean="0">
                <a:solidFill>
                  <a:schemeClr val="bg1"/>
                </a:solidFill>
                <a:effectLst>
                  <a:outerShdw blurRad="38100" dist="38100" dir="2700000" algn="tl">
                    <a:srgbClr val="000000"/>
                  </a:outerShdw>
                </a:effectLst>
              </a:rPr>
              <a:t> </a:t>
            </a:r>
            <a:endParaRPr lang="el-GR" altLang="en-US" smtClean="0">
              <a:solidFill>
                <a:schemeClr val="bg1"/>
              </a:solidFill>
              <a:effectLst>
                <a:outerShdw blurRad="38100" dist="38100" dir="2700000" algn="tl">
                  <a:srgbClr val="000000"/>
                </a:outerShdw>
              </a:effectLst>
              <a:cs typeface="Arial" charset="0"/>
            </a:endParaRPr>
          </a:p>
          <a:p>
            <a:pPr>
              <a:lnSpc>
                <a:spcPct val="80000"/>
              </a:lnSpc>
              <a:defRPr/>
            </a:pPr>
            <a:r>
              <a:rPr lang="en-US" altLang="en-US" smtClean="0">
                <a:solidFill>
                  <a:schemeClr val="bg1"/>
                </a:solidFill>
                <a:effectLst>
                  <a:outerShdw blurRad="38100" dist="38100" dir="2700000" algn="tl">
                    <a:srgbClr val="000000"/>
                  </a:outerShdw>
                </a:effectLst>
              </a:rPr>
              <a:t>If one temperature goes up, the pressure goes up!</a:t>
            </a:r>
          </a:p>
        </p:txBody>
      </p:sp>
      <p:pic>
        <p:nvPicPr>
          <p:cNvPr id="21508"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1509"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1510"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21511" name="Picture 9" descr="gaylussac"/>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75338" y="1676400"/>
            <a:ext cx="3001962"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Rectangle 5"/>
          <p:cNvSpPr>
            <a:spLocks noChangeArrowheads="1"/>
          </p:cNvSpPr>
          <p:nvPr/>
        </p:nvSpPr>
        <p:spPr bwMode="auto">
          <a:xfrm>
            <a:off x="5476875" y="4572000"/>
            <a:ext cx="3667125" cy="81915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defRPr/>
            </a:pPr>
            <a:r>
              <a:rPr lang="en-US" sz="2400">
                <a:solidFill>
                  <a:schemeClr val="bg1"/>
                </a:solidFill>
                <a:effectLst>
                  <a:outerShdw blurRad="38100" dist="38100" dir="2700000" algn="tl">
                    <a:srgbClr val="000000"/>
                  </a:outerShdw>
                </a:effectLst>
                <a:latin typeface="Arial" charset="0"/>
              </a:rPr>
              <a:t>Joseph Louis Gay-Lussac (1778-1850)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ltLang="en-US" sz="4000" smtClean="0">
                <a:solidFill>
                  <a:srgbClr val="FAFD00"/>
                </a:solidFill>
                <a:effectLst>
                  <a:outerShdw blurRad="38100" dist="38100" dir="2700000" algn="tl">
                    <a:srgbClr val="000000"/>
                  </a:outerShdw>
                </a:effectLst>
                <a:latin typeface="Comic Sans MS" pitchFamily="66" charset="0"/>
              </a:rPr>
              <a:t>Gas Pressure, Temperature, and Kinetic Molecular Theory</a:t>
            </a:r>
            <a:endParaRPr lang="en-US" altLang="en-US" sz="4400" smtClean="0">
              <a:solidFill>
                <a:srgbClr val="FAFD00"/>
              </a:solidFill>
              <a:effectLst>
                <a:outerShdw blurRad="38100" dist="38100" dir="2700000" algn="tl">
                  <a:srgbClr val="000000"/>
                </a:outerShdw>
              </a:effectLst>
            </a:endParaRPr>
          </a:p>
        </p:txBody>
      </p:sp>
      <p:sp>
        <p:nvSpPr>
          <p:cNvPr id="54275"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defRPr/>
            </a:pPr>
            <a:r>
              <a:rPr lang="en-US" sz="3600">
                <a:solidFill>
                  <a:srgbClr val="FFFFFF"/>
                </a:solidFill>
                <a:effectLst>
                  <a:outerShdw blurRad="38100" dist="38100" dir="2700000" algn="tl">
                    <a:srgbClr val="000000"/>
                  </a:outerShdw>
                </a:effectLst>
                <a:latin typeface="Arial" charset="0"/>
              </a:rPr>
              <a:t>P proportional to T</a:t>
            </a:r>
          </a:p>
        </p:txBody>
      </p:sp>
      <p:pic>
        <p:nvPicPr>
          <p:cNvPr id="54277" name="12M10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667000" y="2667000"/>
            <a:ext cx="3524250" cy="2892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42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4277"/>
                                        </p:tgtEl>
                                      </p:cBhvr>
                                    </p:cmd>
                                  </p:childTnLst>
                                </p:cTn>
                              </p:par>
                            </p:childTnLst>
                          </p:cTn>
                        </p:par>
                      </p:childTnLst>
                    </p:cTn>
                  </p:par>
                </p:childTnLst>
              </p:cTn>
              <p:nextCondLst>
                <p:cond evt="onClick" delay="0">
                  <p:tgtEl>
                    <p:spTgt spid="54277"/>
                  </p:tgtEl>
                </p:cond>
              </p:nextCondLst>
            </p:seq>
            <p:video>
              <p:cMediaNode>
                <p:cTn id="7" fill="hold" display="0">
                  <p:stCondLst>
                    <p:cond delay="indefinite"/>
                  </p:stCondLst>
                  <p:endCondLst>
                    <p:cond evt="onNext" delay="0">
                      <p:tgtEl>
                        <p:sldTgt/>
                      </p:tgtEl>
                    </p:cond>
                    <p:cond evt="onPrev" delay="0">
                      <p:tgtEl>
                        <p:sldTgt/>
                      </p:tgtEl>
                    </p:cond>
                  </p:endCondLst>
                </p:cTn>
                <p:tgtEl>
                  <p:spTgt spid="5427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Importance of Gases</a:t>
            </a:r>
            <a:endParaRPr lang="en-US" altLang="en-US" sz="4400" smtClean="0">
              <a:solidFill>
                <a:schemeClr val="hlink"/>
              </a:solidFill>
              <a:effectLst>
                <a:outerShdw blurRad="38100" dist="38100" dir="2700000" algn="tl">
                  <a:srgbClr val="000000"/>
                </a:outerShdw>
              </a:effectLst>
            </a:endParaRPr>
          </a:p>
        </p:txBody>
      </p:sp>
      <p:sp>
        <p:nvSpPr>
          <p:cNvPr id="5123" name="Rectangle 3"/>
          <p:cNvSpPr>
            <a:spLocks noGrp="1" noChangeArrowheads="1"/>
          </p:cNvSpPr>
          <p:nvPr>
            <p:ph type="body" sz="half" idx="1"/>
          </p:nvPr>
        </p:nvSpPr>
        <p:spPr>
          <a:xfrm>
            <a:off x="304800" y="1981200"/>
            <a:ext cx="4724400" cy="2514600"/>
          </a:xfrm>
          <a:solidFill>
            <a:schemeClr val="accent2">
              <a:alpha val="31000"/>
            </a:schemeClr>
          </a:solidFill>
        </p:spPr>
        <p:txBody>
          <a:bodyPr/>
          <a:lstStyle/>
          <a:p>
            <a:pPr>
              <a:defRPr/>
            </a:pPr>
            <a:r>
              <a:rPr lang="en-US" altLang="en-US" smtClean="0">
                <a:solidFill>
                  <a:srgbClr val="FFFFFF"/>
                </a:solidFill>
                <a:effectLst>
                  <a:outerShdw blurRad="38100" dist="38100" dir="2700000" algn="tl">
                    <a:srgbClr val="000000"/>
                  </a:outerShdw>
                </a:effectLst>
              </a:rPr>
              <a:t>Airbags fill with N</a:t>
            </a:r>
            <a:r>
              <a:rPr lang="en-US" altLang="en-US" baseline="-25000" smtClean="0">
                <a:solidFill>
                  <a:srgbClr val="FFFFFF"/>
                </a:solidFill>
                <a:effectLst>
                  <a:outerShdw blurRad="38100" dist="38100" dir="2700000" algn="tl">
                    <a:srgbClr val="000000"/>
                  </a:outerShdw>
                </a:effectLst>
              </a:rPr>
              <a:t>2</a:t>
            </a:r>
            <a:r>
              <a:rPr lang="en-US" altLang="en-US" smtClean="0">
                <a:solidFill>
                  <a:srgbClr val="FFFFFF"/>
                </a:solidFill>
                <a:effectLst>
                  <a:outerShdw blurRad="38100" dist="38100" dir="2700000" algn="tl">
                    <a:srgbClr val="000000"/>
                  </a:outerShdw>
                </a:effectLst>
              </a:rPr>
              <a:t> gas in an accident. </a:t>
            </a:r>
          </a:p>
          <a:p>
            <a:pPr>
              <a:defRPr/>
            </a:pPr>
            <a:r>
              <a:rPr lang="en-US" altLang="en-US" smtClean="0">
                <a:solidFill>
                  <a:srgbClr val="FFFFFF"/>
                </a:solidFill>
                <a:effectLst>
                  <a:outerShdw blurRad="38100" dist="38100" dir="2700000" algn="tl">
                    <a:srgbClr val="000000"/>
                  </a:outerShdw>
                </a:effectLst>
              </a:rPr>
              <a:t>Gas is generated by the decomposition of sodium azide, NaN</a:t>
            </a:r>
            <a:r>
              <a:rPr lang="en-US" altLang="en-US" baseline="-25000" smtClean="0">
                <a:solidFill>
                  <a:srgbClr val="FFFFFF"/>
                </a:solidFill>
                <a:effectLst>
                  <a:outerShdw blurRad="38100" dist="38100" dir="2700000" algn="tl">
                    <a:srgbClr val="000000"/>
                  </a:outerShdw>
                </a:effectLst>
              </a:rPr>
              <a:t>3</a:t>
            </a:r>
            <a:r>
              <a:rPr lang="en-US" altLang="en-US" smtClean="0">
                <a:solidFill>
                  <a:srgbClr val="FFFFFF"/>
                </a:solidFill>
                <a:effectLst>
                  <a:outerShdw blurRad="38100" dist="38100" dir="2700000" algn="tl">
                    <a:srgbClr val="000000"/>
                  </a:outerShdw>
                </a:effectLst>
              </a:rPr>
              <a:t>.</a:t>
            </a:r>
          </a:p>
          <a:p>
            <a:pPr>
              <a:defRPr/>
            </a:pPr>
            <a:r>
              <a:rPr lang="en-US" altLang="en-US" smtClean="0">
                <a:solidFill>
                  <a:srgbClr val="FFFFFF"/>
                </a:solidFill>
                <a:effectLst>
                  <a:outerShdw blurRad="38100" dist="38100" dir="2700000" algn="tl">
                    <a:srgbClr val="000000"/>
                  </a:outerShdw>
                </a:effectLst>
              </a:rPr>
              <a:t>2 NaN</a:t>
            </a:r>
            <a:r>
              <a:rPr lang="en-US" altLang="en-US" baseline="-25000" smtClean="0">
                <a:solidFill>
                  <a:srgbClr val="FFFFFF"/>
                </a:solidFill>
                <a:effectLst>
                  <a:outerShdw blurRad="38100" dist="38100" dir="2700000" algn="tl">
                    <a:srgbClr val="000000"/>
                  </a:outerShdw>
                </a:effectLst>
              </a:rPr>
              <a:t>3</a:t>
            </a:r>
            <a:r>
              <a:rPr lang="en-US" altLang="en-US" smtClean="0">
                <a:solidFill>
                  <a:srgbClr val="FFFFFF"/>
                </a:solidFill>
                <a:effectLst>
                  <a:outerShdw blurRad="38100" dist="38100" dir="2700000" algn="tl">
                    <a:srgbClr val="000000"/>
                  </a:outerShdw>
                </a:effectLst>
              </a:rPr>
              <a:t>  ---&gt;  2 Na  +  3 N</a:t>
            </a:r>
            <a:r>
              <a:rPr lang="en-US" altLang="en-US" baseline="-25000" smtClean="0">
                <a:solidFill>
                  <a:srgbClr val="FFFFFF"/>
                </a:solidFill>
                <a:effectLst>
                  <a:outerShdw blurRad="38100" dist="38100" dir="2700000" algn="tl">
                    <a:srgbClr val="000000"/>
                  </a:outerShdw>
                </a:effectLst>
              </a:rPr>
              <a:t>2</a:t>
            </a:r>
          </a:p>
        </p:txBody>
      </p:sp>
      <p:pic>
        <p:nvPicPr>
          <p:cNvPr id="5128" name="12M13VD1.avi">
            <a:hlinkClick r:id="" action="ppaction://media"/>
          </p:cNvPr>
          <p:cNvPicPr>
            <a:picLocks noRot="1" noChangeAspect="1" noChangeArrowheads="1"/>
          </p:cNvPicPr>
          <p:nvPr>
            <p:ph sz="half" idx="2"/>
            <a:videoFile r:link="rId2"/>
          </p:nvPr>
        </p:nvPicPr>
        <p:blipFill>
          <a:blip r:embed="rId4">
            <a:extLst>
              <a:ext uri="{28A0092B-C50C-407E-A947-70E740481C1C}">
                <a14:useLocalDpi xmlns:a14="http://schemas.microsoft.com/office/drawing/2010/main" val="0"/>
              </a:ext>
            </a:extLst>
          </a:blip>
          <a:srcRect/>
          <a:stretch>
            <a:fillRect/>
          </a:stretch>
        </p:blipFill>
        <p:spPr>
          <a:xfrm>
            <a:off x="4953000" y="3200400"/>
            <a:ext cx="3657600" cy="2682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1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8"/>
                                        </p:tgtEl>
                                      </p:cBhvr>
                                    </p:cmd>
                                  </p:childTnLst>
                                </p:cTn>
                              </p:par>
                            </p:childTnLst>
                          </p:cTn>
                        </p:par>
                      </p:childTnLst>
                    </p:cTn>
                  </p:par>
                </p:childTnLst>
              </p:cTn>
              <p:nextCondLst>
                <p:cond evt="onClick" delay="0">
                  <p:tgtEl>
                    <p:spTgt spid="5128"/>
                  </p:tgtEl>
                </p:cond>
              </p:nextCondLst>
            </p:seq>
            <p:video>
              <p:cMediaNode>
                <p:cTn id="7" fill="hold" display="0">
                  <p:stCondLst>
                    <p:cond delay="indefinite"/>
                  </p:stCondLst>
                  <p:endCondLst>
                    <p:cond evt="onNext" delay="0">
                      <p:tgtEl>
                        <p:sldTgt/>
                      </p:tgtEl>
                    </p:cond>
                    <p:cond evt="onPrev" delay="0">
                      <p:tgtEl>
                        <p:sldTgt/>
                      </p:tgtEl>
                    </p:cond>
                  </p:endCondLst>
                </p:cTn>
                <p:tgtEl>
                  <p:spTgt spid="512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304800"/>
            <a:ext cx="7162800" cy="1143000"/>
          </a:xfrm>
          <a:solidFill>
            <a:schemeClr val="accent2">
              <a:alpha val="59999"/>
            </a:schemeClr>
          </a:solidFill>
        </p:spPr>
        <p:txBody>
          <a:bodyPr/>
          <a:lstStyle/>
          <a:p>
            <a:r>
              <a:rPr lang="en-US" altLang="en-US" sz="4400" smtClean="0">
                <a:solidFill>
                  <a:schemeClr val="hlink"/>
                </a:solidFill>
                <a:latin typeface="Comic Sans MS" panose="030F0702030302020204" pitchFamily="66" charset="0"/>
              </a:rPr>
              <a:t>Combined Gas Law</a:t>
            </a:r>
          </a:p>
        </p:txBody>
      </p:sp>
      <p:sp>
        <p:nvSpPr>
          <p:cNvPr id="23555" name="Rectangle 3"/>
          <p:cNvSpPr>
            <a:spLocks noGrp="1" noChangeArrowheads="1"/>
          </p:cNvSpPr>
          <p:nvPr>
            <p:ph type="body" sz="half" idx="1"/>
          </p:nvPr>
        </p:nvSpPr>
        <p:spPr>
          <a:xfrm>
            <a:off x="990600" y="1752600"/>
            <a:ext cx="6400800" cy="4114800"/>
          </a:xfrm>
          <a:solidFill>
            <a:schemeClr val="accent2">
              <a:alpha val="30196"/>
            </a:schemeClr>
          </a:solidFill>
        </p:spPr>
        <p:txBody>
          <a:bodyPr/>
          <a:lstStyle/>
          <a:p>
            <a:pPr>
              <a:lnSpc>
                <a:spcPct val="80000"/>
              </a:lnSpc>
            </a:pPr>
            <a:r>
              <a:rPr lang="en-US" altLang="en-US" sz="2800" smtClean="0">
                <a:solidFill>
                  <a:schemeClr val="bg1"/>
                </a:solidFill>
              </a:rPr>
              <a:t>The good news is that you don’t have to remember all three gas laws!  Since they are all related to each other, we can combine them into a single equation.  BE SURE YOU KNOW THIS EQUATION!</a:t>
            </a:r>
          </a:p>
          <a:p>
            <a:pPr>
              <a:lnSpc>
                <a:spcPct val="80000"/>
              </a:lnSpc>
              <a:buFontTx/>
              <a:buNone/>
            </a:pPr>
            <a:r>
              <a:rPr lang="en-US" altLang="en-US" sz="2800" smtClean="0">
                <a:solidFill>
                  <a:schemeClr val="bg1"/>
                </a:solidFill>
              </a:rPr>
              <a:t>		P</a:t>
            </a:r>
            <a:r>
              <a:rPr lang="en-US" altLang="en-US" sz="2800" baseline="-25000" smtClean="0">
                <a:solidFill>
                  <a:schemeClr val="bg1"/>
                </a:solidFill>
              </a:rPr>
              <a:t>1</a:t>
            </a:r>
            <a:r>
              <a:rPr lang="en-US" altLang="en-US" sz="2800" smtClean="0">
                <a:solidFill>
                  <a:schemeClr val="bg1"/>
                </a:solidFill>
              </a:rPr>
              <a:t> V</a:t>
            </a:r>
            <a:r>
              <a:rPr lang="en-US" altLang="en-US" sz="2800" baseline="-25000" smtClean="0">
                <a:solidFill>
                  <a:schemeClr val="bg1"/>
                </a:solidFill>
              </a:rPr>
              <a:t>1</a:t>
            </a:r>
            <a:r>
              <a:rPr lang="en-US" altLang="en-US" sz="2800" smtClean="0">
                <a:solidFill>
                  <a:schemeClr val="bg1"/>
                </a:solidFill>
              </a:rPr>
              <a:t>            P</a:t>
            </a:r>
            <a:r>
              <a:rPr lang="en-US" altLang="en-US" sz="2800" baseline="-25000" smtClean="0">
                <a:solidFill>
                  <a:schemeClr val="bg1"/>
                </a:solidFill>
              </a:rPr>
              <a:t>2</a:t>
            </a:r>
            <a:r>
              <a:rPr lang="en-US" altLang="en-US" sz="2800" smtClean="0">
                <a:solidFill>
                  <a:schemeClr val="bg1"/>
                </a:solidFill>
              </a:rPr>
              <a:t> V</a:t>
            </a:r>
            <a:r>
              <a:rPr lang="en-US" altLang="en-US" sz="2800" baseline="-25000" smtClean="0">
                <a:solidFill>
                  <a:schemeClr val="bg1"/>
                </a:solidFill>
              </a:rPr>
              <a:t>2</a:t>
            </a:r>
          </a:p>
          <a:p>
            <a:pPr>
              <a:lnSpc>
                <a:spcPct val="80000"/>
              </a:lnSpc>
              <a:buFontTx/>
              <a:buNone/>
            </a:pPr>
            <a:r>
              <a:rPr lang="en-US" altLang="en-US" sz="2800" smtClean="0">
                <a:solidFill>
                  <a:schemeClr val="bg1"/>
                </a:solidFill>
              </a:rPr>
              <a:t>                        =  </a:t>
            </a:r>
          </a:p>
          <a:p>
            <a:pPr>
              <a:lnSpc>
                <a:spcPct val="80000"/>
              </a:lnSpc>
              <a:buFontTx/>
              <a:buNone/>
            </a:pPr>
            <a:r>
              <a:rPr lang="en-US" altLang="en-US" sz="2800" smtClean="0">
                <a:solidFill>
                  <a:schemeClr val="bg1"/>
                </a:solidFill>
              </a:rPr>
              <a:t>             T</a:t>
            </a:r>
            <a:r>
              <a:rPr lang="en-US" altLang="en-US" sz="2800" baseline="-25000" smtClean="0">
                <a:solidFill>
                  <a:schemeClr val="bg1"/>
                </a:solidFill>
              </a:rPr>
              <a:t>1</a:t>
            </a:r>
            <a:r>
              <a:rPr lang="en-US" altLang="en-US" sz="2800" smtClean="0">
                <a:solidFill>
                  <a:schemeClr val="bg1"/>
                </a:solidFill>
              </a:rPr>
              <a:t>                T</a:t>
            </a:r>
            <a:r>
              <a:rPr lang="en-US" altLang="en-US" sz="2800" baseline="-25000" smtClean="0">
                <a:solidFill>
                  <a:schemeClr val="bg1"/>
                </a:solidFill>
              </a:rPr>
              <a:t>2</a:t>
            </a:r>
          </a:p>
        </p:txBody>
      </p:sp>
      <p:sp>
        <p:nvSpPr>
          <p:cNvPr id="23556" name="Line 4"/>
          <p:cNvSpPr>
            <a:spLocks noChangeShapeType="1"/>
          </p:cNvSpPr>
          <p:nvPr/>
        </p:nvSpPr>
        <p:spPr bwMode="auto">
          <a:xfrm>
            <a:off x="1828800" y="4572000"/>
            <a:ext cx="1219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3557" name="Line 5"/>
          <p:cNvSpPr>
            <a:spLocks noChangeShapeType="1"/>
          </p:cNvSpPr>
          <p:nvPr/>
        </p:nvSpPr>
        <p:spPr bwMode="auto">
          <a:xfrm>
            <a:off x="3810000" y="4572000"/>
            <a:ext cx="1295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5544" name="Picture 8" descr="r2d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3884613"/>
            <a:ext cx="3505200" cy="297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9" name="Text Box 11"/>
          <p:cNvSpPr txBox="1">
            <a:spLocks noChangeArrowheads="1"/>
          </p:cNvSpPr>
          <p:nvPr/>
        </p:nvSpPr>
        <p:spPr bwMode="auto">
          <a:xfrm>
            <a:off x="304800" y="5943600"/>
            <a:ext cx="52578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50000"/>
              </a:spcBef>
            </a:pPr>
            <a:r>
              <a:rPr lang="en-US" altLang="en-US" sz="2400"/>
              <a:t>No, it’s not related to R2D2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0" fill="hold"/>
                                        <p:tgtEl>
                                          <p:spTgt spid="65544"/>
                                        </p:tgtEl>
                                        <p:attrNameLst>
                                          <p:attrName>ppt_x</p:attrName>
                                        </p:attrNameLst>
                                      </p:cBhvr>
                                      <p:tavLst>
                                        <p:tav tm="0">
                                          <p:val>
                                            <p:strVal val="1+#ppt_w/2"/>
                                          </p:val>
                                        </p:tav>
                                        <p:tav tm="100000">
                                          <p:val>
                                            <p:strVal val="#ppt_x"/>
                                          </p:val>
                                        </p:tav>
                                      </p:tavLst>
                                    </p:anim>
                                    <p:anim calcmode="lin" valueType="num">
                                      <p:cBhvr additive="base">
                                        <p:cTn id="8" dur="5000" fill="hold"/>
                                        <p:tgtEl>
                                          <p:spTgt spid="655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2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solidFill>
            <a:schemeClr val="accent2">
              <a:alpha val="59999"/>
            </a:schemeClr>
          </a:solidFill>
        </p:spPr>
        <p:txBody>
          <a:bodyPr/>
          <a:lstStyle/>
          <a:p>
            <a:r>
              <a:rPr lang="en-US" altLang="en-US" sz="4400" smtClean="0">
                <a:solidFill>
                  <a:schemeClr val="hlink"/>
                </a:solidFill>
                <a:latin typeface="Comic Sans MS" panose="030F0702030302020204" pitchFamily="66" charset="0"/>
              </a:rPr>
              <a:t>Combined Gas Law</a:t>
            </a:r>
          </a:p>
        </p:txBody>
      </p:sp>
      <p:sp>
        <p:nvSpPr>
          <p:cNvPr id="24579" name="Rectangle 1027"/>
          <p:cNvSpPr>
            <a:spLocks noGrp="1" noChangeArrowheads="1"/>
          </p:cNvSpPr>
          <p:nvPr>
            <p:ph type="body" idx="1"/>
          </p:nvPr>
        </p:nvSpPr>
        <p:spPr>
          <a:xfrm>
            <a:off x="990600" y="1981200"/>
            <a:ext cx="7772400" cy="3810000"/>
          </a:xfrm>
          <a:solidFill>
            <a:schemeClr val="accent2">
              <a:alpha val="30196"/>
            </a:schemeClr>
          </a:solidFill>
        </p:spPr>
        <p:txBody>
          <a:bodyPr/>
          <a:lstStyle/>
          <a:p>
            <a:pPr>
              <a:lnSpc>
                <a:spcPct val="80000"/>
              </a:lnSpc>
              <a:buFontTx/>
              <a:buNone/>
            </a:pPr>
            <a:r>
              <a:rPr lang="en-US" altLang="en-US" sz="2800" smtClean="0">
                <a:solidFill>
                  <a:schemeClr val="bg1"/>
                </a:solidFill>
              </a:rPr>
              <a:t>If you should only need one of the other gas laws, you can cover up the item that is constant and you will get that gas law!</a:t>
            </a:r>
          </a:p>
          <a:p>
            <a:pPr>
              <a:lnSpc>
                <a:spcPct val="80000"/>
              </a:lnSpc>
              <a:buFontTx/>
              <a:buNone/>
            </a:pPr>
            <a:r>
              <a:rPr lang="en-US" altLang="en-US" sz="2800" smtClean="0">
                <a:solidFill>
                  <a:schemeClr val="bg1"/>
                </a:solidFill>
              </a:rPr>
              <a:t>		        </a:t>
            </a:r>
          </a:p>
          <a:p>
            <a:pPr>
              <a:lnSpc>
                <a:spcPct val="80000"/>
              </a:lnSpc>
              <a:buFontTx/>
              <a:buNone/>
            </a:pPr>
            <a:r>
              <a:rPr lang="en-US" altLang="en-US" sz="2800" smtClean="0">
                <a:solidFill>
                  <a:schemeClr val="bg1"/>
                </a:solidFill>
              </a:rPr>
              <a:t>                      =  </a:t>
            </a:r>
          </a:p>
          <a:p>
            <a:pPr>
              <a:lnSpc>
                <a:spcPct val="80000"/>
              </a:lnSpc>
              <a:buFontTx/>
              <a:buNone/>
            </a:pPr>
            <a:endParaRPr lang="en-US" altLang="en-US" sz="2800" baseline="-25000" smtClean="0">
              <a:solidFill>
                <a:schemeClr val="bg1"/>
              </a:solidFill>
            </a:endParaRPr>
          </a:p>
          <a:p>
            <a:pPr>
              <a:lnSpc>
                <a:spcPct val="80000"/>
              </a:lnSpc>
              <a:buFontTx/>
              <a:buNone/>
            </a:pPr>
            <a:endParaRPr lang="en-US" altLang="en-US" sz="2800" baseline="-25000" smtClean="0">
              <a:solidFill>
                <a:schemeClr val="bg1"/>
              </a:solidFill>
            </a:endParaRPr>
          </a:p>
        </p:txBody>
      </p:sp>
      <p:sp>
        <p:nvSpPr>
          <p:cNvPr id="24580" name="Line 1028"/>
          <p:cNvSpPr>
            <a:spLocks noChangeShapeType="1"/>
          </p:cNvSpPr>
          <p:nvPr/>
        </p:nvSpPr>
        <p:spPr bwMode="auto">
          <a:xfrm>
            <a:off x="19812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581" name="Line 1029"/>
          <p:cNvSpPr>
            <a:spLocks noChangeShapeType="1"/>
          </p:cNvSpPr>
          <p:nvPr/>
        </p:nvSpPr>
        <p:spPr bwMode="auto">
          <a:xfrm>
            <a:off x="39624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6" name="Rectangle 1030"/>
          <p:cNvSpPr>
            <a:spLocks noChangeArrowheads="1"/>
          </p:cNvSpPr>
          <p:nvPr/>
        </p:nvSpPr>
        <p:spPr bwMode="auto">
          <a:xfrm>
            <a:off x="19812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1</a:t>
            </a:r>
          </a:p>
        </p:txBody>
      </p:sp>
      <p:sp>
        <p:nvSpPr>
          <p:cNvPr id="66567" name="Rectangle 1031"/>
          <p:cNvSpPr>
            <a:spLocks noChangeArrowheads="1"/>
          </p:cNvSpPr>
          <p:nvPr/>
        </p:nvSpPr>
        <p:spPr bwMode="auto">
          <a:xfrm>
            <a:off x="2438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1</a:t>
            </a:r>
          </a:p>
        </p:txBody>
      </p:sp>
      <p:sp>
        <p:nvSpPr>
          <p:cNvPr id="66568" name="Rectangle 1032"/>
          <p:cNvSpPr>
            <a:spLocks noChangeArrowheads="1"/>
          </p:cNvSpPr>
          <p:nvPr/>
        </p:nvSpPr>
        <p:spPr bwMode="auto">
          <a:xfrm>
            <a:off x="2209800" y="43434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1</a:t>
            </a:r>
          </a:p>
        </p:txBody>
      </p:sp>
      <p:sp>
        <p:nvSpPr>
          <p:cNvPr id="66569" name="Rectangle 1033"/>
          <p:cNvSpPr>
            <a:spLocks noChangeArrowheads="1"/>
          </p:cNvSpPr>
          <p:nvPr/>
        </p:nvSpPr>
        <p:spPr bwMode="auto">
          <a:xfrm>
            <a:off x="3962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2</a:t>
            </a:r>
          </a:p>
        </p:txBody>
      </p:sp>
      <p:sp>
        <p:nvSpPr>
          <p:cNvPr id="66570" name="Rectangle 1034"/>
          <p:cNvSpPr>
            <a:spLocks noChangeArrowheads="1"/>
          </p:cNvSpPr>
          <p:nvPr/>
        </p:nvSpPr>
        <p:spPr bwMode="auto">
          <a:xfrm>
            <a:off x="4419600" y="3657600"/>
            <a:ext cx="555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80000"/>
              </a:lnSpc>
              <a:spcBef>
                <a:spcPct val="30000"/>
              </a:spcBef>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2</a:t>
            </a:r>
          </a:p>
        </p:txBody>
      </p:sp>
      <p:sp>
        <p:nvSpPr>
          <p:cNvPr id="66571" name="Rectangle 1035"/>
          <p:cNvSpPr>
            <a:spLocks noChangeArrowheads="1"/>
          </p:cNvSpPr>
          <p:nvPr/>
        </p:nvSpPr>
        <p:spPr bwMode="auto">
          <a:xfrm>
            <a:off x="4191000" y="44196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2</a:t>
            </a:r>
          </a:p>
        </p:txBody>
      </p:sp>
      <p:sp>
        <p:nvSpPr>
          <p:cNvPr id="66572" name="Text Box 1036"/>
          <p:cNvSpPr txBox="1">
            <a:spLocks noChangeArrowheads="1"/>
          </p:cNvSpPr>
          <p:nvPr/>
        </p:nvSpPr>
        <p:spPr bwMode="auto">
          <a:xfrm>
            <a:off x="6096000" y="3581400"/>
            <a:ext cx="28194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spcBef>
                <a:spcPct val="50000"/>
              </a:spcBef>
            </a:pPr>
            <a:r>
              <a:rPr lang="en-US" altLang="en-US" sz="2800">
                <a:solidFill>
                  <a:srgbClr val="FAFD00"/>
                </a:solidFill>
                <a:latin typeface="Arial" panose="020B0604020202020204" pitchFamily="34" charset="0"/>
              </a:rPr>
              <a:t>Boyle’s Law</a:t>
            </a:r>
          </a:p>
          <a:p>
            <a:pPr>
              <a:lnSpc>
                <a:spcPct val="100000"/>
              </a:lnSpc>
              <a:spcBef>
                <a:spcPct val="50000"/>
              </a:spcBef>
            </a:pPr>
            <a:r>
              <a:rPr lang="en-US" altLang="en-US" sz="2800">
                <a:solidFill>
                  <a:srgbClr val="FAFD00"/>
                </a:solidFill>
                <a:latin typeface="Arial" panose="020B0604020202020204" pitchFamily="34" charset="0"/>
              </a:rPr>
              <a:t>Charles’ Law</a:t>
            </a:r>
          </a:p>
          <a:p>
            <a:pPr>
              <a:lnSpc>
                <a:spcPct val="100000"/>
              </a:lnSpc>
              <a:spcBef>
                <a:spcPct val="50000"/>
              </a:spcBef>
            </a:pPr>
            <a:r>
              <a:rPr lang="en-US" altLang="en-US" sz="2800">
                <a:solidFill>
                  <a:srgbClr val="FAFD00"/>
                </a:solidFill>
                <a:latin typeface="Arial" panose="020B0604020202020204" pitchFamily="34" charset="0"/>
              </a:rPr>
              <a:t>Gay-Lussac’s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6568"/>
                                        </p:tgtEl>
                                      </p:cBhvr>
                                    </p:animEffect>
                                    <p:set>
                                      <p:cBhvr>
                                        <p:cTn id="7" dur="1" fill="hold">
                                          <p:stCondLst>
                                            <p:cond delay="499"/>
                                          </p:stCondLst>
                                        </p:cTn>
                                        <p:tgtEl>
                                          <p:spTgt spid="6656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6571"/>
                                        </p:tgtEl>
                                      </p:cBhvr>
                                    </p:animEffect>
                                    <p:set>
                                      <p:cBhvr>
                                        <p:cTn id="10" dur="1" fill="hold">
                                          <p:stCondLst>
                                            <p:cond delay="499"/>
                                          </p:stCondLst>
                                        </p:cTn>
                                        <p:tgtEl>
                                          <p:spTgt spid="6657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6572">
                                            <p:txEl>
                                              <p:pRg st="0" end="0"/>
                                            </p:txEl>
                                          </p:spTgt>
                                        </p:tgtEl>
                                        <p:attrNameLst>
                                          <p:attrName>style.visibility</p:attrName>
                                        </p:attrNameLst>
                                      </p:cBhvr>
                                      <p:to>
                                        <p:strVal val="visible"/>
                                      </p:to>
                                    </p:set>
                                    <p:animEffect transition="in" filter="dissolve">
                                      <p:cBhvr>
                                        <p:cTn id="15" dur="500"/>
                                        <p:tgtEl>
                                          <p:spTgt spid="6657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66568"/>
                                        </p:tgtEl>
                                        <p:attrNameLst>
                                          <p:attrName>style.visibility</p:attrName>
                                        </p:attrNameLst>
                                      </p:cBhvr>
                                      <p:to>
                                        <p:strVal val="visible"/>
                                      </p:to>
                                    </p:set>
                                    <p:animEffect transition="in" filter="dissolve">
                                      <p:cBhvr>
                                        <p:cTn id="20" dur="500"/>
                                        <p:tgtEl>
                                          <p:spTgt spid="66568"/>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66571"/>
                                        </p:tgtEl>
                                        <p:attrNameLst>
                                          <p:attrName>style.visibility</p:attrName>
                                        </p:attrNameLst>
                                      </p:cBhvr>
                                      <p:to>
                                        <p:strVal val="visible"/>
                                      </p:to>
                                    </p:set>
                                    <p:animEffect transition="in" filter="dissolve">
                                      <p:cBhvr>
                                        <p:cTn id="23" dur="500"/>
                                        <p:tgtEl>
                                          <p:spTgt spid="66571"/>
                                        </p:tgtEl>
                                      </p:cBhvr>
                                    </p:animEffect>
                                  </p:childTnLst>
                                </p:cTn>
                              </p:par>
                              <p:par>
                                <p:cTn id="24" presetID="9" presetClass="exit" presetSubtype="0" fill="hold" nodeType="withEffect">
                                  <p:stCondLst>
                                    <p:cond delay="0"/>
                                  </p:stCondLst>
                                  <p:childTnLst>
                                    <p:animEffect transition="out" filter="dissolve">
                                      <p:cBhvr>
                                        <p:cTn id="25" dur="500"/>
                                        <p:tgtEl>
                                          <p:spTgt spid="66572">
                                            <p:txEl>
                                              <p:pRg st="0" end="0"/>
                                            </p:txEl>
                                          </p:spTgt>
                                        </p:tgtEl>
                                      </p:cBhvr>
                                    </p:animEffect>
                                    <p:set>
                                      <p:cBhvr>
                                        <p:cTn id="26" dur="1" fill="hold">
                                          <p:stCondLst>
                                            <p:cond delay="499"/>
                                          </p:stCondLst>
                                        </p:cTn>
                                        <p:tgtEl>
                                          <p:spTgt spid="66572">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0" nodeType="clickEffect">
                                  <p:stCondLst>
                                    <p:cond delay="0"/>
                                  </p:stCondLst>
                                  <p:childTnLst>
                                    <p:animEffect transition="out" filter="dissolve">
                                      <p:cBhvr>
                                        <p:cTn id="30" dur="500"/>
                                        <p:tgtEl>
                                          <p:spTgt spid="66566"/>
                                        </p:tgtEl>
                                      </p:cBhvr>
                                    </p:animEffect>
                                    <p:set>
                                      <p:cBhvr>
                                        <p:cTn id="31" dur="1" fill="hold">
                                          <p:stCondLst>
                                            <p:cond delay="499"/>
                                          </p:stCondLst>
                                        </p:cTn>
                                        <p:tgtEl>
                                          <p:spTgt spid="66566"/>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66569"/>
                                        </p:tgtEl>
                                      </p:cBhvr>
                                    </p:animEffect>
                                    <p:set>
                                      <p:cBhvr>
                                        <p:cTn id="34" dur="1" fill="hold">
                                          <p:stCondLst>
                                            <p:cond delay="499"/>
                                          </p:stCondLst>
                                        </p:cTn>
                                        <p:tgtEl>
                                          <p:spTgt spid="6656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6572">
                                            <p:txEl>
                                              <p:pRg st="1" end="1"/>
                                            </p:txEl>
                                          </p:spTgt>
                                        </p:tgtEl>
                                        <p:attrNameLst>
                                          <p:attrName>style.visibility</p:attrName>
                                        </p:attrNameLst>
                                      </p:cBhvr>
                                      <p:to>
                                        <p:strVal val="visible"/>
                                      </p:to>
                                    </p:set>
                                    <p:animEffect transition="in" filter="dissolve">
                                      <p:cBhvr>
                                        <p:cTn id="39" dur="500"/>
                                        <p:tgtEl>
                                          <p:spTgt spid="66572">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6566"/>
                                        </p:tgtEl>
                                        <p:attrNameLst>
                                          <p:attrName>style.visibility</p:attrName>
                                        </p:attrNameLst>
                                      </p:cBhvr>
                                      <p:to>
                                        <p:strVal val="visible"/>
                                      </p:to>
                                    </p:set>
                                    <p:animEffect transition="in" filter="dissolve">
                                      <p:cBhvr>
                                        <p:cTn id="44" dur="500"/>
                                        <p:tgtEl>
                                          <p:spTgt spid="66566"/>
                                        </p:tgtEl>
                                      </p:cBhvr>
                                    </p:animEffect>
                                  </p:childTnLst>
                                </p:cTn>
                              </p:par>
                              <p:par>
                                <p:cTn id="45" presetID="9" presetClass="entr" presetSubtype="0" fill="hold" grpId="1" nodeType="withEffect">
                                  <p:stCondLst>
                                    <p:cond delay="0"/>
                                  </p:stCondLst>
                                  <p:childTnLst>
                                    <p:set>
                                      <p:cBhvr>
                                        <p:cTn id="46" dur="1" fill="hold">
                                          <p:stCondLst>
                                            <p:cond delay="0"/>
                                          </p:stCondLst>
                                        </p:cTn>
                                        <p:tgtEl>
                                          <p:spTgt spid="66569"/>
                                        </p:tgtEl>
                                        <p:attrNameLst>
                                          <p:attrName>style.visibility</p:attrName>
                                        </p:attrNameLst>
                                      </p:cBhvr>
                                      <p:to>
                                        <p:strVal val="visible"/>
                                      </p:to>
                                    </p:set>
                                    <p:animEffect transition="in" filter="dissolve">
                                      <p:cBhvr>
                                        <p:cTn id="47" dur="500"/>
                                        <p:tgtEl>
                                          <p:spTgt spid="66569"/>
                                        </p:tgtEl>
                                      </p:cBhvr>
                                    </p:animEffect>
                                  </p:childTnLst>
                                </p:cTn>
                              </p:par>
                              <p:par>
                                <p:cTn id="48" presetID="9" presetClass="exit" presetSubtype="0" fill="hold" nodeType="withEffect">
                                  <p:stCondLst>
                                    <p:cond delay="0"/>
                                  </p:stCondLst>
                                  <p:childTnLst>
                                    <p:animEffect transition="out" filter="dissolve">
                                      <p:cBhvr>
                                        <p:cTn id="49" dur="500"/>
                                        <p:tgtEl>
                                          <p:spTgt spid="66572">
                                            <p:txEl>
                                              <p:pRg st="1" end="1"/>
                                            </p:txEl>
                                          </p:spTgt>
                                        </p:tgtEl>
                                      </p:cBhvr>
                                    </p:animEffect>
                                    <p:set>
                                      <p:cBhvr>
                                        <p:cTn id="50" dur="1" fill="hold">
                                          <p:stCondLst>
                                            <p:cond delay="499"/>
                                          </p:stCondLst>
                                        </p:cTn>
                                        <p:tgtEl>
                                          <p:spTgt spid="66572">
                                            <p:txEl>
                                              <p:pRg st="1" end="1"/>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grpId="0" nodeType="clickEffect">
                                  <p:stCondLst>
                                    <p:cond delay="0"/>
                                  </p:stCondLst>
                                  <p:childTnLst>
                                    <p:animEffect transition="out" filter="dissolve">
                                      <p:cBhvr>
                                        <p:cTn id="54" dur="500"/>
                                        <p:tgtEl>
                                          <p:spTgt spid="66567"/>
                                        </p:tgtEl>
                                      </p:cBhvr>
                                    </p:animEffect>
                                    <p:set>
                                      <p:cBhvr>
                                        <p:cTn id="55" dur="1" fill="hold">
                                          <p:stCondLst>
                                            <p:cond delay="499"/>
                                          </p:stCondLst>
                                        </p:cTn>
                                        <p:tgtEl>
                                          <p:spTgt spid="66567"/>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66570"/>
                                        </p:tgtEl>
                                      </p:cBhvr>
                                    </p:animEffect>
                                    <p:set>
                                      <p:cBhvr>
                                        <p:cTn id="58" dur="1" fill="hold">
                                          <p:stCondLst>
                                            <p:cond delay="499"/>
                                          </p:stCondLst>
                                        </p:cTn>
                                        <p:tgtEl>
                                          <p:spTgt spid="6657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66572">
                                            <p:txEl>
                                              <p:pRg st="2" end="2"/>
                                            </p:txEl>
                                          </p:spTgt>
                                        </p:tgtEl>
                                        <p:attrNameLst>
                                          <p:attrName>style.visibility</p:attrName>
                                        </p:attrNameLst>
                                      </p:cBhvr>
                                      <p:to>
                                        <p:strVal val="visible"/>
                                      </p:to>
                                    </p:set>
                                    <p:animEffect transition="in" filter="dissolve">
                                      <p:cBhvr>
                                        <p:cTn id="63" dur="500"/>
                                        <p:tgtEl>
                                          <p:spTgt spid="665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6" grpId="1"/>
      <p:bldP spid="66567" grpId="0"/>
      <p:bldP spid="66568" grpId="0"/>
      <p:bldP spid="66568" grpId="1"/>
      <p:bldP spid="66569" grpId="0"/>
      <p:bldP spid="66569" grpId="1"/>
      <p:bldP spid="66570" grpId="0"/>
      <p:bldP spid="66571" grpId="0"/>
      <p:bldP spid="6657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57200"/>
            <a:ext cx="8153400" cy="1143000"/>
          </a:xfrm>
          <a:solidFill>
            <a:schemeClr val="accent2">
              <a:alpha val="30196"/>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rPr>
              <a:t>Combined Gas Law Problem</a:t>
            </a:r>
          </a:p>
        </p:txBody>
      </p:sp>
      <p:sp>
        <p:nvSpPr>
          <p:cNvPr id="25603" name="Rectangle 3"/>
          <p:cNvSpPr>
            <a:spLocks noGrp="1" noChangeArrowheads="1"/>
          </p:cNvSpPr>
          <p:nvPr>
            <p:ph type="body" idx="1"/>
          </p:nvPr>
        </p:nvSpPr>
        <p:spPr>
          <a:xfrm>
            <a:off x="228600" y="1981200"/>
            <a:ext cx="8686800" cy="2362200"/>
          </a:xfrm>
          <a:solidFill>
            <a:schemeClr val="accent2">
              <a:alpha val="30196"/>
            </a:schemeClr>
          </a:solidFill>
        </p:spPr>
        <p:txBody>
          <a:bodyPr/>
          <a:lstStyle/>
          <a:p>
            <a:pPr marL="342900" indent="-342900">
              <a:lnSpc>
                <a:spcPct val="110000"/>
              </a:lnSpc>
              <a:buFontTx/>
              <a:buNone/>
            </a:pPr>
            <a:r>
              <a:rPr lang="en-US" altLang="en-US" sz="2800" smtClean="0">
                <a:solidFill>
                  <a:schemeClr val="bg1"/>
                </a:solidFill>
              </a:rPr>
              <a:t>	A sample of helium gas has a volume of 0.180 L, a pressure of 0.800 atm and a temperature of 29°C.  What is the new temperature(°C)  of the gas at a volume of 90.0 mL and a pressure of 3.20 atm?</a:t>
            </a:r>
          </a:p>
          <a:p>
            <a:pPr marL="342900" indent="-342900">
              <a:lnSpc>
                <a:spcPct val="110000"/>
              </a:lnSpc>
              <a:buFontTx/>
              <a:buNone/>
            </a:pPr>
            <a:r>
              <a:rPr lang="en-US" altLang="en-US" sz="2100" b="0" smtClean="0"/>
              <a:t>	</a:t>
            </a:r>
          </a:p>
          <a:p>
            <a:pPr marL="342900" indent="-342900">
              <a:lnSpc>
                <a:spcPct val="110000"/>
              </a:lnSpc>
            </a:pPr>
            <a:endParaRPr lang="en-US" altLang="en-US" sz="2100" b="0" smtClean="0"/>
          </a:p>
        </p:txBody>
      </p:sp>
      <p:sp>
        <p:nvSpPr>
          <p:cNvPr id="80900" name="Rectangle 4"/>
          <p:cNvSpPr>
            <a:spLocks noChangeArrowheads="1"/>
          </p:cNvSpPr>
          <p:nvPr/>
        </p:nvSpPr>
        <p:spPr bwMode="auto">
          <a:xfrm>
            <a:off x="457200" y="45720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gn="l">
              <a:spcBef>
                <a:spcPct val="30000"/>
              </a:spcBef>
              <a:buSzPct val="100000"/>
            </a:pPr>
            <a:r>
              <a:rPr lang="en-US" altLang="en-US" sz="2800" b="0">
                <a:solidFill>
                  <a:schemeClr val="bg1"/>
                </a:solidFill>
                <a:latin typeface="Arial" panose="020B0604020202020204" pitchFamily="34" charset="0"/>
              </a:rPr>
              <a:t>Set up Data Table</a:t>
            </a:r>
          </a:p>
          <a:p>
            <a:pPr algn="l">
              <a:spcBef>
                <a:spcPct val="30000"/>
              </a:spcBef>
              <a:buSzPct val="100000"/>
            </a:pPr>
            <a:r>
              <a:rPr lang="en-US" altLang="en-US" sz="2800" b="0">
                <a:solidFill>
                  <a:schemeClr val="bg1"/>
                </a:solidFill>
                <a:latin typeface="Arial" panose="020B0604020202020204" pitchFamily="34" charset="0"/>
              </a:rPr>
              <a:t>P</a:t>
            </a:r>
            <a:r>
              <a:rPr lang="en-US" altLang="en-US" sz="2800" b="0" baseline="-25000">
                <a:solidFill>
                  <a:schemeClr val="bg1"/>
                </a:solidFill>
                <a:latin typeface="Arial" panose="020B0604020202020204" pitchFamily="34" charset="0"/>
              </a:rPr>
              <a:t>1  </a:t>
            </a:r>
            <a:r>
              <a:rPr lang="en-US" altLang="en-US" sz="2800" b="0">
                <a:solidFill>
                  <a:schemeClr val="bg1"/>
                </a:solidFill>
                <a:latin typeface="Arial" panose="020B0604020202020204" pitchFamily="34" charset="0"/>
              </a:rPr>
              <a:t>= 0.800 atm       V</a:t>
            </a:r>
            <a:r>
              <a:rPr lang="en-US" altLang="en-US" sz="2800" b="0" baseline="-25000">
                <a:solidFill>
                  <a:schemeClr val="bg1"/>
                </a:solidFill>
                <a:latin typeface="Arial" panose="020B0604020202020204" pitchFamily="34" charset="0"/>
              </a:rPr>
              <a:t>1</a:t>
            </a:r>
            <a:r>
              <a:rPr lang="en-US" altLang="en-US" sz="2800" b="0">
                <a:solidFill>
                  <a:schemeClr val="bg1"/>
                </a:solidFill>
                <a:latin typeface="Arial" panose="020B0604020202020204" pitchFamily="34" charset="0"/>
              </a:rPr>
              <a:t> = 180 mL	  T</a:t>
            </a:r>
            <a:r>
              <a:rPr lang="en-US" altLang="en-US" sz="2800" b="0" baseline="-25000">
                <a:solidFill>
                  <a:schemeClr val="bg1"/>
                </a:solidFill>
                <a:latin typeface="Arial" panose="020B0604020202020204" pitchFamily="34" charset="0"/>
              </a:rPr>
              <a:t>1</a:t>
            </a:r>
            <a:r>
              <a:rPr lang="en-US" altLang="en-US" sz="2800" b="0">
                <a:solidFill>
                  <a:schemeClr val="bg1"/>
                </a:solidFill>
                <a:latin typeface="Arial" panose="020B0604020202020204" pitchFamily="34" charset="0"/>
              </a:rPr>
              <a:t> =  302 K</a:t>
            </a:r>
          </a:p>
          <a:p>
            <a:pPr algn="l">
              <a:spcBef>
                <a:spcPct val="30000"/>
              </a:spcBef>
              <a:buSzPct val="100000"/>
            </a:pPr>
            <a:r>
              <a:rPr lang="en-US" altLang="en-US" sz="2800" b="0">
                <a:solidFill>
                  <a:schemeClr val="bg1"/>
                </a:solidFill>
                <a:latin typeface="Arial" panose="020B0604020202020204" pitchFamily="34" charset="0"/>
              </a:rPr>
              <a:t>P</a:t>
            </a:r>
            <a:r>
              <a:rPr lang="en-US" altLang="en-US" sz="2800" b="0" baseline="-25000">
                <a:solidFill>
                  <a:schemeClr val="bg1"/>
                </a:solidFill>
                <a:latin typeface="Arial" panose="020B0604020202020204" pitchFamily="34" charset="0"/>
              </a:rPr>
              <a:t>2</a:t>
            </a:r>
            <a:r>
              <a:rPr lang="en-US" altLang="en-US" sz="2800" b="0">
                <a:solidFill>
                  <a:schemeClr val="bg1"/>
                </a:solidFill>
                <a:latin typeface="Arial" panose="020B0604020202020204" pitchFamily="34" charset="0"/>
              </a:rPr>
              <a:t>  = 3.20  atm        V</a:t>
            </a:r>
            <a:r>
              <a:rPr lang="en-US" altLang="en-US" sz="2800" b="0" baseline="-25000">
                <a:solidFill>
                  <a:schemeClr val="bg1"/>
                </a:solidFill>
                <a:latin typeface="Arial" panose="020B0604020202020204" pitchFamily="34" charset="0"/>
              </a:rPr>
              <a:t>2</a:t>
            </a:r>
            <a:r>
              <a:rPr lang="en-US" altLang="en-US" sz="2800" b="0">
                <a:solidFill>
                  <a:schemeClr val="bg1"/>
                </a:solidFill>
                <a:latin typeface="Arial" panose="020B0604020202020204" pitchFamily="34" charset="0"/>
              </a:rPr>
              <a:t>= 90 mL         T</a:t>
            </a:r>
            <a:r>
              <a:rPr lang="en-US" altLang="en-US" sz="2800" b="0" baseline="-25000">
                <a:solidFill>
                  <a:schemeClr val="bg1"/>
                </a:solidFill>
                <a:latin typeface="Arial" panose="020B0604020202020204" pitchFamily="34" charset="0"/>
              </a:rPr>
              <a:t>2  </a:t>
            </a:r>
            <a:r>
              <a:rPr lang="en-US" altLang="en-US" sz="2800" b="0">
                <a:solidFill>
                  <a:schemeClr val="bg1"/>
                </a:solidFill>
                <a:latin typeface="Arial" panose="020B0604020202020204" pitchFamily="34" charset="0"/>
              </a:rPr>
              <a:t>=   ??</a:t>
            </a:r>
          </a:p>
          <a:p>
            <a:pPr algn="l">
              <a:lnSpc>
                <a:spcPct val="70000"/>
              </a:lnSpc>
              <a:spcBef>
                <a:spcPct val="30000"/>
              </a:spcBef>
              <a:buSzPct val="100000"/>
            </a:pPr>
            <a:endParaRPr lang="en-US" altLang="en-US" sz="2800" b="0">
              <a:solidFill>
                <a:schemeClr val="bg1"/>
              </a:solidFill>
              <a:latin typeface="Arial" panose="020B0604020202020204" pitchFamily="34" charset="0"/>
            </a:endParaRPr>
          </a:p>
          <a:p>
            <a:pPr algn="l">
              <a:spcBef>
                <a:spcPct val="30000"/>
              </a:spcBef>
              <a:buSzPct val="100000"/>
            </a:pPr>
            <a:endParaRPr lang="en-US" altLang="en-US" sz="24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09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a:solidFill>
            <a:schemeClr val="accent2">
              <a:alpha val="27843"/>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rPr>
              <a:t>Calculation</a:t>
            </a:r>
          </a:p>
        </p:txBody>
      </p:sp>
      <p:sp>
        <p:nvSpPr>
          <p:cNvPr id="83971" name="Rectangle 3"/>
          <p:cNvSpPr>
            <a:spLocks noGrp="1" noChangeArrowheads="1"/>
          </p:cNvSpPr>
          <p:nvPr>
            <p:ph type="body" idx="1"/>
          </p:nvPr>
        </p:nvSpPr>
        <p:spPr>
          <a:xfrm>
            <a:off x="381000" y="1447800"/>
            <a:ext cx="8382000" cy="5410200"/>
          </a:xfrm>
          <a:solidFill>
            <a:schemeClr val="accent2">
              <a:alpha val="49019"/>
            </a:schemeClr>
          </a:solidFill>
        </p:spPr>
        <p:txBody>
          <a:bodyPr/>
          <a:lstStyle/>
          <a:p>
            <a:pPr marL="342900" indent="-342900">
              <a:lnSpc>
                <a:spcPct val="70000"/>
              </a:lnSpc>
              <a:buFontTx/>
              <a:buNone/>
            </a:pPr>
            <a:r>
              <a:rPr lang="en-US" altLang="en-US" b="0" smtClean="0">
                <a:solidFill>
                  <a:schemeClr val="bg1"/>
                </a:solidFill>
              </a:rPr>
              <a:t>P</a:t>
            </a:r>
            <a:r>
              <a:rPr lang="en-US" altLang="en-US" b="0" baseline="-25000" smtClean="0">
                <a:solidFill>
                  <a:schemeClr val="bg1"/>
                </a:solidFill>
              </a:rPr>
              <a:t>1  </a:t>
            </a:r>
            <a:r>
              <a:rPr lang="en-US" altLang="en-US" b="0" smtClean="0">
                <a:solidFill>
                  <a:schemeClr val="bg1"/>
                </a:solidFill>
              </a:rPr>
              <a:t>= 0.800 atm       V</a:t>
            </a:r>
            <a:r>
              <a:rPr lang="en-US" altLang="en-US" b="0" baseline="-25000" smtClean="0">
                <a:solidFill>
                  <a:schemeClr val="bg1"/>
                </a:solidFill>
              </a:rPr>
              <a:t>1</a:t>
            </a:r>
            <a:r>
              <a:rPr lang="en-US" altLang="en-US" b="0" smtClean="0">
                <a:solidFill>
                  <a:schemeClr val="bg1"/>
                </a:solidFill>
              </a:rPr>
              <a:t> = 180 mL	    T</a:t>
            </a:r>
            <a:r>
              <a:rPr lang="en-US" altLang="en-US" b="0" baseline="-25000" smtClean="0">
                <a:solidFill>
                  <a:schemeClr val="bg1"/>
                </a:solidFill>
              </a:rPr>
              <a:t>1</a:t>
            </a:r>
            <a:r>
              <a:rPr lang="en-US" altLang="en-US" b="0" smtClean="0">
                <a:solidFill>
                  <a:schemeClr val="bg1"/>
                </a:solidFill>
              </a:rPr>
              <a:t> =  302 K</a:t>
            </a:r>
          </a:p>
          <a:p>
            <a:pPr marL="342900" indent="-342900">
              <a:lnSpc>
                <a:spcPct val="70000"/>
              </a:lnSpc>
              <a:buFontTx/>
              <a:buNone/>
            </a:pPr>
            <a:r>
              <a:rPr lang="en-US" altLang="en-US" b="0" smtClean="0">
                <a:solidFill>
                  <a:schemeClr val="bg1"/>
                </a:solidFill>
              </a:rPr>
              <a:t>P</a:t>
            </a:r>
            <a:r>
              <a:rPr lang="en-US" altLang="en-US" b="0" baseline="-25000" smtClean="0">
                <a:solidFill>
                  <a:schemeClr val="bg1"/>
                </a:solidFill>
              </a:rPr>
              <a:t>2</a:t>
            </a:r>
            <a:r>
              <a:rPr lang="en-US" altLang="en-US" b="0" smtClean="0">
                <a:solidFill>
                  <a:schemeClr val="bg1"/>
                </a:solidFill>
              </a:rPr>
              <a:t>  = 3.20  atm        V</a:t>
            </a:r>
            <a:r>
              <a:rPr lang="en-US" altLang="en-US" b="0" baseline="-25000" smtClean="0">
                <a:solidFill>
                  <a:schemeClr val="bg1"/>
                </a:solidFill>
              </a:rPr>
              <a:t>2</a:t>
            </a:r>
            <a:r>
              <a:rPr lang="en-US" altLang="en-US" b="0" smtClean="0">
                <a:solidFill>
                  <a:schemeClr val="bg1"/>
                </a:solidFill>
              </a:rPr>
              <a:t>= 90 mL       T</a:t>
            </a:r>
            <a:r>
              <a:rPr lang="en-US" altLang="en-US" b="0" baseline="-25000" smtClean="0">
                <a:solidFill>
                  <a:schemeClr val="bg1"/>
                </a:solidFill>
              </a:rPr>
              <a:t>2  </a:t>
            </a:r>
            <a:r>
              <a:rPr lang="en-US" altLang="en-US" b="0" smtClean="0">
                <a:solidFill>
                  <a:schemeClr val="bg1"/>
                </a:solidFill>
              </a:rPr>
              <a:t>=   ??</a:t>
            </a:r>
          </a:p>
          <a:p>
            <a:pPr marL="342900" indent="-342900">
              <a:lnSpc>
                <a:spcPct val="70000"/>
              </a:lnSpc>
              <a:buFontTx/>
              <a:buNone/>
            </a:pPr>
            <a:endParaRPr lang="en-US" altLang="en-US" sz="2100" b="0" smtClean="0">
              <a:solidFill>
                <a:srgbClr val="FF9933"/>
              </a:solidFill>
            </a:endParaRPr>
          </a:p>
          <a:p>
            <a:pPr marL="342900" indent="-342900">
              <a:lnSpc>
                <a:spcPct val="70000"/>
              </a:lnSpc>
              <a:buFontTx/>
              <a:buNone/>
            </a:pPr>
            <a:r>
              <a:rPr lang="en-US" altLang="en-US" smtClean="0">
                <a:solidFill>
                  <a:schemeClr val="bg1"/>
                </a:solidFill>
              </a:rPr>
              <a:t>P</a:t>
            </a:r>
            <a:r>
              <a:rPr lang="en-US" altLang="en-US" baseline="-25000" smtClean="0">
                <a:solidFill>
                  <a:schemeClr val="bg1"/>
                </a:solidFill>
              </a:rPr>
              <a:t>1</a:t>
            </a:r>
            <a:r>
              <a:rPr lang="en-US" altLang="en-US" smtClean="0">
                <a:solidFill>
                  <a:schemeClr val="bg1"/>
                </a:solidFill>
              </a:rPr>
              <a:t> V</a:t>
            </a:r>
            <a:r>
              <a:rPr lang="en-US" altLang="en-US" baseline="-25000" smtClean="0">
                <a:solidFill>
                  <a:schemeClr val="bg1"/>
                </a:solidFill>
              </a:rPr>
              <a:t>1</a:t>
            </a:r>
            <a:r>
              <a:rPr lang="en-US" altLang="en-US" smtClean="0">
                <a:solidFill>
                  <a:schemeClr val="bg1"/>
                </a:solidFill>
              </a:rPr>
              <a:t>            P</a:t>
            </a:r>
            <a:r>
              <a:rPr lang="en-US" altLang="en-US" baseline="-25000" smtClean="0">
                <a:solidFill>
                  <a:schemeClr val="bg1"/>
                </a:solidFill>
              </a:rPr>
              <a:t>2</a:t>
            </a:r>
            <a:r>
              <a:rPr lang="en-US" altLang="en-US" smtClean="0">
                <a:solidFill>
                  <a:schemeClr val="bg1"/>
                </a:solidFill>
              </a:rPr>
              <a:t> V</a:t>
            </a:r>
            <a:r>
              <a:rPr lang="en-US" altLang="en-US" baseline="-25000" smtClean="0">
                <a:solidFill>
                  <a:schemeClr val="bg1"/>
                </a:solidFill>
              </a:rPr>
              <a:t>2</a:t>
            </a:r>
          </a:p>
          <a:p>
            <a:pPr marL="342900" indent="-342900">
              <a:lnSpc>
                <a:spcPct val="70000"/>
              </a:lnSpc>
              <a:buFontTx/>
              <a:buNone/>
            </a:pPr>
            <a:r>
              <a:rPr lang="en-US" altLang="en-US" smtClean="0">
                <a:solidFill>
                  <a:schemeClr val="bg1"/>
                </a:solidFill>
              </a:rPr>
              <a:t>            = 			P</a:t>
            </a:r>
            <a:r>
              <a:rPr lang="en-US" altLang="en-US" baseline="-25000" smtClean="0">
                <a:solidFill>
                  <a:schemeClr val="bg1"/>
                </a:solidFill>
              </a:rPr>
              <a:t>1</a:t>
            </a:r>
            <a:r>
              <a:rPr lang="en-US" altLang="en-US" smtClean="0">
                <a:solidFill>
                  <a:schemeClr val="bg1"/>
                </a:solidFill>
              </a:rPr>
              <a:t> V</a:t>
            </a:r>
            <a:r>
              <a:rPr lang="en-US" altLang="en-US" baseline="-25000" smtClean="0">
                <a:solidFill>
                  <a:schemeClr val="bg1"/>
                </a:solidFill>
              </a:rPr>
              <a:t>1</a:t>
            </a:r>
            <a:r>
              <a:rPr lang="en-US" altLang="en-US" smtClean="0">
                <a:solidFill>
                  <a:schemeClr val="bg1"/>
                </a:solidFill>
              </a:rPr>
              <a:t> </a:t>
            </a:r>
            <a:r>
              <a:rPr lang="en-US" altLang="en-US" smtClean="0">
                <a:solidFill>
                  <a:schemeClr val="hlink"/>
                </a:solidFill>
              </a:rPr>
              <a:t>T</a:t>
            </a:r>
            <a:r>
              <a:rPr lang="en-US" altLang="en-US" baseline="-25000" smtClean="0">
                <a:solidFill>
                  <a:schemeClr val="hlink"/>
                </a:solidFill>
              </a:rPr>
              <a:t>2 </a:t>
            </a:r>
            <a:r>
              <a:rPr lang="en-US" altLang="en-US" smtClean="0">
                <a:solidFill>
                  <a:schemeClr val="bg1"/>
                </a:solidFill>
              </a:rPr>
              <a:t>=  P</a:t>
            </a:r>
            <a:r>
              <a:rPr lang="en-US" altLang="en-US" baseline="-25000" smtClean="0">
                <a:solidFill>
                  <a:schemeClr val="bg1"/>
                </a:solidFill>
              </a:rPr>
              <a:t>2</a:t>
            </a:r>
            <a:r>
              <a:rPr lang="en-US" altLang="en-US" smtClean="0">
                <a:solidFill>
                  <a:schemeClr val="bg1"/>
                </a:solidFill>
              </a:rPr>
              <a:t> V</a:t>
            </a:r>
            <a:r>
              <a:rPr lang="en-US" altLang="en-US" baseline="-25000" smtClean="0">
                <a:solidFill>
                  <a:schemeClr val="bg1"/>
                </a:solidFill>
              </a:rPr>
              <a:t>2 </a:t>
            </a:r>
            <a:r>
              <a:rPr lang="en-US" altLang="en-US" smtClean="0">
                <a:solidFill>
                  <a:schemeClr val="bg1"/>
                </a:solidFill>
              </a:rPr>
              <a:t>T</a:t>
            </a:r>
            <a:r>
              <a:rPr lang="en-US" altLang="en-US" baseline="-25000" smtClean="0">
                <a:solidFill>
                  <a:schemeClr val="bg1"/>
                </a:solidFill>
              </a:rPr>
              <a:t>1</a:t>
            </a:r>
          </a:p>
          <a:p>
            <a:pPr marL="342900" indent="-342900">
              <a:lnSpc>
                <a:spcPct val="70000"/>
              </a:lnSpc>
              <a:buFontTx/>
              <a:buNone/>
            </a:pPr>
            <a:r>
              <a:rPr lang="en-US" altLang="en-US" smtClean="0">
                <a:solidFill>
                  <a:schemeClr val="bg1"/>
                </a:solidFill>
              </a:rPr>
              <a:t>   T</a:t>
            </a:r>
            <a:r>
              <a:rPr lang="en-US" altLang="en-US" baseline="-25000" smtClean="0">
                <a:solidFill>
                  <a:schemeClr val="bg1"/>
                </a:solidFill>
              </a:rPr>
              <a:t>1</a:t>
            </a:r>
            <a:r>
              <a:rPr lang="en-US" altLang="en-US" smtClean="0">
                <a:solidFill>
                  <a:schemeClr val="bg1"/>
                </a:solidFill>
              </a:rPr>
              <a:t>                </a:t>
            </a:r>
            <a:r>
              <a:rPr lang="en-US" altLang="en-US" smtClean="0">
                <a:solidFill>
                  <a:schemeClr val="hlink"/>
                </a:solidFill>
              </a:rPr>
              <a:t>T</a:t>
            </a:r>
            <a:r>
              <a:rPr lang="en-US" altLang="en-US" baseline="-25000" smtClean="0">
                <a:solidFill>
                  <a:schemeClr val="hlink"/>
                </a:solidFill>
              </a:rPr>
              <a:t>2</a:t>
            </a:r>
          </a:p>
          <a:p>
            <a:pPr marL="342900" indent="-342900">
              <a:lnSpc>
                <a:spcPct val="70000"/>
              </a:lnSpc>
              <a:buFontTx/>
              <a:buNone/>
            </a:pPr>
            <a:endParaRPr lang="en-US" altLang="en-US" smtClean="0">
              <a:solidFill>
                <a:schemeClr val="hlink"/>
              </a:solidFill>
            </a:endParaRPr>
          </a:p>
          <a:p>
            <a:pPr marL="342900" indent="-342900">
              <a:lnSpc>
                <a:spcPct val="70000"/>
              </a:lnSpc>
              <a:buFontTx/>
              <a:buNone/>
            </a:pPr>
            <a:r>
              <a:rPr lang="en-US" altLang="en-US" smtClean="0">
                <a:solidFill>
                  <a:schemeClr val="hlink"/>
                </a:solidFill>
              </a:rPr>
              <a:t>T</a:t>
            </a:r>
            <a:r>
              <a:rPr lang="en-US" altLang="en-US" baseline="-25000" smtClean="0">
                <a:solidFill>
                  <a:schemeClr val="hlink"/>
                </a:solidFill>
              </a:rPr>
              <a:t>2 </a:t>
            </a:r>
            <a:r>
              <a:rPr lang="en-US" altLang="en-US" smtClean="0">
                <a:solidFill>
                  <a:schemeClr val="bg1"/>
                </a:solidFill>
              </a:rPr>
              <a:t>=  P</a:t>
            </a:r>
            <a:r>
              <a:rPr lang="en-US" altLang="en-US" baseline="-25000" smtClean="0">
                <a:solidFill>
                  <a:schemeClr val="bg1"/>
                </a:solidFill>
              </a:rPr>
              <a:t>2</a:t>
            </a:r>
            <a:r>
              <a:rPr lang="en-US" altLang="en-US" smtClean="0">
                <a:solidFill>
                  <a:schemeClr val="bg1"/>
                </a:solidFill>
              </a:rPr>
              <a:t> V</a:t>
            </a:r>
            <a:r>
              <a:rPr lang="en-US" altLang="en-US" baseline="-25000" smtClean="0">
                <a:solidFill>
                  <a:schemeClr val="bg1"/>
                </a:solidFill>
              </a:rPr>
              <a:t>2 </a:t>
            </a:r>
            <a:r>
              <a:rPr lang="en-US" altLang="en-US" smtClean="0">
                <a:solidFill>
                  <a:schemeClr val="bg1"/>
                </a:solidFill>
              </a:rPr>
              <a:t>T</a:t>
            </a:r>
            <a:r>
              <a:rPr lang="en-US" altLang="en-US" baseline="-25000" smtClean="0">
                <a:solidFill>
                  <a:schemeClr val="bg1"/>
                </a:solidFill>
              </a:rPr>
              <a:t>1</a:t>
            </a:r>
          </a:p>
          <a:p>
            <a:pPr marL="342900" indent="-342900">
              <a:lnSpc>
                <a:spcPct val="70000"/>
              </a:lnSpc>
              <a:buFontTx/>
              <a:buNone/>
            </a:pPr>
            <a:r>
              <a:rPr lang="en-US" altLang="en-US" smtClean="0">
                <a:solidFill>
                  <a:schemeClr val="bg1"/>
                </a:solidFill>
              </a:rPr>
              <a:t>	      P</a:t>
            </a:r>
            <a:r>
              <a:rPr lang="en-US" altLang="en-US" baseline="-25000" smtClean="0">
                <a:solidFill>
                  <a:schemeClr val="bg1"/>
                </a:solidFill>
              </a:rPr>
              <a:t>1</a:t>
            </a:r>
            <a:r>
              <a:rPr lang="en-US" altLang="en-US" smtClean="0">
                <a:solidFill>
                  <a:schemeClr val="bg1"/>
                </a:solidFill>
              </a:rPr>
              <a:t> V</a:t>
            </a:r>
            <a:r>
              <a:rPr lang="en-US" altLang="en-US" baseline="-25000" smtClean="0">
                <a:solidFill>
                  <a:schemeClr val="bg1"/>
                </a:solidFill>
              </a:rPr>
              <a:t>1</a:t>
            </a:r>
            <a:endParaRPr lang="en-US" altLang="en-US" sz="2800" b="0" smtClean="0">
              <a:solidFill>
                <a:srgbClr val="FF9933"/>
              </a:solidFill>
            </a:endParaRPr>
          </a:p>
          <a:p>
            <a:pPr marL="342900" indent="-342900">
              <a:lnSpc>
                <a:spcPct val="70000"/>
              </a:lnSpc>
              <a:buFontTx/>
              <a:buNone/>
            </a:pPr>
            <a:r>
              <a:rPr lang="en-US" altLang="en-US" sz="2800" b="0" smtClean="0">
                <a:solidFill>
                  <a:schemeClr val="bg1"/>
                </a:solidFill>
              </a:rPr>
              <a:t>T</a:t>
            </a:r>
            <a:r>
              <a:rPr lang="en-US" altLang="en-US" sz="2800" b="0" baseline="-25000" smtClean="0">
                <a:solidFill>
                  <a:schemeClr val="bg1"/>
                </a:solidFill>
              </a:rPr>
              <a:t>2</a:t>
            </a:r>
            <a:r>
              <a:rPr lang="en-US" altLang="en-US" sz="2800" b="0" smtClean="0">
                <a:solidFill>
                  <a:schemeClr val="bg1"/>
                </a:solidFill>
              </a:rPr>
              <a:t> = 3.20 atm  x   90.0 mL  x 302 K</a:t>
            </a:r>
            <a:br>
              <a:rPr lang="en-US" altLang="en-US" sz="2800" b="0" smtClean="0">
                <a:solidFill>
                  <a:schemeClr val="bg1"/>
                </a:solidFill>
              </a:rPr>
            </a:br>
            <a:r>
              <a:rPr lang="en-US" altLang="en-US" sz="2800" b="0" smtClean="0">
                <a:solidFill>
                  <a:schemeClr val="bg1"/>
                </a:solidFill>
              </a:rPr>
              <a:t/>
            </a:r>
            <a:br>
              <a:rPr lang="en-US" altLang="en-US" sz="2800" b="0" smtClean="0">
                <a:solidFill>
                  <a:schemeClr val="bg1"/>
                </a:solidFill>
              </a:rPr>
            </a:br>
            <a:r>
              <a:rPr lang="en-US" altLang="en-US" sz="2800" b="0" smtClean="0">
                <a:solidFill>
                  <a:schemeClr val="bg1"/>
                </a:solidFill>
              </a:rPr>
              <a:t>         0.800 atm   x  180.0 mL</a:t>
            </a:r>
          </a:p>
          <a:p>
            <a:pPr marL="342900" indent="-342900">
              <a:lnSpc>
                <a:spcPct val="70000"/>
              </a:lnSpc>
              <a:buFontTx/>
              <a:buNone/>
            </a:pPr>
            <a:endParaRPr lang="en-US" altLang="en-US" sz="2800" b="0" smtClean="0">
              <a:solidFill>
                <a:schemeClr val="bg1"/>
              </a:solidFill>
            </a:endParaRPr>
          </a:p>
          <a:p>
            <a:pPr marL="342900" indent="-342900">
              <a:lnSpc>
                <a:spcPct val="70000"/>
              </a:lnSpc>
              <a:buFontTx/>
              <a:buNone/>
            </a:pPr>
            <a:r>
              <a:rPr lang="en-US" altLang="en-US" sz="2800" b="0" smtClean="0">
                <a:solidFill>
                  <a:srgbClr val="FF9933"/>
                </a:solidFill>
              </a:rPr>
              <a:t>T</a:t>
            </a:r>
            <a:r>
              <a:rPr lang="en-US" altLang="en-US" sz="2800" b="0" baseline="-25000" smtClean="0">
                <a:solidFill>
                  <a:srgbClr val="FF9933"/>
                </a:solidFill>
              </a:rPr>
              <a:t>2</a:t>
            </a:r>
            <a:r>
              <a:rPr lang="en-US" altLang="en-US" sz="2800" b="0" smtClean="0">
                <a:solidFill>
                  <a:srgbClr val="FF9933"/>
                </a:solidFill>
              </a:rPr>
              <a:t>  =  604 K  - 273   =   331 °C</a:t>
            </a:r>
          </a:p>
          <a:p>
            <a:pPr marL="342900" indent="-342900">
              <a:lnSpc>
                <a:spcPct val="70000"/>
              </a:lnSpc>
              <a:buFontTx/>
              <a:buNone/>
            </a:pPr>
            <a:endParaRPr lang="en-US" altLang="en-US" sz="2800" b="0" smtClean="0"/>
          </a:p>
          <a:p>
            <a:pPr marL="342900" indent="-342900">
              <a:lnSpc>
                <a:spcPct val="70000"/>
              </a:lnSpc>
              <a:buFontTx/>
              <a:buNone/>
            </a:pPr>
            <a:endParaRPr lang="en-US" altLang="en-US" smtClean="0"/>
          </a:p>
        </p:txBody>
      </p:sp>
      <p:sp>
        <p:nvSpPr>
          <p:cNvPr id="83972" name="Rectangle 4"/>
          <p:cNvSpPr>
            <a:spLocks noChangeArrowheads="1"/>
          </p:cNvSpPr>
          <p:nvPr/>
        </p:nvSpPr>
        <p:spPr bwMode="auto">
          <a:xfrm>
            <a:off x="6400800" y="4953000"/>
            <a:ext cx="18208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70000"/>
              </a:lnSpc>
              <a:spcBef>
                <a:spcPct val="30000"/>
              </a:spcBef>
            </a:pPr>
            <a:r>
              <a:rPr lang="en-US" altLang="en-US" sz="3200" b="0">
                <a:solidFill>
                  <a:schemeClr val="bg1"/>
                </a:solidFill>
                <a:latin typeface="Arial" panose="020B0604020202020204" pitchFamily="34" charset="0"/>
              </a:rPr>
              <a:t>=   604 K</a:t>
            </a:r>
          </a:p>
        </p:txBody>
      </p:sp>
      <p:sp>
        <p:nvSpPr>
          <p:cNvPr id="26629" name="Line 7"/>
          <p:cNvSpPr>
            <a:spLocks noChangeShapeType="1"/>
          </p:cNvSpPr>
          <p:nvPr/>
        </p:nvSpPr>
        <p:spPr bwMode="auto">
          <a:xfrm>
            <a:off x="4572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6630" name="Line 8"/>
          <p:cNvSpPr>
            <a:spLocks noChangeShapeType="1"/>
          </p:cNvSpPr>
          <p:nvPr/>
        </p:nvSpPr>
        <p:spPr bwMode="auto">
          <a:xfrm>
            <a:off x="21336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7" name="Line 9"/>
          <p:cNvSpPr>
            <a:spLocks noChangeShapeType="1"/>
          </p:cNvSpPr>
          <p:nvPr/>
        </p:nvSpPr>
        <p:spPr bwMode="auto">
          <a:xfrm>
            <a:off x="1066800" y="4343400"/>
            <a:ext cx="1371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8" name="Line 10"/>
          <p:cNvSpPr>
            <a:spLocks noChangeShapeType="1"/>
          </p:cNvSpPr>
          <p:nvPr/>
        </p:nvSpPr>
        <p:spPr bwMode="auto">
          <a:xfrm>
            <a:off x="1219200" y="5181600"/>
            <a:ext cx="487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3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P spid="839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09600"/>
            <a:ext cx="8001000" cy="1143000"/>
          </a:xfrm>
          <a:solidFill>
            <a:schemeClr val="accent2">
              <a:alpha val="36862"/>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rPr>
              <a:t>Learning Check</a:t>
            </a:r>
          </a:p>
        </p:txBody>
      </p:sp>
      <p:sp>
        <p:nvSpPr>
          <p:cNvPr id="27651" name="Rectangle 3"/>
          <p:cNvSpPr>
            <a:spLocks noGrp="1" noChangeArrowheads="1"/>
          </p:cNvSpPr>
          <p:nvPr>
            <p:ph type="body" idx="1"/>
          </p:nvPr>
        </p:nvSpPr>
        <p:spPr>
          <a:xfrm>
            <a:off x="304800" y="1981200"/>
            <a:ext cx="8382000" cy="2286000"/>
          </a:xfrm>
          <a:solidFill>
            <a:schemeClr val="accent2">
              <a:alpha val="43921"/>
            </a:schemeClr>
          </a:solidFill>
        </p:spPr>
        <p:txBody>
          <a:bodyPr/>
          <a:lstStyle/>
          <a:p>
            <a:pPr marL="342900" indent="-342900">
              <a:buFontTx/>
              <a:buNone/>
            </a:pPr>
            <a:r>
              <a:rPr lang="en-US" altLang="en-US" sz="3200" b="0" smtClean="0">
                <a:solidFill>
                  <a:schemeClr val="bg1"/>
                </a:solidFill>
              </a:rPr>
              <a:t>   A gas has a volume of 675 mL at 35°C and 0.850 atm pressure.  What is the temperature in °C when the gas has a volume of 0.315 L and a pressure of 802 mm Hg?</a:t>
            </a:r>
          </a:p>
          <a:p>
            <a:pPr marL="342900" indent="-342900">
              <a:buFontTx/>
              <a:buNone/>
            </a:pPr>
            <a:endParaRPr lang="en-US" altLang="en-US" sz="3200" smtClean="0">
              <a:solidFill>
                <a:schemeClr val="bg1"/>
              </a:solidFill>
            </a:endParaRPr>
          </a:p>
          <a:p>
            <a:pPr marL="342900" indent="-342900">
              <a:buFontTx/>
              <a:buNone/>
            </a:pPr>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28600"/>
            <a:ext cx="8001000" cy="1143000"/>
          </a:xfrm>
          <a:solidFill>
            <a:schemeClr val="accent2">
              <a:alpha val="34901"/>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rPr>
              <a:t>Solution</a:t>
            </a:r>
          </a:p>
        </p:txBody>
      </p:sp>
      <p:sp>
        <p:nvSpPr>
          <p:cNvPr id="28675" name="Rectangle 3"/>
          <p:cNvSpPr>
            <a:spLocks noGrp="1" noChangeArrowheads="1"/>
          </p:cNvSpPr>
          <p:nvPr>
            <p:ph type="body" idx="1"/>
          </p:nvPr>
        </p:nvSpPr>
        <p:spPr>
          <a:xfrm>
            <a:off x="381000" y="1676400"/>
            <a:ext cx="8382000" cy="5181600"/>
          </a:xfrm>
          <a:solidFill>
            <a:schemeClr val="accent2">
              <a:alpha val="52156"/>
            </a:schemeClr>
          </a:solidFill>
        </p:spPr>
        <p:txBody>
          <a:bodyPr/>
          <a:lstStyle/>
          <a:p>
            <a:pPr marL="342900" indent="-342900">
              <a:buFontTx/>
              <a:buNone/>
            </a:pPr>
            <a:r>
              <a:rPr lang="en-US" altLang="en-US" sz="2800" smtClean="0">
                <a:solidFill>
                  <a:schemeClr val="bg1"/>
                </a:solidFill>
              </a:rPr>
              <a:t>T</a:t>
            </a:r>
            <a:r>
              <a:rPr lang="en-US" altLang="en-US" sz="2800" baseline="-25000" smtClean="0">
                <a:solidFill>
                  <a:schemeClr val="bg1"/>
                </a:solidFill>
              </a:rPr>
              <a:t>1</a:t>
            </a:r>
            <a:r>
              <a:rPr lang="en-US" altLang="en-US" sz="2800" smtClean="0">
                <a:solidFill>
                  <a:schemeClr val="bg1"/>
                </a:solidFill>
              </a:rPr>
              <a:t>  =  308 K		T</a:t>
            </a:r>
            <a:r>
              <a:rPr lang="en-US" altLang="en-US" sz="2800" baseline="-25000" smtClean="0">
                <a:solidFill>
                  <a:schemeClr val="bg1"/>
                </a:solidFill>
              </a:rPr>
              <a:t>2</a:t>
            </a:r>
            <a:r>
              <a:rPr lang="en-US" altLang="en-US" sz="2800" smtClean="0">
                <a:solidFill>
                  <a:schemeClr val="bg1"/>
                </a:solidFill>
              </a:rPr>
              <a:t>  =  ?</a:t>
            </a:r>
          </a:p>
          <a:p>
            <a:pPr marL="342900" indent="-342900">
              <a:lnSpc>
                <a:spcPct val="130000"/>
              </a:lnSpc>
              <a:buFontTx/>
              <a:buNone/>
            </a:pPr>
            <a:r>
              <a:rPr lang="en-US" altLang="en-US" sz="2800" smtClean="0">
                <a:solidFill>
                  <a:schemeClr val="bg1"/>
                </a:solidFill>
              </a:rPr>
              <a:t>V</a:t>
            </a:r>
            <a:r>
              <a:rPr lang="en-US" altLang="en-US" sz="2800" baseline="-25000" smtClean="0">
                <a:solidFill>
                  <a:schemeClr val="bg1"/>
                </a:solidFill>
              </a:rPr>
              <a:t>1</a:t>
            </a:r>
            <a:r>
              <a:rPr lang="en-US" altLang="en-US" sz="2800" smtClean="0">
                <a:solidFill>
                  <a:schemeClr val="bg1"/>
                </a:solidFill>
              </a:rPr>
              <a:t>  =  675 mL		V</a:t>
            </a:r>
            <a:r>
              <a:rPr lang="en-US" altLang="en-US" sz="2800" baseline="-25000" smtClean="0">
                <a:solidFill>
                  <a:schemeClr val="bg1"/>
                </a:solidFill>
              </a:rPr>
              <a:t>2</a:t>
            </a:r>
            <a:r>
              <a:rPr lang="en-US" altLang="en-US" sz="2800" smtClean="0">
                <a:solidFill>
                  <a:schemeClr val="bg1"/>
                </a:solidFill>
              </a:rPr>
              <a:t>  =  0.315 L = 315 mL</a:t>
            </a:r>
          </a:p>
          <a:p>
            <a:pPr marL="342900" indent="-342900">
              <a:lnSpc>
                <a:spcPct val="130000"/>
              </a:lnSpc>
              <a:buFontTx/>
              <a:buNone/>
            </a:pPr>
            <a:r>
              <a:rPr lang="en-US" altLang="en-US" sz="2800" smtClean="0">
                <a:solidFill>
                  <a:schemeClr val="bg1"/>
                </a:solidFill>
              </a:rPr>
              <a:t>P</a:t>
            </a:r>
            <a:r>
              <a:rPr lang="en-US" altLang="en-US" sz="2800" baseline="-25000" smtClean="0">
                <a:solidFill>
                  <a:schemeClr val="bg1"/>
                </a:solidFill>
              </a:rPr>
              <a:t>1</a:t>
            </a:r>
            <a:r>
              <a:rPr lang="en-US" altLang="en-US" sz="2800" smtClean="0">
                <a:solidFill>
                  <a:schemeClr val="bg1"/>
                </a:solidFill>
              </a:rPr>
              <a:t>  =  0.850 atm 		P</a:t>
            </a:r>
            <a:r>
              <a:rPr lang="en-US" altLang="en-US" sz="2800" baseline="-25000" smtClean="0">
                <a:solidFill>
                  <a:schemeClr val="bg1"/>
                </a:solidFill>
              </a:rPr>
              <a:t>2</a:t>
            </a:r>
            <a:r>
              <a:rPr lang="en-US" altLang="en-US" sz="2800" smtClean="0">
                <a:solidFill>
                  <a:schemeClr val="bg1"/>
                </a:solidFill>
              </a:rPr>
              <a:t>  =  802 mm Hg </a:t>
            </a:r>
          </a:p>
          <a:p>
            <a:pPr marL="342900" indent="-342900">
              <a:lnSpc>
                <a:spcPct val="80000"/>
              </a:lnSpc>
              <a:buFontTx/>
              <a:buNone/>
            </a:pPr>
            <a:r>
              <a:rPr lang="en-US" altLang="en-US" sz="2800" smtClean="0">
                <a:solidFill>
                  <a:schemeClr val="bg1"/>
                </a:solidFill>
              </a:rPr>
              <a:t>      =  646 mm Hg 					</a:t>
            </a:r>
            <a:endParaRPr lang="en-US" altLang="en-US" sz="2800" i="1" smtClean="0">
              <a:solidFill>
                <a:schemeClr val="bg1"/>
              </a:solidFill>
            </a:endParaRPr>
          </a:p>
          <a:p>
            <a:pPr marL="342900" indent="-342900">
              <a:lnSpc>
                <a:spcPct val="60000"/>
              </a:lnSpc>
              <a:buFontTx/>
              <a:buNone/>
            </a:pPr>
            <a:endParaRPr lang="en-US" altLang="en-US" sz="2800" i="1" smtClean="0">
              <a:solidFill>
                <a:schemeClr val="bg1"/>
              </a:solidFill>
            </a:endParaRPr>
          </a:p>
          <a:p>
            <a:pPr marL="342900" indent="-342900">
              <a:buFontTx/>
              <a:buNone/>
            </a:pPr>
            <a:r>
              <a:rPr lang="en-US" altLang="en-US" sz="2800" smtClean="0">
                <a:solidFill>
                  <a:schemeClr val="bg1"/>
                </a:solidFill>
              </a:rPr>
              <a:t>T</a:t>
            </a:r>
            <a:r>
              <a:rPr lang="en-US" altLang="en-US" sz="2800" baseline="-25000" smtClean="0">
                <a:solidFill>
                  <a:schemeClr val="bg1"/>
                </a:solidFill>
              </a:rPr>
              <a:t>2</a:t>
            </a:r>
            <a:r>
              <a:rPr lang="en-US" altLang="en-US" sz="2800" smtClean="0">
                <a:solidFill>
                  <a:schemeClr val="bg1"/>
                </a:solidFill>
              </a:rPr>
              <a:t>   =  308 K  x </a:t>
            </a:r>
            <a:r>
              <a:rPr lang="en-US" altLang="en-US" sz="2800" u="sng" smtClean="0">
                <a:solidFill>
                  <a:schemeClr val="bg1"/>
                </a:solidFill>
              </a:rPr>
              <a:t>  802 mm Hg </a:t>
            </a:r>
            <a:r>
              <a:rPr lang="en-US" altLang="en-US" sz="2800" smtClean="0">
                <a:solidFill>
                  <a:schemeClr val="bg1"/>
                </a:solidFill>
              </a:rPr>
              <a:t>    x     </a:t>
            </a:r>
            <a:r>
              <a:rPr lang="en-US" altLang="en-US" sz="2800" u="sng" smtClean="0">
                <a:solidFill>
                  <a:schemeClr val="bg1"/>
                </a:solidFill>
              </a:rPr>
              <a:t>315 mL</a:t>
            </a:r>
            <a:r>
              <a:rPr lang="en-US" altLang="en-US" sz="2800" smtClean="0">
                <a:solidFill>
                  <a:schemeClr val="bg1"/>
                </a:solidFill>
              </a:rPr>
              <a:t> </a:t>
            </a:r>
          </a:p>
          <a:p>
            <a:pPr marL="342900" indent="-342900">
              <a:buFontTx/>
              <a:buNone/>
            </a:pPr>
            <a:r>
              <a:rPr lang="en-US" altLang="en-US" sz="2800" smtClean="0">
                <a:solidFill>
                  <a:schemeClr val="bg1"/>
                </a:solidFill>
              </a:rPr>
              <a:t>	                         646 mm Hg            675 mL</a:t>
            </a:r>
          </a:p>
          <a:p>
            <a:pPr marL="342900" indent="-342900">
              <a:buFontTx/>
              <a:buNone/>
            </a:pPr>
            <a:r>
              <a:rPr lang="en-US" altLang="en-US" sz="2800" i="1" smtClean="0">
                <a:solidFill>
                  <a:schemeClr val="bg1"/>
                </a:solidFill>
              </a:rPr>
              <a:t>		</a:t>
            </a:r>
          </a:p>
          <a:p>
            <a:pPr marL="342900" indent="-342900">
              <a:lnSpc>
                <a:spcPct val="130000"/>
              </a:lnSpc>
              <a:buFontTx/>
              <a:buNone/>
            </a:pPr>
            <a:r>
              <a:rPr lang="en-US" altLang="en-US" sz="2800" i="1" smtClean="0">
                <a:solidFill>
                  <a:schemeClr val="bg1"/>
                </a:solidFill>
              </a:rPr>
              <a:t>	  =   178 K  -  273   =  - 95°C</a:t>
            </a:r>
            <a:r>
              <a:rPr lang="en-US" altLang="en-US" sz="2800" b="0" i="1" smtClean="0">
                <a:solidFill>
                  <a:schemeClr val="bg1"/>
                </a:solidFill>
              </a:rPr>
              <a:t> </a:t>
            </a:r>
          </a:p>
          <a:p>
            <a:pPr marL="342900" indent="-342900">
              <a:buFontTx/>
              <a:buNone/>
            </a:pPr>
            <a:endParaRPr lang="en-US" altLang="en-US" sz="280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Weatherman.wmv">
            <a:hlinkClick r:id="" action="ppaction://media"/>
          </p:cNvPr>
          <p:cNvPicPr>
            <a:picLocks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7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7396"/>
                                        </p:tgtEl>
                                      </p:cBhvr>
                                    </p:cmd>
                                  </p:childTnLst>
                                </p:cTn>
                              </p:par>
                            </p:childTnLst>
                          </p:cTn>
                        </p:par>
                      </p:childTnLst>
                    </p:cTn>
                  </p:par>
                </p:childTnLst>
              </p:cTn>
              <p:nextCondLst>
                <p:cond evt="onClick" delay="0">
                  <p:tgtEl>
                    <p:spTgt spid="187396"/>
                  </p:tgtEl>
                </p:cond>
              </p:nextCondLst>
            </p:seq>
            <p:video>
              <p:cMediaNode>
                <p:cTn id="7" fill="hold" display="0">
                  <p:stCondLst>
                    <p:cond delay="indefinite"/>
                  </p:stCondLst>
                  <p:endCondLst>
                    <p:cond evt="onNext" delay="0">
                      <p:tgtEl>
                        <p:sldTgt/>
                      </p:tgtEl>
                    </p:cond>
                    <p:cond evt="onPrev" delay="0">
                      <p:tgtEl>
                        <p:sldTgt/>
                      </p:tgtEl>
                    </p:cond>
                  </p:endCondLst>
                </p:cTn>
                <p:tgtEl>
                  <p:spTgt spid="18739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a:solidFill>
            <a:schemeClr val="accent2">
              <a:alpha val="36862"/>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lIns="92075" tIns="46038" rIns="92075" bIns="46038"/>
          <a:lstStyle/>
          <a:p>
            <a:r>
              <a:rPr lang="en-US" altLang="en-US" sz="4400" b="0" smtClean="0">
                <a:solidFill>
                  <a:schemeClr val="hlink"/>
                </a:solidFill>
              </a:rPr>
              <a:t>One More Practice Problem</a:t>
            </a:r>
            <a:endParaRPr lang="en-US" altLang="en-US" sz="4400" smtClean="0">
              <a:solidFill>
                <a:schemeClr val="hlink"/>
              </a:solidFill>
            </a:endParaRPr>
          </a:p>
        </p:txBody>
      </p:sp>
      <p:sp>
        <p:nvSpPr>
          <p:cNvPr id="30723" name="Rectangle 3"/>
          <p:cNvSpPr>
            <a:spLocks noGrp="1" noChangeArrowheads="1"/>
          </p:cNvSpPr>
          <p:nvPr>
            <p:ph type="body" idx="1"/>
          </p:nvPr>
        </p:nvSpPr>
        <p:spPr>
          <a:xfrm>
            <a:off x="228600" y="1676400"/>
            <a:ext cx="6248400" cy="3886200"/>
          </a:xfrm>
          <a:solidFill>
            <a:schemeClr val="accent2">
              <a:alpha val="41960"/>
            </a:schemeClr>
          </a:solidFill>
        </p:spPr>
        <p:txBody>
          <a:bodyPr lIns="92075" tIns="46038" rIns="92075" bIns="46038"/>
          <a:lstStyle/>
          <a:p>
            <a:pPr marL="342900" indent="-342900">
              <a:buFontTx/>
              <a:buNone/>
            </a:pPr>
            <a:r>
              <a:rPr lang="en-US" altLang="en-US" smtClean="0"/>
              <a:t>	</a:t>
            </a:r>
          </a:p>
          <a:p>
            <a:pPr marL="342900" indent="-342900">
              <a:buFontTx/>
              <a:buNone/>
            </a:pPr>
            <a:r>
              <a:rPr lang="en-US" altLang="en-US" smtClean="0"/>
              <a:t>	</a:t>
            </a:r>
            <a:r>
              <a:rPr lang="en-US" altLang="en-US" sz="3200" smtClean="0">
                <a:solidFill>
                  <a:schemeClr val="bg1"/>
                </a:solidFill>
              </a:rPr>
              <a:t>A balloon has a volume of 785 mL on a fall day when the temperature is 21°C.   In the winter, the gas cools to 0°C. What is the new volume of the balloon? </a:t>
            </a:r>
          </a:p>
          <a:p>
            <a:pPr marL="342900" indent="-342900">
              <a:buFontTx/>
              <a:buNone/>
            </a:pPr>
            <a:endParaRPr lang="en-US" altLang="en-US" sz="3200" smtClean="0">
              <a:solidFill>
                <a:schemeClr val="bg1"/>
              </a:solidFill>
            </a:endParaRPr>
          </a:p>
          <a:p>
            <a:pPr marL="342900" indent="-342900">
              <a:buFontTx/>
              <a:buNone/>
            </a:pPr>
            <a:endParaRPr lang="en-US" altLang="en-US" smtClean="0"/>
          </a:p>
        </p:txBody>
      </p:sp>
      <p:graphicFrame>
        <p:nvGraphicFramePr>
          <p:cNvPr id="30724" name="Object 4"/>
          <p:cNvGraphicFramePr>
            <a:graphicFrameLocks noChangeAspect="1"/>
          </p:cNvGraphicFramePr>
          <p:nvPr/>
        </p:nvGraphicFramePr>
        <p:xfrm>
          <a:off x="6818313" y="2590800"/>
          <a:ext cx="2325687" cy="3352800"/>
        </p:xfrm>
        <a:graphic>
          <a:graphicData uri="http://schemas.openxmlformats.org/presentationml/2006/ole">
            <mc:AlternateContent xmlns:mc="http://schemas.openxmlformats.org/markup-compatibility/2006">
              <mc:Choice xmlns:v="urn:schemas-microsoft-com:vml" Requires="v">
                <p:oleObj spid="_x0000_s30725" name="Clip" r:id="rId3" imgW="2083003" imgH="3003804" progId="MS_ClipArt_Gallery.2">
                  <p:embed/>
                </p:oleObj>
              </mc:Choice>
              <mc:Fallback>
                <p:oleObj name="Clip" r:id="rId3" imgW="2083003" imgH="3003804"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3" y="2590800"/>
                        <a:ext cx="2325687"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1143000"/>
          </a:xfrm>
          <a:solidFill>
            <a:schemeClr val="accent2">
              <a:alpha val="30196"/>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rPr>
              <a:t>Solution</a:t>
            </a:r>
          </a:p>
        </p:txBody>
      </p:sp>
      <p:sp>
        <p:nvSpPr>
          <p:cNvPr id="31747" name="Rectangle 3"/>
          <p:cNvSpPr>
            <a:spLocks noGrp="1" noChangeArrowheads="1"/>
          </p:cNvSpPr>
          <p:nvPr>
            <p:ph type="body" idx="1"/>
          </p:nvPr>
        </p:nvSpPr>
        <p:spPr>
          <a:xfrm>
            <a:off x="381000" y="1524000"/>
            <a:ext cx="8534400" cy="5105400"/>
          </a:xfrm>
          <a:solidFill>
            <a:schemeClr val="accent2">
              <a:alpha val="49019"/>
            </a:schemeClr>
          </a:solidFill>
        </p:spPr>
        <p:txBody>
          <a:bodyPr/>
          <a:lstStyle/>
          <a:p>
            <a:pPr marL="342900" indent="-342900">
              <a:lnSpc>
                <a:spcPct val="80000"/>
              </a:lnSpc>
              <a:buFontTx/>
              <a:buNone/>
            </a:pPr>
            <a:r>
              <a:rPr lang="en-US" altLang="en-US" sz="2100" b="0" smtClean="0">
                <a:solidFill>
                  <a:srgbClr val="FF9933"/>
                </a:solidFill>
              </a:rPr>
              <a:t>	</a:t>
            </a:r>
            <a:r>
              <a:rPr lang="en-US" altLang="en-US" sz="2800" b="0" smtClean="0">
                <a:solidFill>
                  <a:schemeClr val="bg1"/>
                </a:solidFill>
              </a:rPr>
              <a:t>Complete the following setup:</a:t>
            </a:r>
          </a:p>
          <a:p>
            <a:pPr marL="342900" indent="-342900">
              <a:lnSpc>
                <a:spcPct val="80000"/>
              </a:lnSpc>
              <a:buFontTx/>
              <a:buNone/>
            </a:pPr>
            <a:r>
              <a:rPr lang="en-US" altLang="en-US" sz="2800" b="0" smtClean="0">
                <a:solidFill>
                  <a:schemeClr val="bg1"/>
                </a:solidFill>
              </a:rPr>
              <a:t>	Initial conditions		Final conditions</a:t>
            </a:r>
          </a:p>
          <a:p>
            <a:pPr marL="342900" indent="-342900">
              <a:buFontTx/>
              <a:buNone/>
            </a:pPr>
            <a:r>
              <a:rPr lang="en-US" altLang="en-US" sz="2800" b="0" smtClean="0">
                <a:solidFill>
                  <a:schemeClr val="bg1"/>
                </a:solidFill>
              </a:rPr>
              <a:t>	V</a:t>
            </a:r>
            <a:r>
              <a:rPr lang="en-US" altLang="en-US" sz="2800" b="0" baseline="-25000" smtClean="0">
                <a:solidFill>
                  <a:schemeClr val="bg1"/>
                </a:solidFill>
              </a:rPr>
              <a:t>1</a:t>
            </a:r>
            <a:r>
              <a:rPr lang="en-US" altLang="en-US" sz="2800" b="0" smtClean="0">
                <a:solidFill>
                  <a:schemeClr val="bg1"/>
                </a:solidFill>
              </a:rPr>
              <a:t>  =  785 mL			V</a:t>
            </a:r>
            <a:r>
              <a:rPr lang="en-US" altLang="en-US" sz="2800" b="0" baseline="-25000" smtClean="0">
                <a:solidFill>
                  <a:schemeClr val="bg1"/>
                </a:solidFill>
              </a:rPr>
              <a:t>2</a:t>
            </a:r>
            <a:r>
              <a:rPr lang="en-US" altLang="en-US" sz="2800" b="0" smtClean="0">
                <a:solidFill>
                  <a:schemeClr val="bg1"/>
                </a:solidFill>
              </a:rPr>
              <a:t>  =  ?</a:t>
            </a:r>
          </a:p>
          <a:p>
            <a:pPr marL="342900" indent="-342900">
              <a:lnSpc>
                <a:spcPct val="80000"/>
              </a:lnSpc>
              <a:buFontTx/>
              <a:buNone/>
            </a:pPr>
            <a:r>
              <a:rPr lang="en-US" altLang="en-US" sz="2800" b="0" smtClean="0">
                <a:solidFill>
                  <a:schemeClr val="bg1"/>
                </a:solidFill>
              </a:rPr>
              <a:t>   T</a:t>
            </a:r>
            <a:r>
              <a:rPr lang="en-US" altLang="en-US" sz="2800" b="0" baseline="-25000" smtClean="0">
                <a:solidFill>
                  <a:schemeClr val="bg1"/>
                </a:solidFill>
              </a:rPr>
              <a:t>1</a:t>
            </a:r>
            <a:r>
              <a:rPr lang="en-US" altLang="en-US" sz="2800" b="0" smtClean="0">
                <a:solidFill>
                  <a:schemeClr val="bg1"/>
                </a:solidFill>
              </a:rPr>
              <a:t>  =   21°C =  294 K		T</a:t>
            </a:r>
            <a:r>
              <a:rPr lang="en-US" altLang="en-US" sz="2800" b="0" baseline="-25000" smtClean="0">
                <a:solidFill>
                  <a:schemeClr val="bg1"/>
                </a:solidFill>
              </a:rPr>
              <a:t>2</a:t>
            </a:r>
            <a:r>
              <a:rPr lang="en-US" altLang="en-US" sz="2800" b="0" smtClean="0">
                <a:solidFill>
                  <a:schemeClr val="bg1"/>
                </a:solidFill>
              </a:rPr>
              <a:t>  =    0°C =  273 K</a:t>
            </a:r>
          </a:p>
          <a:p>
            <a:pPr marL="342900" indent="-342900">
              <a:lnSpc>
                <a:spcPct val="80000"/>
              </a:lnSpc>
              <a:buFontTx/>
              <a:buNone/>
            </a:pPr>
            <a:endParaRPr lang="en-US" altLang="en-US" sz="2800" b="0" smtClean="0">
              <a:solidFill>
                <a:schemeClr val="bg1"/>
              </a:solidFill>
            </a:endParaRPr>
          </a:p>
          <a:p>
            <a:pPr marL="342900" indent="-342900">
              <a:lnSpc>
                <a:spcPct val="30000"/>
              </a:lnSpc>
              <a:buFontTx/>
              <a:buNone/>
            </a:pPr>
            <a:r>
              <a:rPr lang="en-US" altLang="en-US" sz="2800" b="0" i="1" smtClean="0">
                <a:solidFill>
                  <a:schemeClr val="bg1"/>
                </a:solidFill>
              </a:rPr>
              <a:t>  Since P is constant, P cancels out of the equation.</a:t>
            </a:r>
          </a:p>
          <a:p>
            <a:pPr marL="342900" indent="-342900">
              <a:lnSpc>
                <a:spcPct val="30000"/>
              </a:lnSpc>
              <a:buFontTx/>
              <a:buNone/>
            </a:pPr>
            <a:endParaRPr lang="en-US" altLang="en-US" sz="2800" b="0" i="1" smtClean="0">
              <a:solidFill>
                <a:schemeClr val="bg1"/>
              </a:solidFill>
            </a:endParaRPr>
          </a:p>
          <a:p>
            <a:pPr marL="342900" indent="-342900">
              <a:lnSpc>
                <a:spcPct val="30000"/>
              </a:lnSpc>
              <a:buFontTx/>
              <a:buNone/>
            </a:pPr>
            <a:r>
              <a:rPr lang="en-US" altLang="en-US" sz="2800" b="0" smtClean="0">
                <a:solidFill>
                  <a:schemeClr val="bg1"/>
                </a:solidFill>
              </a:rPr>
              <a:t>   V</a:t>
            </a:r>
            <a:r>
              <a:rPr lang="en-US" altLang="en-US" sz="2800" b="0" baseline="-25000" smtClean="0">
                <a:solidFill>
                  <a:schemeClr val="bg1"/>
                </a:solidFill>
              </a:rPr>
              <a:t>1</a:t>
            </a:r>
            <a:r>
              <a:rPr lang="en-US" altLang="en-US" sz="2800" b="0" smtClean="0">
                <a:solidFill>
                  <a:schemeClr val="bg1"/>
                </a:solidFill>
              </a:rPr>
              <a:t>     </a:t>
            </a:r>
            <a:r>
              <a:rPr lang="en-US" altLang="en-US" sz="2800" b="0" smtClean="0">
                <a:solidFill>
                  <a:srgbClr val="FAFD00"/>
                </a:solidFill>
              </a:rPr>
              <a:t>V</a:t>
            </a:r>
            <a:r>
              <a:rPr lang="en-US" altLang="en-US" sz="2800" b="0" baseline="-25000" smtClean="0">
                <a:solidFill>
                  <a:srgbClr val="FAFD00"/>
                </a:solidFill>
              </a:rPr>
              <a:t>2</a:t>
            </a:r>
            <a:r>
              <a:rPr lang="en-US" altLang="en-US" sz="2800" b="0" baseline="-25000" smtClean="0">
                <a:solidFill>
                  <a:schemeClr val="bg1"/>
                </a:solidFill>
              </a:rPr>
              <a:t>					</a:t>
            </a:r>
            <a:r>
              <a:rPr lang="en-US" altLang="en-US" sz="2800" b="0" smtClean="0">
                <a:solidFill>
                  <a:schemeClr val="bg1"/>
                </a:solidFill>
              </a:rPr>
              <a:t> V</a:t>
            </a:r>
            <a:r>
              <a:rPr lang="en-US" altLang="en-US" sz="2800" b="0" baseline="-25000" smtClean="0">
                <a:solidFill>
                  <a:schemeClr val="bg1"/>
                </a:solidFill>
              </a:rPr>
              <a:t>1</a:t>
            </a:r>
            <a:r>
              <a:rPr lang="en-US" altLang="en-US" sz="2800" b="0" smtClean="0">
                <a:solidFill>
                  <a:schemeClr val="bg1"/>
                </a:solidFill>
              </a:rPr>
              <a:t> T</a:t>
            </a:r>
            <a:r>
              <a:rPr lang="en-US" altLang="en-US" sz="2800" b="0" baseline="-25000" smtClean="0">
                <a:solidFill>
                  <a:schemeClr val="bg1"/>
                </a:solidFill>
              </a:rPr>
              <a:t>2</a:t>
            </a:r>
            <a:endParaRPr lang="en-US" altLang="en-US" sz="2800" b="0" smtClean="0">
              <a:solidFill>
                <a:schemeClr val="bg1"/>
              </a:solidFill>
            </a:endParaRPr>
          </a:p>
          <a:p>
            <a:pPr marL="342900" indent="-342900">
              <a:lnSpc>
                <a:spcPct val="30000"/>
              </a:lnSpc>
              <a:buFontTx/>
              <a:buNone/>
            </a:pPr>
            <a:r>
              <a:rPr lang="en-US" altLang="en-US" sz="2800" b="0" smtClean="0">
                <a:solidFill>
                  <a:schemeClr val="bg1"/>
                </a:solidFill>
              </a:rPr>
              <a:t>        =                  V</a:t>
            </a:r>
            <a:r>
              <a:rPr lang="en-US" altLang="en-US" sz="2800" b="0" baseline="-25000" smtClean="0">
                <a:solidFill>
                  <a:schemeClr val="bg1"/>
                </a:solidFill>
              </a:rPr>
              <a:t>1</a:t>
            </a:r>
            <a:r>
              <a:rPr lang="en-US" altLang="en-US" sz="2800" b="0" smtClean="0">
                <a:solidFill>
                  <a:schemeClr val="bg1"/>
                </a:solidFill>
              </a:rPr>
              <a:t>T</a:t>
            </a:r>
            <a:r>
              <a:rPr lang="en-US" altLang="en-US" sz="2800" b="0" baseline="-25000" smtClean="0">
                <a:solidFill>
                  <a:schemeClr val="bg1"/>
                </a:solidFill>
              </a:rPr>
              <a:t>2</a:t>
            </a:r>
            <a:r>
              <a:rPr lang="en-US" altLang="en-US" sz="2800" b="0" smtClean="0">
                <a:solidFill>
                  <a:schemeClr val="bg1"/>
                </a:solidFill>
              </a:rPr>
              <a:t> = T</a:t>
            </a:r>
            <a:r>
              <a:rPr lang="en-US" altLang="en-US" sz="2800" b="0" baseline="-25000" smtClean="0">
                <a:solidFill>
                  <a:schemeClr val="bg1"/>
                </a:solidFill>
              </a:rPr>
              <a:t>1</a:t>
            </a:r>
            <a:r>
              <a:rPr lang="en-US" altLang="en-US" sz="2800" b="0" smtClean="0">
                <a:solidFill>
                  <a:srgbClr val="FAFD00"/>
                </a:solidFill>
              </a:rPr>
              <a:t>V</a:t>
            </a:r>
            <a:r>
              <a:rPr lang="en-US" altLang="en-US" sz="2800" b="0" baseline="-25000" smtClean="0">
                <a:solidFill>
                  <a:srgbClr val="FAFD00"/>
                </a:solidFill>
              </a:rPr>
              <a:t>2</a:t>
            </a:r>
            <a:r>
              <a:rPr lang="en-US" altLang="en-US" sz="2800" b="0" smtClean="0">
                <a:solidFill>
                  <a:schemeClr val="bg1"/>
                </a:solidFill>
              </a:rPr>
              <a:t>                    = </a:t>
            </a:r>
            <a:r>
              <a:rPr lang="en-US" altLang="en-US" sz="2800" b="0" smtClean="0">
                <a:solidFill>
                  <a:srgbClr val="FAFD00"/>
                </a:solidFill>
              </a:rPr>
              <a:t>V</a:t>
            </a:r>
            <a:r>
              <a:rPr lang="en-US" altLang="en-US" sz="2800" b="0" baseline="-25000" smtClean="0">
                <a:solidFill>
                  <a:srgbClr val="FAFD00"/>
                </a:solidFill>
              </a:rPr>
              <a:t>2</a:t>
            </a:r>
          </a:p>
          <a:p>
            <a:pPr marL="342900" indent="-342900">
              <a:lnSpc>
                <a:spcPct val="30000"/>
              </a:lnSpc>
              <a:buFontTx/>
              <a:buNone/>
            </a:pPr>
            <a:r>
              <a:rPr lang="en-US" altLang="en-US" sz="2800" b="0" smtClean="0">
                <a:solidFill>
                  <a:schemeClr val="bg1"/>
                </a:solidFill>
              </a:rPr>
              <a:t>   T</a:t>
            </a:r>
            <a:r>
              <a:rPr lang="en-US" altLang="en-US" sz="2800" b="0" baseline="-25000" smtClean="0">
                <a:solidFill>
                  <a:schemeClr val="bg1"/>
                </a:solidFill>
              </a:rPr>
              <a:t>1</a:t>
            </a:r>
            <a:r>
              <a:rPr lang="en-US" altLang="en-US" sz="2800" b="0" i="1" smtClean="0">
                <a:solidFill>
                  <a:schemeClr val="bg1"/>
                </a:solidFill>
              </a:rPr>
              <a:t>     </a:t>
            </a:r>
            <a:r>
              <a:rPr lang="en-US" altLang="en-US" sz="2800" b="0" smtClean="0">
                <a:solidFill>
                  <a:schemeClr val="bg1"/>
                </a:solidFill>
              </a:rPr>
              <a:t>T</a:t>
            </a:r>
            <a:r>
              <a:rPr lang="en-US" altLang="en-US" sz="2800" b="0" baseline="-25000" smtClean="0">
                <a:solidFill>
                  <a:schemeClr val="bg1"/>
                </a:solidFill>
              </a:rPr>
              <a:t>2</a:t>
            </a:r>
            <a:r>
              <a:rPr lang="en-US" altLang="en-US" sz="2800" b="0" smtClean="0">
                <a:solidFill>
                  <a:schemeClr val="bg1"/>
                </a:solidFill>
              </a:rPr>
              <a:t>                                           T</a:t>
            </a:r>
            <a:r>
              <a:rPr lang="en-US" altLang="en-US" sz="2800" b="0" baseline="-25000" smtClean="0">
                <a:solidFill>
                  <a:schemeClr val="bg1"/>
                </a:solidFill>
              </a:rPr>
              <a:t>1</a:t>
            </a:r>
          </a:p>
          <a:p>
            <a:pPr marL="342900" indent="-342900">
              <a:lnSpc>
                <a:spcPct val="30000"/>
              </a:lnSpc>
              <a:buFontTx/>
              <a:buNone/>
            </a:pPr>
            <a:endParaRPr lang="en-US" altLang="en-US" sz="2800" b="0" smtClean="0">
              <a:solidFill>
                <a:schemeClr val="bg1"/>
              </a:solidFill>
            </a:endParaRPr>
          </a:p>
          <a:p>
            <a:pPr marL="342900" indent="-342900">
              <a:lnSpc>
                <a:spcPct val="30000"/>
              </a:lnSpc>
              <a:buFontTx/>
              <a:buNone/>
            </a:pPr>
            <a:r>
              <a:rPr lang="en-US" altLang="en-US" sz="2800" b="0" i="1" smtClean="0">
                <a:solidFill>
                  <a:schemeClr val="bg1"/>
                </a:solidFill>
              </a:rPr>
              <a:t>                                                                    = </a:t>
            </a:r>
            <a:r>
              <a:rPr lang="en-US" altLang="en-US" sz="2800" b="0" i="1" smtClean="0">
                <a:solidFill>
                  <a:srgbClr val="FAFD00"/>
                </a:solidFill>
              </a:rPr>
              <a:t>728 mL</a:t>
            </a:r>
          </a:p>
          <a:p>
            <a:pPr marL="342900" indent="-342900">
              <a:lnSpc>
                <a:spcPct val="80000"/>
              </a:lnSpc>
              <a:buFontTx/>
              <a:buNone/>
            </a:pPr>
            <a:r>
              <a:rPr lang="en-US" altLang="en-US" sz="2800" b="0" i="1" smtClean="0">
                <a:solidFill>
                  <a:schemeClr val="bg1"/>
                </a:solidFill>
              </a:rPr>
              <a:t>	</a:t>
            </a:r>
            <a:r>
              <a:rPr lang="en-US" altLang="en-US" b="0" i="1" smtClean="0">
                <a:solidFill>
                  <a:schemeClr val="bg1"/>
                </a:solidFill>
              </a:rPr>
              <a:t>Check your answer: If temperature decreases, </a:t>
            </a:r>
          </a:p>
          <a:p>
            <a:pPr marL="342900" indent="-342900">
              <a:lnSpc>
                <a:spcPct val="80000"/>
              </a:lnSpc>
              <a:buFontTx/>
              <a:buNone/>
            </a:pPr>
            <a:r>
              <a:rPr lang="en-US" altLang="en-US" b="0" i="1" smtClean="0">
                <a:solidFill>
                  <a:schemeClr val="bg1"/>
                </a:solidFill>
              </a:rPr>
              <a:t>   V should decrease.</a:t>
            </a:r>
          </a:p>
          <a:p>
            <a:pPr marL="342900" indent="-342900">
              <a:lnSpc>
                <a:spcPct val="80000"/>
              </a:lnSpc>
            </a:pPr>
            <a:endParaRPr lang="en-US" altLang="en-US" smtClean="0">
              <a:solidFill>
                <a:schemeClr val="bg1"/>
              </a:solidFill>
            </a:endParaRPr>
          </a:p>
        </p:txBody>
      </p:sp>
      <p:sp>
        <p:nvSpPr>
          <p:cNvPr id="31748" name="Line 7"/>
          <p:cNvSpPr>
            <a:spLocks noChangeShapeType="1"/>
          </p:cNvSpPr>
          <p:nvPr/>
        </p:nvSpPr>
        <p:spPr bwMode="auto">
          <a:xfrm>
            <a:off x="609600" y="47244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31749" name="Line 8"/>
          <p:cNvSpPr>
            <a:spLocks noChangeShapeType="1"/>
          </p:cNvSpPr>
          <p:nvPr/>
        </p:nvSpPr>
        <p:spPr bwMode="auto">
          <a:xfrm>
            <a:off x="1524000" y="47244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31750" name="Line 9"/>
          <p:cNvSpPr>
            <a:spLocks noChangeShapeType="1"/>
          </p:cNvSpPr>
          <p:nvPr/>
        </p:nvSpPr>
        <p:spPr bwMode="auto">
          <a:xfrm>
            <a:off x="5943600" y="4724400"/>
            <a:ext cx="990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24A"/>
            </a:gs>
            <a:gs pos="50000">
              <a:srgbClr val="00279F"/>
            </a:gs>
            <a:gs pos="100000">
              <a:srgbClr val="00124A"/>
            </a:gs>
          </a:gsLst>
          <a:lin ang="54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228600"/>
            <a:ext cx="7162800" cy="1143000"/>
          </a:xfrm>
          <a:solidFill>
            <a:srgbClr val="0000FF">
              <a:alpha val="27843"/>
            </a:srgbClr>
          </a:solidFill>
        </p:spPr>
        <p:txBody>
          <a:bodyPr/>
          <a:lstStyle/>
          <a:p>
            <a:r>
              <a:rPr lang="en-US" altLang="en-US" smtClean="0">
                <a:solidFill>
                  <a:schemeClr val="hlink"/>
                </a:solidFill>
              </a:rPr>
              <a:t>And now, we pause for this commercial message from STP</a:t>
            </a:r>
          </a:p>
        </p:txBody>
      </p:sp>
      <p:pic>
        <p:nvPicPr>
          <p:cNvPr id="73732" name="Picture 4" descr="richardpettySTP"/>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95400"/>
            <a:ext cx="3200400" cy="260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4" name="Picture 6" descr="st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3733800"/>
            <a:ext cx="4953000" cy="272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6" name="Text Box 8"/>
          <p:cNvSpPr txBox="1">
            <a:spLocks noChangeArrowheads="1"/>
          </p:cNvSpPr>
          <p:nvPr/>
        </p:nvSpPr>
        <p:spPr bwMode="auto">
          <a:xfrm>
            <a:off x="4267200" y="1600200"/>
            <a:ext cx="4724400" cy="2100263"/>
          </a:xfrm>
          <a:prstGeom prst="rect">
            <a:avLst/>
          </a:prstGeom>
          <a:solidFill>
            <a:schemeClr val="accent1">
              <a:alpha val="43921"/>
            </a:schemeClr>
          </a:solidFill>
          <a:ln>
            <a:noFill/>
          </a:ln>
          <a:effectLst/>
          <a:extLs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spcBef>
                <a:spcPct val="50000"/>
              </a:spcBef>
            </a:pPr>
            <a:r>
              <a:rPr lang="en-US" altLang="en-US" sz="2400">
                <a:solidFill>
                  <a:srgbClr val="FAFD00"/>
                </a:solidFill>
                <a:latin typeface="Arial" panose="020B0604020202020204" pitchFamily="34" charset="0"/>
              </a:rPr>
              <a:t>OK, so it’s really not THIS kind of STP…</a:t>
            </a:r>
          </a:p>
          <a:p>
            <a:pPr>
              <a:lnSpc>
                <a:spcPct val="100000"/>
              </a:lnSpc>
              <a:spcBef>
                <a:spcPct val="50000"/>
              </a:spcBef>
            </a:pPr>
            <a:r>
              <a:rPr lang="en-US" altLang="en-US" sz="2400">
                <a:solidFill>
                  <a:srgbClr val="FAFD00"/>
                </a:solidFill>
                <a:latin typeface="Arial" panose="020B0604020202020204" pitchFamily="34" charset="0"/>
              </a:rPr>
              <a:t>STP in chemistry stands for Standard Temperature and Pressure</a:t>
            </a:r>
          </a:p>
        </p:txBody>
      </p:sp>
      <p:sp>
        <p:nvSpPr>
          <p:cNvPr id="73737" name="Text Box 9"/>
          <p:cNvSpPr txBox="1">
            <a:spLocks noChangeArrowheads="1"/>
          </p:cNvSpPr>
          <p:nvPr/>
        </p:nvSpPr>
        <p:spPr bwMode="auto">
          <a:xfrm>
            <a:off x="228600" y="3989388"/>
            <a:ext cx="3810000"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spcBef>
                <a:spcPct val="50000"/>
              </a:spcBef>
            </a:pPr>
            <a:r>
              <a:rPr lang="en-US" altLang="en-US" sz="2800">
                <a:solidFill>
                  <a:srgbClr val="FAFD00"/>
                </a:solidFill>
                <a:latin typeface="Arial" panose="020B0604020202020204" pitchFamily="34" charset="0"/>
              </a:rPr>
              <a:t>Standard Pressure = 1 atm (or an equivalent)</a:t>
            </a:r>
          </a:p>
          <a:p>
            <a:pPr>
              <a:lnSpc>
                <a:spcPct val="100000"/>
              </a:lnSpc>
              <a:spcBef>
                <a:spcPct val="50000"/>
              </a:spcBef>
            </a:pPr>
            <a:r>
              <a:rPr lang="en-US" altLang="en-US" sz="2800">
                <a:solidFill>
                  <a:srgbClr val="FAFD00"/>
                </a:solidFill>
                <a:latin typeface="Arial" panose="020B0604020202020204" pitchFamily="34" charset="0"/>
              </a:rPr>
              <a:t>Standard Temperature = 0 deg C (273 K)</a:t>
            </a:r>
          </a:p>
        </p:txBody>
      </p:sp>
      <p:sp>
        <p:nvSpPr>
          <p:cNvPr id="73738" name="Text Box 10"/>
          <p:cNvSpPr txBox="1">
            <a:spLocks noChangeArrowheads="1"/>
          </p:cNvSpPr>
          <p:nvPr/>
        </p:nvSpPr>
        <p:spPr bwMode="auto">
          <a:xfrm>
            <a:off x="4419600" y="4114800"/>
            <a:ext cx="4495800" cy="2227263"/>
          </a:xfrm>
          <a:prstGeom prst="rect">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w="50800" algn="ctr">
                <a:solidFill>
                  <a:schemeClr val="bg1"/>
                </a:solidFill>
                <a:miter lim="800000"/>
                <a:headEnd/>
                <a:tailEnd/>
              </a14:hiddenLine>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spcBef>
                <a:spcPct val="50000"/>
              </a:spcBef>
            </a:pPr>
            <a:r>
              <a:rPr lang="en-US" altLang="en-US" sz="2800">
                <a:solidFill>
                  <a:srgbClr val="FAFD00"/>
                </a:solidFill>
                <a:latin typeface="Arial" panose="020B0604020202020204" pitchFamily="34" charset="0"/>
              </a:rPr>
              <a:t>STP allows us to compare amounts of gases between different pressures and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from="(-#ppt_w/2)" to="(#ppt_x)" calcmode="lin" valueType="num">
                                      <p:cBhvr>
                                        <p:cTn id="7" dur="600" fill="hold">
                                          <p:stCondLst>
                                            <p:cond delay="0"/>
                                          </p:stCondLst>
                                        </p:cTn>
                                        <p:tgtEl>
                                          <p:spTgt spid="73732"/>
                                        </p:tgtEl>
                                        <p:attrNameLst>
                                          <p:attrName>ppt_x</p:attrName>
                                        </p:attrNameLst>
                                      </p:cBhvr>
                                    </p:anim>
                                    <p:anim from="0" to="-1.0" calcmode="lin" valueType="num">
                                      <p:cBhvr>
                                        <p:cTn id="8" dur="200" decel="50000" autoRev="1" fill="hold">
                                          <p:stCondLst>
                                            <p:cond delay="600"/>
                                          </p:stCondLst>
                                        </p:cTn>
                                        <p:tgtEl>
                                          <p:spTgt spid="73732"/>
                                        </p:tgtEl>
                                        <p:attrNameLst>
                                          <p:attrName>xshear</p:attrName>
                                        </p:attrNameLst>
                                      </p:cBhvr>
                                    </p:anim>
                                    <p:animScale>
                                      <p:cBhvr>
                                        <p:cTn id="9" dur="200" decel="100000" autoRev="1" fill="hold">
                                          <p:stCondLst>
                                            <p:cond delay="600"/>
                                          </p:stCondLst>
                                        </p:cTn>
                                        <p:tgtEl>
                                          <p:spTgt spid="73732"/>
                                        </p:tgtEl>
                                      </p:cBhvr>
                                      <p:from x="100000" y="100000"/>
                                      <p:to x="80000" y="100000"/>
                                    </p:animScale>
                                    <p:anim by="(#ppt_h/3+#ppt_w*0.1)" calcmode="lin" valueType="num">
                                      <p:cBhvr additive="sum">
                                        <p:cTn id="10" dur="200" decel="100000" autoRev="1" fill="hold">
                                          <p:stCondLst>
                                            <p:cond delay="600"/>
                                          </p:stCondLst>
                                        </p:cTn>
                                        <p:tgtEl>
                                          <p:spTgt spid="73732"/>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73734"/>
                                        </p:tgtEl>
                                        <p:attrNameLst>
                                          <p:attrName>style.visibility</p:attrName>
                                        </p:attrNameLst>
                                      </p:cBhvr>
                                      <p:to>
                                        <p:strVal val="visible"/>
                                      </p:to>
                                    </p:set>
                                    <p:anim from="(-#ppt_w/2)" to="(#ppt_x)" calcmode="lin" valueType="num">
                                      <p:cBhvr>
                                        <p:cTn id="14" dur="600" fill="hold">
                                          <p:stCondLst>
                                            <p:cond delay="0"/>
                                          </p:stCondLst>
                                        </p:cTn>
                                        <p:tgtEl>
                                          <p:spTgt spid="73734"/>
                                        </p:tgtEl>
                                        <p:attrNameLst>
                                          <p:attrName>ppt_x</p:attrName>
                                        </p:attrNameLst>
                                      </p:cBhvr>
                                    </p:anim>
                                    <p:anim from="0" to="-1.0" calcmode="lin" valueType="num">
                                      <p:cBhvr>
                                        <p:cTn id="15" dur="200" decel="50000" autoRev="1" fill="hold">
                                          <p:stCondLst>
                                            <p:cond delay="600"/>
                                          </p:stCondLst>
                                        </p:cTn>
                                        <p:tgtEl>
                                          <p:spTgt spid="73734"/>
                                        </p:tgtEl>
                                        <p:attrNameLst>
                                          <p:attrName>xshear</p:attrName>
                                        </p:attrNameLst>
                                      </p:cBhvr>
                                    </p:anim>
                                    <p:animScale>
                                      <p:cBhvr>
                                        <p:cTn id="16" dur="200" decel="100000" autoRev="1" fill="hold">
                                          <p:stCondLst>
                                            <p:cond delay="600"/>
                                          </p:stCondLst>
                                        </p:cTn>
                                        <p:tgtEl>
                                          <p:spTgt spid="73734"/>
                                        </p:tgtEl>
                                      </p:cBhvr>
                                      <p:from x="100000" y="100000"/>
                                      <p:to x="80000" y="100000"/>
                                    </p:animScale>
                                    <p:anim by="(#ppt_h/3+#ppt_w*0.1)" calcmode="lin" valueType="num">
                                      <p:cBhvr additive="sum">
                                        <p:cTn id="17" dur="200" decel="100000" autoRev="1" fill="hold">
                                          <p:stCondLst>
                                            <p:cond delay="600"/>
                                          </p:stCondLst>
                                        </p:cTn>
                                        <p:tgtEl>
                                          <p:spTgt spid="73734"/>
                                        </p:tgtEl>
                                        <p:attrNameLst>
                                          <p:attrName>ppt_x</p:attrName>
                                        </p:attrNameLst>
                                      </p:cBhvr>
                                    </p:anim>
                                  </p:childTnLst>
                                </p:cTn>
                              </p:par>
                            </p:childTnLst>
                          </p:cTn>
                        </p:par>
                        <p:par>
                          <p:cTn id="18" fill="hold" nodeType="afterGroup">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73736"/>
                                        </p:tgtEl>
                                        <p:attrNameLst>
                                          <p:attrName>style.visibility</p:attrName>
                                        </p:attrNameLst>
                                      </p:cBhvr>
                                      <p:to>
                                        <p:strVal val="visible"/>
                                      </p:to>
                                    </p:set>
                                    <p:anim from="(-#ppt_w/2)" to="(#ppt_x)" calcmode="lin" valueType="num">
                                      <p:cBhvr>
                                        <p:cTn id="21" dur="600" fill="hold">
                                          <p:stCondLst>
                                            <p:cond delay="0"/>
                                          </p:stCondLst>
                                        </p:cTn>
                                        <p:tgtEl>
                                          <p:spTgt spid="73736"/>
                                        </p:tgtEl>
                                        <p:attrNameLst>
                                          <p:attrName>ppt_x</p:attrName>
                                        </p:attrNameLst>
                                      </p:cBhvr>
                                    </p:anim>
                                    <p:anim from="0" to="-1.0" calcmode="lin" valueType="num">
                                      <p:cBhvr>
                                        <p:cTn id="22" dur="200" decel="50000" autoRev="1" fill="hold">
                                          <p:stCondLst>
                                            <p:cond delay="600"/>
                                          </p:stCondLst>
                                        </p:cTn>
                                        <p:tgtEl>
                                          <p:spTgt spid="73736"/>
                                        </p:tgtEl>
                                        <p:attrNameLst>
                                          <p:attrName>xshear</p:attrName>
                                        </p:attrNameLst>
                                      </p:cBhvr>
                                    </p:anim>
                                    <p:animScale>
                                      <p:cBhvr>
                                        <p:cTn id="23" dur="200" decel="100000" autoRev="1" fill="hold">
                                          <p:stCondLst>
                                            <p:cond delay="600"/>
                                          </p:stCondLst>
                                        </p:cTn>
                                        <p:tgtEl>
                                          <p:spTgt spid="73736"/>
                                        </p:tgtEl>
                                      </p:cBhvr>
                                      <p:from x="100000" y="100000"/>
                                      <p:to x="80000" y="100000"/>
                                    </p:animScale>
                                    <p:anim by="(#ppt_h/3+#ppt_w*0.1)" calcmode="lin" valueType="num">
                                      <p:cBhvr additive="sum">
                                        <p:cTn id="24" dur="200" decel="100000" autoRev="1" fill="hold">
                                          <p:stCondLst>
                                            <p:cond delay="600"/>
                                          </p:stCondLst>
                                        </p:cTn>
                                        <p:tgtEl>
                                          <p:spTgt spid="7373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3737"/>
                                        </p:tgtEl>
                                        <p:attrNameLst>
                                          <p:attrName>style.visibility</p:attrName>
                                        </p:attrNameLst>
                                      </p:cBhvr>
                                      <p:to>
                                        <p:strVal val="visible"/>
                                      </p:to>
                                    </p:set>
                                    <p:animEffect transition="in" filter="dissolve">
                                      <p:cBhvr>
                                        <p:cTn id="29" dur="500"/>
                                        <p:tgtEl>
                                          <p:spTgt spid="737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8"/>
                                        </p:tgtEl>
                                        <p:attrNameLst>
                                          <p:attrName>style.visibility</p:attrName>
                                        </p:attrNameLst>
                                      </p:cBhvr>
                                      <p:to>
                                        <p:strVal val="visible"/>
                                      </p:to>
                                    </p:set>
                                    <p:animEffect transition="in" filter="dissolve">
                                      <p:cBhvr>
                                        <p:cTn id="34"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p:bldP spid="737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dist="71842" dir="2700000" algn="ctr" rotWithShape="0">
              <a:schemeClr val="tx2"/>
            </a:outerShdw>
          </a:effectLst>
        </p:spPr>
        <p:txBody>
          <a:bodyPr/>
          <a:lstStyle/>
          <a:p>
            <a:pPr>
              <a:defRPr/>
            </a:pPr>
            <a:r>
              <a:rPr lang="en-US" altLang="en-US" sz="4400" smtClean="0">
                <a:solidFill>
                  <a:srgbClr val="FAFD00"/>
                </a:solidFill>
                <a:effectLst>
                  <a:outerShdw blurRad="38100" dist="38100" dir="2700000" algn="tl">
                    <a:srgbClr val="000000"/>
                  </a:outerShdw>
                </a:effectLst>
                <a:latin typeface="Comic Sans MS" pitchFamily="66" charset="0"/>
              </a:rPr>
              <a:t>THREE STATES OF MATTER</a:t>
            </a:r>
            <a:endParaRPr lang="en-US" altLang="en-US" sz="4400" smtClean="0">
              <a:solidFill>
                <a:srgbClr val="FAFD00"/>
              </a:solidFill>
              <a:effectLst>
                <a:outerShdw blurRad="38100" dist="38100" dir="2700000" algn="tl">
                  <a:srgbClr val="000000"/>
                </a:outerShdw>
              </a:effectLst>
            </a:endParaRPr>
          </a:p>
        </p:txBody>
      </p:sp>
      <p:pic>
        <p:nvPicPr>
          <p:cNvPr id="61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343400" cy="3257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13M02AN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4572000" y="3886200"/>
            <a:ext cx="4305300" cy="2327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61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15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81000"/>
            <a:ext cx="8382000" cy="1143000"/>
          </a:xfrm>
          <a:solidFill>
            <a:schemeClr val="accent2">
              <a:alpha val="38039"/>
            </a:schemeClr>
          </a:solidFill>
          <a:ln w="38100">
            <a:solidFill>
              <a:schemeClr val="hlink"/>
            </a:solidFill>
            <a:miter lim="800000"/>
            <a:headEnd/>
            <a:tailEnd/>
          </a:ln>
        </p:spPr>
        <p:txBody>
          <a:bodyPr/>
          <a:lstStyle/>
          <a:p>
            <a:r>
              <a:rPr lang="en-US" altLang="en-US" sz="4400" smtClean="0">
                <a:solidFill>
                  <a:schemeClr val="hlink"/>
                </a:solidFill>
              </a:rPr>
              <a:t>Try This One</a:t>
            </a:r>
          </a:p>
        </p:txBody>
      </p:sp>
      <p:sp>
        <p:nvSpPr>
          <p:cNvPr id="33795" name="Rectangle 3"/>
          <p:cNvSpPr>
            <a:spLocks noGrp="1" noChangeArrowheads="1"/>
          </p:cNvSpPr>
          <p:nvPr>
            <p:ph type="body" idx="1"/>
          </p:nvPr>
        </p:nvSpPr>
        <p:spPr>
          <a:xfrm>
            <a:off x="228600" y="1752600"/>
            <a:ext cx="8686800" cy="1371600"/>
          </a:xfrm>
          <a:solidFill>
            <a:schemeClr val="accent2">
              <a:alpha val="50980"/>
            </a:schemeClr>
          </a:solidFill>
        </p:spPr>
        <p:txBody>
          <a:bodyPr/>
          <a:lstStyle/>
          <a:p>
            <a:pPr marL="342900" indent="-342900">
              <a:buFontTx/>
              <a:buNone/>
            </a:pPr>
            <a:r>
              <a:rPr lang="en-US" altLang="en-US" sz="2000" b="0" smtClean="0"/>
              <a:t>	</a:t>
            </a:r>
            <a:r>
              <a:rPr lang="en-US" altLang="en-US" sz="2800" b="0" smtClean="0">
                <a:solidFill>
                  <a:schemeClr val="bg1"/>
                </a:solidFill>
              </a:rPr>
              <a:t>A sample of neon gas used in a neon sign has a volume of 15 L at STP.  What is the volume (L) of the neon gas  at  2.0 atm and  –25°C?</a:t>
            </a:r>
          </a:p>
          <a:p>
            <a:pPr marL="342900" indent="-342900">
              <a:lnSpc>
                <a:spcPct val="30000"/>
              </a:lnSpc>
              <a:buFontTx/>
              <a:buNone/>
            </a:pPr>
            <a:endParaRPr lang="en-US" altLang="en-US" smtClean="0">
              <a:solidFill>
                <a:schemeClr val="bg1"/>
              </a:solidFill>
            </a:endParaRPr>
          </a:p>
        </p:txBody>
      </p:sp>
      <p:sp>
        <p:nvSpPr>
          <p:cNvPr id="89092" name="Rectangle 4"/>
          <p:cNvSpPr>
            <a:spLocks noChangeArrowheads="1"/>
          </p:cNvSpPr>
          <p:nvPr/>
        </p:nvSpPr>
        <p:spPr bwMode="auto">
          <a:xfrm>
            <a:off x="228600" y="3200400"/>
            <a:ext cx="8686800" cy="3657600"/>
          </a:xfrm>
          <a:prstGeom prst="rect">
            <a:avLst/>
          </a:prstGeom>
          <a:solidFill>
            <a:schemeClr val="accent2">
              <a:alpha val="5098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gn="l">
              <a:spcBef>
                <a:spcPct val="30000"/>
              </a:spcBef>
              <a:buSzPct val="100000"/>
            </a:pPr>
            <a:r>
              <a:rPr lang="en-US" altLang="en-US" sz="2000" b="0">
                <a:solidFill>
                  <a:schemeClr val="tx1"/>
                </a:solidFill>
                <a:latin typeface="Arial" panose="020B0604020202020204" pitchFamily="34" charset="0"/>
              </a:rPr>
              <a:t>	</a:t>
            </a:r>
            <a:endParaRPr lang="en-US" altLang="en-US" sz="2100" b="0">
              <a:solidFill>
                <a:schemeClr val="tx1"/>
              </a:solidFill>
              <a:latin typeface="Arial" panose="020B0604020202020204" pitchFamily="34" charset="0"/>
            </a:endParaRPr>
          </a:p>
          <a:p>
            <a:pPr algn="l">
              <a:spcBef>
                <a:spcPct val="30000"/>
              </a:spcBef>
              <a:buSzPct val="100000"/>
            </a:pPr>
            <a:r>
              <a:rPr lang="en-US" altLang="en-US" sz="2100" b="0">
                <a:solidFill>
                  <a:schemeClr val="tx1"/>
                </a:solidFill>
                <a:latin typeface="Arial" panose="020B0604020202020204" pitchFamily="34" charset="0"/>
              </a:rPr>
              <a:t>	</a:t>
            </a:r>
            <a:r>
              <a:rPr lang="en-US" altLang="en-US" sz="2800" b="0">
                <a:solidFill>
                  <a:schemeClr val="bg1"/>
                </a:solidFill>
                <a:latin typeface="Arial" panose="020B0604020202020204" pitchFamily="34" charset="0"/>
              </a:rPr>
              <a:t>P</a:t>
            </a:r>
            <a:r>
              <a:rPr lang="en-US" altLang="en-US" sz="2800" b="0" baseline="-25000">
                <a:solidFill>
                  <a:schemeClr val="bg1"/>
                </a:solidFill>
                <a:latin typeface="Arial" panose="020B0604020202020204" pitchFamily="34" charset="0"/>
              </a:rPr>
              <a:t>1 </a:t>
            </a:r>
            <a:r>
              <a:rPr lang="en-US" altLang="en-US" sz="2800" b="0">
                <a:solidFill>
                  <a:schemeClr val="bg1"/>
                </a:solidFill>
                <a:latin typeface="Arial" panose="020B0604020202020204" pitchFamily="34" charset="0"/>
              </a:rPr>
              <a:t>=  1.0 atm      V</a:t>
            </a:r>
            <a:r>
              <a:rPr lang="en-US" altLang="en-US" sz="2800" b="0" baseline="-25000">
                <a:solidFill>
                  <a:schemeClr val="bg1"/>
                </a:solidFill>
                <a:latin typeface="Arial" panose="020B0604020202020204" pitchFamily="34" charset="0"/>
              </a:rPr>
              <a:t>1</a:t>
            </a:r>
            <a:r>
              <a:rPr lang="en-US" altLang="en-US" sz="2800" b="0">
                <a:solidFill>
                  <a:schemeClr val="bg1"/>
                </a:solidFill>
                <a:latin typeface="Arial" panose="020B0604020202020204" pitchFamily="34" charset="0"/>
              </a:rPr>
              <a:t>  =  15 L   	T</a:t>
            </a:r>
            <a:r>
              <a:rPr lang="en-US" altLang="en-US" sz="2800" b="0" baseline="-25000">
                <a:solidFill>
                  <a:schemeClr val="bg1"/>
                </a:solidFill>
                <a:latin typeface="Arial" panose="020B0604020202020204" pitchFamily="34" charset="0"/>
              </a:rPr>
              <a:t>1</a:t>
            </a:r>
            <a:r>
              <a:rPr lang="en-US" altLang="en-US" sz="2800" b="0">
                <a:solidFill>
                  <a:schemeClr val="bg1"/>
                </a:solidFill>
                <a:latin typeface="Arial" panose="020B0604020202020204" pitchFamily="34" charset="0"/>
              </a:rPr>
              <a:t>  =  273 K      </a:t>
            </a:r>
          </a:p>
          <a:p>
            <a:pPr algn="l">
              <a:spcBef>
                <a:spcPct val="30000"/>
              </a:spcBef>
              <a:buSzPct val="100000"/>
            </a:pPr>
            <a:r>
              <a:rPr lang="en-US" altLang="en-US" sz="2800" b="0">
                <a:solidFill>
                  <a:schemeClr val="bg1"/>
                </a:solidFill>
                <a:latin typeface="Arial" panose="020B0604020202020204" pitchFamily="34" charset="0"/>
              </a:rPr>
              <a:t>	P</a:t>
            </a:r>
            <a:r>
              <a:rPr lang="en-US" altLang="en-US" sz="2800" b="0" baseline="-25000">
                <a:solidFill>
                  <a:schemeClr val="bg1"/>
                </a:solidFill>
                <a:latin typeface="Arial" panose="020B0604020202020204" pitchFamily="34" charset="0"/>
              </a:rPr>
              <a:t>2</a:t>
            </a:r>
            <a:r>
              <a:rPr lang="en-US" altLang="en-US" sz="2800" b="0">
                <a:solidFill>
                  <a:schemeClr val="bg1"/>
                </a:solidFill>
                <a:latin typeface="Arial" panose="020B0604020202020204" pitchFamily="34" charset="0"/>
              </a:rPr>
              <a:t> =  2.0 atm      V</a:t>
            </a:r>
            <a:r>
              <a:rPr lang="en-US" altLang="en-US" sz="2800" b="0" baseline="-25000">
                <a:solidFill>
                  <a:schemeClr val="bg1"/>
                </a:solidFill>
                <a:latin typeface="Arial" panose="020B0604020202020204" pitchFamily="34" charset="0"/>
              </a:rPr>
              <a:t>2</a:t>
            </a:r>
            <a:r>
              <a:rPr lang="en-US" altLang="en-US" sz="2800" b="0">
                <a:solidFill>
                  <a:schemeClr val="bg1"/>
                </a:solidFill>
                <a:latin typeface="Arial" panose="020B0604020202020204" pitchFamily="34" charset="0"/>
              </a:rPr>
              <a:t>   =  ?? 		T</a:t>
            </a:r>
            <a:r>
              <a:rPr lang="en-US" altLang="en-US" sz="2800" b="0" baseline="-25000">
                <a:solidFill>
                  <a:schemeClr val="bg1"/>
                </a:solidFill>
                <a:latin typeface="Arial" panose="020B0604020202020204" pitchFamily="34" charset="0"/>
              </a:rPr>
              <a:t>2</a:t>
            </a:r>
            <a:r>
              <a:rPr lang="en-US" altLang="en-US" sz="2800" b="0">
                <a:solidFill>
                  <a:schemeClr val="bg1"/>
                </a:solidFill>
                <a:latin typeface="Arial" panose="020B0604020202020204" pitchFamily="34" charset="0"/>
              </a:rPr>
              <a:t>  =  248 K</a:t>
            </a:r>
          </a:p>
          <a:p>
            <a:pPr algn="l">
              <a:spcBef>
                <a:spcPct val="30000"/>
              </a:spcBef>
              <a:buSzPct val="100000"/>
            </a:pPr>
            <a:endParaRPr lang="en-US" altLang="en-US" sz="2800" b="0">
              <a:solidFill>
                <a:schemeClr val="bg1"/>
              </a:solidFill>
              <a:latin typeface="Arial" panose="020B0604020202020204" pitchFamily="34" charset="0"/>
            </a:endParaRPr>
          </a:p>
          <a:p>
            <a:pPr algn="l">
              <a:spcBef>
                <a:spcPct val="30000"/>
              </a:spcBef>
              <a:buSzPct val="100000"/>
            </a:pPr>
            <a:r>
              <a:rPr lang="en-US" altLang="en-US" sz="2800" b="0">
                <a:solidFill>
                  <a:schemeClr val="bg1"/>
                </a:solidFill>
                <a:latin typeface="Arial" panose="020B0604020202020204" pitchFamily="34" charset="0"/>
              </a:rPr>
              <a:t>	V</a:t>
            </a:r>
            <a:r>
              <a:rPr lang="en-US" altLang="en-US" sz="2800" b="0" baseline="-25000">
                <a:solidFill>
                  <a:schemeClr val="bg1"/>
                </a:solidFill>
                <a:latin typeface="Arial" panose="020B0604020202020204" pitchFamily="34" charset="0"/>
              </a:rPr>
              <a:t>2</a:t>
            </a:r>
            <a:r>
              <a:rPr lang="en-US" altLang="en-US" sz="2800" b="0">
                <a:solidFill>
                  <a:schemeClr val="bg1"/>
                </a:solidFill>
                <a:latin typeface="Arial" panose="020B0604020202020204" pitchFamily="34" charset="0"/>
              </a:rPr>
              <a:t> =  15 L   x   </a:t>
            </a:r>
            <a:r>
              <a:rPr lang="en-US" altLang="en-US" sz="2800" b="0" u="sng">
                <a:solidFill>
                  <a:schemeClr val="bg1"/>
                </a:solidFill>
                <a:latin typeface="Arial" panose="020B0604020202020204" pitchFamily="34" charset="0"/>
              </a:rPr>
              <a:t>1.0 atm </a:t>
            </a:r>
            <a:r>
              <a:rPr lang="en-US" altLang="en-US" sz="2800" b="0">
                <a:solidFill>
                  <a:schemeClr val="bg1"/>
                </a:solidFill>
                <a:latin typeface="Arial" panose="020B0604020202020204" pitchFamily="34" charset="0"/>
              </a:rPr>
              <a:t>    x    </a:t>
            </a:r>
            <a:r>
              <a:rPr lang="en-US" altLang="en-US" sz="2800" b="0" u="sng">
                <a:solidFill>
                  <a:schemeClr val="bg1"/>
                </a:solidFill>
                <a:latin typeface="Arial" panose="020B0604020202020204" pitchFamily="34" charset="0"/>
              </a:rPr>
              <a:t>248 K  </a:t>
            </a:r>
            <a:r>
              <a:rPr lang="en-US" altLang="en-US" sz="2800" b="0">
                <a:solidFill>
                  <a:schemeClr val="bg1"/>
                </a:solidFill>
                <a:latin typeface="Arial" panose="020B0604020202020204" pitchFamily="34" charset="0"/>
              </a:rPr>
              <a:t>  =  6.8 L</a:t>
            </a:r>
          </a:p>
          <a:p>
            <a:pPr algn="l">
              <a:spcBef>
                <a:spcPct val="30000"/>
              </a:spcBef>
              <a:buSzPct val="100000"/>
            </a:pPr>
            <a:r>
              <a:rPr lang="en-US" altLang="en-US" sz="2800" b="0">
                <a:solidFill>
                  <a:schemeClr val="bg1"/>
                </a:solidFill>
                <a:latin typeface="Arial" panose="020B0604020202020204" pitchFamily="34" charset="0"/>
              </a:rPr>
              <a:t>    		          2.0 atm   	    273 K</a:t>
            </a:r>
          </a:p>
          <a:p>
            <a:pPr algn="l">
              <a:spcBef>
                <a:spcPct val="30000"/>
              </a:spcBef>
              <a:buSzPct val="100000"/>
              <a:buFontTx/>
              <a:buChar char="•"/>
            </a:pPr>
            <a:endParaRPr lang="en-US" altLang="en-US" sz="2800">
              <a:solidFill>
                <a:schemeClr val="bg1"/>
              </a:solidFill>
              <a:latin typeface="Arial" panose="020B0604020202020204" pitchFamily="34" charset="0"/>
            </a:endParaRPr>
          </a:p>
        </p:txBody>
      </p:sp>
      <p:sp>
        <p:nvSpPr>
          <p:cNvPr id="89093" name="Line 5"/>
          <p:cNvSpPr>
            <a:spLocks noChangeShapeType="1"/>
          </p:cNvSpPr>
          <p:nvPr/>
        </p:nvSpPr>
        <p:spPr bwMode="auto">
          <a:xfrm>
            <a:off x="3810000" y="2514600"/>
            <a:ext cx="2895600" cy="1219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9094" name="Line 6"/>
          <p:cNvSpPr>
            <a:spLocks noChangeShapeType="1"/>
          </p:cNvSpPr>
          <p:nvPr/>
        </p:nvSpPr>
        <p:spPr bwMode="auto">
          <a:xfrm flipH="1">
            <a:off x="2133600" y="2514600"/>
            <a:ext cx="1676400" cy="1219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9093"/>
                                        </p:tgtEl>
                                        <p:attrNameLst>
                                          <p:attrName>style.visibility</p:attrName>
                                        </p:attrNameLst>
                                      </p:cBhvr>
                                      <p:to>
                                        <p:strVal val="visible"/>
                                      </p:to>
                                    </p:set>
                                    <p:animEffect transition="in" filter="wipe(up)">
                                      <p:cBhvr>
                                        <p:cTn id="11" dur="500"/>
                                        <p:tgtEl>
                                          <p:spTgt spid="89093"/>
                                        </p:tgtEl>
                                      </p:cBhvr>
                                    </p:animEffect>
                                  </p:childTnLst>
                                </p:cTn>
                              </p:par>
                              <p:par>
                                <p:cTn id="12" presetID="22" presetClass="entr" presetSubtype="1" fill="hold" nodeType="withEffect">
                                  <p:stCondLst>
                                    <p:cond delay="0"/>
                                  </p:stCondLst>
                                  <p:childTnLst>
                                    <p:set>
                                      <p:cBhvr>
                                        <p:cTn id="13" dur="1" fill="hold">
                                          <p:stCondLst>
                                            <p:cond delay="0"/>
                                          </p:stCondLst>
                                        </p:cTn>
                                        <p:tgtEl>
                                          <p:spTgt spid="89094"/>
                                        </p:tgtEl>
                                        <p:attrNameLst>
                                          <p:attrName>style.visibility</p:attrName>
                                        </p:attrNameLst>
                                      </p:cBhvr>
                                      <p:to>
                                        <p:strVal val="visible"/>
                                      </p:to>
                                    </p:set>
                                    <p:animEffect transition="in" filter="wipe(up)">
                                      <p:cBhvr>
                                        <p:cTn id="14"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81000"/>
            <a:ext cx="7162800" cy="1143000"/>
          </a:xfrm>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z="4800" smtClean="0">
                <a:solidFill>
                  <a:schemeClr val="hlink"/>
                </a:solidFill>
                <a:effectLst>
                  <a:outerShdw blurRad="38100" dist="38100" dir="2700000" algn="tl">
                    <a:srgbClr val="C0C0C0"/>
                  </a:outerShdw>
                </a:effectLst>
                <a:latin typeface="Comic Sans MS" pitchFamily="66" charset="0"/>
              </a:rPr>
              <a:t>Avogadro’s Hypothesis</a:t>
            </a:r>
            <a:endParaRPr lang="en-US" altLang="en-US" sz="4800" smtClean="0">
              <a:solidFill>
                <a:schemeClr val="hlink"/>
              </a:solidFill>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685800" y="1371600"/>
            <a:ext cx="7239000" cy="2667000"/>
          </a:xfrm>
        </p:spPr>
        <p:txBody>
          <a:bodyPr/>
          <a:lstStyle/>
          <a:p>
            <a:pPr>
              <a:buFontTx/>
              <a:buNone/>
              <a:defRPr/>
            </a:pPr>
            <a:r>
              <a:rPr lang="en-US" altLang="en-US" sz="3200" dirty="0" smtClean="0">
                <a:solidFill>
                  <a:schemeClr val="bg1"/>
                </a:solidFill>
                <a:effectLst>
                  <a:outerShdw blurRad="38100" dist="38100" dir="2700000" algn="tl">
                    <a:srgbClr val="C0C0C0"/>
                  </a:outerShdw>
                </a:effectLst>
              </a:rPr>
              <a:t>Equal volumes of gases at the same T and P have the same number of molecules.</a:t>
            </a:r>
          </a:p>
        </p:txBody>
      </p:sp>
      <p:grpSp>
        <p:nvGrpSpPr>
          <p:cNvPr id="34820" name="Group 8"/>
          <p:cNvGrpSpPr>
            <a:grpSpLocks/>
          </p:cNvGrpSpPr>
          <p:nvPr/>
        </p:nvGrpSpPr>
        <p:grpSpPr bwMode="auto">
          <a:xfrm>
            <a:off x="2300288" y="2928938"/>
            <a:ext cx="5943600" cy="3251200"/>
            <a:chOff x="1449" y="1845"/>
            <a:chExt cx="3744" cy="2048"/>
          </a:xfrm>
        </p:grpSpPr>
        <p:pic>
          <p:nvPicPr>
            <p:cNvPr id="3482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 y="2700"/>
              <a:ext cx="640" cy="10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4822"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 y="1845"/>
              <a:ext cx="1288" cy="20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4823" name="Line 6"/>
            <p:cNvSpPr>
              <a:spLocks noChangeShapeType="1"/>
            </p:cNvSpPr>
            <p:nvPr/>
          </p:nvSpPr>
          <p:spPr bwMode="auto">
            <a:xfrm>
              <a:off x="2272" y="3024"/>
              <a:ext cx="1648" cy="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15" name="Rectangle 7"/>
            <p:cNvSpPr>
              <a:spLocks noChangeArrowheads="1"/>
            </p:cNvSpPr>
            <p:nvPr/>
          </p:nvSpPr>
          <p:spPr bwMode="auto">
            <a:xfrm>
              <a:off x="2243" y="3126"/>
              <a:ext cx="174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defRPr/>
              </a:pPr>
              <a:r>
                <a:rPr lang="en-US" sz="2800">
                  <a:solidFill>
                    <a:schemeClr val="bg1"/>
                  </a:solidFill>
                  <a:effectLst>
                    <a:outerShdw blurRad="38100" dist="38100" dir="2700000" algn="tl">
                      <a:srgbClr val="C0C0C0"/>
                    </a:outerShdw>
                  </a:effectLst>
                  <a:latin typeface="Arial" charset="0"/>
                </a:rPr>
                <a:t>twice as many molecules</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effectLst>
            <a:outerShdw dist="71842" dir="2700000" algn="ctr" rotWithShape="0">
              <a:srgbClr val="000000"/>
            </a:outerShdw>
          </a:effectLst>
        </p:spPr>
        <p:txBody>
          <a:bodyPr/>
          <a:lstStyle/>
          <a:p>
            <a:pPr>
              <a:defRPr/>
            </a:pPr>
            <a:r>
              <a:rPr lang="en-US" altLang="en-US" sz="4000" smtClean="0">
                <a:solidFill>
                  <a:srgbClr val="FAFD00"/>
                </a:solidFill>
                <a:effectLst>
                  <a:outerShdw blurRad="38100" dist="38100" dir="2700000" algn="tl">
                    <a:srgbClr val="000000"/>
                  </a:outerShdw>
                </a:effectLst>
                <a:latin typeface="Comic Sans MS" pitchFamily="66" charset="0"/>
              </a:rPr>
              <a:t>Avogadro’s Hypothesis and Kinetic Molecular Theory</a:t>
            </a:r>
            <a:endParaRPr lang="en-US" altLang="en-US" sz="4000" smtClean="0">
              <a:solidFill>
                <a:srgbClr val="FAFD00"/>
              </a:solidFill>
              <a:effectLst>
                <a:outerShdw blurRad="38100" dist="38100" dir="2700000" algn="tl">
                  <a:srgbClr val="000000"/>
                </a:outerShdw>
              </a:effectLst>
            </a:endParaRPr>
          </a:p>
        </p:txBody>
      </p:sp>
      <p:sp>
        <p:nvSpPr>
          <p:cNvPr id="53251"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defRPr/>
            </a:pPr>
            <a:r>
              <a:rPr lang="en-US" sz="3600">
                <a:solidFill>
                  <a:srgbClr val="FFFFFF"/>
                </a:solidFill>
                <a:effectLst>
                  <a:outerShdw blurRad="38100" dist="38100" dir="2700000" algn="tl">
                    <a:srgbClr val="000000"/>
                  </a:outerShdw>
                </a:effectLst>
                <a:latin typeface="Arial" charset="0"/>
              </a:rPr>
              <a:t>P proportional to n</a:t>
            </a:r>
          </a:p>
        </p:txBody>
      </p:sp>
      <p:pic>
        <p:nvPicPr>
          <p:cNvPr id="53253" name="12M10AN1.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4648200" y="2286000"/>
            <a:ext cx="3448050" cy="2830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Rectangle 7"/>
          <p:cNvSpPr>
            <a:spLocks noChangeArrowheads="1"/>
          </p:cNvSpPr>
          <p:nvPr/>
        </p:nvSpPr>
        <p:spPr bwMode="auto">
          <a:xfrm>
            <a:off x="304800" y="2286000"/>
            <a:ext cx="3581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30000"/>
              </a:spcBef>
              <a:buSzPct val="100000"/>
              <a:defRPr/>
            </a:pPr>
            <a:r>
              <a:rPr lang="en-US" altLang="en-US" sz="2800">
                <a:solidFill>
                  <a:srgbClr val="FFFFFF"/>
                </a:solidFill>
                <a:effectLst>
                  <a:outerShdw blurRad="38100" dist="38100" dir="2700000" algn="tl">
                    <a:srgbClr val="000000"/>
                  </a:outerShdw>
                </a:effectLst>
                <a:latin typeface="Arial" charset="0"/>
              </a:rPr>
              <a:t>The gases in this experiment are all measured at the same T and V.</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32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3"/>
                                        </p:tgtEl>
                                      </p:cBhvr>
                                    </p:cmd>
                                  </p:childTnLst>
                                </p:cTn>
                              </p:par>
                            </p:childTnLst>
                          </p:cTn>
                        </p:par>
                      </p:childTnLst>
                    </p:cTn>
                  </p:par>
                </p:childTnLst>
              </p:cTn>
              <p:nextCondLst>
                <p:cond evt="onClick" delay="0">
                  <p:tgtEl>
                    <p:spTgt spid="53253"/>
                  </p:tgtEl>
                </p:cond>
              </p:nextCondLst>
            </p:seq>
            <p:video>
              <p:cMediaNode>
                <p:cTn id="7" fill="hold" display="0">
                  <p:stCondLst>
                    <p:cond delay="indefinite"/>
                  </p:stCondLst>
                  <p:endCondLst>
                    <p:cond evt="onNext" delay="0">
                      <p:tgtEl>
                        <p:sldTgt/>
                      </p:tgtEl>
                    </p:cond>
                    <p:cond evt="onPrev" delay="0">
                      <p:tgtEl>
                        <p:sldTgt/>
                      </p:tgtEl>
                    </p:cond>
                  </p:endCondLst>
                </p:cTn>
                <p:tgtEl>
                  <p:spTgt spid="53253"/>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3400" y="1447800"/>
            <a:ext cx="7696200" cy="1447800"/>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endParaRPr lang="en-US" altLang="en-US"/>
          </a:p>
        </p:txBody>
      </p:sp>
      <p:sp>
        <p:nvSpPr>
          <p:cNvPr id="12291" name="Rectangle 3"/>
          <p:cNvSpPr>
            <a:spLocks noGrp="1" noChangeArrowheads="1"/>
          </p:cNvSpPr>
          <p:nvPr>
            <p:ph type="title"/>
          </p:nvPr>
        </p:nvSpPr>
        <p:spPr>
          <a:xfrm>
            <a:off x="838200" y="228600"/>
            <a:ext cx="7162800" cy="838200"/>
          </a:xfrm>
          <a:solidFill>
            <a:schemeClr val="accent2">
              <a:alpha val="31000"/>
            </a:schemeClr>
          </a:solidFill>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IDEAL GAS LAW</a:t>
            </a:r>
            <a:endParaRPr lang="en-US" altLang="en-US" sz="5400" smtClean="0">
              <a:solidFill>
                <a:schemeClr val="hlink"/>
              </a:solidFill>
              <a:effectLst>
                <a:outerShdw blurRad="38100" dist="38100" dir="2700000" algn="tl">
                  <a:srgbClr val="000000"/>
                </a:outerShdw>
              </a:effectLst>
            </a:endParaRPr>
          </a:p>
        </p:txBody>
      </p:sp>
      <p:sp>
        <p:nvSpPr>
          <p:cNvPr id="12292" name="Rectangle 4"/>
          <p:cNvSpPr>
            <a:spLocks noGrp="1" noChangeArrowheads="1"/>
          </p:cNvSpPr>
          <p:nvPr>
            <p:ph type="body" idx="1"/>
          </p:nvPr>
        </p:nvSpPr>
        <p:spPr>
          <a:xfrm>
            <a:off x="1066800" y="3352800"/>
            <a:ext cx="4495800" cy="3048000"/>
          </a:xfrm>
        </p:spPr>
        <p:txBody>
          <a:bodyPr/>
          <a:lstStyle/>
          <a:p>
            <a:pPr>
              <a:buFontTx/>
              <a:buNone/>
              <a:defRPr/>
            </a:pPr>
            <a:r>
              <a:rPr lang="en-US" altLang="en-US" sz="2800" smtClean="0">
                <a:solidFill>
                  <a:schemeClr val="bg1"/>
                </a:solidFill>
                <a:effectLst>
                  <a:outerShdw blurRad="38100" dist="38100" dir="2700000" algn="tl">
                    <a:srgbClr val="C0C0C0"/>
                  </a:outerShdw>
                </a:effectLst>
              </a:rPr>
              <a:t>Brings together gas properties.</a:t>
            </a:r>
          </a:p>
          <a:p>
            <a:pPr>
              <a:buFontTx/>
              <a:buNone/>
              <a:defRPr/>
            </a:pPr>
            <a:r>
              <a:rPr lang="en-US" altLang="en-US" sz="2800" smtClean="0">
                <a:solidFill>
                  <a:schemeClr val="bg1"/>
                </a:solidFill>
                <a:effectLst>
                  <a:outerShdw blurRad="38100" dist="38100" dir="2700000" algn="tl">
                    <a:srgbClr val="C0C0C0"/>
                  </a:outerShdw>
                </a:effectLst>
              </a:rPr>
              <a:t>Can be derived from experiment and theory.</a:t>
            </a:r>
          </a:p>
          <a:p>
            <a:pPr>
              <a:buFontTx/>
              <a:buNone/>
              <a:defRPr/>
            </a:pPr>
            <a:r>
              <a:rPr lang="en-US" altLang="en-US" sz="2800" smtClean="0">
                <a:solidFill>
                  <a:schemeClr val="bg1"/>
                </a:solidFill>
                <a:effectLst>
                  <a:outerShdw blurRad="38100" dist="38100" dir="2700000" algn="tl">
                    <a:srgbClr val="C0C0C0"/>
                  </a:outerShdw>
                </a:effectLst>
              </a:rPr>
              <a:t>BE SURE YOU KNOW THIS EQUATION!</a:t>
            </a:r>
            <a:endParaRPr lang="en-US" altLang="en-US" sz="2800" smtClean="0">
              <a:effectLst>
                <a:outerShdw blurRad="38100" dist="38100" dir="2700000" algn="tl">
                  <a:srgbClr val="C0C0C0"/>
                </a:outerShdw>
              </a:effectLst>
            </a:endParaRPr>
          </a:p>
        </p:txBody>
      </p:sp>
      <p:pic>
        <p:nvPicPr>
          <p:cNvPr id="3686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2817813"/>
            <a:ext cx="1655762" cy="3203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4" name="Rectangle 6"/>
          <p:cNvSpPr>
            <a:spLocks noChangeArrowheads="1"/>
          </p:cNvSpPr>
          <p:nvPr/>
        </p:nvSpPr>
        <p:spPr bwMode="auto">
          <a:xfrm>
            <a:off x="2032000" y="1524000"/>
            <a:ext cx="50784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defRPr/>
            </a:pPr>
            <a:r>
              <a:rPr lang="en-US" sz="6600">
                <a:solidFill>
                  <a:schemeClr val="tx1"/>
                </a:solidFill>
                <a:effectLst>
                  <a:outerShdw blurRad="38100" dist="38100" dir="2700000" algn="tl">
                    <a:srgbClr val="C0C0C0"/>
                  </a:outerShdw>
                </a:effectLst>
              </a:rPr>
              <a:t>P V = n R T</a:t>
            </a:r>
            <a:endParaRPr lang="en-US" sz="720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dissolve">
                                      <p:cBhvr>
                                        <p:cTn id="12" dur="500"/>
                                        <p:tgtEl>
                                          <p:spTgt spid="122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dissolve">
                                      <p:cBhvr>
                                        <p:cTn id="17" dur="500"/>
                                        <p:tgtEl>
                                          <p:spTgt spid="122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xEl>
                                              <p:pRg st="2" end="2"/>
                                            </p:txEl>
                                          </p:spTgt>
                                        </p:tgtEl>
                                        <p:attrNameLst>
                                          <p:attrName>style.visibility</p:attrName>
                                        </p:attrNameLst>
                                      </p:cBhvr>
                                      <p:to>
                                        <p:strVal val="visible"/>
                                      </p:to>
                                    </p:set>
                                    <p:animEffect transition="in" filter="dissolve">
                                      <p:cBhvr>
                                        <p:cTn id="22"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P spid="1229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696200" cy="1143000"/>
          </a:xfrm>
          <a:solidFill>
            <a:schemeClr val="accent2">
              <a:alpha val="30000"/>
            </a:schemeClr>
          </a:solidFill>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Using PV = nRT</a:t>
            </a:r>
            <a:endParaRPr lang="en-US" altLang="en-US" sz="6000" smtClean="0">
              <a:solidFill>
                <a:schemeClr val="hlink"/>
              </a:solidFill>
              <a:effectLst>
                <a:outerShdw blurRad="38100" dist="38100" dir="2700000" algn="tl">
                  <a:srgbClr val="000000"/>
                </a:outerShdw>
              </a:effectLst>
            </a:endParaRPr>
          </a:p>
        </p:txBody>
      </p:sp>
      <p:sp>
        <p:nvSpPr>
          <p:cNvPr id="19459" name="Rectangle 3"/>
          <p:cNvSpPr>
            <a:spLocks noGrp="1" noChangeArrowheads="1"/>
          </p:cNvSpPr>
          <p:nvPr>
            <p:ph type="body" idx="1"/>
          </p:nvPr>
        </p:nvSpPr>
        <p:spPr>
          <a:xfrm>
            <a:off x="685800" y="1447800"/>
            <a:ext cx="7772400" cy="5029200"/>
          </a:xfrm>
          <a:solidFill>
            <a:schemeClr val="accent2">
              <a:alpha val="22000"/>
            </a:schemeClr>
          </a:solidFill>
        </p:spPr>
        <p:txBody>
          <a:bodyPr/>
          <a:lstStyle/>
          <a:p>
            <a:pPr>
              <a:buFontTx/>
              <a:buNone/>
              <a:defRPr/>
            </a:pPr>
            <a:r>
              <a:rPr lang="en-US" altLang="en-US" smtClean="0">
                <a:solidFill>
                  <a:schemeClr val="bg1"/>
                </a:solidFill>
                <a:effectLst>
                  <a:outerShdw blurRad="38100" dist="38100" dir="2700000" algn="tl">
                    <a:srgbClr val="000000"/>
                  </a:outerShdw>
                </a:effectLst>
              </a:rPr>
              <a:t>P = Pressure</a:t>
            </a:r>
          </a:p>
          <a:p>
            <a:pPr>
              <a:buFontTx/>
              <a:buNone/>
              <a:defRPr/>
            </a:pPr>
            <a:r>
              <a:rPr lang="en-US" altLang="en-US" smtClean="0">
                <a:solidFill>
                  <a:schemeClr val="bg1"/>
                </a:solidFill>
                <a:effectLst>
                  <a:outerShdw blurRad="38100" dist="38100" dir="2700000" algn="tl">
                    <a:srgbClr val="000000"/>
                  </a:outerShdw>
                </a:effectLst>
              </a:rPr>
              <a:t>V = Volume</a:t>
            </a:r>
          </a:p>
          <a:p>
            <a:pPr>
              <a:buFontTx/>
              <a:buNone/>
              <a:defRPr/>
            </a:pPr>
            <a:r>
              <a:rPr lang="en-US" altLang="en-US" smtClean="0">
                <a:solidFill>
                  <a:schemeClr val="bg1"/>
                </a:solidFill>
                <a:effectLst>
                  <a:outerShdw blurRad="38100" dist="38100" dir="2700000" algn="tl">
                    <a:srgbClr val="000000"/>
                  </a:outerShdw>
                </a:effectLst>
              </a:rPr>
              <a:t>T = Temperature</a:t>
            </a:r>
          </a:p>
          <a:p>
            <a:pPr>
              <a:buFontTx/>
              <a:buNone/>
              <a:defRPr/>
            </a:pPr>
            <a:r>
              <a:rPr lang="en-US" altLang="en-US" smtClean="0">
                <a:solidFill>
                  <a:schemeClr val="bg1"/>
                </a:solidFill>
                <a:effectLst>
                  <a:outerShdw blurRad="38100" dist="38100" dir="2700000" algn="tl">
                    <a:srgbClr val="000000"/>
                  </a:outerShdw>
                </a:effectLst>
              </a:rPr>
              <a:t>N = number of moles</a:t>
            </a:r>
          </a:p>
          <a:p>
            <a:pPr>
              <a:buFontTx/>
              <a:buNone/>
              <a:defRPr/>
            </a:pPr>
            <a:endParaRPr lang="en-US" altLang="en-US" smtClean="0">
              <a:solidFill>
                <a:schemeClr val="bg1"/>
              </a:solidFill>
              <a:effectLst>
                <a:outerShdw blurRad="38100" dist="38100" dir="2700000" algn="tl">
                  <a:srgbClr val="000000"/>
                </a:outerShdw>
              </a:effectLst>
            </a:endParaRPr>
          </a:p>
          <a:p>
            <a:pPr>
              <a:buFontTx/>
              <a:buNone/>
              <a:defRPr/>
            </a:pPr>
            <a:r>
              <a:rPr lang="en-US" altLang="en-US" smtClean="0">
                <a:solidFill>
                  <a:schemeClr val="bg1"/>
                </a:solidFill>
                <a:effectLst>
                  <a:outerShdw blurRad="38100" dist="38100" dir="2700000" algn="tl">
                    <a:srgbClr val="000000"/>
                  </a:outerShdw>
                </a:effectLst>
              </a:rPr>
              <a:t>R is a constant, called the </a:t>
            </a:r>
            <a:r>
              <a:rPr lang="en-US" altLang="en-US" smtClean="0">
                <a:solidFill>
                  <a:srgbClr val="FAFD00"/>
                </a:solidFill>
                <a:effectLst>
                  <a:outerShdw blurRad="38100" dist="38100" dir="2700000" algn="tl">
                    <a:srgbClr val="000000"/>
                  </a:outerShdw>
                </a:effectLst>
              </a:rPr>
              <a:t>Ideal Gas Constant</a:t>
            </a:r>
          </a:p>
          <a:p>
            <a:pPr>
              <a:buFontTx/>
              <a:buNone/>
              <a:defRPr/>
            </a:pPr>
            <a:r>
              <a:rPr lang="en-US" altLang="en-US" smtClean="0">
                <a:solidFill>
                  <a:schemeClr val="bg1"/>
                </a:solidFill>
                <a:effectLst>
                  <a:outerShdw blurRad="38100" dist="38100" dir="2700000" algn="tl">
                    <a:srgbClr val="000000"/>
                  </a:outerShdw>
                </a:effectLst>
              </a:rPr>
              <a:t>Instead of learning a different value for R for all the possible unit combinations, we can just </a:t>
            </a:r>
            <a:r>
              <a:rPr lang="en-US" altLang="en-US" smtClean="0">
                <a:solidFill>
                  <a:srgbClr val="FAFD00"/>
                </a:solidFill>
                <a:effectLst>
                  <a:outerShdw blurRad="38100" dist="38100" dir="2700000" algn="tl">
                    <a:srgbClr val="000000"/>
                  </a:outerShdw>
                </a:effectLst>
              </a:rPr>
              <a:t>memorize</a:t>
            </a:r>
            <a:r>
              <a:rPr lang="en-US" altLang="en-US" smtClean="0">
                <a:solidFill>
                  <a:schemeClr val="bg1"/>
                </a:solidFill>
                <a:effectLst>
                  <a:outerShdw blurRad="38100" dist="38100" dir="2700000" algn="tl">
                    <a:srgbClr val="000000"/>
                  </a:outerShdw>
                </a:effectLst>
              </a:rPr>
              <a:t> </a:t>
            </a:r>
            <a:r>
              <a:rPr lang="en-US" altLang="en-US" smtClean="0">
                <a:solidFill>
                  <a:srgbClr val="FAFD00"/>
                </a:solidFill>
                <a:effectLst>
                  <a:outerShdw blurRad="38100" dist="38100" dir="2700000" algn="tl">
                    <a:srgbClr val="000000"/>
                  </a:outerShdw>
                </a:effectLst>
              </a:rPr>
              <a:t>one</a:t>
            </a:r>
            <a:r>
              <a:rPr lang="en-US" altLang="en-US" smtClean="0">
                <a:solidFill>
                  <a:schemeClr val="bg1"/>
                </a:solidFill>
                <a:effectLst>
                  <a:outerShdw blurRad="38100" dist="38100" dir="2700000" algn="tl">
                    <a:srgbClr val="000000"/>
                  </a:outerShdw>
                </a:effectLst>
              </a:rPr>
              <a:t> value and </a:t>
            </a:r>
            <a:r>
              <a:rPr lang="en-US" altLang="en-US" smtClean="0">
                <a:solidFill>
                  <a:srgbClr val="FAFD00"/>
                </a:solidFill>
                <a:effectLst>
                  <a:outerShdw blurRad="38100" dist="38100" dir="2700000" algn="tl">
                    <a:srgbClr val="000000"/>
                  </a:outerShdw>
                </a:effectLst>
              </a:rPr>
              <a:t>convert the units to match R.</a:t>
            </a:r>
          </a:p>
          <a:p>
            <a:pPr>
              <a:buFontTx/>
              <a:buNone/>
              <a:defRPr/>
            </a:pPr>
            <a:r>
              <a:rPr lang="en-US" altLang="en-US" smtClean="0">
                <a:effectLst>
                  <a:outerShdw blurRad="38100" dist="38100" dir="2700000" algn="tl">
                    <a:srgbClr val="FFFFFF"/>
                  </a:outerShdw>
                </a:effectLst>
              </a:rPr>
              <a:t> 	</a:t>
            </a:r>
            <a:br>
              <a:rPr lang="en-US" altLang="en-US" smtClean="0">
                <a:effectLst>
                  <a:outerShdw blurRad="38100" dist="38100" dir="2700000" algn="tl">
                    <a:srgbClr val="FFFFFF"/>
                  </a:outerShdw>
                </a:effectLst>
              </a:rPr>
            </a:br>
            <a:r>
              <a:rPr lang="en-US" altLang="en-US" sz="3600" smtClean="0">
                <a:solidFill>
                  <a:srgbClr val="FAFD00"/>
                </a:solidFill>
                <a:effectLst>
                  <a:outerShdw blurRad="38100" dist="38100" dir="2700000" algn="tl">
                    <a:srgbClr val="000000"/>
                  </a:outerShdw>
                </a:effectLst>
              </a:rPr>
              <a:t>R = 0.0821</a:t>
            </a:r>
          </a:p>
        </p:txBody>
      </p:sp>
      <p:sp>
        <p:nvSpPr>
          <p:cNvPr id="19460" name="Line 4"/>
          <p:cNvSpPr>
            <a:spLocks noChangeShapeType="1"/>
          </p:cNvSpPr>
          <p:nvPr/>
        </p:nvSpPr>
        <p:spPr bwMode="auto">
          <a:xfrm>
            <a:off x="3581400" y="5791200"/>
            <a:ext cx="1600200"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9461" name="Rectangle 5"/>
          <p:cNvSpPr>
            <a:spLocks noChangeArrowheads="1"/>
          </p:cNvSpPr>
          <p:nvPr/>
        </p:nvSpPr>
        <p:spPr bwMode="auto">
          <a:xfrm>
            <a:off x="3581400" y="5029200"/>
            <a:ext cx="1752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2800">
                <a:solidFill>
                  <a:srgbClr val="FAFD00"/>
                </a:solidFill>
                <a:latin typeface="Arial" panose="020B0604020202020204" pitchFamily="34" charset="0"/>
              </a:rPr>
              <a:t>L • atm </a:t>
            </a:r>
          </a:p>
          <a:p>
            <a:pPr>
              <a:lnSpc>
                <a:spcPct val="100000"/>
              </a:lnSpc>
            </a:pPr>
            <a:r>
              <a:rPr lang="en-US" altLang="en-US" sz="2800">
                <a:solidFill>
                  <a:srgbClr val="FAFD00"/>
                </a:solidFill>
                <a:latin typeface="Arial" panose="020B0604020202020204" pitchFamily="34" charset="0"/>
              </a:rPr>
              <a:t>                    </a:t>
            </a:r>
          </a:p>
          <a:p>
            <a:pPr>
              <a:lnSpc>
                <a:spcPct val="100000"/>
              </a:lnSpc>
            </a:pPr>
            <a:r>
              <a:rPr lang="en-US" altLang="en-US" sz="2800">
                <a:solidFill>
                  <a:srgbClr val="FAFD00"/>
                </a:solidFill>
                <a:latin typeface="Arial" panose="020B0604020202020204" pitchFamily="34" charset="0"/>
              </a:rPr>
              <a:t>Mol • 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animEffect transition="in" filter="dissolve">
                                      <p:cBhvr>
                                        <p:cTn id="7" dur="500"/>
                                        <p:tgtEl>
                                          <p:spTgt spid="19459">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7" end="7"/>
                                            </p:txEl>
                                          </p:spTgt>
                                        </p:tgtEl>
                                        <p:attrNameLst>
                                          <p:attrName>style.visibility</p:attrName>
                                        </p:attrNameLst>
                                      </p:cBhvr>
                                      <p:to>
                                        <p:strVal val="visible"/>
                                      </p:to>
                                    </p:set>
                                    <p:animEffect transition="in" filter="dissolve">
                                      <p:cBhvr>
                                        <p:cTn id="12" dur="500"/>
                                        <p:tgtEl>
                                          <p:spTgt spid="19459">
                                            <p:txEl>
                                              <p:pRg st="7" end="7"/>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P spid="1946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66800" y="304800"/>
            <a:ext cx="7162800" cy="1143000"/>
          </a:xfrm>
          <a:solidFill>
            <a:schemeClr val="accent2">
              <a:alpha val="30000"/>
            </a:schemeClr>
          </a:solidFill>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Using PV = nRT</a:t>
            </a:r>
            <a:endParaRPr lang="en-US" altLang="en-US" sz="6000" smtClean="0">
              <a:solidFill>
                <a:schemeClr val="hlink"/>
              </a:solidFill>
              <a:effectLst>
                <a:outerShdw blurRad="38100" dist="38100" dir="2700000" algn="tl">
                  <a:srgbClr val="000000"/>
                </a:outerShdw>
              </a:effectLst>
            </a:endParaRPr>
          </a:p>
        </p:txBody>
      </p:sp>
      <p:sp>
        <p:nvSpPr>
          <p:cNvPr id="68611" name="Rectangle 3"/>
          <p:cNvSpPr>
            <a:spLocks noGrp="1" noChangeArrowheads="1"/>
          </p:cNvSpPr>
          <p:nvPr>
            <p:ph type="body" idx="1"/>
          </p:nvPr>
        </p:nvSpPr>
        <p:spPr>
          <a:xfrm>
            <a:off x="685800" y="1447800"/>
            <a:ext cx="7772400" cy="5029200"/>
          </a:xfrm>
          <a:solidFill>
            <a:srgbClr val="0000FF">
              <a:alpha val="25999"/>
            </a:srgbClr>
          </a:solidFill>
        </p:spPr>
        <p:txBody>
          <a:bodyPr/>
          <a:lstStyle/>
          <a:p>
            <a:pPr>
              <a:buFontTx/>
              <a:buNone/>
              <a:defRPr/>
            </a:pPr>
            <a:r>
              <a:rPr lang="en-US" altLang="en-US" sz="2800" smtClean="0">
                <a:solidFill>
                  <a:schemeClr val="bg1"/>
                </a:solidFill>
                <a:effectLst>
                  <a:outerShdw blurRad="38100" dist="38100" dir="2700000" algn="tl">
                    <a:srgbClr val="000000"/>
                  </a:outerShdw>
                </a:effectLst>
              </a:rPr>
              <a:t>How much N</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 is required to fill a small room with a volume of 960 cubic feet (27,000 L) to 745 mm Hg at 25 </a:t>
            </a:r>
            <a:r>
              <a:rPr lang="en-US" altLang="en-US" sz="2800" baseline="30000" smtClean="0">
                <a:solidFill>
                  <a:schemeClr val="bg1"/>
                </a:solidFill>
                <a:effectLst>
                  <a:outerShdw blurRad="38100" dist="38100" dir="2700000" algn="tl">
                    <a:srgbClr val="000000"/>
                  </a:outerShdw>
                </a:effectLst>
              </a:rPr>
              <a:t>o</a:t>
            </a:r>
            <a:r>
              <a:rPr lang="en-US" altLang="en-US" sz="2800" smtClean="0">
                <a:solidFill>
                  <a:schemeClr val="bg1"/>
                </a:solidFill>
                <a:effectLst>
                  <a:outerShdw blurRad="38100" dist="38100" dir="2700000" algn="tl">
                    <a:srgbClr val="000000"/>
                  </a:outerShdw>
                </a:effectLst>
              </a:rPr>
              <a:t>C?</a:t>
            </a:r>
          </a:p>
          <a:p>
            <a:pPr>
              <a:buFontTx/>
              <a:buNone/>
              <a:defRPr/>
            </a:pPr>
            <a:r>
              <a:rPr lang="en-US" altLang="en-US" sz="2800" smtClean="0">
                <a:effectLst>
                  <a:outerShdw blurRad="38100" dist="38100" dir="2700000" algn="tl">
                    <a:srgbClr val="FFFFFF"/>
                  </a:outerShdw>
                </a:effectLst>
              </a:rPr>
              <a:t> </a:t>
            </a:r>
            <a:r>
              <a:rPr lang="en-US" altLang="en-US" sz="2800" smtClean="0">
                <a:solidFill>
                  <a:schemeClr val="accent1"/>
                </a:solidFill>
                <a:effectLst>
                  <a:outerShdw blurRad="38100" dist="38100" dir="2700000" algn="tl">
                    <a:srgbClr val="000000"/>
                  </a:outerShdw>
                </a:effectLst>
              </a:rPr>
              <a:t>Solution</a:t>
            </a:r>
            <a:endParaRPr lang="en-US" altLang="en-US" sz="2800" smtClean="0">
              <a:effectLst>
                <a:outerShdw blurRad="38100" dist="38100" dir="2700000" algn="tl">
                  <a:srgbClr val="FFFFFF"/>
                </a:outerShdw>
              </a:effectLst>
            </a:endParaRPr>
          </a:p>
          <a:p>
            <a:pPr>
              <a:buFontTx/>
              <a:buNone/>
              <a:defRPr/>
            </a:pPr>
            <a:r>
              <a:rPr lang="en-US" altLang="en-US" sz="2800" smtClean="0">
                <a:solidFill>
                  <a:schemeClr val="bg1"/>
                </a:solidFill>
                <a:effectLst>
                  <a:outerShdw blurRad="38100" dist="38100" dir="2700000" algn="tl">
                    <a:srgbClr val="000000"/>
                  </a:outerShdw>
                </a:effectLst>
              </a:rPr>
              <a:t>1. Get all data into proper units</a:t>
            </a:r>
            <a:endParaRPr lang="en-US" altLang="en-US" smtClean="0">
              <a:solidFill>
                <a:schemeClr val="bg1"/>
              </a:solidFill>
            </a:endParaRPr>
          </a:p>
          <a:p>
            <a:pPr>
              <a:buFontTx/>
              <a:buNone/>
              <a:defRPr/>
            </a:pPr>
            <a:r>
              <a:rPr lang="en-US" altLang="en-US" smtClean="0">
                <a:solidFill>
                  <a:schemeClr val="bg1"/>
                </a:solidFill>
              </a:rPr>
              <a:t> </a:t>
            </a:r>
            <a:r>
              <a:rPr lang="en-US" altLang="en-US" sz="2800" smtClean="0">
                <a:solidFill>
                  <a:schemeClr val="bg1"/>
                </a:solidFill>
                <a:effectLst>
                  <a:outerShdw blurRad="38100" dist="38100" dir="2700000" algn="tl">
                    <a:srgbClr val="000000"/>
                  </a:outerShdw>
                </a:effectLst>
              </a:rPr>
              <a:t> 	V = 27,000 L</a:t>
            </a:r>
          </a:p>
          <a:p>
            <a:pPr>
              <a:buFontTx/>
              <a:buNone/>
              <a:defRPr/>
            </a:pPr>
            <a:r>
              <a:rPr lang="en-US" altLang="en-US" sz="2800" smtClean="0">
                <a:solidFill>
                  <a:schemeClr val="bg1"/>
                </a:solidFill>
                <a:effectLst>
                  <a:outerShdw blurRad="38100" dist="38100" dir="2700000" algn="tl">
                    <a:srgbClr val="000000"/>
                  </a:outerShdw>
                </a:effectLst>
              </a:rPr>
              <a:t> 	T = 25 </a:t>
            </a:r>
            <a:r>
              <a:rPr lang="en-US" altLang="en-US" sz="2800" baseline="30000" smtClean="0">
                <a:solidFill>
                  <a:schemeClr val="bg1"/>
                </a:solidFill>
                <a:effectLst>
                  <a:outerShdw blurRad="38100" dist="38100" dir="2700000" algn="tl">
                    <a:srgbClr val="000000"/>
                  </a:outerShdw>
                </a:effectLst>
              </a:rPr>
              <a:t>o</a:t>
            </a:r>
            <a:r>
              <a:rPr lang="en-US" altLang="en-US" sz="2800" smtClean="0">
                <a:solidFill>
                  <a:schemeClr val="bg1"/>
                </a:solidFill>
                <a:effectLst>
                  <a:outerShdw blurRad="38100" dist="38100" dir="2700000" algn="tl">
                    <a:srgbClr val="000000"/>
                  </a:outerShdw>
                </a:effectLst>
              </a:rPr>
              <a:t>C + 273 = 298 K</a:t>
            </a:r>
          </a:p>
          <a:p>
            <a:pPr>
              <a:buFontTx/>
              <a:buNone/>
              <a:defRPr/>
            </a:pPr>
            <a:r>
              <a:rPr lang="en-US" altLang="en-US" sz="2800" smtClean="0">
                <a:solidFill>
                  <a:schemeClr val="bg1"/>
                </a:solidFill>
                <a:effectLst>
                  <a:outerShdw blurRad="38100" dist="38100" dir="2700000" algn="tl">
                    <a:srgbClr val="000000"/>
                  </a:outerShdw>
                </a:effectLst>
              </a:rPr>
              <a:t> 	P = 745 mm Hg (1 atm/760 mm Hg) </a:t>
            </a:r>
            <a:br>
              <a:rPr lang="en-US" altLang="en-US" sz="2800" smtClean="0">
                <a:solidFill>
                  <a:schemeClr val="bg1"/>
                </a:solidFill>
                <a:effectLst>
                  <a:outerShdw blurRad="38100" dist="38100" dir="2700000" algn="tl">
                    <a:srgbClr val="000000"/>
                  </a:outerShdw>
                </a:effectLst>
              </a:rPr>
            </a:br>
            <a:r>
              <a:rPr lang="en-US" altLang="en-US" sz="2800" smtClean="0">
                <a:solidFill>
                  <a:schemeClr val="bg1"/>
                </a:solidFill>
                <a:effectLst>
                  <a:outerShdw blurRad="38100" dist="38100" dir="2700000" algn="tl">
                    <a:srgbClr val="000000"/>
                  </a:outerShdw>
                </a:effectLst>
              </a:rPr>
              <a:t>     = 0.98 atm</a:t>
            </a:r>
          </a:p>
          <a:p>
            <a:pPr>
              <a:buFontTx/>
              <a:buNone/>
              <a:defRPr/>
            </a:pPr>
            <a:r>
              <a:rPr lang="en-US" altLang="en-US" sz="2800" smtClean="0">
                <a:solidFill>
                  <a:schemeClr val="bg1"/>
                </a:solidFill>
                <a:effectLst>
                  <a:outerShdw blurRad="38100" dist="38100" dir="2700000" algn="tl">
                    <a:srgbClr val="000000"/>
                  </a:outerShdw>
                </a:effectLst>
              </a:rPr>
              <a:t>And we always know R, 0.0821 L atm / mol K</a:t>
            </a:r>
          </a:p>
          <a:p>
            <a:pPr>
              <a:defRPr/>
            </a:pPr>
            <a:endParaRPr lang="en-US" altLang="en-US" sz="2800" smtClean="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dissolve">
                                      <p:cBhvr>
                                        <p:cTn id="7" dur="500"/>
                                        <p:tgtEl>
                                          <p:spTgt spid="68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dissolve">
                                      <p:cBhvr>
                                        <p:cTn id="12" dur="500"/>
                                        <p:tgtEl>
                                          <p:spTgt spid="686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dissolve">
                                      <p:cBhvr>
                                        <p:cTn id="17" dur="500"/>
                                        <p:tgtEl>
                                          <p:spTgt spid="686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dissolve">
                                      <p:cBhvr>
                                        <p:cTn id="22" dur="500"/>
                                        <p:tgtEl>
                                          <p:spTgt spid="686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611">
                                            <p:txEl>
                                              <p:pRg st="6" end="6"/>
                                            </p:txEl>
                                          </p:spTgt>
                                        </p:tgtEl>
                                        <p:attrNameLst>
                                          <p:attrName>style.visibility</p:attrName>
                                        </p:attrNameLst>
                                      </p:cBhvr>
                                      <p:to>
                                        <p:strVal val="visible"/>
                                      </p:to>
                                    </p:set>
                                    <p:animEffect transition="in" filter="dissolve">
                                      <p:cBhvr>
                                        <p:cTn id="27" dur="500"/>
                                        <p:tgtEl>
                                          <p:spTgt spid="686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8611">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611">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04800"/>
            <a:ext cx="7162800" cy="1143000"/>
          </a:xfrm>
          <a:solidFill>
            <a:srgbClr val="0000FF">
              <a:alpha val="30000"/>
            </a:srgbClr>
          </a:solidFill>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Using PV = nRT</a:t>
            </a:r>
            <a:endParaRPr lang="en-US" altLang="en-US" sz="6000" smtClean="0">
              <a:solidFill>
                <a:schemeClr val="hlink"/>
              </a:solidFill>
              <a:effectLst>
                <a:outerShdw blurRad="38100" dist="38100" dir="2700000" algn="tl">
                  <a:srgbClr val="000000"/>
                </a:outerShdw>
              </a:effectLst>
            </a:endParaRPr>
          </a:p>
        </p:txBody>
      </p:sp>
      <p:sp>
        <p:nvSpPr>
          <p:cNvPr id="22531" name="Rectangle 3"/>
          <p:cNvSpPr>
            <a:spLocks noGrp="1" noChangeArrowheads="1"/>
          </p:cNvSpPr>
          <p:nvPr>
            <p:ph type="body" idx="1"/>
          </p:nvPr>
        </p:nvSpPr>
        <p:spPr>
          <a:xfrm>
            <a:off x="685800" y="1447800"/>
            <a:ext cx="7772400" cy="4648200"/>
          </a:xfrm>
          <a:solidFill>
            <a:srgbClr val="0000FF">
              <a:alpha val="39999"/>
            </a:srgbClr>
          </a:solidFill>
        </p:spPr>
        <p:txBody>
          <a:bodyPr/>
          <a:lstStyle/>
          <a:p>
            <a:pPr>
              <a:buFontTx/>
              <a:buNone/>
              <a:defRPr/>
            </a:pPr>
            <a:r>
              <a:rPr lang="en-US" altLang="en-US" sz="2000" smtClean="0">
                <a:solidFill>
                  <a:schemeClr val="bg1"/>
                </a:solidFill>
                <a:effectLst>
                  <a:outerShdw blurRad="38100" dist="38100" dir="2700000" algn="tl">
                    <a:srgbClr val="000000"/>
                  </a:outerShdw>
                </a:effectLst>
              </a:rPr>
              <a:t>How much N</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is req’d to fill a small room with a volume of 960 cubic feet (27,000 L) to P = 745 mm Hg at 25 </a:t>
            </a:r>
            <a:r>
              <a:rPr lang="en-US" altLang="en-US" sz="2000" baseline="30000" smtClean="0">
                <a:solidFill>
                  <a:schemeClr val="bg1"/>
                </a:solidFill>
                <a:effectLst>
                  <a:outerShdw blurRad="38100" dist="38100" dir="2700000" algn="tl">
                    <a:srgbClr val="000000"/>
                  </a:outerShdw>
                </a:effectLst>
              </a:rPr>
              <a:t>o</a:t>
            </a:r>
            <a:r>
              <a:rPr lang="en-US" altLang="en-US" sz="2000" smtClean="0">
                <a:solidFill>
                  <a:schemeClr val="bg1"/>
                </a:solidFill>
                <a:effectLst>
                  <a:outerShdw blurRad="38100" dist="38100" dir="2700000" algn="tl">
                    <a:srgbClr val="000000"/>
                  </a:outerShdw>
                </a:effectLst>
              </a:rPr>
              <a:t>C?</a:t>
            </a:r>
          </a:p>
          <a:p>
            <a:pPr>
              <a:buFontTx/>
              <a:buNone/>
              <a:defRPr/>
            </a:pPr>
            <a:r>
              <a:rPr lang="en-US" altLang="en-US" sz="2000" smtClean="0">
                <a:effectLst>
                  <a:outerShdw blurRad="38100" dist="38100" dir="2700000" algn="tl">
                    <a:srgbClr val="FFFFFF"/>
                  </a:outerShdw>
                </a:effectLst>
              </a:rPr>
              <a:t> </a:t>
            </a:r>
            <a:r>
              <a:rPr lang="en-US" altLang="en-US" sz="2800" smtClean="0">
                <a:solidFill>
                  <a:schemeClr val="accent1"/>
                </a:solidFill>
                <a:effectLst>
                  <a:outerShdw blurRad="38100" dist="38100" dir="2700000" algn="tl">
                    <a:srgbClr val="000000"/>
                  </a:outerShdw>
                </a:effectLst>
              </a:rPr>
              <a:t>Solution</a:t>
            </a:r>
            <a:endParaRPr lang="en-US" altLang="en-US" sz="2800" smtClean="0">
              <a:effectLst>
                <a:outerShdw blurRad="38100" dist="38100" dir="2700000" algn="tl">
                  <a:srgbClr val="FFFFFF"/>
                </a:outerShdw>
              </a:effectLst>
            </a:endParaRPr>
          </a:p>
          <a:p>
            <a:pPr>
              <a:buFontTx/>
              <a:buNone/>
              <a:defRPr/>
            </a:pPr>
            <a:r>
              <a:rPr lang="en-US" altLang="en-US" sz="2800" smtClean="0">
                <a:solidFill>
                  <a:schemeClr val="bg1"/>
                </a:solidFill>
                <a:effectLst>
                  <a:outerShdw blurRad="38100" dist="38100" dir="2700000" algn="tl">
                    <a:srgbClr val="000000"/>
                  </a:outerShdw>
                </a:effectLst>
              </a:rPr>
              <a:t>2. Now plug in those values and solve for the unknown.</a:t>
            </a:r>
          </a:p>
          <a:p>
            <a:pPr>
              <a:buFontTx/>
              <a:buNone/>
              <a:defRPr/>
            </a:pPr>
            <a:r>
              <a:rPr lang="en-US" altLang="en-US" sz="3600" smtClean="0">
                <a:solidFill>
                  <a:schemeClr val="hlink"/>
                </a:solidFill>
                <a:effectLst>
                  <a:outerShdw blurRad="38100" dist="38100" dir="2700000" algn="tl">
                    <a:srgbClr val="000000"/>
                  </a:outerShdw>
                </a:effectLst>
                <a:latin typeface="Comic Sans MS" pitchFamily="66" charset="0"/>
              </a:rPr>
              <a:t>PV = </a:t>
            </a:r>
            <a:r>
              <a:rPr lang="en-US" altLang="en-US" sz="3600" smtClean="0">
                <a:solidFill>
                  <a:srgbClr val="FAFD00"/>
                </a:solidFill>
                <a:effectLst>
                  <a:outerShdw blurRad="38100" dist="38100" dir="2700000" algn="tl">
                    <a:srgbClr val="000000"/>
                  </a:outerShdw>
                </a:effectLst>
                <a:latin typeface="Comic Sans MS" pitchFamily="66" charset="0"/>
              </a:rPr>
              <a:t>n</a:t>
            </a:r>
            <a:r>
              <a:rPr lang="en-US" altLang="en-US" sz="3600" smtClean="0">
                <a:solidFill>
                  <a:schemeClr val="hlink"/>
                </a:solidFill>
                <a:effectLst>
                  <a:outerShdw blurRad="38100" dist="38100" dir="2700000" algn="tl">
                    <a:srgbClr val="000000"/>
                  </a:outerShdw>
                </a:effectLst>
                <a:latin typeface="Comic Sans MS" pitchFamily="66" charset="0"/>
              </a:rPr>
              <a:t>RT</a:t>
            </a:r>
          </a:p>
          <a:p>
            <a:pPr>
              <a:buFontTx/>
              <a:buNone/>
              <a:defRPr/>
            </a:pPr>
            <a:endParaRPr lang="en-US" altLang="en-US" sz="2800" smtClean="0">
              <a:solidFill>
                <a:schemeClr val="bg1"/>
              </a:solidFill>
              <a:effectLst>
                <a:outerShdw blurRad="38100" dist="38100" dir="2700000" algn="tl">
                  <a:srgbClr val="000000"/>
                </a:outerShdw>
              </a:effectLst>
            </a:endParaRPr>
          </a:p>
          <a:p>
            <a:pPr>
              <a:defRPr/>
            </a:pPr>
            <a:endParaRPr lang="en-US" altLang="en-US" sz="2800" smtClean="0">
              <a:solidFill>
                <a:schemeClr val="bg1"/>
              </a:solidFill>
              <a:effectLst>
                <a:outerShdw blurRad="38100" dist="38100" dir="2700000" algn="tl">
                  <a:srgbClr val="000000"/>
                </a:outerShdw>
              </a:effectLst>
            </a:endParaRPr>
          </a:p>
        </p:txBody>
      </p:sp>
      <p:graphicFrame>
        <p:nvGraphicFramePr>
          <p:cNvPr id="22533" name="Object 5"/>
          <p:cNvGraphicFramePr>
            <a:graphicFrameLocks/>
          </p:cNvGraphicFramePr>
          <p:nvPr/>
        </p:nvGraphicFramePr>
        <p:xfrm>
          <a:off x="1219200" y="4876800"/>
          <a:ext cx="6311900" cy="1028700"/>
        </p:xfrm>
        <a:graphic>
          <a:graphicData uri="http://schemas.openxmlformats.org/presentationml/2006/ole">
            <mc:AlternateContent xmlns:mc="http://schemas.openxmlformats.org/markup-compatibility/2006">
              <mc:Choice xmlns:v="urn:schemas-microsoft-com:vml" Requires="v">
                <p:oleObj spid="_x0000_s39947" name="Equation" r:id="rId3" imgW="3162300" imgH="520700" progId="Equation.3">
                  <p:embed/>
                </p:oleObj>
              </mc:Choice>
              <mc:Fallback>
                <p:oleObj name="Equation" r:id="rId3" imgW="3162300" imgH="520700"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76800"/>
                        <a:ext cx="6311900" cy="1028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534" name="Text Box 6"/>
          <p:cNvSpPr txBox="1">
            <a:spLocks noChangeArrowheads="1"/>
          </p:cNvSpPr>
          <p:nvPr/>
        </p:nvSpPr>
        <p:spPr bwMode="auto">
          <a:xfrm>
            <a:off x="1219200" y="6096000"/>
            <a:ext cx="6877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defRPr/>
            </a:pPr>
            <a:r>
              <a:rPr lang="en-US" sz="2800">
                <a:solidFill>
                  <a:schemeClr val="bg1"/>
                </a:solidFill>
                <a:effectLst>
                  <a:outerShdw blurRad="38100" dist="38100" dir="2700000" algn="tl">
                    <a:srgbClr val="C0C0C0"/>
                  </a:outerShdw>
                </a:effectLst>
                <a:latin typeface="Arial" charset="0"/>
              </a:rPr>
              <a:t>n = 1.1 x 10</a:t>
            </a:r>
            <a:r>
              <a:rPr lang="en-US" sz="2800" baseline="30000">
                <a:solidFill>
                  <a:schemeClr val="bg1"/>
                </a:solidFill>
                <a:effectLst>
                  <a:outerShdw blurRad="38100" dist="38100" dir="2700000" algn="tl">
                    <a:srgbClr val="C0C0C0"/>
                  </a:outerShdw>
                </a:effectLst>
                <a:latin typeface="Arial" charset="0"/>
              </a:rPr>
              <a:t>3</a:t>
            </a:r>
            <a:r>
              <a:rPr lang="en-US" sz="2800">
                <a:solidFill>
                  <a:schemeClr val="bg1"/>
                </a:solidFill>
                <a:effectLst>
                  <a:outerShdw blurRad="38100" dist="38100" dir="2700000" algn="tl">
                    <a:srgbClr val="C0C0C0"/>
                  </a:outerShdw>
                </a:effectLst>
                <a:latin typeface="Arial" charset="0"/>
              </a:rPr>
              <a:t> mol (or about 30 kg of gas)</a:t>
            </a:r>
          </a:p>
        </p:txBody>
      </p:sp>
      <p:sp>
        <p:nvSpPr>
          <p:cNvPr id="22536" name="Line 8"/>
          <p:cNvSpPr>
            <a:spLocks noChangeShapeType="1"/>
          </p:cNvSpPr>
          <p:nvPr/>
        </p:nvSpPr>
        <p:spPr bwMode="auto">
          <a:xfrm>
            <a:off x="609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2133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V="1">
            <a:off x="2209800" y="3657600"/>
            <a:ext cx="685800" cy="457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V="1">
            <a:off x="2057400" y="4191000"/>
            <a:ext cx="838200" cy="533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40" name="Rectangle 12"/>
          <p:cNvSpPr>
            <a:spLocks noChangeArrowheads="1"/>
          </p:cNvSpPr>
          <p:nvPr/>
        </p:nvSpPr>
        <p:spPr bwMode="auto">
          <a:xfrm>
            <a:off x="641350" y="4267200"/>
            <a:ext cx="24828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defRPr/>
            </a:pPr>
            <a:r>
              <a:rPr lang="en-US" altLang="en-US" sz="2800">
                <a:effectLst>
                  <a:outerShdw blurRad="38100" dist="38100" dir="2700000" algn="tl">
                    <a:srgbClr val="C0C0C0"/>
                  </a:outerShdw>
                </a:effectLst>
                <a:latin typeface="Arial" charset="0"/>
              </a:rPr>
              <a:t>RT           RT</a:t>
            </a:r>
            <a:endParaRPr lang="en-US" sz="2800">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down)">
                                      <p:cBhvr>
                                        <p:cTn id="7" dur="500"/>
                                        <p:tgtEl>
                                          <p:spTgt spid="225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wipe(down)">
                                      <p:cBhvr>
                                        <p:cTn id="10" dur="500"/>
                                        <p:tgtEl>
                                          <p:spTgt spid="22540"/>
                                        </p:tgtEl>
                                      </p:cBhvr>
                                    </p:animEffect>
                                  </p:childTnLst>
                                </p:cTn>
                              </p:par>
                              <p:par>
                                <p:cTn id="11" presetID="22" presetClass="entr" presetSubtype="4" fill="hold"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wipe(down)">
                                      <p:cBhvr>
                                        <p:cTn id="13" dur="500"/>
                                        <p:tgtEl>
                                          <p:spTgt spid="22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wipe(down)">
                                      <p:cBhvr>
                                        <p:cTn id="18" dur="500"/>
                                        <p:tgtEl>
                                          <p:spTgt spid="225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wipe(down)">
                                      <p:cBhvr>
                                        <p:cTn id="23" dur="500"/>
                                        <p:tgtEl>
                                          <p:spTgt spid="225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ssolve">
                                      <p:cBhvr>
                                        <p:cTn id="28" dur="500"/>
                                        <p:tgtEl>
                                          <p:spTgt spid="225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dissolve">
                                      <p:cBhvr>
                                        <p:cTn id="33"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7772400" cy="1143000"/>
          </a:xfrm>
          <a:solidFill>
            <a:schemeClr val="accent2">
              <a:alpha val="29019"/>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3200" smtClean="0">
                <a:solidFill>
                  <a:schemeClr val="hlink"/>
                </a:solidFill>
              </a:rPr>
              <a:t>Learning Check</a:t>
            </a:r>
            <a:endParaRPr lang="en-US" altLang="en-US" smtClean="0">
              <a:solidFill>
                <a:schemeClr val="hlink"/>
              </a:solidFill>
            </a:endParaRPr>
          </a:p>
        </p:txBody>
      </p:sp>
      <p:sp>
        <p:nvSpPr>
          <p:cNvPr id="40963" name="Rectangle 3"/>
          <p:cNvSpPr>
            <a:spLocks noGrp="1" noChangeArrowheads="1"/>
          </p:cNvSpPr>
          <p:nvPr>
            <p:ph type="body" idx="1"/>
          </p:nvPr>
        </p:nvSpPr>
        <p:spPr>
          <a:xfrm>
            <a:off x="304800" y="1676400"/>
            <a:ext cx="8458200" cy="2514600"/>
          </a:xfrm>
          <a:solidFill>
            <a:schemeClr val="accent2">
              <a:alpha val="27843"/>
            </a:schemeClr>
          </a:solidFill>
        </p:spPr>
        <p:txBody>
          <a:bodyPr/>
          <a:lstStyle/>
          <a:p>
            <a:pPr marL="342900" indent="-342900">
              <a:buFontTx/>
              <a:buNone/>
            </a:pPr>
            <a:r>
              <a:rPr lang="en-US" altLang="en-US" sz="2100" b="0" smtClean="0"/>
              <a:t>	</a:t>
            </a:r>
            <a:r>
              <a:rPr lang="en-US" altLang="en-US" sz="3200" smtClean="0">
                <a:solidFill>
                  <a:schemeClr val="bg1"/>
                </a:solidFill>
              </a:rPr>
              <a:t>Dinitrogen monoxide (N</a:t>
            </a:r>
            <a:r>
              <a:rPr lang="en-US" altLang="en-US" sz="3200" baseline="-25000" smtClean="0">
                <a:solidFill>
                  <a:schemeClr val="bg1"/>
                </a:solidFill>
              </a:rPr>
              <a:t>2</a:t>
            </a:r>
            <a:r>
              <a:rPr lang="en-US" altLang="en-US" sz="3200" smtClean="0">
                <a:solidFill>
                  <a:schemeClr val="bg1"/>
                </a:solidFill>
              </a:rPr>
              <a:t>O), laughing gas, is used by dentists as an anesthetic.  If 2.86 mol of gas occupies a 20.0 L tank at 23°C, what is the pressure (mm Hg) in the tank in the dentist office?</a:t>
            </a:r>
          </a:p>
        </p:txBody>
      </p:sp>
      <p:graphicFrame>
        <p:nvGraphicFramePr>
          <p:cNvPr id="40964" name="Object 4"/>
          <p:cNvGraphicFramePr>
            <a:graphicFrameLocks noChangeAspect="1"/>
          </p:cNvGraphicFramePr>
          <p:nvPr/>
        </p:nvGraphicFramePr>
        <p:xfrm>
          <a:off x="4419600" y="4419600"/>
          <a:ext cx="1662113" cy="1981200"/>
        </p:xfrm>
        <a:graphic>
          <a:graphicData uri="http://schemas.openxmlformats.org/presentationml/2006/ole">
            <mc:AlternateContent xmlns:mc="http://schemas.openxmlformats.org/markup-compatibility/2006">
              <mc:Choice xmlns:v="urn:schemas-microsoft-com:vml" Requires="v">
                <p:oleObj spid="_x0000_s40965" name="Clip" r:id="rId3" imgW="609532" imgH="752575" progId="MS_ClipArt_Gallery.2">
                  <p:embed/>
                </p:oleObj>
              </mc:Choice>
              <mc:Fallback>
                <p:oleObj name="Clip" r:id="rId3" imgW="609532" imgH="75257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19600"/>
                        <a:ext cx="166211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7772400" cy="1143000"/>
          </a:xfrm>
          <a:solidFill>
            <a:schemeClr val="accent2">
              <a:alpha val="29019"/>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rPr>
              <a:t>Solution</a:t>
            </a:r>
          </a:p>
        </p:txBody>
      </p:sp>
      <p:sp>
        <p:nvSpPr>
          <p:cNvPr id="41987" name="Rectangle 3"/>
          <p:cNvSpPr>
            <a:spLocks noGrp="1" noChangeArrowheads="1"/>
          </p:cNvSpPr>
          <p:nvPr>
            <p:ph type="body" idx="1"/>
          </p:nvPr>
        </p:nvSpPr>
        <p:spPr>
          <a:xfrm>
            <a:off x="304800" y="1676400"/>
            <a:ext cx="5029200" cy="4572000"/>
          </a:xfrm>
          <a:solidFill>
            <a:schemeClr val="accent2">
              <a:alpha val="50980"/>
            </a:schemeClr>
          </a:solidFill>
        </p:spPr>
        <p:txBody>
          <a:bodyPr/>
          <a:lstStyle/>
          <a:p>
            <a:pPr marL="342900" indent="-342900">
              <a:buFontTx/>
              <a:buNone/>
            </a:pPr>
            <a:r>
              <a:rPr lang="en-US" altLang="en-US" sz="2800" b="0" smtClean="0">
                <a:solidFill>
                  <a:schemeClr val="bg1"/>
                </a:solidFill>
              </a:rPr>
              <a:t>Set up data for 3 of the 4 gas variables </a:t>
            </a:r>
          </a:p>
          <a:p>
            <a:pPr marL="342900" indent="-342900">
              <a:buFontTx/>
              <a:buNone/>
            </a:pPr>
            <a:r>
              <a:rPr lang="en-US" altLang="en-US" sz="2800" b="0" smtClean="0">
                <a:solidFill>
                  <a:schemeClr val="bg1"/>
                </a:solidFill>
              </a:rPr>
              <a:t>Adjust to match the units of R </a:t>
            </a:r>
          </a:p>
          <a:p>
            <a:pPr marL="342900" indent="-342900">
              <a:lnSpc>
                <a:spcPct val="60000"/>
              </a:lnSpc>
              <a:buFontTx/>
              <a:buNone/>
            </a:pPr>
            <a:r>
              <a:rPr lang="en-US" altLang="en-US" sz="2800" b="0" smtClean="0">
                <a:solidFill>
                  <a:schemeClr val="bg1"/>
                </a:solidFill>
              </a:rPr>
              <a:t>  </a:t>
            </a:r>
          </a:p>
          <a:p>
            <a:pPr marL="342900" indent="-342900">
              <a:lnSpc>
                <a:spcPct val="60000"/>
              </a:lnSpc>
              <a:buFontTx/>
              <a:buNone/>
            </a:pPr>
            <a:r>
              <a:rPr lang="en-US" altLang="en-US" sz="2800" b="0" smtClean="0">
                <a:solidFill>
                  <a:schemeClr val="bg1"/>
                </a:solidFill>
              </a:rPr>
              <a:t>	V  =  20.0 L</a:t>
            </a:r>
          </a:p>
          <a:p>
            <a:pPr marL="342900" indent="-342900">
              <a:lnSpc>
                <a:spcPct val="60000"/>
              </a:lnSpc>
              <a:buFontTx/>
              <a:buNone/>
            </a:pPr>
            <a:endParaRPr lang="en-US" altLang="en-US" sz="2800" b="0" smtClean="0">
              <a:solidFill>
                <a:schemeClr val="bg1"/>
              </a:solidFill>
            </a:endParaRPr>
          </a:p>
          <a:p>
            <a:pPr marL="342900" indent="-342900">
              <a:lnSpc>
                <a:spcPct val="60000"/>
              </a:lnSpc>
              <a:buFontTx/>
              <a:buNone/>
            </a:pPr>
            <a:r>
              <a:rPr lang="en-US" altLang="en-US" sz="2800" b="0" smtClean="0">
                <a:solidFill>
                  <a:schemeClr val="bg1"/>
                </a:solidFill>
              </a:rPr>
              <a:t>	T  =  23°C  + 273  =	296 K</a:t>
            </a:r>
          </a:p>
          <a:p>
            <a:pPr marL="342900" indent="-342900">
              <a:lnSpc>
                <a:spcPct val="60000"/>
              </a:lnSpc>
              <a:buFontTx/>
              <a:buNone/>
            </a:pPr>
            <a:endParaRPr lang="en-US" altLang="en-US" sz="2800" b="0" smtClean="0">
              <a:solidFill>
                <a:schemeClr val="bg1"/>
              </a:solidFill>
            </a:endParaRPr>
          </a:p>
          <a:p>
            <a:pPr marL="342900" indent="-342900">
              <a:lnSpc>
                <a:spcPct val="60000"/>
              </a:lnSpc>
              <a:buFontTx/>
              <a:buNone/>
            </a:pPr>
            <a:r>
              <a:rPr lang="en-US" altLang="en-US" sz="2800" b="0" smtClean="0">
                <a:solidFill>
                  <a:schemeClr val="bg1"/>
                </a:solidFill>
              </a:rPr>
              <a:t>	n  =  2.86 mol</a:t>
            </a:r>
          </a:p>
          <a:p>
            <a:pPr marL="342900" indent="-342900">
              <a:lnSpc>
                <a:spcPct val="60000"/>
              </a:lnSpc>
              <a:buFontTx/>
              <a:buNone/>
            </a:pPr>
            <a:endParaRPr lang="en-US" altLang="en-US" sz="2800" b="0" smtClean="0">
              <a:solidFill>
                <a:schemeClr val="bg1"/>
              </a:solidFill>
            </a:endParaRPr>
          </a:p>
          <a:p>
            <a:pPr marL="342900" indent="-342900">
              <a:lnSpc>
                <a:spcPct val="60000"/>
              </a:lnSpc>
              <a:buFontTx/>
              <a:buNone/>
            </a:pPr>
            <a:r>
              <a:rPr lang="en-US" altLang="en-US" sz="2800" b="0" smtClean="0">
                <a:solidFill>
                  <a:schemeClr val="bg1"/>
                </a:solidFill>
              </a:rPr>
              <a:t>	P  =       ?                 	</a:t>
            </a:r>
            <a:endParaRPr lang="en-US" altLang="en-US" sz="2800" smtClean="0">
              <a:solidFill>
                <a:schemeClr val="bg1"/>
              </a:solidFill>
            </a:endParaRPr>
          </a:p>
          <a:p>
            <a:pPr marL="342900" indent="-342900">
              <a:buFontTx/>
              <a:buNone/>
            </a:pPr>
            <a:endParaRPr lang="en-US" altLang="en-US" sz="2800" b="0" smtClean="0">
              <a:solidFill>
                <a:schemeClr val="bg1"/>
              </a:solidFill>
            </a:endParaRPr>
          </a:p>
        </p:txBody>
      </p:sp>
      <p:sp>
        <p:nvSpPr>
          <p:cNvPr id="121860" name="Rectangle 4"/>
          <p:cNvSpPr>
            <a:spLocks noChangeArrowheads="1"/>
          </p:cNvSpPr>
          <p:nvPr/>
        </p:nvSpPr>
        <p:spPr bwMode="auto">
          <a:xfrm>
            <a:off x="5562600" y="1905000"/>
            <a:ext cx="3276600" cy="3657600"/>
          </a:xfrm>
          <a:prstGeom prst="rect">
            <a:avLst/>
          </a:prstGeom>
          <a:solidFill>
            <a:schemeClr val="accent2">
              <a:alpha val="45097"/>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gn="l">
              <a:spcBef>
                <a:spcPct val="30000"/>
              </a:spcBef>
              <a:buSzPct val="100000"/>
            </a:pPr>
            <a:r>
              <a:rPr lang="en-US" altLang="en-US" sz="2100" b="0">
                <a:solidFill>
                  <a:srgbClr val="FAFD00"/>
                </a:solidFill>
                <a:latin typeface="Arial" panose="020B0604020202020204" pitchFamily="34" charset="0"/>
              </a:rPr>
              <a:t>PV = nRT</a:t>
            </a:r>
            <a:r>
              <a:rPr lang="en-US" altLang="en-US" sz="2100" b="0">
                <a:solidFill>
                  <a:schemeClr val="accent1"/>
                </a:solidFill>
                <a:latin typeface="Arial" panose="020B0604020202020204" pitchFamily="34" charset="0"/>
              </a:rPr>
              <a:t>	</a:t>
            </a:r>
          </a:p>
          <a:p>
            <a:pPr algn="l">
              <a:spcBef>
                <a:spcPct val="30000"/>
              </a:spcBef>
              <a:buSzPct val="100000"/>
            </a:pPr>
            <a:endParaRPr lang="en-US" altLang="en-US" sz="2100" b="0">
              <a:solidFill>
                <a:schemeClr val="accent1"/>
              </a:solidFill>
              <a:latin typeface="Arial" panose="020B0604020202020204" pitchFamily="34" charset="0"/>
            </a:endParaRPr>
          </a:p>
          <a:p>
            <a:pPr algn="l">
              <a:spcBef>
                <a:spcPct val="30000"/>
              </a:spcBef>
              <a:buSzPct val="100000"/>
            </a:pPr>
            <a:r>
              <a:rPr lang="en-US" altLang="en-US" sz="2100" b="0">
                <a:solidFill>
                  <a:schemeClr val="bg1"/>
                </a:solidFill>
                <a:latin typeface="Arial" panose="020B0604020202020204" pitchFamily="34" charset="0"/>
              </a:rPr>
              <a:t>Rearrange ideal gas law for unknown P</a:t>
            </a:r>
          </a:p>
          <a:p>
            <a:pPr algn="l">
              <a:lnSpc>
                <a:spcPct val="40000"/>
              </a:lnSpc>
              <a:spcBef>
                <a:spcPct val="30000"/>
              </a:spcBef>
              <a:buSzPct val="100000"/>
            </a:pPr>
            <a:endParaRPr lang="en-US" altLang="en-US" sz="2100" b="0">
              <a:solidFill>
                <a:schemeClr val="bg1"/>
              </a:solidFill>
              <a:latin typeface="Arial" panose="020B0604020202020204" pitchFamily="34" charset="0"/>
            </a:endParaRPr>
          </a:p>
          <a:p>
            <a:pPr algn="l">
              <a:spcBef>
                <a:spcPct val="30000"/>
              </a:spcBef>
              <a:buSzPct val="100000"/>
            </a:pPr>
            <a:r>
              <a:rPr lang="en-US" altLang="en-US" sz="2100" b="0">
                <a:solidFill>
                  <a:schemeClr val="bg1"/>
                </a:solidFill>
                <a:latin typeface="Arial" panose="020B0604020202020204" pitchFamily="34" charset="0"/>
              </a:rPr>
              <a:t>	P  =  </a:t>
            </a:r>
            <a:r>
              <a:rPr lang="en-US" altLang="en-US" sz="2100" b="0" u="sng">
                <a:solidFill>
                  <a:schemeClr val="bg1"/>
                </a:solidFill>
                <a:latin typeface="Arial" panose="020B0604020202020204" pitchFamily="34" charset="0"/>
              </a:rPr>
              <a:t>nRT</a:t>
            </a:r>
          </a:p>
          <a:p>
            <a:pPr algn="l">
              <a:spcBef>
                <a:spcPct val="30000"/>
              </a:spcBef>
              <a:buSzPct val="100000"/>
            </a:pPr>
            <a:r>
              <a:rPr lang="en-US" altLang="en-US" sz="2100" b="0">
                <a:solidFill>
                  <a:schemeClr val="bg1"/>
                </a:solidFill>
                <a:latin typeface="Arial" panose="020B0604020202020204" pitchFamily="34" charset="0"/>
              </a:rPr>
              <a:t>	           V</a:t>
            </a:r>
          </a:p>
          <a:p>
            <a:pPr algn="l">
              <a:lnSpc>
                <a:spcPct val="30000"/>
              </a:lnSpc>
              <a:spcBef>
                <a:spcPct val="30000"/>
              </a:spcBef>
              <a:buSzPct val="100000"/>
            </a:pPr>
            <a:endParaRPr lang="en-US" altLang="en-US" sz="2100" b="0">
              <a:solidFill>
                <a:schemeClr val="bg1"/>
              </a:solidFill>
              <a:latin typeface="Arial" panose="020B0604020202020204" pitchFamily="34" charset="0"/>
            </a:endParaRPr>
          </a:p>
          <a:p>
            <a:pPr algn="l">
              <a:spcBef>
                <a:spcPct val="30000"/>
              </a:spcBef>
              <a:buSzPct val="100000"/>
            </a:pPr>
            <a:r>
              <a:rPr lang="en-US" altLang="en-US" sz="2100" b="0">
                <a:solidFill>
                  <a:schemeClr val="bg1"/>
                </a:solidFill>
                <a:latin typeface="Arial" panose="020B0604020202020204" pitchFamily="34" charset="0"/>
              </a:rPr>
              <a:t>	Substitute values of n, R, T and V and solve for P</a:t>
            </a:r>
            <a:endParaRPr lang="en-US" altLang="en-US" sz="21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304800" y="457200"/>
            <a:ext cx="8534400" cy="3962400"/>
          </a:xfrm>
          <a:solidFill>
            <a:schemeClr val="accent2">
              <a:alpha val="50980"/>
            </a:schemeClr>
          </a:solidFill>
        </p:spPr>
        <p:txBody>
          <a:bodyPr/>
          <a:lstStyle/>
          <a:p>
            <a:pPr marL="342900" indent="-342900">
              <a:buFontTx/>
              <a:buNone/>
            </a:pPr>
            <a:r>
              <a:rPr lang="en-US" altLang="en-US" sz="2100" b="0" smtClean="0">
                <a:solidFill>
                  <a:schemeClr val="accent1"/>
                </a:solidFill>
              </a:rPr>
              <a:t>	</a:t>
            </a:r>
            <a:r>
              <a:rPr lang="en-US" altLang="en-US" sz="2800" smtClean="0">
                <a:solidFill>
                  <a:schemeClr val="bg1"/>
                </a:solidFill>
              </a:rPr>
              <a:t>P  	=  (</a:t>
            </a:r>
            <a:r>
              <a:rPr lang="en-US" altLang="en-US" sz="2800" u="sng" smtClean="0">
                <a:solidFill>
                  <a:schemeClr val="bg1"/>
                </a:solidFill>
              </a:rPr>
              <a:t>2.86 mol)(0.0821 L atm/mol K)(296 K)</a:t>
            </a:r>
          </a:p>
          <a:p>
            <a:pPr marL="342900" indent="-342900">
              <a:buFontTx/>
              <a:buNone/>
            </a:pPr>
            <a:r>
              <a:rPr lang="en-US" altLang="en-US" sz="2800" smtClean="0">
                <a:solidFill>
                  <a:schemeClr val="bg1"/>
                </a:solidFill>
              </a:rPr>
              <a:t>                 			 (20.0 L) </a:t>
            </a:r>
            <a:r>
              <a:rPr lang="en-US" altLang="en-US" sz="2800" u="sng" smtClean="0">
                <a:solidFill>
                  <a:schemeClr val="bg1"/>
                </a:solidFill>
              </a:rPr>
              <a:t>  </a:t>
            </a:r>
            <a:endParaRPr lang="en-US" altLang="en-US" sz="2800" smtClean="0">
              <a:solidFill>
                <a:schemeClr val="bg1"/>
              </a:solidFill>
            </a:endParaRPr>
          </a:p>
          <a:p>
            <a:pPr marL="342900" indent="-342900">
              <a:buFontTx/>
              <a:buNone/>
            </a:pPr>
            <a:endParaRPr lang="en-US" altLang="en-US" sz="2800" smtClean="0">
              <a:solidFill>
                <a:schemeClr val="bg1"/>
              </a:solidFill>
            </a:endParaRPr>
          </a:p>
          <a:p>
            <a:pPr marL="342900" indent="-342900">
              <a:buFontTx/>
              <a:buNone/>
            </a:pPr>
            <a:r>
              <a:rPr lang="en-US" altLang="en-US" sz="2800" smtClean="0">
                <a:solidFill>
                  <a:schemeClr val="bg1"/>
                </a:solidFill>
              </a:rPr>
              <a:t>		= 3.48 atm</a:t>
            </a:r>
          </a:p>
          <a:p>
            <a:pPr marL="342900" indent="-342900">
              <a:buFontTx/>
              <a:buNone/>
            </a:pPr>
            <a:endParaRPr lang="en-US" altLang="en-US" sz="2800" smtClean="0">
              <a:solidFill>
                <a:schemeClr val="bg1"/>
              </a:solidFill>
            </a:endParaRPr>
          </a:p>
          <a:p>
            <a:pPr marL="342900" indent="-342900">
              <a:buFontTx/>
              <a:buNone/>
            </a:pPr>
            <a:r>
              <a:rPr lang="en-US" altLang="en-US" sz="2800" smtClean="0">
                <a:solidFill>
                  <a:schemeClr val="bg1"/>
                </a:solidFill>
              </a:rPr>
              <a:t>3.48 atm    760 mm Hg</a:t>
            </a:r>
          </a:p>
          <a:p>
            <a:pPr marL="342900" indent="-342900">
              <a:buFontTx/>
              <a:buNone/>
            </a:pPr>
            <a:r>
              <a:rPr lang="en-US" altLang="en-US" sz="2800" smtClean="0">
                <a:solidFill>
                  <a:schemeClr val="bg1"/>
                </a:solidFill>
              </a:rPr>
              <a:t>                     1 atm</a:t>
            </a:r>
          </a:p>
          <a:p>
            <a:pPr marL="342900" indent="-342900">
              <a:buFontTx/>
              <a:buNone/>
            </a:pPr>
            <a:r>
              <a:rPr lang="en-US" altLang="en-US" sz="2800" smtClean="0">
                <a:solidFill>
                  <a:schemeClr val="bg1"/>
                </a:solidFill>
              </a:rPr>
              <a:t>						</a:t>
            </a:r>
            <a:r>
              <a:rPr lang="en-US" altLang="en-US" sz="2100" b="0" smtClean="0">
                <a:solidFill>
                  <a:schemeClr val="bg1"/>
                </a:solidFill>
              </a:rPr>
              <a:t>					</a:t>
            </a:r>
            <a:r>
              <a:rPr lang="en-US" altLang="en-US" sz="2100" smtClean="0">
                <a:solidFill>
                  <a:schemeClr val="bg1"/>
                </a:solidFill>
              </a:rPr>
              <a:t>	     </a:t>
            </a:r>
          </a:p>
          <a:p>
            <a:pPr marL="342900" indent="-342900"/>
            <a:endParaRPr lang="en-US" altLang="en-US" sz="2100" smtClean="0">
              <a:solidFill>
                <a:schemeClr val="bg1"/>
              </a:solidFill>
            </a:endParaRPr>
          </a:p>
        </p:txBody>
      </p:sp>
      <p:sp>
        <p:nvSpPr>
          <p:cNvPr id="43011" name="Rectangle 9"/>
          <p:cNvSpPr>
            <a:spLocks noChangeArrowheads="1"/>
          </p:cNvSpPr>
          <p:nvPr/>
        </p:nvSpPr>
        <p:spPr bwMode="auto">
          <a:xfrm>
            <a:off x="4838700" y="3276600"/>
            <a:ext cx="3976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a:solidFill>
                  <a:schemeClr val="bg1"/>
                </a:solidFill>
                <a:latin typeface="Arial" panose="020B0604020202020204" pitchFamily="34" charset="0"/>
              </a:rPr>
              <a:t>=  2.64 x 10</a:t>
            </a:r>
            <a:r>
              <a:rPr lang="en-US" altLang="en-US" sz="3200" baseline="30000">
                <a:solidFill>
                  <a:schemeClr val="bg1"/>
                </a:solidFill>
                <a:latin typeface="Arial" panose="020B0604020202020204" pitchFamily="34" charset="0"/>
              </a:rPr>
              <a:t>3</a:t>
            </a:r>
            <a:r>
              <a:rPr lang="en-US" altLang="en-US" sz="3200">
                <a:solidFill>
                  <a:schemeClr val="bg1"/>
                </a:solidFill>
                <a:latin typeface="Arial" panose="020B0604020202020204" pitchFamily="34" charset="0"/>
              </a:rPr>
              <a:t> mm Hg</a:t>
            </a:r>
          </a:p>
        </p:txBody>
      </p:sp>
      <p:sp>
        <p:nvSpPr>
          <p:cNvPr id="43012" name="Line 10"/>
          <p:cNvSpPr>
            <a:spLocks noChangeShapeType="1"/>
          </p:cNvSpPr>
          <p:nvPr/>
        </p:nvSpPr>
        <p:spPr bwMode="auto">
          <a:xfrm>
            <a:off x="457200" y="3581400"/>
            <a:ext cx="3962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43013" name="Line 11"/>
          <p:cNvSpPr>
            <a:spLocks noChangeShapeType="1"/>
          </p:cNvSpPr>
          <p:nvPr/>
        </p:nvSpPr>
        <p:spPr bwMode="auto">
          <a:xfrm>
            <a:off x="2057400" y="3048000"/>
            <a:ext cx="0" cy="838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flipV="1">
            <a:off x="2590800" y="609600"/>
            <a:ext cx="762000" cy="152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flipV="1">
            <a:off x="5715000" y="609600"/>
            <a:ext cx="609600" cy="152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flipV="1">
            <a:off x="5029200" y="1066800"/>
            <a:ext cx="3810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flipV="1">
            <a:off x="4648200" y="457200"/>
            <a:ext cx="3810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6" name="Line 16"/>
          <p:cNvSpPr>
            <a:spLocks noChangeShapeType="1"/>
          </p:cNvSpPr>
          <p:nvPr/>
        </p:nvSpPr>
        <p:spPr bwMode="auto">
          <a:xfrm flipV="1">
            <a:off x="6324600" y="533400"/>
            <a:ext cx="457200" cy="2286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7" name="Line 17"/>
          <p:cNvSpPr>
            <a:spLocks noChangeShapeType="1"/>
          </p:cNvSpPr>
          <p:nvPr/>
        </p:nvSpPr>
        <p:spPr bwMode="auto">
          <a:xfrm flipV="1">
            <a:off x="7620000" y="533400"/>
            <a:ext cx="4572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9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28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2289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228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897"/>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22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xtLs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a:defRPr/>
            </a:pPr>
            <a:r>
              <a:rPr lang="en-US" altLang="en-US" sz="5400" smtClean="0">
                <a:solidFill>
                  <a:schemeClr val="hlink"/>
                </a:solidFill>
                <a:effectLst>
                  <a:outerShdw blurRad="38100" dist="38100" dir="2700000" algn="tl">
                    <a:srgbClr val="C0C0C0"/>
                  </a:outerShdw>
                </a:effectLst>
                <a:latin typeface="Comic Sans MS" pitchFamily="66" charset="0"/>
              </a:rPr>
              <a:t>General Properties of Gases</a:t>
            </a:r>
            <a:endParaRPr lang="en-US" altLang="en-US" sz="5400" smtClean="0">
              <a:solidFill>
                <a:schemeClr val="hlink"/>
              </a:solidFill>
              <a:effectLst>
                <a:outerShdw blurRad="38100" dist="38100" dir="2700000" algn="tl">
                  <a:srgbClr val="C0C0C0"/>
                </a:outerShdw>
              </a:effectLst>
            </a:endParaRPr>
          </a:p>
        </p:txBody>
      </p:sp>
      <p:sp>
        <p:nvSpPr>
          <p:cNvPr id="7171" name="Rectangle 3"/>
          <p:cNvSpPr>
            <a:spLocks noGrp="1" noChangeArrowheads="1"/>
          </p:cNvSpPr>
          <p:nvPr>
            <p:ph type="body" idx="1"/>
          </p:nvPr>
        </p:nvSpPr>
        <p:spPr>
          <a:xfrm>
            <a:off x="2971800" y="2057400"/>
            <a:ext cx="5562600" cy="4495800"/>
          </a:xfrm>
          <a:solidFill>
            <a:schemeClr val="accent2">
              <a:alpha val="30000"/>
            </a:schemeClr>
          </a:solidFill>
        </p:spPr>
        <p:txBody>
          <a:bodyPr/>
          <a:lstStyle/>
          <a:p>
            <a:pPr>
              <a:defRPr/>
            </a:pPr>
            <a:r>
              <a:rPr lang="en-US" altLang="en-US" sz="3200" smtClean="0">
                <a:solidFill>
                  <a:schemeClr val="bg1"/>
                </a:solidFill>
                <a:effectLst>
                  <a:outerShdw blurRad="38100" dist="38100" dir="2700000" algn="tl">
                    <a:srgbClr val="000000"/>
                  </a:outerShdw>
                </a:effectLst>
              </a:rPr>
              <a:t>There is a lot of “free” space in a gas.</a:t>
            </a:r>
          </a:p>
          <a:p>
            <a:pPr>
              <a:defRPr/>
            </a:pPr>
            <a:r>
              <a:rPr lang="en-US" altLang="en-US" sz="3200" smtClean="0">
                <a:solidFill>
                  <a:schemeClr val="bg1"/>
                </a:solidFill>
                <a:effectLst>
                  <a:outerShdw blurRad="38100" dist="38100" dir="2700000" algn="tl">
                    <a:srgbClr val="000000"/>
                  </a:outerShdw>
                </a:effectLst>
              </a:rPr>
              <a:t>Gases can be expanded infinitely.</a:t>
            </a:r>
          </a:p>
          <a:p>
            <a:pPr>
              <a:defRPr/>
            </a:pPr>
            <a:r>
              <a:rPr lang="en-US" altLang="en-US" sz="3200" smtClean="0">
                <a:solidFill>
                  <a:schemeClr val="bg1"/>
                </a:solidFill>
                <a:effectLst>
                  <a:outerShdw blurRad="38100" dist="38100" dir="2700000" algn="tl">
                    <a:srgbClr val="000000"/>
                  </a:outerShdw>
                </a:effectLst>
              </a:rPr>
              <a:t>Gases fill containers uniformly and completely.</a:t>
            </a:r>
          </a:p>
          <a:p>
            <a:pPr>
              <a:defRPr/>
            </a:pPr>
            <a:r>
              <a:rPr lang="en-US" altLang="en-US" sz="3200" smtClean="0">
                <a:solidFill>
                  <a:schemeClr val="bg1"/>
                </a:solidFill>
                <a:effectLst>
                  <a:outerShdw blurRad="38100" dist="38100" dir="2700000" algn="tl">
                    <a:srgbClr val="000000"/>
                  </a:outerShdw>
                </a:effectLst>
              </a:rPr>
              <a:t>Gases diffuse and mix rapidly.</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8513"/>
            <a:ext cx="2554288" cy="379888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1143000"/>
          </a:xfrm>
          <a:solidFill>
            <a:schemeClr val="accent2">
              <a:alpha val="27843"/>
            </a:schemeClr>
          </a:solidFill>
          <a:ln w="38100">
            <a:solidFill>
              <a:schemeClr val="hlink"/>
            </a:solidFill>
            <a:miter lim="800000"/>
            <a:headEnd/>
            <a:tailEnd/>
          </a:ln>
        </p:spPr>
        <p:txBody>
          <a:bodyPr/>
          <a:lstStyle/>
          <a:p>
            <a:r>
              <a:rPr lang="en-US" altLang="en-US" sz="4400" smtClean="0">
                <a:solidFill>
                  <a:schemeClr val="hlink"/>
                </a:solidFill>
              </a:rPr>
              <a:t>Learning Check</a:t>
            </a:r>
            <a:endParaRPr lang="en-US" altLang="en-US" smtClean="0">
              <a:solidFill>
                <a:schemeClr val="hlink"/>
              </a:solidFill>
            </a:endParaRPr>
          </a:p>
        </p:txBody>
      </p:sp>
      <p:sp>
        <p:nvSpPr>
          <p:cNvPr id="44035" name="Rectangle 3"/>
          <p:cNvSpPr>
            <a:spLocks noGrp="1" noChangeArrowheads="1"/>
          </p:cNvSpPr>
          <p:nvPr>
            <p:ph type="body" idx="1"/>
          </p:nvPr>
        </p:nvSpPr>
        <p:spPr>
          <a:xfrm>
            <a:off x="685800" y="1828800"/>
            <a:ext cx="7772400" cy="4267200"/>
          </a:xfrm>
          <a:solidFill>
            <a:schemeClr val="accent2">
              <a:alpha val="29019"/>
            </a:schemeClr>
          </a:solidFill>
        </p:spPr>
        <p:txBody>
          <a:bodyPr/>
          <a:lstStyle/>
          <a:p>
            <a:pPr marL="342900" indent="-342900">
              <a:buFontTx/>
              <a:buNone/>
            </a:pPr>
            <a:r>
              <a:rPr lang="en-US" altLang="en-US" sz="3200" b="0" smtClean="0">
                <a:solidFill>
                  <a:schemeClr val="bg1"/>
                </a:solidFill>
              </a:rPr>
              <a:t>	A 5.0 L cylinder contains oxygen gas at 20.0°C and 735 mm Hg.  How many grams of oxygen are in the cylinder?</a:t>
            </a:r>
          </a:p>
        </p:txBody>
      </p:sp>
      <p:graphicFrame>
        <p:nvGraphicFramePr>
          <p:cNvPr id="44036" name="Object 4"/>
          <p:cNvGraphicFramePr>
            <a:graphicFrameLocks noChangeAspect="1"/>
          </p:cNvGraphicFramePr>
          <p:nvPr/>
        </p:nvGraphicFramePr>
        <p:xfrm>
          <a:off x="5562600" y="3429000"/>
          <a:ext cx="1981200" cy="1909763"/>
        </p:xfrm>
        <a:graphic>
          <a:graphicData uri="http://schemas.openxmlformats.org/presentationml/2006/ole">
            <mc:AlternateContent xmlns:mc="http://schemas.openxmlformats.org/markup-compatibility/2006">
              <mc:Choice xmlns:v="urn:schemas-microsoft-com:vml" Requires="v">
                <p:oleObj spid="_x0000_s44037" name="Clip" r:id="rId3" imgW="1275588" imgH="1228954" progId="MS_ClipArt_Gallery.2">
                  <p:embed/>
                </p:oleObj>
              </mc:Choice>
              <mc:Fallback>
                <p:oleObj name="Clip" r:id="rId3" imgW="1275588" imgH="1228954"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29000"/>
                        <a:ext cx="1981200"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1143000"/>
          </a:xfrm>
          <a:solidFill>
            <a:schemeClr val="accent2">
              <a:alpha val="30196"/>
            </a:schemeClr>
          </a:solidFill>
          <a:ln w="38100">
            <a:solidFill>
              <a:schemeClr val="hlink"/>
            </a:solidFill>
            <a:miter lim="800000"/>
            <a:headEnd/>
            <a:tailEnd/>
          </a:ln>
        </p:spPr>
        <p:txBody>
          <a:bodyPr/>
          <a:lstStyle/>
          <a:p>
            <a:r>
              <a:rPr lang="en-US" altLang="en-US" sz="4400" smtClean="0">
                <a:solidFill>
                  <a:schemeClr val="hlink"/>
                </a:solidFill>
              </a:rPr>
              <a:t>Solution</a:t>
            </a:r>
          </a:p>
        </p:txBody>
      </p:sp>
      <p:sp>
        <p:nvSpPr>
          <p:cNvPr id="45059" name="Rectangle 3"/>
          <p:cNvSpPr>
            <a:spLocks noGrp="1" noChangeArrowheads="1"/>
          </p:cNvSpPr>
          <p:nvPr>
            <p:ph type="body" idx="1"/>
          </p:nvPr>
        </p:nvSpPr>
        <p:spPr>
          <a:xfrm>
            <a:off x="685800" y="1828800"/>
            <a:ext cx="8001000" cy="4648200"/>
          </a:xfrm>
          <a:solidFill>
            <a:schemeClr val="accent2">
              <a:alpha val="52940"/>
            </a:schemeClr>
          </a:solidFill>
        </p:spPr>
        <p:txBody>
          <a:bodyPr/>
          <a:lstStyle/>
          <a:p>
            <a:pPr marL="342900" indent="-342900">
              <a:buFontTx/>
              <a:buNone/>
            </a:pPr>
            <a:r>
              <a:rPr lang="en-US" altLang="en-US" sz="2800" b="0" smtClean="0">
                <a:solidFill>
                  <a:schemeClr val="bg1"/>
                </a:solidFill>
              </a:rPr>
              <a:t>Solve ideal gas equation for n (moles)</a:t>
            </a:r>
          </a:p>
          <a:p>
            <a:pPr marL="342900" indent="-342900">
              <a:buFontTx/>
              <a:buNone/>
            </a:pPr>
            <a:r>
              <a:rPr lang="en-US" altLang="en-US" sz="2800" b="0" smtClean="0">
                <a:solidFill>
                  <a:schemeClr val="bg1"/>
                </a:solidFill>
              </a:rPr>
              <a:t>	n  	=  </a:t>
            </a:r>
            <a:r>
              <a:rPr lang="en-US" altLang="en-US" sz="2800" b="0" u="sng" smtClean="0">
                <a:solidFill>
                  <a:schemeClr val="bg1"/>
                </a:solidFill>
              </a:rPr>
              <a:t>PV</a:t>
            </a:r>
          </a:p>
          <a:p>
            <a:pPr marL="342900" indent="-342900">
              <a:buFontTx/>
              <a:buNone/>
            </a:pPr>
            <a:r>
              <a:rPr lang="en-US" altLang="en-US" sz="2800" b="0" smtClean="0">
                <a:solidFill>
                  <a:schemeClr val="bg1"/>
                </a:solidFill>
              </a:rPr>
              <a:t>             RT</a:t>
            </a:r>
          </a:p>
          <a:p>
            <a:pPr marL="342900" indent="-342900">
              <a:lnSpc>
                <a:spcPct val="160000"/>
              </a:lnSpc>
              <a:buFontTx/>
              <a:buNone/>
            </a:pPr>
            <a:r>
              <a:rPr lang="en-US" altLang="en-US" sz="2800" b="0" smtClean="0">
                <a:solidFill>
                  <a:schemeClr val="bg1"/>
                </a:solidFill>
              </a:rPr>
              <a:t>		= </a:t>
            </a:r>
            <a:r>
              <a:rPr lang="en-US" altLang="en-US" sz="2800" b="0" u="sng" smtClean="0">
                <a:solidFill>
                  <a:schemeClr val="bg1"/>
                </a:solidFill>
              </a:rPr>
              <a:t>(0.967 atm) (5.0 L)</a:t>
            </a:r>
          </a:p>
          <a:p>
            <a:pPr marL="342900" indent="-342900">
              <a:buFontTx/>
              <a:buNone/>
            </a:pPr>
            <a:r>
              <a:rPr lang="en-US" altLang="en-US" sz="2800" b="0" smtClean="0">
                <a:solidFill>
                  <a:schemeClr val="bg1"/>
                </a:solidFill>
              </a:rPr>
              <a:t>		   (0.0821 L atm/mol K)(293 K)  </a:t>
            </a:r>
          </a:p>
          <a:p>
            <a:pPr marL="342900" indent="-342900">
              <a:lnSpc>
                <a:spcPct val="70000"/>
              </a:lnSpc>
              <a:buFontTx/>
              <a:buNone/>
            </a:pPr>
            <a:endParaRPr lang="en-US" altLang="en-US" sz="2800" b="0" smtClean="0">
              <a:solidFill>
                <a:schemeClr val="bg1"/>
              </a:solidFill>
            </a:endParaRPr>
          </a:p>
          <a:p>
            <a:pPr marL="342900" indent="-342900">
              <a:lnSpc>
                <a:spcPct val="110000"/>
              </a:lnSpc>
              <a:buFontTx/>
              <a:buNone/>
            </a:pPr>
            <a:r>
              <a:rPr lang="en-US" altLang="en-US" sz="2800" b="0" smtClean="0">
                <a:solidFill>
                  <a:schemeClr val="bg1"/>
                </a:solidFill>
              </a:rPr>
              <a:t>		= 0. 20 mol O</a:t>
            </a:r>
            <a:r>
              <a:rPr lang="en-US" altLang="en-US" sz="2800" b="0" baseline="-25000" smtClean="0">
                <a:solidFill>
                  <a:schemeClr val="bg1"/>
                </a:solidFill>
              </a:rPr>
              <a:t>2  </a:t>
            </a:r>
            <a:r>
              <a:rPr lang="en-US" altLang="en-US" sz="2800" b="0" smtClean="0">
                <a:solidFill>
                  <a:schemeClr val="bg1"/>
                </a:solidFill>
              </a:rPr>
              <a:t>x  </a:t>
            </a:r>
            <a:r>
              <a:rPr lang="en-US" altLang="en-US" sz="2800" b="0" u="sng" smtClean="0">
                <a:solidFill>
                  <a:schemeClr val="bg1"/>
                </a:solidFill>
              </a:rPr>
              <a:t>32.0 g O</a:t>
            </a:r>
            <a:r>
              <a:rPr lang="en-US" altLang="en-US" sz="2800" b="0" baseline="-25000" smtClean="0">
                <a:solidFill>
                  <a:schemeClr val="bg1"/>
                </a:solidFill>
              </a:rPr>
              <a:t>2   </a:t>
            </a:r>
            <a:r>
              <a:rPr lang="en-US" altLang="en-US" sz="2800" b="0" smtClean="0">
                <a:solidFill>
                  <a:schemeClr val="bg1"/>
                </a:solidFill>
              </a:rPr>
              <a:t>=  6.4 g O</a:t>
            </a:r>
            <a:r>
              <a:rPr lang="en-US" altLang="en-US" sz="2800" b="0" baseline="-25000" smtClean="0">
                <a:solidFill>
                  <a:schemeClr val="bg1"/>
                </a:solidFill>
              </a:rPr>
              <a:t>2</a:t>
            </a:r>
            <a:r>
              <a:rPr lang="en-US" altLang="en-US" sz="2800" b="0" u="sng" baseline="-25000" smtClean="0">
                <a:solidFill>
                  <a:schemeClr val="bg1"/>
                </a:solidFill>
              </a:rPr>
              <a:t> </a:t>
            </a:r>
          </a:p>
          <a:p>
            <a:pPr marL="342900" indent="-342900">
              <a:lnSpc>
                <a:spcPct val="115000"/>
              </a:lnSpc>
              <a:buFontTx/>
              <a:buNone/>
            </a:pPr>
            <a:r>
              <a:rPr lang="en-US" altLang="en-US" sz="2800" b="0" baseline="-25000" smtClean="0">
                <a:solidFill>
                  <a:schemeClr val="bg1"/>
                </a:solidFill>
              </a:rPr>
              <a:t>					  </a:t>
            </a:r>
            <a:r>
              <a:rPr lang="en-US" altLang="en-US" sz="2800" b="0" smtClean="0">
                <a:solidFill>
                  <a:schemeClr val="bg1"/>
                </a:solidFill>
              </a:rPr>
              <a:t>1 mol O</a:t>
            </a:r>
            <a:r>
              <a:rPr lang="en-US" altLang="en-US" sz="2800" b="0" baseline="-25000" smtClean="0">
                <a:solidFill>
                  <a:schemeClr val="bg1"/>
                </a:solidFill>
              </a:rPr>
              <a:t>2</a:t>
            </a:r>
            <a:endParaRPr lang="en-US" altLang="en-US" sz="2800" b="0" smtClean="0">
              <a:solidFill>
                <a:schemeClr val="bg1"/>
              </a:solidFill>
            </a:endParaRPr>
          </a:p>
          <a:p>
            <a:pPr marL="342900" indent="-342900"/>
            <a:endParaRPr lang="en-US" altLang="en-US" sz="280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04800"/>
            <a:ext cx="8382000" cy="1143000"/>
          </a:xfrm>
          <a:solidFill>
            <a:schemeClr val="accent2">
              <a:alpha val="41176"/>
            </a:schemeClr>
          </a:solidFill>
          <a:ln w="38100">
            <a:solidFill>
              <a:schemeClr val="hlink"/>
            </a:solidFill>
            <a:miter lim="800000"/>
            <a:headEnd/>
            <a:tailEnd/>
          </a:ln>
        </p:spPr>
        <p:txBody>
          <a:bodyPr/>
          <a:lstStyle/>
          <a:p>
            <a:r>
              <a:rPr lang="en-US" altLang="en-US" sz="4400" smtClean="0">
                <a:solidFill>
                  <a:schemeClr val="hlink"/>
                </a:solidFill>
              </a:rPr>
              <a:t>Gases in the Air</a:t>
            </a:r>
          </a:p>
        </p:txBody>
      </p:sp>
      <p:sp>
        <p:nvSpPr>
          <p:cNvPr id="46083" name="Rectangle 3"/>
          <p:cNvSpPr>
            <a:spLocks noGrp="1" noChangeArrowheads="1"/>
          </p:cNvSpPr>
          <p:nvPr>
            <p:ph type="body" idx="1"/>
          </p:nvPr>
        </p:nvSpPr>
        <p:spPr>
          <a:xfrm>
            <a:off x="533400" y="1447800"/>
            <a:ext cx="8001000" cy="5410200"/>
          </a:xfrm>
          <a:solidFill>
            <a:schemeClr val="accent2">
              <a:alpha val="54117"/>
            </a:schemeClr>
          </a:solidFill>
        </p:spPr>
        <p:txBody>
          <a:bodyPr/>
          <a:lstStyle/>
          <a:p>
            <a:pPr marL="342900" indent="-342900">
              <a:lnSpc>
                <a:spcPct val="140000"/>
              </a:lnSpc>
              <a:buFontTx/>
              <a:buNone/>
            </a:pPr>
            <a:r>
              <a:rPr lang="en-US" altLang="en-US" smtClean="0">
                <a:solidFill>
                  <a:schemeClr val="bg1"/>
                </a:solidFill>
              </a:rPr>
              <a:t>The % of gases in air      Partial pressure (STP) </a:t>
            </a:r>
          </a:p>
          <a:p>
            <a:pPr marL="342900" indent="-342900">
              <a:lnSpc>
                <a:spcPct val="140000"/>
              </a:lnSpc>
              <a:buFontTx/>
              <a:buNone/>
            </a:pPr>
            <a:r>
              <a:rPr lang="en-US" altLang="en-US" smtClean="0">
                <a:solidFill>
                  <a:schemeClr val="bg1"/>
                </a:solidFill>
              </a:rPr>
              <a:t>		78.08%   N</a:t>
            </a:r>
            <a:r>
              <a:rPr lang="en-US" altLang="en-US" baseline="-25000" smtClean="0">
                <a:solidFill>
                  <a:schemeClr val="bg1"/>
                </a:solidFill>
              </a:rPr>
              <a:t>2		</a:t>
            </a:r>
            <a:r>
              <a:rPr lang="en-US" altLang="en-US" smtClean="0">
                <a:solidFill>
                  <a:schemeClr val="bg1"/>
                </a:solidFill>
              </a:rPr>
              <a:t>593.4 mm Hg</a:t>
            </a:r>
          </a:p>
          <a:p>
            <a:pPr marL="342900" indent="-342900">
              <a:lnSpc>
                <a:spcPct val="140000"/>
              </a:lnSpc>
              <a:buFontTx/>
              <a:buNone/>
            </a:pPr>
            <a:r>
              <a:rPr lang="en-US" altLang="en-US" smtClean="0">
                <a:solidFill>
                  <a:schemeClr val="bg1"/>
                </a:solidFill>
              </a:rPr>
              <a:t>		20.95%   O</a:t>
            </a:r>
            <a:r>
              <a:rPr lang="en-US" altLang="en-US" baseline="-25000" smtClean="0">
                <a:solidFill>
                  <a:schemeClr val="bg1"/>
                </a:solidFill>
              </a:rPr>
              <a:t>2</a:t>
            </a:r>
            <a:r>
              <a:rPr lang="en-US" altLang="en-US" smtClean="0">
                <a:solidFill>
                  <a:schemeClr val="bg1"/>
                </a:solidFill>
              </a:rPr>
              <a:t>		159.2 mm Hg</a:t>
            </a:r>
          </a:p>
          <a:p>
            <a:pPr marL="342900" indent="-342900">
              <a:lnSpc>
                <a:spcPct val="140000"/>
              </a:lnSpc>
              <a:buFontTx/>
              <a:buNone/>
            </a:pPr>
            <a:r>
              <a:rPr lang="en-US" altLang="en-US" smtClean="0">
                <a:solidFill>
                  <a:schemeClr val="bg1"/>
                </a:solidFill>
              </a:rPr>
              <a:t>	   	  0.94%   Ar		    7.1 mm Hg</a:t>
            </a:r>
          </a:p>
          <a:p>
            <a:pPr marL="342900" indent="-342900">
              <a:lnSpc>
                <a:spcPct val="140000"/>
              </a:lnSpc>
              <a:buFontTx/>
              <a:buNone/>
            </a:pPr>
            <a:r>
              <a:rPr lang="en-US" altLang="en-US" smtClean="0">
                <a:solidFill>
                  <a:schemeClr val="bg1"/>
                </a:solidFill>
              </a:rPr>
              <a:t>		  0.03%   CO</a:t>
            </a:r>
            <a:r>
              <a:rPr lang="en-US" altLang="en-US" baseline="-25000" smtClean="0">
                <a:solidFill>
                  <a:schemeClr val="bg1"/>
                </a:solidFill>
              </a:rPr>
              <a:t>2	      </a:t>
            </a:r>
            <a:r>
              <a:rPr lang="en-US" altLang="en-US" smtClean="0">
                <a:solidFill>
                  <a:schemeClr val="bg1"/>
                </a:solidFill>
              </a:rPr>
              <a:t>0.2 mm Hg</a:t>
            </a:r>
          </a:p>
          <a:p>
            <a:pPr marL="342900" indent="-342900">
              <a:lnSpc>
                <a:spcPct val="140000"/>
              </a:lnSpc>
              <a:buFontTx/>
              <a:buNone/>
            </a:pPr>
            <a:r>
              <a:rPr lang="en-US" altLang="en-US" smtClean="0">
                <a:solidFill>
                  <a:schemeClr val="bg1"/>
                </a:solidFill>
              </a:rPr>
              <a:t>P</a:t>
            </a:r>
            <a:r>
              <a:rPr lang="en-US" altLang="en-US" baseline="-25000" smtClean="0">
                <a:solidFill>
                  <a:schemeClr val="bg1"/>
                </a:solidFill>
              </a:rPr>
              <a:t>AIR</a:t>
            </a:r>
            <a:r>
              <a:rPr lang="en-US" altLang="en-US" smtClean="0">
                <a:solidFill>
                  <a:schemeClr val="bg1"/>
                </a:solidFill>
              </a:rPr>
              <a:t>  =  P</a:t>
            </a:r>
            <a:r>
              <a:rPr lang="en-US" altLang="en-US" baseline="-25000" smtClean="0">
                <a:solidFill>
                  <a:schemeClr val="bg1"/>
                </a:solidFill>
              </a:rPr>
              <a:t>N </a:t>
            </a:r>
            <a:r>
              <a:rPr lang="en-US" altLang="en-US" smtClean="0">
                <a:solidFill>
                  <a:schemeClr val="bg1"/>
                </a:solidFill>
              </a:rPr>
              <a:t>  +  P</a:t>
            </a:r>
            <a:r>
              <a:rPr lang="en-US" altLang="en-US" baseline="-25000" smtClean="0">
                <a:solidFill>
                  <a:schemeClr val="bg1"/>
                </a:solidFill>
              </a:rPr>
              <a:t>O</a:t>
            </a:r>
            <a:r>
              <a:rPr lang="en-US" altLang="en-US" smtClean="0">
                <a:solidFill>
                  <a:schemeClr val="bg1"/>
                </a:solidFill>
              </a:rPr>
              <a:t>   +  P</a:t>
            </a:r>
            <a:r>
              <a:rPr lang="en-US" altLang="en-US" baseline="-25000" smtClean="0">
                <a:solidFill>
                  <a:schemeClr val="bg1"/>
                </a:solidFill>
              </a:rPr>
              <a:t>Ar  </a:t>
            </a:r>
            <a:r>
              <a:rPr lang="en-US" altLang="en-US" smtClean="0">
                <a:solidFill>
                  <a:schemeClr val="bg1"/>
                </a:solidFill>
              </a:rPr>
              <a:t> +  P</a:t>
            </a:r>
            <a:r>
              <a:rPr lang="en-US" altLang="en-US" baseline="-25000" smtClean="0">
                <a:solidFill>
                  <a:schemeClr val="bg1"/>
                </a:solidFill>
              </a:rPr>
              <a:t>CO </a:t>
            </a:r>
            <a:r>
              <a:rPr lang="en-US" altLang="en-US" smtClean="0">
                <a:solidFill>
                  <a:schemeClr val="bg1"/>
                </a:solidFill>
              </a:rPr>
              <a:t>= 760 mm Hg</a:t>
            </a:r>
            <a:endParaRPr lang="en-US" altLang="en-US" baseline="-25000" smtClean="0">
              <a:solidFill>
                <a:schemeClr val="bg1"/>
              </a:solidFill>
            </a:endParaRPr>
          </a:p>
          <a:p>
            <a:pPr marL="342900" indent="-342900">
              <a:buFontTx/>
              <a:buNone/>
            </a:pPr>
            <a:r>
              <a:rPr lang="en-US" altLang="en-US" baseline="30000" smtClean="0">
                <a:solidFill>
                  <a:schemeClr val="bg1"/>
                </a:solidFill>
              </a:rPr>
              <a:t>                         2               2                                   2</a:t>
            </a:r>
          </a:p>
          <a:p>
            <a:pPr marL="342900" indent="-342900"/>
            <a:endParaRPr lang="en-US" altLang="en-US" smtClean="0">
              <a:solidFill>
                <a:schemeClr val="bg1"/>
              </a:solidFill>
            </a:endParaRPr>
          </a:p>
          <a:p>
            <a:pPr marL="342900" indent="-342900">
              <a:lnSpc>
                <a:spcPct val="140000"/>
              </a:lnSpc>
              <a:buFontTx/>
              <a:buNone/>
            </a:pPr>
            <a:r>
              <a:rPr lang="en-US" altLang="en-US" smtClean="0">
                <a:solidFill>
                  <a:schemeClr val="bg1"/>
                </a:solidFill>
              </a:rPr>
              <a:t>			Total Pressure	760    mm Hg</a:t>
            </a:r>
          </a:p>
          <a:p>
            <a:pPr marL="342900" indent="-342900">
              <a:lnSpc>
                <a:spcPct val="140000"/>
              </a:lnSpc>
              <a:buFontTx/>
              <a:buNone/>
            </a:pPr>
            <a:endParaRPr lang="en-US" altLang="en-US" b="0" smtClean="0">
              <a:solidFill>
                <a:schemeClr val="bg1"/>
              </a:solidFill>
            </a:endParaRPr>
          </a:p>
          <a:p>
            <a:pPr marL="342900" indent="-342900">
              <a:lnSpc>
                <a:spcPct val="140000"/>
              </a:lnSpc>
              <a:buFontTx/>
              <a:buNone/>
            </a:pPr>
            <a:endParaRPr lang="en-US" altLang="en-US" sz="2000" b="0" smtClean="0"/>
          </a:p>
          <a:p>
            <a:pPr marL="342900" indent="-342900">
              <a:lnSpc>
                <a:spcPct val="140000"/>
              </a:lnSpc>
              <a:buFontTx/>
              <a:buNone/>
            </a:pPr>
            <a:endParaRPr lang="en-US" altLang="en-US" sz="2000" b="0" baseline="-25000" smtClean="0"/>
          </a:p>
          <a:p>
            <a:pPr marL="342900" indent="-342900">
              <a:buFontTx/>
              <a:buNone/>
            </a:pPr>
            <a:r>
              <a:rPr lang="en-US" altLang="en-US" sz="2000" b="0" smtClean="0"/>
              <a:t>	</a:t>
            </a:r>
            <a:endParaRPr lang="en-US" altLang="en-US" sz="2000" smtClean="0"/>
          </a:p>
          <a:p>
            <a:pPr marL="342900" indent="-342900">
              <a:buFontTx/>
              <a:buNone/>
            </a:pPr>
            <a:endParaRPr lang="en-US" altLang="en-US" sz="2000" smtClean="0"/>
          </a:p>
          <a:p>
            <a:pPr marL="342900" indent="-342900">
              <a:buFontTx/>
              <a:buNone/>
            </a:pPr>
            <a:endParaRPr lang="en-US" altLang="en-US"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620000" cy="762000"/>
          </a:xfrm>
          <a:solidFill>
            <a:schemeClr val="accent2">
              <a:alpha val="31000"/>
            </a:schemeClr>
          </a:solidFill>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mtClean="0">
                <a:solidFill>
                  <a:schemeClr val="hlink"/>
                </a:solidFill>
                <a:effectLst>
                  <a:outerShdw blurRad="38100" dist="38100" dir="2700000" algn="tl">
                    <a:srgbClr val="000000"/>
                  </a:outerShdw>
                </a:effectLst>
                <a:latin typeface="Comic Sans MS" pitchFamily="66" charset="0"/>
              </a:rPr>
              <a:t>Dalton’s Law of Partial Pressures</a:t>
            </a:r>
            <a:endParaRPr lang="en-US" altLang="en-US" smtClean="0">
              <a:solidFill>
                <a:schemeClr val="hlink"/>
              </a:solidFill>
              <a:effectLst>
                <a:outerShdw blurRad="38100" dist="38100" dir="2700000" algn="tl">
                  <a:srgbClr val="000000"/>
                </a:outerShdw>
              </a:effectLst>
            </a:endParaRPr>
          </a:p>
        </p:txBody>
      </p:sp>
      <p:sp>
        <p:nvSpPr>
          <p:cNvPr id="27651" name="Rectangle 3"/>
          <p:cNvSpPr>
            <a:spLocks noGrp="1" noChangeArrowheads="1"/>
          </p:cNvSpPr>
          <p:nvPr>
            <p:ph type="body" idx="1"/>
          </p:nvPr>
        </p:nvSpPr>
        <p:spPr>
          <a:xfrm>
            <a:off x="838200" y="2590800"/>
            <a:ext cx="7696200" cy="3276600"/>
          </a:xfrm>
        </p:spPr>
        <p:txBody>
          <a:bodyPr/>
          <a:lstStyle/>
          <a:p>
            <a:pPr>
              <a:buFontTx/>
              <a:buNone/>
              <a:defRPr/>
            </a:pPr>
            <a:r>
              <a:rPr lang="en-US" altLang="en-US" sz="2800" smtClean="0">
                <a:solidFill>
                  <a:schemeClr val="bg1"/>
                </a:solidFill>
                <a:effectLst>
                  <a:outerShdw blurRad="38100" dist="38100" dir="2700000" algn="tl">
                    <a:srgbClr val="C0C0C0"/>
                  </a:outerShdw>
                </a:effectLst>
              </a:rPr>
              <a:t>What is the total pressure in the flask?</a:t>
            </a:r>
          </a:p>
          <a:p>
            <a:pPr>
              <a:buFontTx/>
              <a:buNone/>
              <a:defRPr/>
            </a:pPr>
            <a:r>
              <a:rPr lang="en-US" altLang="en-US" sz="3600" smtClean="0">
                <a:solidFill>
                  <a:schemeClr val="hlink"/>
                </a:solidFill>
                <a:effectLst>
                  <a:outerShdw blurRad="38100" dist="38100" dir="2700000" algn="tl">
                    <a:srgbClr val="C0C0C0"/>
                  </a:outerShdw>
                </a:effectLst>
              </a:rPr>
              <a:t>P</a:t>
            </a:r>
            <a:r>
              <a:rPr lang="en-US" altLang="en-US" sz="3600" baseline="-25000" smtClean="0">
                <a:solidFill>
                  <a:schemeClr val="hlink"/>
                </a:solidFill>
                <a:effectLst>
                  <a:outerShdw blurRad="38100" dist="38100" dir="2700000" algn="tl">
                    <a:srgbClr val="C0C0C0"/>
                  </a:outerShdw>
                </a:effectLst>
              </a:rPr>
              <a:t>total</a:t>
            </a:r>
            <a:r>
              <a:rPr lang="en-US" altLang="en-US" sz="3600" smtClean="0">
                <a:solidFill>
                  <a:schemeClr val="hlink"/>
                </a:solidFill>
                <a:effectLst>
                  <a:outerShdw blurRad="38100" dist="38100" dir="2700000" algn="tl">
                    <a:srgbClr val="C0C0C0"/>
                  </a:outerShdw>
                </a:effectLst>
              </a:rPr>
              <a:t> in gas mixture = P</a:t>
            </a:r>
            <a:r>
              <a:rPr lang="en-US" altLang="en-US" sz="3600" baseline="-25000" smtClean="0">
                <a:solidFill>
                  <a:schemeClr val="hlink"/>
                </a:solidFill>
                <a:effectLst>
                  <a:outerShdw blurRad="38100" dist="38100" dir="2700000" algn="tl">
                    <a:srgbClr val="C0C0C0"/>
                  </a:outerShdw>
                </a:effectLst>
              </a:rPr>
              <a:t>A</a:t>
            </a:r>
            <a:r>
              <a:rPr lang="en-US" altLang="en-US" sz="3600" smtClean="0">
                <a:solidFill>
                  <a:schemeClr val="hlink"/>
                </a:solidFill>
                <a:effectLst>
                  <a:outerShdw blurRad="38100" dist="38100" dir="2700000" algn="tl">
                    <a:srgbClr val="C0C0C0"/>
                  </a:outerShdw>
                </a:effectLst>
              </a:rPr>
              <a:t> + P</a:t>
            </a:r>
            <a:r>
              <a:rPr lang="en-US" altLang="en-US" sz="3600" baseline="-25000" smtClean="0">
                <a:solidFill>
                  <a:schemeClr val="hlink"/>
                </a:solidFill>
                <a:effectLst>
                  <a:outerShdw blurRad="38100" dist="38100" dir="2700000" algn="tl">
                    <a:srgbClr val="C0C0C0"/>
                  </a:outerShdw>
                </a:effectLst>
              </a:rPr>
              <a:t>B</a:t>
            </a:r>
            <a:r>
              <a:rPr lang="en-US" altLang="en-US" sz="3600" smtClean="0">
                <a:solidFill>
                  <a:schemeClr val="hlink"/>
                </a:solidFill>
                <a:effectLst>
                  <a:outerShdw blurRad="38100" dist="38100" dir="2700000" algn="tl">
                    <a:srgbClr val="C0C0C0"/>
                  </a:outerShdw>
                </a:effectLst>
              </a:rPr>
              <a:t> + ...</a:t>
            </a:r>
            <a:endParaRPr lang="en-US" altLang="en-US" sz="2800" smtClean="0">
              <a:solidFill>
                <a:schemeClr val="hlink"/>
              </a:solidFill>
              <a:effectLst>
                <a:outerShdw blurRad="38100" dist="38100" dir="2700000" algn="tl">
                  <a:srgbClr val="C0C0C0"/>
                </a:outerShdw>
              </a:effectLst>
            </a:endParaRPr>
          </a:p>
          <a:p>
            <a:pPr>
              <a:buFontTx/>
              <a:buNone/>
              <a:defRPr/>
            </a:pPr>
            <a:r>
              <a:rPr lang="en-US" altLang="en-US" sz="2800" smtClean="0">
                <a:solidFill>
                  <a:schemeClr val="bg1"/>
                </a:solidFill>
                <a:effectLst>
                  <a:outerShdw blurRad="38100" dist="38100" dir="2700000" algn="tl">
                    <a:srgbClr val="C0C0C0"/>
                  </a:outerShdw>
                </a:effectLst>
              </a:rPr>
              <a:t>Therefore, </a:t>
            </a:r>
          </a:p>
          <a:p>
            <a:pPr>
              <a:buFontTx/>
              <a:buNone/>
              <a:defRPr/>
            </a:pPr>
            <a:r>
              <a:rPr lang="en-US" altLang="en-US" sz="2800" smtClean="0">
                <a:solidFill>
                  <a:schemeClr val="bg1"/>
                </a:solidFill>
                <a:effectLst>
                  <a:outerShdw blurRad="38100" dist="38100" dir="2700000" algn="tl">
                    <a:srgbClr val="C0C0C0"/>
                  </a:outerShdw>
                </a:effectLst>
              </a:rPr>
              <a:t>P</a:t>
            </a:r>
            <a:r>
              <a:rPr lang="en-US" altLang="en-US" sz="3600" baseline="-25000" smtClean="0">
                <a:solidFill>
                  <a:schemeClr val="bg1"/>
                </a:solidFill>
                <a:effectLst>
                  <a:outerShdw blurRad="38100" dist="38100" dir="2700000" algn="tl">
                    <a:srgbClr val="C0C0C0"/>
                  </a:outerShdw>
                </a:effectLst>
              </a:rPr>
              <a:t>total</a:t>
            </a:r>
            <a:r>
              <a:rPr lang="en-US" altLang="en-US" sz="2800" smtClean="0">
                <a:solidFill>
                  <a:schemeClr val="bg1"/>
                </a:solidFill>
                <a:effectLst>
                  <a:outerShdw blurRad="38100" dist="38100" dir="2700000" algn="tl">
                    <a:srgbClr val="C0C0C0"/>
                  </a:outerShdw>
                </a:effectLst>
              </a:rPr>
              <a:t> = P</a:t>
            </a:r>
            <a:r>
              <a:rPr lang="en-US" altLang="en-US" sz="2800" baseline="-25000" smtClean="0">
                <a:solidFill>
                  <a:schemeClr val="bg1"/>
                </a:solidFill>
                <a:effectLst>
                  <a:outerShdw blurRad="38100" dist="38100" dir="2700000" algn="tl">
                    <a:srgbClr val="C0C0C0"/>
                  </a:outerShdw>
                </a:effectLst>
              </a:rPr>
              <a:t>H</a:t>
            </a:r>
            <a:r>
              <a:rPr lang="en-US" altLang="en-US" sz="2800" baseline="-40000" smtClean="0">
                <a:solidFill>
                  <a:schemeClr val="bg1"/>
                </a:solidFill>
                <a:effectLst>
                  <a:outerShdw blurRad="38100" dist="38100" dir="2700000" algn="tl">
                    <a:srgbClr val="C0C0C0"/>
                  </a:outerShdw>
                </a:effectLst>
              </a:rPr>
              <a:t>2</a:t>
            </a:r>
            <a:r>
              <a:rPr lang="en-US" altLang="en-US" sz="2800" baseline="-25000" smtClean="0">
                <a:solidFill>
                  <a:schemeClr val="bg1"/>
                </a:solidFill>
                <a:effectLst>
                  <a:outerShdw blurRad="38100" dist="38100" dir="2700000" algn="tl">
                    <a:srgbClr val="C0C0C0"/>
                  </a:outerShdw>
                </a:effectLst>
              </a:rPr>
              <a:t>O</a:t>
            </a:r>
            <a:r>
              <a:rPr lang="en-US" altLang="en-US" sz="2800" smtClean="0">
                <a:solidFill>
                  <a:schemeClr val="bg1"/>
                </a:solidFill>
                <a:effectLst>
                  <a:outerShdw blurRad="38100" dist="38100" dir="2700000" algn="tl">
                    <a:srgbClr val="C0C0C0"/>
                  </a:outerShdw>
                </a:effectLst>
              </a:rPr>
              <a:t>  +  P</a:t>
            </a:r>
            <a:r>
              <a:rPr lang="en-US" altLang="en-US" sz="2800" baseline="-25000" smtClean="0">
                <a:solidFill>
                  <a:schemeClr val="bg1"/>
                </a:solidFill>
                <a:effectLst>
                  <a:outerShdw blurRad="38100" dist="38100" dir="2700000" algn="tl">
                    <a:srgbClr val="C0C0C0"/>
                  </a:outerShdw>
                </a:effectLst>
              </a:rPr>
              <a:t>O</a:t>
            </a:r>
            <a:r>
              <a:rPr lang="en-US" altLang="en-US" sz="2800" baseline="-40000" smtClean="0">
                <a:solidFill>
                  <a:schemeClr val="bg1"/>
                </a:solidFill>
                <a:effectLst>
                  <a:outerShdw blurRad="38100" dist="38100" dir="2700000" algn="tl">
                    <a:srgbClr val="C0C0C0"/>
                  </a:outerShdw>
                </a:effectLst>
              </a:rPr>
              <a:t>2</a:t>
            </a:r>
            <a:r>
              <a:rPr lang="en-US" altLang="en-US" sz="2800" smtClean="0">
                <a:solidFill>
                  <a:schemeClr val="bg1"/>
                </a:solidFill>
                <a:effectLst>
                  <a:outerShdw blurRad="38100" dist="38100" dir="2700000" algn="tl">
                    <a:srgbClr val="C0C0C0"/>
                  </a:outerShdw>
                </a:effectLst>
              </a:rPr>
              <a:t>  =  0.48 atm</a:t>
            </a:r>
          </a:p>
          <a:p>
            <a:pPr>
              <a:buFontTx/>
              <a:buNone/>
              <a:defRPr/>
            </a:pPr>
            <a:r>
              <a:rPr lang="en-US" altLang="en-US" sz="3600" smtClean="0">
                <a:solidFill>
                  <a:schemeClr val="bg1"/>
                </a:solidFill>
                <a:effectLst>
                  <a:outerShdw blurRad="38100" dist="38100" dir="2700000" algn="tl">
                    <a:srgbClr val="C0C0C0"/>
                  </a:outerShdw>
                </a:effectLst>
              </a:rPr>
              <a:t>Dalton’s Law: total P is sum of</a:t>
            </a:r>
            <a:r>
              <a:rPr lang="en-US" altLang="en-US" sz="3600" smtClean="0">
                <a:effectLst>
                  <a:outerShdw blurRad="38100" dist="38100" dir="2700000" algn="tl">
                    <a:srgbClr val="C0C0C0"/>
                  </a:outerShdw>
                </a:effectLst>
              </a:rPr>
              <a:t> </a:t>
            </a:r>
            <a:r>
              <a:rPr lang="en-US" altLang="en-US" sz="3600" smtClean="0">
                <a:solidFill>
                  <a:schemeClr val="accent2"/>
                </a:solidFill>
                <a:effectLst>
                  <a:outerShdw blurRad="38100" dist="38100" dir="2700000" algn="tl">
                    <a:srgbClr val="C0C0C0"/>
                  </a:outerShdw>
                </a:effectLst>
              </a:rPr>
              <a:t>PARTIAL</a:t>
            </a:r>
            <a:r>
              <a:rPr lang="en-US" altLang="en-US" sz="3600" smtClean="0">
                <a:effectLst>
                  <a:outerShdw blurRad="38100" dist="38100" dir="2700000" algn="tl">
                    <a:srgbClr val="C0C0C0"/>
                  </a:outerShdw>
                </a:effectLst>
              </a:rPr>
              <a:t> </a:t>
            </a:r>
            <a:r>
              <a:rPr lang="en-US" altLang="en-US" sz="3600" smtClean="0">
                <a:solidFill>
                  <a:schemeClr val="bg1"/>
                </a:solidFill>
                <a:effectLst>
                  <a:outerShdw blurRad="38100" dist="38100" dir="2700000" algn="tl">
                    <a:srgbClr val="C0C0C0"/>
                  </a:outerShdw>
                </a:effectLst>
              </a:rPr>
              <a:t>pressures.</a:t>
            </a:r>
            <a:r>
              <a:rPr lang="en-US" altLang="en-US" sz="3600" smtClean="0">
                <a:effectLst>
                  <a:outerShdw blurRad="38100" dist="38100" dir="2700000" algn="tl">
                    <a:srgbClr val="C0C0C0"/>
                  </a:outerShdw>
                </a:effectLst>
              </a:rPr>
              <a:t> </a:t>
            </a:r>
          </a:p>
        </p:txBody>
      </p:sp>
      <p:sp>
        <p:nvSpPr>
          <p:cNvPr id="27652" name="Rectangle 4"/>
          <p:cNvSpPr>
            <a:spLocks noChangeArrowheads="1"/>
          </p:cNvSpPr>
          <p:nvPr/>
        </p:nvSpPr>
        <p:spPr bwMode="auto">
          <a:xfrm>
            <a:off x="1211263" y="1450975"/>
            <a:ext cx="6375400" cy="985838"/>
          </a:xfrm>
          <a:prstGeom prst="rect">
            <a:avLst/>
          </a:prstGeom>
          <a:solidFill>
            <a:schemeClr val="accent2">
              <a:alpha val="3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spcBef>
                <a:spcPct val="30000"/>
              </a:spcBef>
              <a:defRPr/>
            </a:pPr>
            <a:r>
              <a:rPr lang="en-US" sz="2800">
                <a:solidFill>
                  <a:schemeClr val="bg1"/>
                </a:solidFill>
                <a:effectLst>
                  <a:outerShdw blurRad="38100" dist="38100" dir="2700000" algn="tl">
                    <a:srgbClr val="000000"/>
                  </a:outerShdw>
                </a:effectLst>
                <a:latin typeface="Arial" charset="0"/>
              </a:rPr>
              <a:t>2 H</a:t>
            </a:r>
            <a:r>
              <a:rPr lang="en-US" sz="2800" baseline="-25000">
                <a:solidFill>
                  <a:schemeClr val="bg1"/>
                </a:solidFill>
                <a:effectLst>
                  <a:outerShdw blurRad="38100" dist="38100" dir="2700000" algn="tl">
                    <a:srgbClr val="000000"/>
                  </a:outerShdw>
                </a:effectLst>
                <a:latin typeface="Arial" charset="0"/>
              </a:rPr>
              <a:t>2</a:t>
            </a:r>
            <a:r>
              <a:rPr lang="en-US" sz="2800">
                <a:solidFill>
                  <a:schemeClr val="bg1"/>
                </a:solidFill>
                <a:effectLst>
                  <a:outerShdw blurRad="38100" dist="38100" dir="2700000" algn="tl">
                    <a:srgbClr val="000000"/>
                  </a:outerShdw>
                </a:effectLst>
                <a:latin typeface="Arial" charset="0"/>
              </a:rPr>
              <a:t>O</a:t>
            </a:r>
            <a:r>
              <a:rPr lang="en-US" sz="2800" baseline="-25000">
                <a:solidFill>
                  <a:schemeClr val="bg1"/>
                </a:solidFill>
                <a:effectLst>
                  <a:outerShdw blurRad="38100" dist="38100" dir="2700000" algn="tl">
                    <a:srgbClr val="000000"/>
                  </a:outerShdw>
                </a:effectLst>
                <a:latin typeface="Arial" charset="0"/>
              </a:rPr>
              <a:t>2 </a:t>
            </a:r>
            <a:r>
              <a:rPr lang="en-US" sz="2800">
                <a:solidFill>
                  <a:schemeClr val="bg1"/>
                </a:solidFill>
                <a:effectLst>
                  <a:outerShdw blurRad="38100" dist="38100" dir="2700000" algn="tl">
                    <a:srgbClr val="000000"/>
                  </a:outerShdw>
                </a:effectLst>
                <a:latin typeface="Arial" charset="0"/>
              </a:rPr>
              <a:t>(l)  ---&gt;  2 H</a:t>
            </a:r>
            <a:r>
              <a:rPr lang="en-US" sz="2800" baseline="-25000">
                <a:solidFill>
                  <a:schemeClr val="bg1"/>
                </a:solidFill>
                <a:effectLst>
                  <a:outerShdw blurRad="38100" dist="38100" dir="2700000" algn="tl">
                    <a:srgbClr val="000000"/>
                  </a:outerShdw>
                </a:effectLst>
                <a:latin typeface="Arial" charset="0"/>
              </a:rPr>
              <a:t>2</a:t>
            </a:r>
            <a:r>
              <a:rPr lang="en-US" sz="2800">
                <a:solidFill>
                  <a:schemeClr val="bg1"/>
                </a:solidFill>
                <a:effectLst>
                  <a:outerShdw blurRad="38100" dist="38100" dir="2700000" algn="tl">
                    <a:srgbClr val="000000"/>
                  </a:outerShdw>
                </a:effectLst>
                <a:latin typeface="Arial" charset="0"/>
              </a:rPr>
              <a:t>O (g)  +  O</a:t>
            </a:r>
            <a:r>
              <a:rPr lang="en-US" sz="2800" baseline="-25000">
                <a:solidFill>
                  <a:schemeClr val="bg1"/>
                </a:solidFill>
                <a:effectLst>
                  <a:outerShdw blurRad="38100" dist="38100" dir="2700000" algn="tl">
                    <a:srgbClr val="000000"/>
                  </a:outerShdw>
                </a:effectLst>
                <a:latin typeface="Arial" charset="0"/>
              </a:rPr>
              <a:t>2 </a:t>
            </a:r>
            <a:r>
              <a:rPr lang="en-US" sz="2800">
                <a:solidFill>
                  <a:schemeClr val="bg1"/>
                </a:solidFill>
                <a:effectLst>
                  <a:outerShdw blurRad="38100" dist="38100" dir="2700000" algn="tl">
                    <a:srgbClr val="000000"/>
                  </a:outerShdw>
                </a:effectLst>
                <a:latin typeface="Arial" charset="0"/>
              </a:rPr>
              <a:t>(g)</a:t>
            </a:r>
          </a:p>
          <a:p>
            <a:pPr lvl="4" algn="l">
              <a:spcBef>
                <a:spcPct val="30000"/>
              </a:spcBef>
              <a:defRPr/>
            </a:pPr>
            <a:r>
              <a:rPr lang="en-US" sz="2800">
                <a:solidFill>
                  <a:schemeClr val="bg1"/>
                </a:solidFill>
                <a:effectLst>
                  <a:outerShdw blurRad="38100" dist="38100" dir="2700000" algn="tl">
                    <a:srgbClr val="000000"/>
                  </a:outerShdw>
                </a:effectLst>
                <a:latin typeface="Arial" charset="0"/>
              </a:rPr>
              <a:t>          0.32 atm 	  0.16 atm</a:t>
            </a:r>
            <a:endParaRPr lang="en-US" sz="2800">
              <a:solidFill>
                <a:srgbClr val="00279F"/>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 calcmode="lin" valueType="num">
                                      <p:cBhvr additive="base">
                                        <p:cTn id="17"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 calcmode="lin" valueType="num">
                                      <p:cBhvr additive="base">
                                        <p:cTn id="23"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19600" y="609600"/>
            <a:ext cx="3733800" cy="1143000"/>
          </a:xfrm>
        </p:spPr>
        <p:txBody>
          <a:bodyPr/>
          <a:lstStyle/>
          <a:p>
            <a:pPr>
              <a:defRPr/>
            </a:pPr>
            <a:r>
              <a:rPr lang="en-US" altLang="en-US" sz="4400" smtClean="0">
                <a:solidFill>
                  <a:schemeClr val="hlink"/>
                </a:solidFill>
                <a:effectLst>
                  <a:outerShdw blurRad="38100" dist="38100" dir="2700000" algn="tl">
                    <a:srgbClr val="C0C0C0"/>
                  </a:outerShdw>
                </a:effectLst>
                <a:latin typeface="Comic Sans MS" pitchFamily="66" charset="0"/>
              </a:rPr>
              <a:t>Dalton’s Law</a:t>
            </a:r>
            <a:endParaRPr lang="en-US" altLang="en-US" smtClean="0">
              <a:solidFill>
                <a:schemeClr val="hlink"/>
              </a:solidFill>
            </a:endParaRPr>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3517900" cy="6134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2216150" cy="29210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9941" name="Text Box 5"/>
          <p:cNvSpPr txBox="1">
            <a:spLocks noChangeArrowheads="1"/>
          </p:cNvSpPr>
          <p:nvPr/>
        </p:nvSpPr>
        <p:spPr bwMode="auto">
          <a:xfrm>
            <a:off x="5257800" y="5029200"/>
            <a:ext cx="2241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defRPr/>
            </a:pPr>
            <a:r>
              <a:rPr lang="en-US" sz="2800">
                <a:solidFill>
                  <a:schemeClr val="bg1"/>
                </a:solidFill>
                <a:effectLst>
                  <a:outerShdw blurRad="38100" dist="38100" dir="2700000" algn="tl">
                    <a:srgbClr val="C0C0C0"/>
                  </a:outerShdw>
                </a:effectLst>
                <a:latin typeface="Arial" charset="0"/>
              </a:rPr>
              <a:t>John Dalton</a:t>
            </a:r>
          </a:p>
          <a:p>
            <a:pPr>
              <a:lnSpc>
                <a:spcPct val="100000"/>
              </a:lnSpc>
              <a:defRPr/>
            </a:pPr>
            <a:r>
              <a:rPr lang="en-US" sz="2800">
                <a:solidFill>
                  <a:schemeClr val="bg1"/>
                </a:solidFill>
                <a:effectLst>
                  <a:outerShdw blurRad="38100" dist="38100" dir="2700000" algn="tl">
                    <a:srgbClr val="C0C0C0"/>
                  </a:outerShdw>
                </a:effectLst>
                <a:latin typeface="Arial" charset="0"/>
              </a:rPr>
              <a:t>1766-1844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152400"/>
            <a:ext cx="7162800" cy="914400"/>
          </a:xfrm>
          <a:solidFill>
            <a:schemeClr val="accent2">
              <a:alpha val="30980"/>
            </a:schemeClr>
          </a:solidFill>
        </p:spPr>
        <p:txBody>
          <a:bodyPr/>
          <a:lstStyle/>
          <a:p>
            <a:r>
              <a:rPr lang="en-US" altLang="en-US" smtClean="0">
                <a:solidFill>
                  <a:schemeClr val="hlink"/>
                </a:solidFill>
                <a:latin typeface="Comic Sans MS" panose="030F0702030302020204" pitchFamily="66" charset="0"/>
              </a:rPr>
              <a:t>Collecting a gas “over water”</a:t>
            </a:r>
          </a:p>
        </p:txBody>
      </p:sp>
      <p:sp>
        <p:nvSpPr>
          <p:cNvPr id="49155" name="Rectangle 3"/>
          <p:cNvSpPr>
            <a:spLocks noGrp="1" noChangeArrowheads="1"/>
          </p:cNvSpPr>
          <p:nvPr>
            <p:ph type="body" sz="half" idx="1"/>
          </p:nvPr>
        </p:nvSpPr>
        <p:spPr>
          <a:xfrm>
            <a:off x="304800" y="1143000"/>
            <a:ext cx="8458200" cy="3352800"/>
          </a:xfrm>
          <a:solidFill>
            <a:schemeClr val="accent2">
              <a:alpha val="49019"/>
            </a:schemeClr>
          </a:solidFill>
        </p:spPr>
        <p:txBody>
          <a:bodyPr/>
          <a:lstStyle/>
          <a:p>
            <a:r>
              <a:rPr lang="en-US" altLang="en-US" smtClean="0">
                <a:solidFill>
                  <a:schemeClr val="bg1"/>
                </a:solidFill>
              </a:rPr>
              <a:t>Gases, since they mix with other gases readily, must be collected where mixing can not occur.  The easiest way to do this is under water because water displaces the air.  So when a gas is collected “over water”, that means the container is filled with water and the gas is bubbled through the water into the container.  Thus, the pressure inside the container is from the gas AND the water vapor.  This is where Dalton’s Law of Partial Pressures becomes useful.</a:t>
            </a:r>
          </a:p>
        </p:txBody>
      </p:sp>
      <p:pic>
        <p:nvPicPr>
          <p:cNvPr id="49156" name="Picture 4" descr="Zumdahl13_12"/>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828800" y="4268788"/>
            <a:ext cx="5562600" cy="2589212"/>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077200" cy="838200"/>
          </a:xfrm>
          <a:solidFill>
            <a:schemeClr val="accent2">
              <a:alpha val="30980"/>
            </a:schemeClr>
          </a:solidFill>
        </p:spPr>
        <p:txBody>
          <a:bodyPr/>
          <a:lstStyle/>
          <a:p>
            <a:r>
              <a:rPr lang="en-US" altLang="en-US" sz="3200" smtClean="0">
                <a:solidFill>
                  <a:schemeClr val="hlink"/>
                </a:solidFill>
                <a:latin typeface="Comic Sans MS" panose="030F0702030302020204" pitchFamily="66" charset="0"/>
              </a:rPr>
              <a:t>Table of Vapor Pressures for Water </a:t>
            </a:r>
          </a:p>
        </p:txBody>
      </p:sp>
      <p:pic>
        <p:nvPicPr>
          <p:cNvPr id="50179" name="Picture 6" descr="VP_Tabl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31900"/>
            <a:ext cx="7620000" cy="562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alpha val="36862"/>
            </a:schemeClr>
          </a:solidFill>
        </p:spPr>
        <p:txBody>
          <a:bodyPr/>
          <a:lstStyle/>
          <a:p>
            <a:r>
              <a:rPr lang="en-US" altLang="en-US" smtClean="0">
                <a:solidFill>
                  <a:schemeClr val="hlink"/>
                </a:solidFill>
              </a:rPr>
              <a:t>Solve This!</a:t>
            </a:r>
          </a:p>
        </p:txBody>
      </p:sp>
      <p:sp>
        <p:nvSpPr>
          <p:cNvPr id="51203" name="Rectangle 3"/>
          <p:cNvSpPr>
            <a:spLocks noGrp="1" noChangeArrowheads="1"/>
          </p:cNvSpPr>
          <p:nvPr>
            <p:ph type="body" sz="half" idx="1"/>
          </p:nvPr>
        </p:nvSpPr>
        <p:spPr>
          <a:xfrm>
            <a:off x="228600" y="1981200"/>
            <a:ext cx="3505200" cy="4114800"/>
          </a:xfrm>
          <a:solidFill>
            <a:schemeClr val="accent2">
              <a:alpha val="30196"/>
            </a:schemeClr>
          </a:solidFill>
        </p:spPr>
        <p:txBody>
          <a:bodyPr/>
          <a:lstStyle/>
          <a:p>
            <a:pPr>
              <a:buFontTx/>
              <a:buNone/>
            </a:pPr>
            <a:r>
              <a:rPr lang="en-US" altLang="en-US" sz="3200" smtClean="0">
                <a:solidFill>
                  <a:schemeClr val="bg1"/>
                </a:solidFill>
              </a:rPr>
              <a:t>A student collects some hydrogen gas over water at 20 degrees C and 768 torr.  What is the pressure of the H</a:t>
            </a:r>
            <a:r>
              <a:rPr lang="en-US" altLang="en-US" sz="3200" baseline="-25000" smtClean="0">
                <a:solidFill>
                  <a:schemeClr val="bg1"/>
                </a:solidFill>
              </a:rPr>
              <a:t>2</a:t>
            </a:r>
            <a:r>
              <a:rPr lang="en-US" altLang="en-US" sz="3200" smtClean="0">
                <a:solidFill>
                  <a:schemeClr val="bg1"/>
                </a:solidFill>
              </a:rPr>
              <a:t> gas?</a:t>
            </a:r>
          </a:p>
        </p:txBody>
      </p:sp>
      <p:pic>
        <p:nvPicPr>
          <p:cNvPr id="51204" name="Picture 4" descr="VP_Tabl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2057400"/>
            <a:ext cx="5257800" cy="3881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4" name="Text Box 6"/>
          <p:cNvSpPr txBox="1">
            <a:spLocks noChangeArrowheads="1"/>
          </p:cNvSpPr>
          <p:nvPr/>
        </p:nvSpPr>
        <p:spPr bwMode="auto">
          <a:xfrm>
            <a:off x="762000" y="6172200"/>
            <a:ext cx="7848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50000"/>
              </a:spcBef>
            </a:pPr>
            <a:r>
              <a:rPr lang="en-US" altLang="en-US" sz="3200">
                <a:solidFill>
                  <a:srgbClr val="FAFD00"/>
                </a:solidFill>
              </a:rPr>
              <a:t>768 torr – 17.5 torr = 750.5 torr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fade">
                                      <p:cBhvr>
                                        <p:cTn id="7" dur="770" decel="100000"/>
                                        <p:tgtEl>
                                          <p:spTgt spid="135174"/>
                                        </p:tgtEl>
                                      </p:cBhvr>
                                    </p:animEffect>
                                    <p:animScale>
                                      <p:cBhvr>
                                        <p:cTn id="8" dur="770" decel="100000"/>
                                        <p:tgtEl>
                                          <p:spTgt spid="135174"/>
                                        </p:tgtEl>
                                      </p:cBhvr>
                                      <p:from x="10000" y="10000"/>
                                      <p:to x="200000" y="450000"/>
                                    </p:animScale>
                                    <p:animScale>
                                      <p:cBhvr>
                                        <p:cTn id="9" dur="1230" accel="100000" fill="hold">
                                          <p:stCondLst>
                                            <p:cond delay="770"/>
                                          </p:stCondLst>
                                        </p:cTn>
                                        <p:tgtEl>
                                          <p:spTgt spid="135174"/>
                                        </p:tgtEl>
                                      </p:cBhvr>
                                      <p:from x="200000" y="450000"/>
                                      <p:to x="100000" y="100000"/>
                                    </p:animScale>
                                    <p:set>
                                      <p:cBhvr>
                                        <p:cTn id="10" dur="770" fill="hold"/>
                                        <p:tgtEl>
                                          <p:spTgt spid="135174"/>
                                        </p:tgtEl>
                                        <p:attrNameLst>
                                          <p:attrName>ppt_x</p:attrName>
                                        </p:attrNameLst>
                                      </p:cBhvr>
                                      <p:to>
                                        <p:strVal val="(0.5)"/>
                                      </p:to>
                                    </p:set>
                                    <p:anim from="(0.5)" to="(#ppt_x)" calcmode="lin" valueType="num">
                                      <p:cBhvr>
                                        <p:cTn id="11" dur="1230" accel="100000" fill="hold">
                                          <p:stCondLst>
                                            <p:cond delay="770"/>
                                          </p:stCondLst>
                                        </p:cTn>
                                        <p:tgtEl>
                                          <p:spTgt spid="135174"/>
                                        </p:tgtEl>
                                        <p:attrNameLst>
                                          <p:attrName>ppt_x</p:attrName>
                                        </p:attrNameLst>
                                      </p:cBhvr>
                                    </p:anim>
                                    <p:set>
                                      <p:cBhvr>
                                        <p:cTn id="12" dur="770" fill="hold"/>
                                        <p:tgtEl>
                                          <p:spTgt spid="135174"/>
                                        </p:tgtEl>
                                        <p:attrNameLst>
                                          <p:attrName>ppt_y</p:attrName>
                                        </p:attrNameLst>
                                      </p:cBhvr>
                                      <p:to>
                                        <p:strVal val="(#ppt_y+0.4)"/>
                                      </p:to>
                                    </p:set>
                                    <p:anim from="(#ppt_y+0.4)" to="(#ppt_y)" calcmode="lin" valueType="num">
                                      <p:cBhvr>
                                        <p:cTn id="13" dur="1230" accel="100000" fill="hold">
                                          <p:stCondLst>
                                            <p:cond delay="770"/>
                                          </p:stCondLst>
                                        </p:cTn>
                                        <p:tgtEl>
                                          <p:spTgt spid="1351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228600"/>
            <a:ext cx="7162800" cy="533400"/>
          </a:xfrm>
          <a:solidFill>
            <a:schemeClr val="accent1">
              <a:alpha val="50980"/>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bg1"/>
                </a:solidFill>
              </a:rPr>
              <a:t>Health Note</a:t>
            </a:r>
          </a:p>
        </p:txBody>
      </p:sp>
      <p:sp>
        <p:nvSpPr>
          <p:cNvPr id="52227" name="Rectangle 3"/>
          <p:cNvSpPr>
            <a:spLocks noGrp="1" noChangeArrowheads="1"/>
          </p:cNvSpPr>
          <p:nvPr>
            <p:ph type="body" sz="half" idx="1"/>
          </p:nvPr>
        </p:nvSpPr>
        <p:spPr>
          <a:xfrm>
            <a:off x="0" y="914400"/>
            <a:ext cx="5105400" cy="5943600"/>
          </a:xfrm>
          <a:solidFill>
            <a:schemeClr val="accent1">
              <a:alpha val="52156"/>
            </a:schemeClr>
          </a:solidFill>
        </p:spPr>
        <p:txBody>
          <a:bodyPr/>
          <a:lstStyle/>
          <a:p>
            <a:pPr marL="342900" indent="-342900">
              <a:lnSpc>
                <a:spcPct val="110000"/>
              </a:lnSpc>
              <a:buFontTx/>
              <a:buNone/>
            </a:pPr>
            <a:r>
              <a:rPr lang="en-US" altLang="en-US" b="0" smtClean="0">
                <a:solidFill>
                  <a:schemeClr val="bg1"/>
                </a:solidFill>
              </a:rPr>
              <a:t>	</a:t>
            </a:r>
            <a:r>
              <a:rPr lang="en-US" altLang="en-US" smtClean="0">
                <a:solidFill>
                  <a:schemeClr val="bg1"/>
                </a:solidFill>
              </a:rPr>
              <a:t>When  a scuba diver is several hundred feet under water, the high pressures cause N</a:t>
            </a:r>
            <a:r>
              <a:rPr lang="en-US" altLang="en-US" baseline="-25000" smtClean="0">
                <a:solidFill>
                  <a:schemeClr val="bg1"/>
                </a:solidFill>
              </a:rPr>
              <a:t>2 </a:t>
            </a:r>
            <a:r>
              <a:rPr lang="en-US" altLang="en-US" smtClean="0">
                <a:solidFill>
                  <a:schemeClr val="bg1"/>
                </a:solidFill>
              </a:rPr>
              <a:t>from the tank air to dissolve in the blood.  If the diver rises too fast, the dissolved N</a:t>
            </a:r>
            <a:r>
              <a:rPr lang="en-US" altLang="en-US" baseline="-25000" smtClean="0">
                <a:solidFill>
                  <a:schemeClr val="bg1"/>
                </a:solidFill>
              </a:rPr>
              <a:t>2</a:t>
            </a:r>
            <a:r>
              <a:rPr lang="en-US" altLang="en-US" smtClean="0">
                <a:solidFill>
                  <a:schemeClr val="bg1"/>
                </a:solidFill>
              </a:rPr>
              <a:t> will form bubbles in the blood, a dangerous and painful condition called "the bends".  Helium, which is inert, less dense, and does not dissolve in the blood, is mixed with O</a:t>
            </a:r>
            <a:r>
              <a:rPr lang="en-US" altLang="en-US" baseline="-25000" smtClean="0">
                <a:solidFill>
                  <a:schemeClr val="bg1"/>
                </a:solidFill>
              </a:rPr>
              <a:t>2</a:t>
            </a:r>
            <a:r>
              <a:rPr lang="en-US" altLang="en-US" smtClean="0">
                <a:solidFill>
                  <a:schemeClr val="bg1"/>
                </a:solidFill>
              </a:rPr>
              <a:t> in scuba tanks used for deep descents.</a:t>
            </a:r>
            <a:r>
              <a:rPr lang="en-US" altLang="en-US" sz="1900" smtClean="0"/>
              <a:t>  </a:t>
            </a:r>
          </a:p>
          <a:p>
            <a:pPr marL="342900" indent="-342900">
              <a:buFontTx/>
              <a:buNone/>
            </a:pPr>
            <a:r>
              <a:rPr lang="en-US" altLang="en-US" sz="1800" smtClean="0"/>
              <a:t> </a:t>
            </a:r>
          </a:p>
          <a:p>
            <a:pPr marL="342900" indent="-342900">
              <a:buFontTx/>
              <a:buNone/>
            </a:pPr>
            <a:endParaRPr lang="en-US" altLang="en-US" sz="2000" smtClean="0"/>
          </a:p>
        </p:txBody>
      </p:sp>
      <p:graphicFrame>
        <p:nvGraphicFramePr>
          <p:cNvPr id="52228" name="Object 4"/>
          <p:cNvGraphicFramePr>
            <a:graphicFrameLocks noChangeAspect="1"/>
          </p:cNvGraphicFramePr>
          <p:nvPr/>
        </p:nvGraphicFramePr>
        <p:xfrm>
          <a:off x="5638800" y="1066800"/>
          <a:ext cx="3124200" cy="1185863"/>
        </p:xfrm>
        <a:graphic>
          <a:graphicData uri="http://schemas.openxmlformats.org/presentationml/2006/ole">
            <mc:AlternateContent xmlns:mc="http://schemas.openxmlformats.org/markup-compatibility/2006">
              <mc:Choice xmlns:v="urn:schemas-microsoft-com:vml" Requires="v">
                <p:oleObj spid="_x0000_s52230" name="Clip" r:id="rId3" imgW="2047986" imgH="685901" progId="MS_ClipArt_Gallery.2">
                  <p:embed/>
                </p:oleObj>
              </mc:Choice>
              <mc:Fallback>
                <p:oleObj name="Clip" r:id="rId3" imgW="2047986" imgH="685901"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6800"/>
                        <a:ext cx="3124200"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2229" name="Picture 5" descr="scuba"/>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2914650"/>
            <a:ext cx="4038600" cy="394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solidFill>
            <a:schemeClr val="accent2">
              <a:alpha val="28999"/>
            </a:schemeClr>
          </a:solidFill>
          <a:effectLst>
            <a:outerShdw dist="35921" dir="2700000" algn="ctr" rotWithShape="0">
              <a:srgbClr val="000000"/>
            </a:outerShdw>
          </a:effec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GAS DENSITY</a:t>
            </a:r>
            <a:endParaRPr lang="en-US" altLang="en-US" smtClean="0">
              <a:solidFill>
                <a:srgbClr val="FAFD00"/>
              </a:solidFill>
              <a:effectLst>
                <a:outerShdw blurRad="38100" dist="38100" dir="2700000" algn="tl">
                  <a:srgbClr val="000000"/>
                </a:outerShdw>
              </a:effectLst>
            </a:endParaRPr>
          </a:p>
        </p:txBody>
      </p:sp>
      <p:pic>
        <p:nvPicPr>
          <p:cNvPr id="532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576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10"/>
          <p:cNvGrpSpPr>
            <a:grpSpLocks/>
          </p:cNvGrpSpPr>
          <p:nvPr/>
        </p:nvGrpSpPr>
        <p:grpSpPr bwMode="auto">
          <a:xfrm>
            <a:off x="3657600" y="5181600"/>
            <a:ext cx="1905000" cy="1019175"/>
            <a:chOff x="2304" y="3264"/>
            <a:chExt cx="1200" cy="642"/>
          </a:xfrm>
        </p:grpSpPr>
        <p:sp>
          <p:nvSpPr>
            <p:cNvPr id="28677" name="Rectangle 5"/>
            <p:cNvSpPr>
              <a:spLocks noChangeArrowheads="1"/>
            </p:cNvSpPr>
            <p:nvPr/>
          </p:nvSpPr>
          <p:spPr bwMode="auto">
            <a:xfrm>
              <a:off x="2304" y="3312"/>
              <a:ext cx="900" cy="594"/>
            </a:xfrm>
            <a:prstGeom prst="rect">
              <a:avLst/>
            </a:prstGeom>
            <a:solidFill>
              <a:schemeClr val="accent2">
                <a:alpha val="53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defRPr/>
              </a:pPr>
              <a:r>
                <a:rPr lang="en-US" sz="2800">
                  <a:solidFill>
                    <a:schemeClr val="bg1"/>
                  </a:solidFill>
                  <a:effectLst>
                    <a:outerShdw blurRad="38100" dist="38100" dir="2700000" algn="tl">
                      <a:srgbClr val="000000"/>
                    </a:outerShdw>
                  </a:effectLst>
                  <a:latin typeface="Arial" charset="0"/>
                </a:rPr>
                <a:t>High</a:t>
              </a:r>
              <a:r>
                <a:rPr lang="en-US" sz="2800">
                  <a:solidFill>
                    <a:schemeClr val="tx1"/>
                  </a:solidFill>
                  <a:effectLst>
                    <a:outerShdw blurRad="38100" dist="38100" dir="2700000" algn="tl">
                      <a:srgbClr val="FFFFFF"/>
                    </a:outerShdw>
                  </a:effectLst>
                  <a:latin typeface="Arial" charset="0"/>
                </a:rPr>
                <a:t> </a:t>
              </a:r>
            </a:p>
            <a:p>
              <a:pPr algn="l">
                <a:lnSpc>
                  <a:spcPct val="100000"/>
                </a:lnSpc>
                <a:defRPr/>
              </a:pPr>
              <a:r>
                <a:rPr lang="en-US" sz="2800">
                  <a:solidFill>
                    <a:schemeClr val="bg1"/>
                  </a:solidFill>
                  <a:effectLst>
                    <a:outerShdw blurRad="38100" dist="38100" dir="2700000" algn="tl">
                      <a:srgbClr val="000000"/>
                    </a:outerShdw>
                  </a:effectLst>
                  <a:latin typeface="Arial" charset="0"/>
                </a:rPr>
                <a:t>density</a:t>
              </a:r>
            </a:p>
          </p:txBody>
        </p:sp>
        <p:sp>
          <p:nvSpPr>
            <p:cNvPr id="53259" name="Line 8"/>
            <p:cNvSpPr>
              <a:spLocks noChangeShapeType="1"/>
            </p:cNvSpPr>
            <p:nvPr/>
          </p:nvSpPr>
          <p:spPr bwMode="auto">
            <a:xfrm flipV="1">
              <a:off x="3120" y="3264"/>
              <a:ext cx="384" cy="24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grpSp>
        <p:nvGrpSpPr>
          <p:cNvPr id="53253" name="Group 11"/>
          <p:cNvGrpSpPr>
            <a:grpSpLocks/>
          </p:cNvGrpSpPr>
          <p:nvPr/>
        </p:nvGrpSpPr>
        <p:grpSpPr bwMode="auto">
          <a:xfrm>
            <a:off x="7543800" y="1143000"/>
            <a:ext cx="1428750" cy="1600200"/>
            <a:chOff x="4512" y="480"/>
            <a:chExt cx="900" cy="1008"/>
          </a:xfrm>
        </p:grpSpPr>
        <p:sp>
          <p:nvSpPr>
            <p:cNvPr id="28676" name="Rectangle 4"/>
            <p:cNvSpPr>
              <a:spLocks noChangeArrowheads="1"/>
            </p:cNvSpPr>
            <p:nvPr/>
          </p:nvSpPr>
          <p:spPr bwMode="auto">
            <a:xfrm>
              <a:off x="4512" y="480"/>
              <a:ext cx="900" cy="594"/>
            </a:xfrm>
            <a:prstGeom prst="rect">
              <a:avLst/>
            </a:prstGeom>
            <a:solidFill>
              <a:schemeClr val="accent2">
                <a:alpha val="570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defRPr/>
              </a:pPr>
              <a:r>
                <a:rPr lang="en-US" sz="2800">
                  <a:solidFill>
                    <a:schemeClr val="bg1"/>
                  </a:solidFill>
                  <a:effectLst>
                    <a:outerShdw blurRad="38100" dist="38100" dir="2700000" algn="tl">
                      <a:srgbClr val="000000"/>
                    </a:outerShdw>
                  </a:effectLst>
                  <a:latin typeface="Arial" charset="0"/>
                </a:rPr>
                <a:t>Low </a:t>
              </a:r>
            </a:p>
            <a:p>
              <a:pPr algn="l">
                <a:lnSpc>
                  <a:spcPct val="100000"/>
                </a:lnSpc>
                <a:defRPr/>
              </a:pPr>
              <a:r>
                <a:rPr lang="en-US" sz="2800">
                  <a:solidFill>
                    <a:schemeClr val="bg1"/>
                  </a:solidFill>
                  <a:effectLst>
                    <a:outerShdw blurRad="38100" dist="38100" dir="2700000" algn="tl">
                      <a:srgbClr val="000000"/>
                    </a:outerShdw>
                  </a:effectLst>
                  <a:latin typeface="Arial" charset="0"/>
                </a:rPr>
                <a:t>density</a:t>
              </a:r>
            </a:p>
          </p:txBody>
        </p:sp>
        <p:sp>
          <p:nvSpPr>
            <p:cNvPr id="53257" name="Line 9"/>
            <p:cNvSpPr>
              <a:spLocks noChangeShapeType="1"/>
            </p:cNvSpPr>
            <p:nvPr/>
          </p:nvSpPr>
          <p:spPr bwMode="auto">
            <a:xfrm flipH="1">
              <a:off x="4512" y="1056"/>
              <a:ext cx="336" cy="43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sp>
        <p:nvSpPr>
          <p:cNvPr id="53254" name="Text Box 14"/>
          <p:cNvSpPr txBox="1">
            <a:spLocks noChangeArrowheads="1"/>
          </p:cNvSpPr>
          <p:nvPr/>
        </p:nvSpPr>
        <p:spPr bwMode="auto">
          <a:xfrm>
            <a:off x="152400" y="4876800"/>
            <a:ext cx="320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spcBef>
                <a:spcPct val="50000"/>
              </a:spcBef>
            </a:pPr>
            <a:r>
              <a:rPr lang="en-US" altLang="en-US" sz="2800">
                <a:solidFill>
                  <a:srgbClr val="FAFD00"/>
                </a:solidFill>
                <a:latin typeface="Arial" panose="020B0604020202020204" pitchFamily="34" charset="0"/>
              </a:rPr>
              <a:t>22.4 L of ANY gas AT STP = 1 mole</a:t>
            </a:r>
          </a:p>
        </p:txBody>
      </p:sp>
      <p:pic>
        <p:nvPicPr>
          <p:cNvPr id="28688" name="12M05VD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609600" y="2286000"/>
            <a:ext cx="3276600" cy="2403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286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88"/>
                                        </p:tgtEl>
                                      </p:cBhvr>
                                    </p:cmd>
                                  </p:childTnLst>
                                </p:cTn>
                              </p:par>
                            </p:childTnLst>
                          </p:cTn>
                        </p:par>
                      </p:childTnLst>
                    </p:cTn>
                  </p:par>
                </p:childTnLst>
              </p:cTn>
              <p:nextCondLst>
                <p:cond evt="onClick" delay="0">
                  <p:tgtEl>
                    <p:spTgt spid="28688"/>
                  </p:tgtEl>
                </p:cond>
              </p:nextCondLst>
            </p:seq>
            <p:video>
              <p:cMediaNode>
                <p:cTn id="7" fill="hold" display="0">
                  <p:stCondLst>
                    <p:cond delay="indefinite"/>
                  </p:stCondLst>
                  <p:endCondLst>
                    <p:cond evt="onNext" delay="0">
                      <p:tgtEl>
                        <p:sldTgt/>
                      </p:tgtEl>
                    </p:cond>
                    <p:cond evt="onPrev" delay="0">
                      <p:tgtEl>
                        <p:sldTgt/>
                      </p:tgtEl>
                    </p:cond>
                  </p:endCondLst>
                </p:cTn>
                <p:tgtEl>
                  <p:spTgt spid="2868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685800"/>
            <a:ext cx="7162800" cy="1143000"/>
          </a:xfrm>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z="5400" smtClean="0">
                <a:solidFill>
                  <a:schemeClr val="hlink"/>
                </a:solidFill>
                <a:effectLst>
                  <a:outerShdw blurRad="38100" dist="38100" dir="2700000" algn="tl">
                    <a:srgbClr val="C0C0C0"/>
                  </a:outerShdw>
                </a:effectLst>
                <a:latin typeface="Comic Sans MS" pitchFamily="66" charset="0"/>
              </a:rPr>
              <a:t>Properties of Gases</a:t>
            </a:r>
            <a:endParaRPr lang="en-US" altLang="en-US" sz="5400" smtClean="0">
              <a:solidFill>
                <a:schemeClr val="hlink"/>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2438400" y="1828800"/>
            <a:ext cx="5562600" cy="4724400"/>
          </a:xfrm>
          <a:solidFill>
            <a:schemeClr val="accent2">
              <a:alpha val="30000"/>
            </a:schemeClr>
          </a:solidFill>
        </p:spPr>
        <p:txBody>
          <a:bodyPr/>
          <a:lstStyle/>
          <a:p>
            <a:pPr>
              <a:lnSpc>
                <a:spcPct val="80000"/>
              </a:lnSpc>
              <a:buFontTx/>
              <a:buNone/>
              <a:defRPr/>
            </a:pPr>
            <a:r>
              <a:rPr lang="en-US" altLang="en-US" sz="2800" smtClean="0">
                <a:solidFill>
                  <a:srgbClr val="FFFFFF"/>
                </a:solidFill>
                <a:effectLst>
                  <a:outerShdw blurRad="38100" dist="38100" dir="2700000" algn="tl">
                    <a:srgbClr val="000000"/>
                  </a:outerShdw>
                </a:effectLst>
              </a:rPr>
              <a:t>Gas properties can be modeled using math. Model depends on—</a:t>
            </a:r>
          </a:p>
          <a:p>
            <a:pPr>
              <a:lnSpc>
                <a:spcPct val="80000"/>
              </a:lnSpc>
              <a:defRPr/>
            </a:pPr>
            <a:r>
              <a:rPr lang="en-US" altLang="en-US" sz="2800" smtClean="0">
                <a:solidFill>
                  <a:srgbClr val="FFFFFF"/>
                </a:solidFill>
                <a:effectLst>
                  <a:outerShdw blurRad="38100" dist="38100" dir="2700000" algn="tl">
                    <a:srgbClr val="000000"/>
                  </a:outerShdw>
                </a:effectLst>
              </a:rPr>
              <a:t>V = volume of the gas (L)</a:t>
            </a:r>
          </a:p>
          <a:p>
            <a:pPr>
              <a:lnSpc>
                <a:spcPct val="80000"/>
              </a:lnSpc>
              <a:defRPr/>
            </a:pPr>
            <a:r>
              <a:rPr lang="en-US" altLang="en-US" sz="2800" smtClean="0">
                <a:solidFill>
                  <a:srgbClr val="FFFFFF"/>
                </a:solidFill>
                <a:effectLst>
                  <a:outerShdw blurRad="38100" dist="38100" dir="2700000" algn="tl">
                    <a:srgbClr val="000000"/>
                  </a:outerShdw>
                </a:effectLst>
              </a:rPr>
              <a:t>T = temperature (K)</a:t>
            </a:r>
          </a:p>
          <a:p>
            <a:pPr lvl="1">
              <a:lnSpc>
                <a:spcPct val="80000"/>
              </a:lnSpc>
              <a:defRPr/>
            </a:pPr>
            <a:r>
              <a:rPr lang="en-US" altLang="en-US" sz="2800" smtClean="0">
                <a:solidFill>
                  <a:srgbClr val="FAFD00"/>
                </a:solidFill>
                <a:effectLst>
                  <a:outerShdw blurRad="38100" dist="38100" dir="2700000" algn="tl">
                    <a:srgbClr val="000000"/>
                  </a:outerShdw>
                </a:effectLst>
              </a:rPr>
              <a:t>ALL temperatures in the entire chapter MUST be in Kelvin!!! No Exceptions!</a:t>
            </a:r>
          </a:p>
          <a:p>
            <a:pPr>
              <a:lnSpc>
                <a:spcPct val="80000"/>
              </a:lnSpc>
              <a:defRPr/>
            </a:pPr>
            <a:r>
              <a:rPr lang="en-US" altLang="en-US" sz="2800" smtClean="0">
                <a:solidFill>
                  <a:srgbClr val="FFFFFF"/>
                </a:solidFill>
                <a:effectLst>
                  <a:outerShdw blurRad="38100" dist="38100" dir="2700000" algn="tl">
                    <a:srgbClr val="000000"/>
                  </a:outerShdw>
                </a:effectLst>
              </a:rPr>
              <a:t>n = amount (moles)</a:t>
            </a:r>
          </a:p>
          <a:p>
            <a:pPr>
              <a:lnSpc>
                <a:spcPct val="80000"/>
              </a:lnSpc>
              <a:defRPr/>
            </a:pPr>
            <a:r>
              <a:rPr lang="en-US" altLang="en-US" sz="2800" smtClean="0">
                <a:solidFill>
                  <a:srgbClr val="FFFFFF"/>
                </a:solidFill>
                <a:effectLst>
                  <a:outerShdw blurRad="38100" dist="38100" dir="2700000" algn="tl">
                    <a:srgbClr val="000000"/>
                  </a:outerShdw>
                </a:effectLst>
              </a:rPr>
              <a:t>P = pressure</a:t>
            </a:r>
            <a:br>
              <a:rPr lang="en-US" altLang="en-US" sz="2800" smtClean="0">
                <a:solidFill>
                  <a:srgbClr val="FFFFFF"/>
                </a:solidFill>
                <a:effectLst>
                  <a:outerShdw blurRad="38100" dist="38100" dir="2700000" algn="tl">
                    <a:srgbClr val="000000"/>
                  </a:outerShdw>
                </a:effectLst>
              </a:rPr>
            </a:br>
            <a:r>
              <a:rPr lang="en-US" altLang="en-US" sz="2800" smtClean="0">
                <a:solidFill>
                  <a:srgbClr val="FFFFFF"/>
                </a:solidFill>
                <a:effectLst>
                  <a:outerShdw blurRad="38100" dist="38100" dir="2700000" algn="tl">
                    <a:srgbClr val="000000"/>
                  </a:outerShdw>
                </a:effectLst>
              </a:rPr>
              <a:t>        (atmospheres)</a:t>
            </a: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906588"/>
            <a:ext cx="1212850" cy="35036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81000"/>
            <a:ext cx="7162800" cy="685800"/>
          </a:xfrm>
          <a:solidFill>
            <a:schemeClr val="accent2">
              <a:alpha val="30000"/>
            </a:schemeClr>
          </a:solidFill>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z="4000" smtClean="0">
                <a:solidFill>
                  <a:schemeClr val="hlink"/>
                </a:solidFill>
                <a:effectLst>
                  <a:outerShdw blurRad="38100" dist="38100" dir="2700000" algn="tl">
                    <a:srgbClr val="000000"/>
                  </a:outerShdw>
                </a:effectLst>
                <a:latin typeface="Comic Sans MS" pitchFamily="66" charset="0"/>
              </a:rPr>
              <a:t>Gases and Stoichiometry</a:t>
            </a:r>
          </a:p>
        </p:txBody>
      </p:sp>
      <p:sp>
        <p:nvSpPr>
          <p:cNvPr id="23555" name="Rectangle 3"/>
          <p:cNvSpPr>
            <a:spLocks noGrp="1" noChangeArrowheads="1"/>
          </p:cNvSpPr>
          <p:nvPr>
            <p:ph type="body" idx="1"/>
          </p:nvPr>
        </p:nvSpPr>
        <p:spPr>
          <a:xfrm>
            <a:off x="609600" y="1371600"/>
            <a:ext cx="7924800" cy="1981200"/>
          </a:xfrm>
          <a:solidFill>
            <a:schemeClr val="accent2">
              <a:alpha val="20000"/>
            </a:schemeClr>
          </a:solidFill>
        </p:spPr>
        <p:txBody>
          <a:bodyPr/>
          <a:lstStyle/>
          <a:p>
            <a:pPr>
              <a:buFontTx/>
              <a:buNone/>
              <a:defRPr/>
            </a:pPr>
            <a:r>
              <a:rPr lang="en-US" altLang="en-US" sz="2800" smtClean="0">
                <a:solidFill>
                  <a:schemeClr val="bg1"/>
                </a:solidFill>
                <a:effectLst>
                  <a:outerShdw blurRad="38100" dist="38100" dir="2700000" algn="tl">
                    <a:srgbClr val="000000"/>
                  </a:outerShdw>
                </a:effectLst>
              </a:rPr>
              <a:t>2 H</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O</a:t>
            </a:r>
            <a:r>
              <a:rPr lang="en-US" altLang="en-US" sz="2800" baseline="-25000" smtClean="0">
                <a:solidFill>
                  <a:schemeClr val="bg1"/>
                </a:solidFill>
                <a:effectLst>
                  <a:outerShdw blurRad="38100" dist="38100" dir="2700000" algn="tl">
                    <a:srgbClr val="000000"/>
                  </a:outerShdw>
                </a:effectLst>
              </a:rPr>
              <a:t>2 </a:t>
            </a:r>
            <a:r>
              <a:rPr lang="en-US" altLang="en-US" sz="2800" smtClean="0">
                <a:solidFill>
                  <a:schemeClr val="bg1"/>
                </a:solidFill>
                <a:effectLst>
                  <a:outerShdw blurRad="38100" dist="38100" dir="2700000" algn="tl">
                    <a:srgbClr val="000000"/>
                  </a:outerShdw>
                </a:effectLst>
              </a:rPr>
              <a:t>(l)  ---&gt;  2 H</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O (g)  +  O</a:t>
            </a:r>
            <a:r>
              <a:rPr lang="en-US" altLang="en-US" sz="2800" baseline="-25000" smtClean="0">
                <a:solidFill>
                  <a:schemeClr val="bg1"/>
                </a:solidFill>
                <a:effectLst>
                  <a:outerShdw blurRad="38100" dist="38100" dir="2700000" algn="tl">
                    <a:srgbClr val="000000"/>
                  </a:outerShdw>
                </a:effectLst>
              </a:rPr>
              <a:t>2 </a:t>
            </a:r>
            <a:r>
              <a:rPr lang="en-US" altLang="en-US" sz="2800" smtClean="0">
                <a:solidFill>
                  <a:schemeClr val="bg1"/>
                </a:solidFill>
                <a:effectLst>
                  <a:outerShdw blurRad="38100" dist="38100" dir="2700000" algn="tl">
                    <a:srgbClr val="000000"/>
                  </a:outerShdw>
                </a:effectLst>
              </a:rPr>
              <a:t>(g)</a:t>
            </a:r>
          </a:p>
          <a:p>
            <a:pPr>
              <a:buFontTx/>
              <a:buNone/>
              <a:defRPr/>
            </a:pPr>
            <a:r>
              <a:rPr lang="en-US" altLang="en-US" sz="2800" smtClean="0">
                <a:solidFill>
                  <a:schemeClr val="bg1"/>
                </a:solidFill>
                <a:effectLst>
                  <a:outerShdw blurRad="38100" dist="38100" dir="2700000" algn="tl">
                    <a:srgbClr val="000000"/>
                  </a:outerShdw>
                </a:effectLst>
              </a:rPr>
              <a:t>Decompose 1.1 g of H</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O</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 in a flask with a volume of 2.50 L. What is the volume of O</a:t>
            </a:r>
            <a:r>
              <a:rPr lang="en-US" altLang="en-US" sz="2800" baseline="-25000" smtClean="0">
                <a:solidFill>
                  <a:schemeClr val="bg1"/>
                </a:solidFill>
                <a:effectLst>
                  <a:outerShdw blurRad="38100" dist="38100" dir="2700000" algn="tl">
                    <a:srgbClr val="000000"/>
                  </a:outerShdw>
                </a:effectLst>
              </a:rPr>
              <a:t>2</a:t>
            </a:r>
            <a:r>
              <a:rPr lang="en-US" altLang="en-US" sz="2800" smtClean="0">
                <a:solidFill>
                  <a:schemeClr val="bg1"/>
                </a:solidFill>
                <a:effectLst>
                  <a:outerShdw blurRad="38100" dist="38100" dir="2700000" algn="tl">
                    <a:srgbClr val="000000"/>
                  </a:outerShdw>
                </a:effectLst>
              </a:rPr>
              <a:t> at STP?</a:t>
            </a:r>
          </a:p>
        </p:txBody>
      </p:sp>
      <p:sp>
        <p:nvSpPr>
          <p:cNvPr id="23557" name="Text Box 5"/>
          <p:cNvSpPr txBox="1">
            <a:spLocks noChangeArrowheads="1"/>
          </p:cNvSpPr>
          <p:nvPr/>
        </p:nvSpPr>
        <p:spPr bwMode="auto">
          <a:xfrm>
            <a:off x="4572000" y="3581400"/>
            <a:ext cx="3825875" cy="1800225"/>
          </a:xfrm>
          <a:prstGeom prst="rect">
            <a:avLst/>
          </a:prstGeom>
          <a:solidFill>
            <a:schemeClr val="accent2">
              <a:alpha val="2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defRPr/>
            </a:pPr>
            <a:r>
              <a:rPr lang="en-US" sz="2800">
                <a:solidFill>
                  <a:srgbClr val="FAFD00"/>
                </a:solidFill>
                <a:effectLst>
                  <a:outerShdw blurRad="38100" dist="38100" dir="2700000" algn="tl">
                    <a:srgbClr val="000000"/>
                  </a:outerShdw>
                </a:effectLst>
                <a:latin typeface="Arial" charset="0"/>
              </a:rPr>
              <a:t>Bombardier beetle uses decomposition of hydrogen peroxide to defend itself.</a:t>
            </a:r>
          </a:p>
        </p:txBody>
      </p:sp>
      <p:pic>
        <p:nvPicPr>
          <p:cNvPr id="235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429000"/>
            <a:ext cx="3581400" cy="2757488"/>
          </a:xfrm>
          <a:prstGeom prst="rect">
            <a:avLst/>
          </a:prstGeom>
          <a:noFill/>
          <a:ln w="9525">
            <a:solidFill>
              <a:srgbClr val="000000"/>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3557"/>
                                        </p:tgtEl>
                                        <p:attrNameLst>
                                          <p:attrName>style.visibility</p:attrName>
                                        </p:attrNameLst>
                                      </p:cBhvr>
                                      <p:to>
                                        <p:strVal val="visible"/>
                                      </p:to>
                                    </p:set>
                                    <p:animEffect transition="in" filter="dissolve">
                                      <p:cBhvr>
                                        <p:cTn id="11"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81000"/>
            <a:ext cx="7162800" cy="838200"/>
          </a:xfrm>
          <a:solidFill>
            <a:schemeClr val="accent2">
              <a:alpha val="30000"/>
            </a:schemeClr>
          </a:solidFill>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Gases and Stoichiometry</a:t>
            </a:r>
          </a:p>
        </p:txBody>
      </p:sp>
      <p:sp>
        <p:nvSpPr>
          <p:cNvPr id="24579" name="Rectangle 3"/>
          <p:cNvSpPr>
            <a:spLocks noGrp="1" noChangeArrowheads="1"/>
          </p:cNvSpPr>
          <p:nvPr>
            <p:ph type="body" idx="1"/>
          </p:nvPr>
        </p:nvSpPr>
        <p:spPr>
          <a:xfrm>
            <a:off x="609600" y="1371600"/>
            <a:ext cx="7924800" cy="4495800"/>
          </a:xfrm>
          <a:solidFill>
            <a:schemeClr val="accent2">
              <a:alpha val="30000"/>
            </a:schemeClr>
          </a:solidFill>
        </p:spPr>
        <p:txBody>
          <a:bodyPr/>
          <a:lstStyle/>
          <a:p>
            <a:pPr>
              <a:buFontTx/>
              <a:buNone/>
              <a:defRPr/>
            </a:pPr>
            <a:r>
              <a:rPr lang="en-US" altLang="en-US" sz="2000" smtClean="0">
                <a:solidFill>
                  <a:schemeClr val="bg1"/>
                </a:solidFill>
                <a:effectLst>
                  <a:outerShdw blurRad="38100" dist="38100" dir="2700000" algn="tl">
                    <a:srgbClr val="000000"/>
                  </a:outerShdw>
                </a:effectLst>
              </a:rPr>
              <a:t>2 H</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O</a:t>
            </a:r>
            <a:r>
              <a:rPr lang="en-US" altLang="en-US" sz="2000" baseline="-25000" smtClean="0">
                <a:solidFill>
                  <a:schemeClr val="bg1"/>
                </a:solidFill>
                <a:effectLst>
                  <a:outerShdw blurRad="38100" dist="38100" dir="2700000" algn="tl">
                    <a:srgbClr val="000000"/>
                  </a:outerShdw>
                </a:effectLst>
              </a:rPr>
              <a:t>2 </a:t>
            </a:r>
            <a:r>
              <a:rPr lang="en-US" altLang="en-US" sz="2000" smtClean="0">
                <a:solidFill>
                  <a:schemeClr val="bg1"/>
                </a:solidFill>
                <a:effectLst>
                  <a:outerShdw blurRad="38100" dist="38100" dir="2700000" algn="tl">
                    <a:srgbClr val="000000"/>
                  </a:outerShdw>
                </a:effectLst>
              </a:rPr>
              <a:t>(l)  ---&gt;  2 H</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O (g)  +  O</a:t>
            </a:r>
            <a:r>
              <a:rPr lang="en-US" altLang="en-US" sz="2000" baseline="-25000" smtClean="0">
                <a:solidFill>
                  <a:schemeClr val="bg1"/>
                </a:solidFill>
                <a:effectLst>
                  <a:outerShdw blurRad="38100" dist="38100" dir="2700000" algn="tl">
                    <a:srgbClr val="000000"/>
                  </a:outerShdw>
                </a:effectLst>
              </a:rPr>
              <a:t>2 </a:t>
            </a:r>
            <a:r>
              <a:rPr lang="en-US" altLang="en-US" sz="2000" smtClean="0">
                <a:solidFill>
                  <a:schemeClr val="bg1"/>
                </a:solidFill>
                <a:effectLst>
                  <a:outerShdw blurRad="38100" dist="38100" dir="2700000" algn="tl">
                    <a:srgbClr val="000000"/>
                  </a:outerShdw>
                </a:effectLst>
              </a:rPr>
              <a:t>(g)</a:t>
            </a:r>
          </a:p>
          <a:p>
            <a:pPr>
              <a:buFontTx/>
              <a:buNone/>
              <a:defRPr/>
            </a:pPr>
            <a:r>
              <a:rPr lang="en-US" altLang="en-US" sz="2000" smtClean="0">
                <a:solidFill>
                  <a:schemeClr val="bg1"/>
                </a:solidFill>
                <a:effectLst>
                  <a:outerShdw blurRad="38100" dist="38100" dir="2700000" algn="tl">
                    <a:srgbClr val="000000"/>
                  </a:outerShdw>
                </a:effectLst>
              </a:rPr>
              <a:t>Decompose 1.1 g of H</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in a flask with a volume of 2.50 L. What is the volume of 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at STP? </a:t>
            </a:r>
            <a:endParaRPr lang="en-US" altLang="en-US" sz="2800" smtClean="0">
              <a:solidFill>
                <a:schemeClr val="bg1"/>
              </a:solidFill>
              <a:effectLst>
                <a:outerShdw blurRad="38100" dist="38100" dir="2700000" algn="tl">
                  <a:srgbClr val="000000"/>
                </a:outerShdw>
              </a:effectLst>
            </a:endParaRPr>
          </a:p>
          <a:p>
            <a:pPr>
              <a:buFontTx/>
              <a:buNone/>
              <a:defRPr/>
            </a:pPr>
            <a:r>
              <a:rPr lang="en-US" altLang="en-US" sz="2800" smtClean="0">
                <a:solidFill>
                  <a:schemeClr val="accent1"/>
                </a:solidFill>
                <a:effectLst>
                  <a:outerShdw blurRad="38100" dist="38100" dir="2700000" algn="tl">
                    <a:srgbClr val="000000"/>
                  </a:outerShdw>
                </a:effectLst>
              </a:rPr>
              <a:t>Solution</a:t>
            </a:r>
            <a:endParaRPr lang="en-US" altLang="en-US" sz="2800" smtClean="0">
              <a:effectLst>
                <a:outerShdw blurRad="38100" dist="38100" dir="2700000" algn="tl">
                  <a:srgbClr val="FFFFFF"/>
                </a:outerShdw>
              </a:effectLst>
            </a:endParaRPr>
          </a:p>
          <a:p>
            <a:pPr>
              <a:buFontTx/>
              <a:buNone/>
              <a:defRPr/>
            </a:pPr>
            <a:r>
              <a:rPr lang="en-US" altLang="en-US" smtClean="0">
                <a:solidFill>
                  <a:schemeClr val="bg1"/>
                </a:solidFill>
                <a:effectLst>
                  <a:outerShdw blurRad="38100" dist="38100" dir="2700000" algn="tl">
                    <a:srgbClr val="000000"/>
                  </a:outerShdw>
                </a:effectLst>
              </a:rPr>
              <a:t>1.1 g</a:t>
            </a:r>
            <a:r>
              <a:rPr lang="en-US" altLang="en-US" smtClean="0">
                <a:effectLst>
                  <a:outerShdw blurRad="38100" dist="38100" dir="2700000" algn="tl">
                    <a:srgbClr val="FFFFFF"/>
                  </a:outerShdw>
                </a:effectLst>
              </a:rPr>
              <a:t> </a:t>
            </a:r>
            <a:r>
              <a:rPr lang="en-US" altLang="en-US" sz="2000" smtClean="0">
                <a:solidFill>
                  <a:schemeClr val="bg1"/>
                </a:solidFill>
                <a:effectLst>
                  <a:outerShdw blurRad="38100" dist="38100" dir="2700000" algn="tl">
                    <a:srgbClr val="000000"/>
                  </a:outerShdw>
                </a:effectLst>
              </a:rPr>
              <a:t>H</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1 mol H</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1 mol 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22.4 L 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a:t>
            </a:r>
            <a:endParaRPr lang="en-US" altLang="en-US" smtClean="0">
              <a:effectLst>
                <a:outerShdw blurRad="38100" dist="38100" dir="2700000" algn="tl">
                  <a:srgbClr val="FFFFFF"/>
                </a:outerShdw>
              </a:effectLst>
            </a:endParaRPr>
          </a:p>
          <a:p>
            <a:pPr>
              <a:buFontTx/>
              <a:buNone/>
              <a:defRPr/>
            </a:pPr>
            <a:r>
              <a:rPr lang="en-US" altLang="en-US" smtClean="0">
                <a:solidFill>
                  <a:schemeClr val="bg1"/>
                </a:solidFill>
                <a:effectLst>
                  <a:outerShdw blurRad="38100" dist="38100" dir="2700000" algn="tl">
                    <a:srgbClr val="000000"/>
                  </a:outerShdw>
                </a:effectLst>
              </a:rPr>
              <a:t>                    34 g H</a:t>
            </a:r>
            <a:r>
              <a:rPr lang="en-US" altLang="en-US" baseline="-25000" smtClean="0">
                <a:solidFill>
                  <a:schemeClr val="bg1"/>
                </a:solidFill>
                <a:effectLst>
                  <a:outerShdw blurRad="38100" dist="38100" dir="2700000" algn="tl">
                    <a:srgbClr val="000000"/>
                  </a:outerShdw>
                </a:effectLst>
              </a:rPr>
              <a:t>2</a:t>
            </a:r>
            <a:r>
              <a:rPr lang="en-US" altLang="en-US" smtClean="0">
                <a:solidFill>
                  <a:schemeClr val="bg1"/>
                </a:solidFill>
                <a:effectLst>
                  <a:outerShdw blurRad="38100" dist="38100" dir="2700000" algn="tl">
                    <a:srgbClr val="000000"/>
                  </a:outerShdw>
                </a:effectLst>
              </a:rPr>
              <a:t>O</a:t>
            </a:r>
            <a:r>
              <a:rPr lang="en-US" altLang="en-US"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2 mol H</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1 mol O</a:t>
            </a:r>
            <a:r>
              <a:rPr lang="en-US" altLang="en-US" sz="2000" baseline="-25000" smtClean="0">
                <a:solidFill>
                  <a:schemeClr val="bg1"/>
                </a:solidFill>
                <a:effectLst>
                  <a:outerShdw blurRad="38100" dist="38100" dir="2700000" algn="tl">
                    <a:srgbClr val="000000"/>
                  </a:outerShdw>
                </a:effectLst>
              </a:rPr>
              <a:t>2</a:t>
            </a:r>
            <a:r>
              <a:rPr lang="en-US" altLang="en-US" sz="2000" smtClean="0">
                <a:solidFill>
                  <a:schemeClr val="bg1"/>
                </a:solidFill>
                <a:effectLst>
                  <a:outerShdw blurRad="38100" dist="38100" dir="2700000" algn="tl">
                    <a:srgbClr val="000000"/>
                  </a:outerShdw>
                </a:effectLst>
              </a:rPr>
              <a:t> </a:t>
            </a:r>
            <a:endParaRPr lang="en-US" altLang="en-US" sz="2800" smtClean="0">
              <a:effectLst>
                <a:outerShdw blurRad="38100" dist="38100" dir="2700000" algn="tl">
                  <a:srgbClr val="FFFFFF"/>
                </a:outerShdw>
              </a:effectLst>
            </a:endParaRPr>
          </a:p>
          <a:p>
            <a:pPr>
              <a:buFontTx/>
              <a:buNone/>
              <a:defRPr/>
            </a:pPr>
            <a:endParaRPr lang="en-US" altLang="en-US" sz="2800" smtClean="0">
              <a:effectLst>
                <a:outerShdw blurRad="38100" dist="38100" dir="2700000" algn="tl">
                  <a:srgbClr val="FFFFFF"/>
                </a:outerShdw>
              </a:effectLst>
            </a:endParaRPr>
          </a:p>
        </p:txBody>
      </p:sp>
      <p:sp>
        <p:nvSpPr>
          <p:cNvPr id="55300" name="Line 39"/>
          <p:cNvSpPr>
            <a:spLocks noChangeShapeType="1"/>
          </p:cNvSpPr>
          <p:nvPr/>
        </p:nvSpPr>
        <p:spPr bwMode="auto">
          <a:xfrm>
            <a:off x="685800" y="3352800"/>
            <a:ext cx="6096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5301" name="Line 40"/>
          <p:cNvSpPr>
            <a:spLocks noChangeShapeType="1"/>
          </p:cNvSpPr>
          <p:nvPr/>
        </p:nvSpPr>
        <p:spPr bwMode="auto">
          <a:xfrm>
            <a:off x="22098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5302" name="Line 41"/>
          <p:cNvSpPr>
            <a:spLocks noChangeShapeType="1"/>
          </p:cNvSpPr>
          <p:nvPr/>
        </p:nvSpPr>
        <p:spPr bwMode="auto">
          <a:xfrm>
            <a:off x="3962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5303" name="Line 42"/>
          <p:cNvSpPr>
            <a:spLocks noChangeShapeType="1"/>
          </p:cNvSpPr>
          <p:nvPr/>
        </p:nvSpPr>
        <p:spPr bwMode="auto">
          <a:xfrm>
            <a:off x="5486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5304" name="Text Box 43"/>
          <p:cNvSpPr txBox="1">
            <a:spLocks noChangeArrowheads="1"/>
          </p:cNvSpPr>
          <p:nvPr/>
        </p:nvSpPr>
        <p:spPr bwMode="auto">
          <a:xfrm>
            <a:off x="2362200" y="4495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spcBef>
                <a:spcPct val="50000"/>
              </a:spcBef>
            </a:pPr>
            <a:r>
              <a:rPr lang="en-US" altLang="en-US" sz="2800">
                <a:solidFill>
                  <a:schemeClr val="bg1"/>
                </a:solidFill>
                <a:latin typeface="Arial" panose="020B0604020202020204" pitchFamily="34" charset="0"/>
              </a:rPr>
              <a:t>= 0.36 L O</a:t>
            </a:r>
            <a:r>
              <a:rPr lang="en-US" altLang="en-US" sz="2800" baseline="-25000">
                <a:solidFill>
                  <a:schemeClr val="bg1"/>
                </a:solidFill>
                <a:latin typeface="Arial" panose="020B0604020202020204" pitchFamily="34" charset="0"/>
              </a:rPr>
              <a:t>2</a:t>
            </a:r>
            <a:r>
              <a:rPr lang="en-US" altLang="en-US" sz="2800">
                <a:solidFill>
                  <a:srgbClr val="FAFD00"/>
                </a:solidFill>
                <a:latin typeface="Arial" panose="020B0604020202020204" pitchFamily="34" charset="0"/>
              </a:rPr>
              <a:t> at STP</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chemeClr val="accent2">
              <a:alpha val="27843"/>
            </a:schemeClr>
          </a:solidFill>
        </p:spPr>
        <p:txBody>
          <a:bodyPr/>
          <a:lstStyle/>
          <a:p>
            <a:r>
              <a:rPr lang="en-US" altLang="en-US" smtClean="0">
                <a:solidFill>
                  <a:schemeClr val="hlink"/>
                </a:solidFill>
                <a:latin typeface="Comic Sans MS" panose="030F0702030302020204" pitchFamily="66" charset="0"/>
              </a:rPr>
              <a:t>What if it’s NOT at STP?</a:t>
            </a:r>
          </a:p>
        </p:txBody>
      </p:sp>
      <p:sp>
        <p:nvSpPr>
          <p:cNvPr id="56323" name="Rectangle 3"/>
          <p:cNvSpPr>
            <a:spLocks noGrp="1" noChangeArrowheads="1"/>
          </p:cNvSpPr>
          <p:nvPr>
            <p:ph type="body" idx="1"/>
          </p:nvPr>
        </p:nvSpPr>
        <p:spPr>
          <a:solidFill>
            <a:schemeClr val="accent2">
              <a:alpha val="30196"/>
            </a:schemeClr>
          </a:solidFill>
        </p:spPr>
        <p:txBody>
          <a:bodyPr/>
          <a:lstStyle/>
          <a:p>
            <a:r>
              <a:rPr lang="en-US" altLang="en-US" sz="3200" smtClean="0">
                <a:solidFill>
                  <a:schemeClr val="bg1"/>
                </a:solidFill>
              </a:rPr>
              <a:t>1. Do the problem like it was at STP. (V</a:t>
            </a:r>
            <a:r>
              <a:rPr lang="en-US" altLang="en-US" sz="3200" baseline="-25000" smtClean="0">
                <a:solidFill>
                  <a:schemeClr val="bg1"/>
                </a:solidFill>
              </a:rPr>
              <a:t>1</a:t>
            </a:r>
            <a:r>
              <a:rPr lang="en-US" altLang="en-US" sz="3200" smtClean="0">
                <a:solidFill>
                  <a:schemeClr val="bg1"/>
                </a:solidFill>
              </a:rPr>
              <a:t>)</a:t>
            </a:r>
          </a:p>
          <a:p>
            <a:r>
              <a:rPr lang="en-US" altLang="en-US" sz="3200" smtClean="0">
                <a:solidFill>
                  <a:schemeClr val="bg1"/>
                </a:solidFill>
              </a:rPr>
              <a:t>2.  Convert from STP (V</a:t>
            </a:r>
            <a:r>
              <a:rPr lang="en-US" altLang="en-US" sz="3200" baseline="-25000" smtClean="0">
                <a:solidFill>
                  <a:schemeClr val="bg1"/>
                </a:solidFill>
              </a:rPr>
              <a:t>1</a:t>
            </a:r>
            <a:r>
              <a:rPr lang="en-US" altLang="en-US" sz="3200" smtClean="0">
                <a:solidFill>
                  <a:schemeClr val="bg1"/>
                </a:solidFill>
              </a:rPr>
              <a:t>, P</a:t>
            </a:r>
            <a:r>
              <a:rPr lang="en-US" altLang="en-US" sz="3200" baseline="-25000" smtClean="0">
                <a:solidFill>
                  <a:schemeClr val="bg1"/>
                </a:solidFill>
              </a:rPr>
              <a:t>1</a:t>
            </a:r>
            <a:r>
              <a:rPr lang="en-US" altLang="en-US" sz="3200" smtClean="0">
                <a:solidFill>
                  <a:schemeClr val="bg1"/>
                </a:solidFill>
              </a:rPr>
              <a:t>, T</a:t>
            </a:r>
            <a:r>
              <a:rPr lang="en-US" altLang="en-US" sz="3200" baseline="-25000" smtClean="0">
                <a:solidFill>
                  <a:schemeClr val="bg1"/>
                </a:solidFill>
              </a:rPr>
              <a:t>1</a:t>
            </a:r>
            <a:r>
              <a:rPr lang="en-US" altLang="en-US" sz="3200" smtClean="0">
                <a:solidFill>
                  <a:schemeClr val="bg1"/>
                </a:solidFill>
              </a:rPr>
              <a:t>) to the stated conditions (P</a:t>
            </a:r>
            <a:r>
              <a:rPr lang="en-US" altLang="en-US" sz="3200" baseline="-25000" smtClean="0">
                <a:solidFill>
                  <a:schemeClr val="bg1"/>
                </a:solidFill>
              </a:rPr>
              <a:t>2</a:t>
            </a:r>
            <a:r>
              <a:rPr lang="en-US" altLang="en-US" sz="3200" smtClean="0">
                <a:solidFill>
                  <a:schemeClr val="bg1"/>
                </a:solidFill>
              </a:rPr>
              <a:t>, T</a:t>
            </a:r>
            <a:r>
              <a:rPr lang="en-US" altLang="en-US" sz="3200" baseline="-25000" smtClean="0">
                <a:solidFill>
                  <a:schemeClr val="bg1"/>
                </a:solidFill>
              </a:rPr>
              <a:t>2</a:t>
            </a:r>
            <a:r>
              <a:rPr lang="en-US" altLang="en-US" sz="3200" smtClean="0">
                <a:solidFill>
                  <a:schemeClr val="bg1"/>
                </a:solidFill>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304800"/>
            <a:ext cx="8153400" cy="1143000"/>
          </a:xfrm>
          <a:solidFill>
            <a:schemeClr val="accent2">
              <a:alpha val="32156"/>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latin typeface="Comic Sans MS" panose="030F0702030302020204" pitchFamily="66" charset="0"/>
              </a:rPr>
              <a:t>Try this one!</a:t>
            </a:r>
          </a:p>
        </p:txBody>
      </p:sp>
      <p:sp>
        <p:nvSpPr>
          <p:cNvPr id="57347" name="Rectangle 3"/>
          <p:cNvSpPr>
            <a:spLocks noGrp="1" noChangeArrowheads="1"/>
          </p:cNvSpPr>
          <p:nvPr>
            <p:ph type="body" idx="1"/>
          </p:nvPr>
        </p:nvSpPr>
        <p:spPr>
          <a:xfrm>
            <a:off x="381000" y="1752600"/>
            <a:ext cx="8534400" cy="2133600"/>
          </a:xfrm>
          <a:solidFill>
            <a:schemeClr val="accent2">
              <a:alpha val="49019"/>
            </a:schemeClr>
          </a:solidFill>
        </p:spPr>
        <p:txBody>
          <a:bodyPr/>
          <a:lstStyle/>
          <a:p>
            <a:pPr marL="342900" indent="-342900">
              <a:lnSpc>
                <a:spcPct val="80000"/>
              </a:lnSpc>
              <a:buFontTx/>
              <a:buNone/>
            </a:pPr>
            <a:r>
              <a:rPr lang="en-US" altLang="en-US" sz="2800" b="0" smtClean="0">
                <a:solidFill>
                  <a:schemeClr val="bg1"/>
                </a:solidFill>
              </a:rPr>
              <a:t>	How many L of O</a:t>
            </a:r>
            <a:r>
              <a:rPr lang="en-US" altLang="en-US" sz="2800" b="0" baseline="-25000" smtClean="0">
                <a:solidFill>
                  <a:schemeClr val="bg1"/>
                </a:solidFill>
              </a:rPr>
              <a:t>2</a:t>
            </a:r>
            <a:r>
              <a:rPr lang="en-US" altLang="en-US" sz="2800" b="0" smtClean="0">
                <a:solidFill>
                  <a:schemeClr val="bg1"/>
                </a:solidFill>
              </a:rPr>
              <a:t> are needed to react 28.0 g NH</a:t>
            </a:r>
            <a:r>
              <a:rPr lang="en-US" altLang="en-US" sz="2800" b="0" baseline="-25000" smtClean="0">
                <a:solidFill>
                  <a:schemeClr val="bg1"/>
                </a:solidFill>
              </a:rPr>
              <a:t>3 </a:t>
            </a:r>
            <a:r>
              <a:rPr lang="en-US" altLang="en-US" sz="2800" b="0" smtClean="0">
                <a:solidFill>
                  <a:schemeClr val="bg1"/>
                </a:solidFill>
              </a:rPr>
              <a:t>at</a:t>
            </a:r>
            <a:r>
              <a:rPr lang="en-US" altLang="en-US" sz="2800" b="0" baseline="-25000" smtClean="0">
                <a:solidFill>
                  <a:schemeClr val="bg1"/>
                </a:solidFill>
              </a:rPr>
              <a:t> </a:t>
            </a:r>
            <a:r>
              <a:rPr lang="en-US" altLang="en-US" sz="2800" b="0" smtClean="0">
                <a:solidFill>
                  <a:schemeClr val="bg1"/>
                </a:solidFill>
              </a:rPr>
              <a:t>24°C and 0.950 atm?</a:t>
            </a:r>
          </a:p>
          <a:p>
            <a:pPr marL="342900" indent="-342900">
              <a:lnSpc>
                <a:spcPct val="80000"/>
              </a:lnSpc>
              <a:buFontTx/>
              <a:buNone/>
            </a:pPr>
            <a:endParaRPr lang="en-US" altLang="en-US" sz="2800" b="0" smtClean="0">
              <a:solidFill>
                <a:schemeClr val="bg1"/>
              </a:solidFill>
            </a:endParaRPr>
          </a:p>
          <a:p>
            <a:pPr marL="342900" indent="-342900">
              <a:lnSpc>
                <a:spcPct val="80000"/>
              </a:lnSpc>
              <a:buFontTx/>
              <a:buNone/>
            </a:pPr>
            <a:r>
              <a:rPr lang="en-US" altLang="en-US" sz="2800" b="0" smtClean="0">
                <a:solidFill>
                  <a:schemeClr val="bg1"/>
                </a:solidFill>
              </a:rPr>
              <a:t>4 NH</a:t>
            </a:r>
            <a:r>
              <a:rPr lang="en-US" altLang="en-US" sz="2800" b="0" baseline="-25000" smtClean="0">
                <a:solidFill>
                  <a:schemeClr val="bg1"/>
                </a:solidFill>
              </a:rPr>
              <a:t>3</a:t>
            </a:r>
            <a:r>
              <a:rPr lang="en-US" altLang="en-US" sz="2800" b="0" smtClean="0">
                <a:solidFill>
                  <a:schemeClr val="bg1"/>
                </a:solidFill>
              </a:rPr>
              <a:t>(g)  + 5 O</a:t>
            </a:r>
            <a:r>
              <a:rPr lang="en-US" altLang="en-US" sz="2800" b="0" baseline="-25000" smtClean="0">
                <a:solidFill>
                  <a:schemeClr val="bg1"/>
                </a:solidFill>
              </a:rPr>
              <a:t>2</a:t>
            </a:r>
            <a:r>
              <a:rPr lang="en-US" altLang="en-US" sz="2800" b="0" smtClean="0">
                <a:solidFill>
                  <a:schemeClr val="bg1"/>
                </a:solidFill>
              </a:rPr>
              <a:t>(g)              4 NO(g)  +  6 H</a:t>
            </a:r>
            <a:r>
              <a:rPr lang="en-US" altLang="en-US" sz="2800" b="0" baseline="-25000" smtClean="0">
                <a:solidFill>
                  <a:schemeClr val="bg1"/>
                </a:solidFill>
              </a:rPr>
              <a:t>2</a:t>
            </a:r>
            <a:r>
              <a:rPr lang="en-US" altLang="en-US" sz="2800" b="0" smtClean="0">
                <a:solidFill>
                  <a:schemeClr val="bg1"/>
                </a:solidFill>
              </a:rPr>
              <a:t>O(g)</a:t>
            </a:r>
          </a:p>
          <a:p>
            <a:pPr marL="342900" indent="-342900">
              <a:lnSpc>
                <a:spcPct val="80000"/>
              </a:lnSpc>
              <a:buFontTx/>
              <a:buNone/>
            </a:pPr>
            <a:r>
              <a:rPr lang="en-US" altLang="en-US" sz="2100" b="0" smtClean="0">
                <a:solidFill>
                  <a:schemeClr val="accent1"/>
                </a:solidFill>
              </a:rPr>
              <a:t>	</a:t>
            </a:r>
          </a:p>
          <a:p>
            <a:pPr marL="342900" indent="-342900">
              <a:lnSpc>
                <a:spcPct val="80000"/>
              </a:lnSpc>
              <a:buFontTx/>
              <a:buNone/>
            </a:pPr>
            <a:endParaRPr lang="en-US" altLang="en-US" sz="2100" b="0" smtClean="0"/>
          </a:p>
        </p:txBody>
      </p:sp>
      <p:sp>
        <p:nvSpPr>
          <p:cNvPr id="57348" name="Line 4"/>
          <p:cNvSpPr>
            <a:spLocks noChangeShapeType="1"/>
          </p:cNvSpPr>
          <p:nvPr/>
        </p:nvSpPr>
        <p:spPr bwMode="auto">
          <a:xfrm>
            <a:off x="3657600" y="32766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304800"/>
            <a:ext cx="8153400" cy="1219200"/>
          </a:xfrm>
          <a:solidFill>
            <a:schemeClr val="accent2">
              <a:alpha val="52156"/>
            </a:schemeClr>
          </a:solidFill>
          <a:ln w="38100">
            <a:solidFill>
              <a:schemeClr val="accent2"/>
            </a:solidFill>
            <a:miter lim="800000"/>
            <a:headEnd/>
            <a:tailEnd/>
          </a:ln>
        </p:spPr>
        <p:txBody>
          <a:bodyPr/>
          <a:lstStyle/>
          <a:p>
            <a:r>
              <a:rPr lang="en-US" altLang="en-US" sz="2400" b="0" smtClean="0">
                <a:solidFill>
                  <a:schemeClr val="bg1"/>
                </a:solidFill>
              </a:rPr>
              <a:t>	How many L of O</a:t>
            </a:r>
            <a:r>
              <a:rPr lang="en-US" altLang="en-US" sz="2400" b="0" baseline="-25000" smtClean="0">
                <a:solidFill>
                  <a:schemeClr val="bg1"/>
                </a:solidFill>
              </a:rPr>
              <a:t>2</a:t>
            </a:r>
            <a:r>
              <a:rPr lang="en-US" altLang="en-US" sz="2400" b="0" smtClean="0">
                <a:solidFill>
                  <a:schemeClr val="bg1"/>
                </a:solidFill>
              </a:rPr>
              <a:t> are needed to react 28.0 g NH</a:t>
            </a:r>
            <a:r>
              <a:rPr lang="en-US" altLang="en-US" sz="2400" b="0" baseline="-25000" smtClean="0">
                <a:solidFill>
                  <a:schemeClr val="bg1"/>
                </a:solidFill>
              </a:rPr>
              <a:t>3 </a:t>
            </a:r>
            <a:r>
              <a:rPr lang="en-US" altLang="en-US" sz="2400" b="0" smtClean="0">
                <a:solidFill>
                  <a:schemeClr val="bg1"/>
                </a:solidFill>
              </a:rPr>
              <a:t>at</a:t>
            </a:r>
            <a:r>
              <a:rPr lang="en-US" altLang="en-US" sz="2400" b="0" baseline="-25000" smtClean="0">
                <a:solidFill>
                  <a:schemeClr val="bg1"/>
                </a:solidFill>
              </a:rPr>
              <a:t> </a:t>
            </a:r>
            <a:r>
              <a:rPr lang="en-US" altLang="en-US" sz="2400" b="0" smtClean="0">
                <a:solidFill>
                  <a:schemeClr val="bg1"/>
                </a:solidFill>
              </a:rPr>
              <a:t>24°C and 0.950 atm?</a:t>
            </a:r>
            <a:br>
              <a:rPr lang="en-US" altLang="en-US" sz="2400" b="0" smtClean="0">
                <a:solidFill>
                  <a:schemeClr val="bg1"/>
                </a:solidFill>
              </a:rPr>
            </a:br>
            <a:r>
              <a:rPr lang="en-US" altLang="en-US" sz="2400" b="0" smtClean="0">
                <a:solidFill>
                  <a:schemeClr val="bg1"/>
                </a:solidFill>
              </a:rPr>
              <a:t>4 NH</a:t>
            </a:r>
            <a:r>
              <a:rPr lang="en-US" altLang="en-US" sz="2400" b="0" baseline="-25000" smtClean="0">
                <a:solidFill>
                  <a:schemeClr val="bg1"/>
                </a:solidFill>
              </a:rPr>
              <a:t>3</a:t>
            </a:r>
            <a:r>
              <a:rPr lang="en-US" altLang="en-US" sz="2400" b="0" smtClean="0">
                <a:solidFill>
                  <a:schemeClr val="bg1"/>
                </a:solidFill>
              </a:rPr>
              <a:t>(g)  + 5 O</a:t>
            </a:r>
            <a:r>
              <a:rPr lang="en-US" altLang="en-US" sz="2400" b="0" baseline="-25000" smtClean="0">
                <a:solidFill>
                  <a:schemeClr val="bg1"/>
                </a:solidFill>
              </a:rPr>
              <a:t>2</a:t>
            </a:r>
            <a:r>
              <a:rPr lang="en-US" altLang="en-US" sz="2400" b="0" smtClean="0">
                <a:solidFill>
                  <a:schemeClr val="bg1"/>
                </a:solidFill>
              </a:rPr>
              <a:t>(g)              4 NO(g)  +  6 H</a:t>
            </a:r>
            <a:r>
              <a:rPr lang="en-US" altLang="en-US" sz="2400" b="0" baseline="-25000" smtClean="0">
                <a:solidFill>
                  <a:schemeClr val="bg1"/>
                </a:solidFill>
              </a:rPr>
              <a:t>2</a:t>
            </a:r>
            <a:r>
              <a:rPr lang="en-US" altLang="en-US" sz="2400" b="0" smtClean="0">
                <a:solidFill>
                  <a:schemeClr val="bg1"/>
                </a:solidFill>
              </a:rPr>
              <a:t>O(g)</a:t>
            </a:r>
            <a:br>
              <a:rPr lang="en-US" altLang="en-US" sz="2400" b="0" smtClean="0">
                <a:solidFill>
                  <a:schemeClr val="bg1"/>
                </a:solidFill>
              </a:rPr>
            </a:br>
            <a:endParaRPr lang="en-US" altLang="en-US" sz="2400" b="0" smtClean="0">
              <a:solidFill>
                <a:schemeClr val="bg1"/>
              </a:solidFill>
            </a:endParaRPr>
          </a:p>
        </p:txBody>
      </p:sp>
      <p:sp>
        <p:nvSpPr>
          <p:cNvPr id="58371" name="Rectangle 3"/>
          <p:cNvSpPr>
            <a:spLocks noGrp="1" noChangeArrowheads="1"/>
          </p:cNvSpPr>
          <p:nvPr>
            <p:ph type="body" idx="1"/>
          </p:nvPr>
        </p:nvSpPr>
        <p:spPr>
          <a:xfrm>
            <a:off x="0" y="1752600"/>
            <a:ext cx="8915400" cy="4343400"/>
          </a:xfrm>
          <a:solidFill>
            <a:schemeClr val="accent2">
              <a:alpha val="49019"/>
            </a:schemeClr>
          </a:solidFill>
        </p:spPr>
        <p:txBody>
          <a:bodyPr/>
          <a:lstStyle/>
          <a:p>
            <a:pPr marL="342900" indent="-342900">
              <a:buFontTx/>
              <a:buNone/>
            </a:pPr>
            <a:r>
              <a:rPr lang="en-US" altLang="en-US" b="0" smtClean="0">
                <a:solidFill>
                  <a:schemeClr val="bg1"/>
                </a:solidFill>
              </a:rPr>
              <a:t>Find mole of O</a:t>
            </a:r>
            <a:r>
              <a:rPr lang="en-US" altLang="en-US" b="0" baseline="-25000" smtClean="0">
                <a:solidFill>
                  <a:schemeClr val="bg1"/>
                </a:solidFill>
              </a:rPr>
              <a:t>2</a:t>
            </a:r>
            <a:r>
              <a:rPr lang="en-US" altLang="en-US" b="0" smtClean="0">
                <a:solidFill>
                  <a:schemeClr val="bg1"/>
                </a:solidFill>
              </a:rPr>
              <a:t> </a:t>
            </a:r>
          </a:p>
          <a:p>
            <a:pPr marL="342900" indent="-342900">
              <a:lnSpc>
                <a:spcPct val="110000"/>
              </a:lnSpc>
              <a:buFontTx/>
              <a:buNone/>
            </a:pPr>
            <a:r>
              <a:rPr lang="en-US" altLang="en-US" b="0" smtClean="0">
                <a:solidFill>
                  <a:schemeClr val="bg1"/>
                </a:solidFill>
              </a:rPr>
              <a:t>28.0 g NH</a:t>
            </a:r>
            <a:r>
              <a:rPr lang="en-US" altLang="en-US" b="0" baseline="-25000" smtClean="0">
                <a:solidFill>
                  <a:schemeClr val="bg1"/>
                </a:solidFill>
              </a:rPr>
              <a:t>3</a:t>
            </a:r>
            <a:r>
              <a:rPr lang="en-US" altLang="en-US" b="0" smtClean="0">
                <a:solidFill>
                  <a:schemeClr val="bg1"/>
                </a:solidFill>
              </a:rPr>
              <a:t> x </a:t>
            </a:r>
            <a:r>
              <a:rPr lang="en-US" altLang="en-US" b="0" u="sng" smtClean="0">
                <a:solidFill>
                  <a:schemeClr val="bg1"/>
                </a:solidFill>
              </a:rPr>
              <a:t>1 mol NH</a:t>
            </a:r>
            <a:r>
              <a:rPr lang="en-US" altLang="en-US" b="0" u="sng" baseline="-25000" smtClean="0">
                <a:solidFill>
                  <a:schemeClr val="bg1"/>
                </a:solidFill>
              </a:rPr>
              <a:t>3</a:t>
            </a:r>
            <a:r>
              <a:rPr lang="en-US" altLang="en-US" b="0" smtClean="0">
                <a:solidFill>
                  <a:schemeClr val="bg1"/>
                </a:solidFill>
              </a:rPr>
              <a:t> x  </a:t>
            </a:r>
            <a:r>
              <a:rPr lang="en-US" altLang="en-US" b="0" u="sng" smtClean="0">
                <a:solidFill>
                  <a:schemeClr val="bg1"/>
                </a:solidFill>
              </a:rPr>
              <a:t>5 mol O</a:t>
            </a:r>
            <a:r>
              <a:rPr lang="en-US" altLang="en-US" b="0" u="sng" baseline="-25000" smtClean="0">
                <a:solidFill>
                  <a:schemeClr val="bg1"/>
                </a:solidFill>
              </a:rPr>
              <a:t>2   </a:t>
            </a:r>
            <a:r>
              <a:rPr lang="en-US" altLang="en-US" b="0" smtClean="0">
                <a:solidFill>
                  <a:schemeClr val="bg1"/>
                </a:solidFill>
              </a:rPr>
              <a:t>x </a:t>
            </a:r>
            <a:r>
              <a:rPr lang="en-US" altLang="en-US" b="0" u="sng" smtClean="0">
                <a:solidFill>
                  <a:schemeClr val="bg1"/>
                </a:solidFill>
              </a:rPr>
              <a:t> 22.4 L O</a:t>
            </a:r>
            <a:r>
              <a:rPr lang="en-US" altLang="en-US" b="0" u="sng" baseline="-25000" smtClean="0">
                <a:solidFill>
                  <a:schemeClr val="bg1"/>
                </a:solidFill>
              </a:rPr>
              <a:t>2</a:t>
            </a:r>
          </a:p>
          <a:p>
            <a:pPr marL="342900" indent="-342900">
              <a:buFontTx/>
              <a:buNone/>
            </a:pPr>
            <a:r>
              <a:rPr lang="en-US" altLang="en-US" b="0" smtClean="0">
                <a:solidFill>
                  <a:schemeClr val="bg1"/>
                </a:solidFill>
              </a:rPr>
              <a:t>			 17.0 g NH</a:t>
            </a:r>
            <a:r>
              <a:rPr lang="en-US" altLang="en-US" b="0" baseline="-25000" smtClean="0">
                <a:solidFill>
                  <a:schemeClr val="bg1"/>
                </a:solidFill>
              </a:rPr>
              <a:t>3</a:t>
            </a:r>
            <a:r>
              <a:rPr lang="en-US" altLang="en-US" b="0" smtClean="0">
                <a:solidFill>
                  <a:schemeClr val="bg1"/>
                </a:solidFill>
              </a:rPr>
              <a:t>  4 mol NH</a:t>
            </a:r>
            <a:r>
              <a:rPr lang="en-US" altLang="en-US" b="0" baseline="-25000" smtClean="0">
                <a:solidFill>
                  <a:schemeClr val="bg1"/>
                </a:solidFill>
              </a:rPr>
              <a:t>3       </a:t>
            </a:r>
            <a:r>
              <a:rPr lang="en-US" altLang="en-US" b="0" smtClean="0">
                <a:solidFill>
                  <a:schemeClr val="bg1"/>
                </a:solidFill>
              </a:rPr>
              <a:t>1 mol O</a:t>
            </a:r>
            <a:r>
              <a:rPr lang="en-US" altLang="en-US" b="0" baseline="-25000" smtClean="0">
                <a:solidFill>
                  <a:schemeClr val="bg1"/>
                </a:solidFill>
              </a:rPr>
              <a:t>2</a:t>
            </a:r>
          </a:p>
          <a:p>
            <a:pPr marL="342900" indent="-342900">
              <a:buFontTx/>
              <a:buNone/>
            </a:pPr>
            <a:endParaRPr lang="en-US" altLang="en-US" b="0" baseline="-25000" smtClean="0">
              <a:solidFill>
                <a:schemeClr val="bg1"/>
              </a:solidFill>
            </a:endParaRPr>
          </a:p>
          <a:p>
            <a:pPr marL="342900" indent="-342900">
              <a:buFontTx/>
              <a:buNone/>
            </a:pPr>
            <a:r>
              <a:rPr lang="en-US" altLang="en-US" b="0" smtClean="0">
                <a:solidFill>
                  <a:schemeClr val="bg1"/>
                </a:solidFill>
              </a:rPr>
              <a:t>At STP, V = 46.1 L  </a:t>
            </a:r>
            <a:r>
              <a:rPr lang="en-US" altLang="en-US" b="0" smtClean="0">
                <a:solidFill>
                  <a:schemeClr val="bg1"/>
                </a:solidFill>
                <a:sym typeface="Wingdings" panose="05000000000000000000" pitchFamily="2" charset="2"/>
              </a:rPr>
              <a:t> V</a:t>
            </a:r>
            <a:r>
              <a:rPr lang="en-US" altLang="en-US" b="0" baseline="-25000" smtClean="0">
                <a:solidFill>
                  <a:schemeClr val="bg1"/>
                </a:solidFill>
                <a:sym typeface="Wingdings" panose="05000000000000000000" pitchFamily="2" charset="2"/>
              </a:rPr>
              <a:t>1</a:t>
            </a:r>
            <a:r>
              <a:rPr lang="en-US" altLang="en-US" b="0" smtClean="0">
                <a:solidFill>
                  <a:schemeClr val="bg1"/>
                </a:solidFill>
                <a:sym typeface="Wingdings" panose="05000000000000000000" pitchFamily="2" charset="2"/>
              </a:rPr>
              <a:t>, P</a:t>
            </a:r>
            <a:r>
              <a:rPr lang="en-US" altLang="en-US" b="0" baseline="-25000" smtClean="0">
                <a:solidFill>
                  <a:schemeClr val="bg1"/>
                </a:solidFill>
                <a:sym typeface="Wingdings" panose="05000000000000000000" pitchFamily="2" charset="2"/>
              </a:rPr>
              <a:t>1</a:t>
            </a:r>
            <a:r>
              <a:rPr lang="en-US" altLang="en-US" b="0" smtClean="0">
                <a:solidFill>
                  <a:schemeClr val="bg1"/>
                </a:solidFill>
                <a:sym typeface="Wingdings" panose="05000000000000000000" pitchFamily="2" charset="2"/>
              </a:rPr>
              <a:t>, and T</a:t>
            </a:r>
            <a:r>
              <a:rPr lang="en-US" altLang="en-US" b="0" baseline="-25000" smtClean="0">
                <a:solidFill>
                  <a:schemeClr val="bg1"/>
                </a:solidFill>
                <a:sym typeface="Wingdings" panose="05000000000000000000" pitchFamily="2" charset="2"/>
              </a:rPr>
              <a:t>1</a:t>
            </a:r>
            <a:endParaRPr lang="en-US" altLang="en-US" b="0" baseline="-25000" smtClean="0">
              <a:solidFill>
                <a:schemeClr val="bg1"/>
              </a:solidFill>
            </a:endParaRPr>
          </a:p>
          <a:p>
            <a:pPr marL="342900" indent="-342900">
              <a:buFontTx/>
              <a:buNone/>
            </a:pPr>
            <a:r>
              <a:rPr lang="en-US" altLang="en-US" sz="2000" smtClean="0">
                <a:solidFill>
                  <a:schemeClr val="bg1"/>
                </a:solidFill>
              </a:rPr>
              <a:t>	P</a:t>
            </a:r>
            <a:r>
              <a:rPr lang="en-US" altLang="en-US" sz="2000" baseline="-25000" smtClean="0">
                <a:solidFill>
                  <a:schemeClr val="bg1"/>
                </a:solidFill>
              </a:rPr>
              <a:t>1</a:t>
            </a:r>
            <a:r>
              <a:rPr lang="en-US" altLang="en-US" sz="2000" smtClean="0">
                <a:solidFill>
                  <a:schemeClr val="bg1"/>
                </a:solidFill>
              </a:rPr>
              <a:t> V</a:t>
            </a:r>
            <a:r>
              <a:rPr lang="en-US" altLang="en-US" sz="2000" baseline="-25000" smtClean="0">
                <a:solidFill>
                  <a:schemeClr val="bg1"/>
                </a:solidFill>
              </a:rPr>
              <a:t>1</a:t>
            </a:r>
            <a:r>
              <a:rPr lang="en-US" altLang="en-US" sz="2000" smtClean="0">
                <a:solidFill>
                  <a:schemeClr val="bg1"/>
                </a:solidFill>
              </a:rPr>
              <a:t>            P</a:t>
            </a:r>
            <a:r>
              <a:rPr lang="en-US" altLang="en-US" sz="2000" baseline="-25000" smtClean="0">
                <a:solidFill>
                  <a:schemeClr val="bg1"/>
                </a:solidFill>
              </a:rPr>
              <a:t>2</a:t>
            </a:r>
            <a:r>
              <a:rPr lang="en-US" altLang="en-US" sz="2000" smtClean="0">
                <a:solidFill>
                  <a:schemeClr val="bg1"/>
                </a:solidFill>
              </a:rPr>
              <a:t> </a:t>
            </a:r>
            <a:r>
              <a:rPr lang="en-US" altLang="en-US" sz="2000" smtClean="0">
                <a:solidFill>
                  <a:schemeClr val="hlink"/>
                </a:solidFill>
              </a:rPr>
              <a:t>V</a:t>
            </a:r>
            <a:r>
              <a:rPr lang="en-US" altLang="en-US" sz="2000" baseline="-25000" smtClean="0">
                <a:solidFill>
                  <a:schemeClr val="hlink"/>
                </a:solidFill>
              </a:rPr>
              <a:t>2</a:t>
            </a:r>
          </a:p>
          <a:p>
            <a:pPr marL="342900" indent="-342900">
              <a:buFontTx/>
              <a:buNone/>
            </a:pPr>
            <a:r>
              <a:rPr lang="en-US" altLang="en-US" sz="2000" smtClean="0">
                <a:solidFill>
                  <a:schemeClr val="bg1"/>
                </a:solidFill>
              </a:rPr>
              <a:t>     	     = 			P</a:t>
            </a:r>
            <a:r>
              <a:rPr lang="en-US" altLang="en-US" sz="2000" baseline="-25000" smtClean="0">
                <a:solidFill>
                  <a:schemeClr val="bg1"/>
                </a:solidFill>
              </a:rPr>
              <a:t>1</a:t>
            </a:r>
            <a:r>
              <a:rPr lang="en-US" altLang="en-US" sz="2000" smtClean="0">
                <a:solidFill>
                  <a:schemeClr val="bg1"/>
                </a:solidFill>
              </a:rPr>
              <a:t> V</a:t>
            </a:r>
            <a:r>
              <a:rPr lang="en-US" altLang="en-US" sz="2000" baseline="-25000" smtClean="0">
                <a:solidFill>
                  <a:schemeClr val="bg1"/>
                </a:solidFill>
              </a:rPr>
              <a:t>1</a:t>
            </a:r>
            <a:r>
              <a:rPr lang="en-US" altLang="en-US" sz="2000" smtClean="0">
                <a:solidFill>
                  <a:schemeClr val="bg1"/>
                </a:solidFill>
              </a:rPr>
              <a:t> T</a:t>
            </a:r>
            <a:r>
              <a:rPr lang="en-US" altLang="en-US" sz="2000" baseline="-25000" smtClean="0">
                <a:solidFill>
                  <a:schemeClr val="bg1"/>
                </a:solidFill>
              </a:rPr>
              <a:t>2</a:t>
            </a:r>
            <a:r>
              <a:rPr lang="en-US" altLang="en-US" sz="2000" baseline="-25000" smtClean="0">
                <a:solidFill>
                  <a:schemeClr val="hlink"/>
                </a:solidFill>
              </a:rPr>
              <a:t> </a:t>
            </a:r>
            <a:r>
              <a:rPr lang="en-US" altLang="en-US" sz="2000" smtClean="0">
                <a:solidFill>
                  <a:schemeClr val="bg1"/>
                </a:solidFill>
              </a:rPr>
              <a:t>=  P</a:t>
            </a:r>
            <a:r>
              <a:rPr lang="en-US" altLang="en-US" sz="2000" baseline="-25000" smtClean="0">
                <a:solidFill>
                  <a:schemeClr val="bg1"/>
                </a:solidFill>
              </a:rPr>
              <a:t>2</a:t>
            </a:r>
            <a:r>
              <a:rPr lang="en-US" altLang="en-US" sz="2000" smtClean="0">
                <a:solidFill>
                  <a:schemeClr val="bg1"/>
                </a:solidFill>
              </a:rPr>
              <a:t> </a:t>
            </a:r>
            <a:r>
              <a:rPr lang="en-US" altLang="en-US" sz="2000" smtClean="0">
                <a:solidFill>
                  <a:schemeClr val="hlink"/>
                </a:solidFill>
              </a:rPr>
              <a:t>V</a:t>
            </a:r>
            <a:r>
              <a:rPr lang="en-US" altLang="en-US" sz="2000" baseline="-25000" smtClean="0">
                <a:solidFill>
                  <a:schemeClr val="hlink"/>
                </a:solidFill>
              </a:rPr>
              <a:t>2</a:t>
            </a:r>
            <a:r>
              <a:rPr lang="en-US" altLang="en-US" sz="2000" baseline="-25000" smtClean="0">
                <a:solidFill>
                  <a:schemeClr val="bg1"/>
                </a:solidFill>
              </a:rPr>
              <a:t> </a:t>
            </a:r>
            <a:r>
              <a:rPr lang="en-US" altLang="en-US" sz="2000" smtClean="0">
                <a:solidFill>
                  <a:schemeClr val="bg1"/>
                </a:solidFill>
              </a:rPr>
              <a:t>T</a:t>
            </a:r>
            <a:r>
              <a:rPr lang="en-US" altLang="en-US" sz="2000" baseline="-25000" smtClean="0">
                <a:solidFill>
                  <a:schemeClr val="bg1"/>
                </a:solidFill>
              </a:rPr>
              <a:t>1</a:t>
            </a:r>
          </a:p>
          <a:p>
            <a:pPr marL="342900" indent="-342900">
              <a:buFontTx/>
              <a:buNone/>
            </a:pPr>
            <a:r>
              <a:rPr lang="en-US" altLang="en-US" sz="2000" smtClean="0">
                <a:solidFill>
                  <a:schemeClr val="bg1"/>
                </a:solidFill>
              </a:rPr>
              <a:t>   	   T</a:t>
            </a:r>
            <a:r>
              <a:rPr lang="en-US" altLang="en-US" sz="2000" baseline="-25000" smtClean="0">
                <a:solidFill>
                  <a:schemeClr val="bg1"/>
                </a:solidFill>
              </a:rPr>
              <a:t>1</a:t>
            </a:r>
            <a:r>
              <a:rPr lang="en-US" altLang="en-US" sz="2000" smtClean="0">
                <a:solidFill>
                  <a:schemeClr val="bg1"/>
                </a:solidFill>
              </a:rPr>
              <a:t>                T</a:t>
            </a:r>
            <a:r>
              <a:rPr lang="en-US" altLang="en-US" sz="2000" baseline="-25000" smtClean="0">
                <a:solidFill>
                  <a:schemeClr val="bg1"/>
                </a:solidFill>
              </a:rPr>
              <a:t>2</a:t>
            </a:r>
          </a:p>
          <a:p>
            <a:pPr marL="342900" indent="-342900">
              <a:buFontTx/>
              <a:buNone/>
            </a:pPr>
            <a:endParaRPr lang="en-US" altLang="en-US" sz="2000" smtClean="0">
              <a:solidFill>
                <a:schemeClr val="bg1"/>
              </a:solidFill>
            </a:endParaRPr>
          </a:p>
          <a:p>
            <a:pPr marL="342900" indent="-342900">
              <a:buFontTx/>
              <a:buNone/>
            </a:pPr>
            <a:r>
              <a:rPr lang="en-US" altLang="en-US" sz="2000" smtClean="0">
                <a:solidFill>
                  <a:schemeClr val="hlink"/>
                </a:solidFill>
              </a:rPr>
              <a:t>V</a:t>
            </a:r>
            <a:r>
              <a:rPr lang="en-US" altLang="en-US" sz="2000" baseline="-25000" smtClean="0">
                <a:solidFill>
                  <a:schemeClr val="hlink"/>
                </a:solidFill>
              </a:rPr>
              <a:t>2 </a:t>
            </a:r>
            <a:r>
              <a:rPr lang="en-US" altLang="en-US" sz="2000" smtClean="0">
                <a:solidFill>
                  <a:schemeClr val="bg1"/>
                </a:solidFill>
              </a:rPr>
              <a:t>=  P</a:t>
            </a:r>
            <a:r>
              <a:rPr lang="en-US" altLang="en-US" sz="2000" baseline="-25000" smtClean="0">
                <a:solidFill>
                  <a:schemeClr val="bg1"/>
                </a:solidFill>
              </a:rPr>
              <a:t>1</a:t>
            </a:r>
            <a:r>
              <a:rPr lang="en-US" altLang="en-US" sz="2000" smtClean="0">
                <a:solidFill>
                  <a:schemeClr val="bg1"/>
                </a:solidFill>
              </a:rPr>
              <a:t> V</a:t>
            </a:r>
            <a:r>
              <a:rPr lang="en-US" altLang="en-US" sz="2000" baseline="-25000" smtClean="0">
                <a:solidFill>
                  <a:schemeClr val="bg1"/>
                </a:solidFill>
              </a:rPr>
              <a:t>1 </a:t>
            </a:r>
            <a:r>
              <a:rPr lang="en-US" altLang="en-US" sz="2000" smtClean="0">
                <a:solidFill>
                  <a:schemeClr val="bg1"/>
                </a:solidFill>
              </a:rPr>
              <a:t>T</a:t>
            </a:r>
            <a:r>
              <a:rPr lang="en-US" altLang="en-US" sz="2000" baseline="-25000" smtClean="0">
                <a:solidFill>
                  <a:schemeClr val="bg1"/>
                </a:solidFill>
              </a:rPr>
              <a:t>2                        </a:t>
            </a:r>
            <a:r>
              <a:rPr lang="en-US" altLang="en-US" sz="2000" smtClean="0">
                <a:solidFill>
                  <a:schemeClr val="bg1"/>
                </a:solidFill>
              </a:rPr>
              <a:t>(1 atm) (46.1 L) (297K)</a:t>
            </a:r>
            <a:endParaRPr lang="en-US" altLang="en-US" sz="2000" baseline="-25000" smtClean="0">
              <a:solidFill>
                <a:schemeClr val="bg1"/>
              </a:solidFill>
            </a:endParaRPr>
          </a:p>
          <a:p>
            <a:pPr marL="342900" indent="-342900">
              <a:buFontTx/>
              <a:buNone/>
            </a:pPr>
            <a:r>
              <a:rPr lang="en-US" altLang="en-US" sz="2000" smtClean="0">
                <a:solidFill>
                  <a:schemeClr val="bg1"/>
                </a:solidFill>
              </a:rPr>
              <a:t>	      P</a:t>
            </a:r>
            <a:r>
              <a:rPr lang="en-US" altLang="en-US" sz="2000" baseline="-25000" smtClean="0">
                <a:solidFill>
                  <a:schemeClr val="bg1"/>
                </a:solidFill>
              </a:rPr>
              <a:t>2</a:t>
            </a:r>
            <a:r>
              <a:rPr lang="en-US" altLang="en-US" sz="2000" smtClean="0">
                <a:solidFill>
                  <a:schemeClr val="bg1"/>
                </a:solidFill>
              </a:rPr>
              <a:t> T</a:t>
            </a:r>
            <a:r>
              <a:rPr lang="en-US" altLang="en-US" sz="2000" baseline="-25000" smtClean="0">
                <a:solidFill>
                  <a:schemeClr val="bg1"/>
                </a:solidFill>
              </a:rPr>
              <a:t>1                              </a:t>
            </a:r>
            <a:r>
              <a:rPr lang="en-US" altLang="en-US" sz="2000" smtClean="0">
                <a:solidFill>
                  <a:schemeClr val="bg1"/>
                </a:solidFill>
              </a:rPr>
              <a:t>(0.950 atm)   (273 K)</a:t>
            </a:r>
            <a:endParaRPr lang="en-US" altLang="en-US" b="0" smtClean="0">
              <a:solidFill>
                <a:srgbClr val="FF9933"/>
              </a:solidFill>
            </a:endParaRPr>
          </a:p>
          <a:p>
            <a:pPr marL="342900" indent="-342900">
              <a:buFontTx/>
              <a:buNone/>
            </a:pPr>
            <a:endParaRPr lang="en-US" altLang="en-US" b="0" smtClean="0">
              <a:solidFill>
                <a:schemeClr val="bg1"/>
              </a:solidFill>
            </a:endParaRPr>
          </a:p>
          <a:p>
            <a:pPr marL="342900" indent="-342900">
              <a:buFontTx/>
              <a:buNone/>
            </a:pPr>
            <a:endParaRPr lang="en-US" altLang="en-US" b="0" smtClean="0">
              <a:solidFill>
                <a:schemeClr val="bg1"/>
              </a:solidFill>
            </a:endParaRPr>
          </a:p>
          <a:p>
            <a:pPr marL="342900" indent="-342900">
              <a:buFontTx/>
              <a:buNone/>
            </a:pPr>
            <a:endParaRPr lang="en-US" altLang="en-US" b="0" smtClean="0"/>
          </a:p>
        </p:txBody>
      </p:sp>
      <p:sp>
        <p:nvSpPr>
          <p:cNvPr id="58372" name="Line 5"/>
          <p:cNvSpPr>
            <a:spLocks noChangeShapeType="1"/>
          </p:cNvSpPr>
          <p:nvPr/>
        </p:nvSpPr>
        <p:spPr bwMode="auto">
          <a:xfrm>
            <a:off x="3962400" y="11430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Line 6"/>
          <p:cNvSpPr>
            <a:spLocks noChangeShapeType="1"/>
          </p:cNvSpPr>
          <p:nvPr/>
        </p:nvSpPr>
        <p:spPr bwMode="auto">
          <a:xfrm>
            <a:off x="304800" y="44196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8374" name="Line 7"/>
          <p:cNvSpPr>
            <a:spLocks noChangeShapeType="1"/>
          </p:cNvSpPr>
          <p:nvPr/>
        </p:nvSpPr>
        <p:spPr bwMode="auto">
          <a:xfrm>
            <a:off x="1752600" y="44196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8375" name="Line 8"/>
          <p:cNvSpPr>
            <a:spLocks noChangeShapeType="1"/>
          </p:cNvSpPr>
          <p:nvPr/>
        </p:nvSpPr>
        <p:spPr bwMode="auto">
          <a:xfrm>
            <a:off x="609600" y="5715000"/>
            <a:ext cx="106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58376" name="Line 9"/>
          <p:cNvSpPr>
            <a:spLocks noChangeShapeType="1"/>
          </p:cNvSpPr>
          <p:nvPr/>
        </p:nvSpPr>
        <p:spPr bwMode="auto">
          <a:xfrm>
            <a:off x="2514600"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nchor="ctr"/>
          <a:lstStyle/>
          <a:p>
            <a:endParaRPr lang="en-US"/>
          </a:p>
        </p:txBody>
      </p:sp>
      <p:sp>
        <p:nvSpPr>
          <p:cNvPr id="58377" name="Text Box 10"/>
          <p:cNvSpPr txBox="1">
            <a:spLocks noChangeArrowheads="1"/>
          </p:cNvSpPr>
          <p:nvPr/>
        </p:nvSpPr>
        <p:spPr bwMode="auto">
          <a:xfrm>
            <a:off x="6019800" y="5334000"/>
            <a:ext cx="2667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50000"/>
              </a:spcBef>
            </a:pPr>
            <a:r>
              <a:rPr lang="en-US" altLang="en-US"/>
              <a:t>= 52.8 L</a:t>
            </a:r>
          </a:p>
        </p:txBody>
      </p:sp>
      <p:sp>
        <p:nvSpPr>
          <p:cNvPr id="58378" name="Text Box 12"/>
          <p:cNvSpPr txBox="1">
            <a:spLocks noChangeArrowheads="1"/>
          </p:cNvSpPr>
          <p:nvPr/>
        </p:nvSpPr>
        <p:spPr bwMode="auto">
          <a:xfrm>
            <a:off x="6781800" y="2362200"/>
            <a:ext cx="19812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50000"/>
              </a:spcBef>
            </a:pPr>
            <a:r>
              <a:rPr lang="en-US" altLang="en-US" sz="2800"/>
              <a:t>= 46.1 L</a:t>
            </a:r>
          </a:p>
          <a:p>
            <a:pPr>
              <a:spcBef>
                <a:spcPct val="50000"/>
              </a:spcBef>
            </a:pPr>
            <a:r>
              <a:rPr lang="en-US" altLang="en-US" sz="2800" u="sng"/>
              <a:t>AT STP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228600"/>
            <a:ext cx="7162800" cy="1143000"/>
          </a:xfrm>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z="4000" smtClean="0">
                <a:solidFill>
                  <a:schemeClr val="hlink"/>
                </a:solidFill>
                <a:effectLst>
                  <a:outerShdw blurRad="38100" dist="38100" dir="2700000" algn="tl">
                    <a:srgbClr val="C0C0C0"/>
                  </a:outerShdw>
                </a:effectLst>
                <a:latin typeface="Comic Sans MS" pitchFamily="66" charset="0"/>
              </a:rPr>
              <a:t>Deviations from </a:t>
            </a:r>
            <a:br>
              <a:rPr lang="en-US" altLang="en-US" sz="4000" smtClean="0">
                <a:solidFill>
                  <a:schemeClr val="hlink"/>
                </a:solidFill>
                <a:effectLst>
                  <a:outerShdw blurRad="38100" dist="38100" dir="2700000" algn="tl">
                    <a:srgbClr val="C0C0C0"/>
                  </a:outerShdw>
                </a:effectLst>
                <a:latin typeface="Comic Sans MS" pitchFamily="66" charset="0"/>
              </a:rPr>
            </a:br>
            <a:r>
              <a:rPr lang="en-US" altLang="en-US" sz="4000" smtClean="0">
                <a:solidFill>
                  <a:schemeClr val="hlink"/>
                </a:solidFill>
                <a:effectLst>
                  <a:outerShdw blurRad="38100" dist="38100" dir="2700000" algn="tl">
                    <a:srgbClr val="C0C0C0"/>
                  </a:outerShdw>
                </a:effectLst>
                <a:latin typeface="Comic Sans MS" pitchFamily="66" charset="0"/>
              </a:rPr>
              <a:t>Ideal Gas Law</a:t>
            </a:r>
            <a:endParaRPr lang="en-US" altLang="en-US" sz="4400" smtClean="0">
              <a:solidFill>
                <a:schemeClr val="hlink"/>
              </a:solidFill>
              <a:effectLst>
                <a:outerShdw blurRad="38100" dist="38100" dir="2700000" algn="tl">
                  <a:srgbClr val="C0C0C0"/>
                </a:outerShdw>
              </a:effectLst>
            </a:endParaRPr>
          </a:p>
        </p:txBody>
      </p:sp>
      <p:sp>
        <p:nvSpPr>
          <p:cNvPr id="56323" name="Rectangle 3"/>
          <p:cNvSpPr>
            <a:spLocks noGrp="1" noChangeArrowheads="1"/>
          </p:cNvSpPr>
          <p:nvPr>
            <p:ph type="body" idx="1"/>
          </p:nvPr>
        </p:nvSpPr>
        <p:spPr>
          <a:xfrm>
            <a:off x="381000" y="1371600"/>
            <a:ext cx="4114800" cy="5257800"/>
          </a:xfrm>
          <a:solidFill>
            <a:schemeClr val="accent2">
              <a:alpha val="29019"/>
            </a:schemeClr>
          </a:solidFill>
        </p:spPr>
        <p:txBody>
          <a:bodyPr/>
          <a:lstStyle/>
          <a:p>
            <a:pPr>
              <a:lnSpc>
                <a:spcPct val="80000"/>
              </a:lnSpc>
            </a:pPr>
            <a:r>
              <a:rPr lang="en-US" altLang="en-US" sz="2000" smtClean="0">
                <a:solidFill>
                  <a:schemeClr val="bg1"/>
                </a:solidFill>
              </a:rPr>
              <a:t>Real molecules have</a:t>
            </a:r>
            <a:r>
              <a:rPr lang="en-US" altLang="en-US" sz="2000" smtClean="0"/>
              <a:t> </a:t>
            </a:r>
            <a:r>
              <a:rPr lang="en-US" altLang="en-US" sz="3200" smtClean="0">
                <a:solidFill>
                  <a:schemeClr val="hlink"/>
                </a:solidFill>
              </a:rPr>
              <a:t>volume</a:t>
            </a:r>
            <a:r>
              <a:rPr lang="en-US" altLang="en-US" sz="2000" smtClean="0"/>
              <a:t>.</a:t>
            </a:r>
          </a:p>
          <a:p>
            <a:pPr>
              <a:lnSpc>
                <a:spcPct val="80000"/>
              </a:lnSpc>
              <a:buFontTx/>
              <a:buNone/>
            </a:pPr>
            <a:r>
              <a:rPr lang="en-US" altLang="en-US" sz="2000" smtClean="0">
                <a:solidFill>
                  <a:schemeClr val="bg1"/>
                </a:solidFill>
              </a:rPr>
              <a:t>The ideal gas consumes the entire amount of available volume.  It does not account for the volume of the molecules themselves.</a:t>
            </a:r>
          </a:p>
          <a:p>
            <a:pPr>
              <a:lnSpc>
                <a:spcPct val="80000"/>
              </a:lnSpc>
            </a:pPr>
            <a:r>
              <a:rPr lang="en-US" altLang="en-US" sz="2000" smtClean="0">
                <a:solidFill>
                  <a:schemeClr val="bg1"/>
                </a:solidFill>
              </a:rPr>
              <a:t>There are</a:t>
            </a:r>
            <a:r>
              <a:rPr lang="en-US" altLang="en-US" sz="2000" smtClean="0"/>
              <a:t> </a:t>
            </a:r>
            <a:r>
              <a:rPr lang="en-US" altLang="en-US" sz="2800" smtClean="0">
                <a:solidFill>
                  <a:schemeClr val="hlink"/>
                </a:solidFill>
              </a:rPr>
              <a:t>intermolecular forces</a:t>
            </a:r>
            <a:r>
              <a:rPr lang="en-US" altLang="en-US" sz="2000" smtClean="0">
                <a:solidFill>
                  <a:schemeClr val="bg1"/>
                </a:solidFill>
              </a:rPr>
              <a:t>.</a:t>
            </a:r>
          </a:p>
          <a:p>
            <a:pPr>
              <a:lnSpc>
                <a:spcPct val="80000"/>
              </a:lnSpc>
              <a:buFontTx/>
              <a:buNone/>
            </a:pPr>
            <a:r>
              <a:rPr lang="en-US" altLang="en-US" sz="2000" smtClean="0">
                <a:solidFill>
                  <a:schemeClr val="bg1"/>
                </a:solidFill>
              </a:rPr>
              <a:t>An ideal gas assumes there are no attractions between molecules.  Attractions slow down the molecules and reduce the amount of collisions.</a:t>
            </a:r>
          </a:p>
          <a:p>
            <a:pPr lvl="1">
              <a:lnSpc>
                <a:spcPct val="80000"/>
              </a:lnSpc>
            </a:pPr>
            <a:r>
              <a:rPr lang="en-US" altLang="en-US" smtClean="0">
                <a:solidFill>
                  <a:schemeClr val="bg1"/>
                </a:solidFill>
              </a:rPr>
              <a:t>Otherwise a gas could not condense to become a liquid.</a:t>
            </a:r>
          </a:p>
        </p:txBody>
      </p:sp>
      <p:pic>
        <p:nvPicPr>
          <p:cNvPr id="593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89100"/>
            <a:ext cx="3340100" cy="4394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6323">
                                            <p:txEl>
                                              <p:pRg st="4" end="4"/>
                                            </p:txEl>
                                          </p:spTgt>
                                        </p:tgtEl>
                                        <p:attrNameLst>
                                          <p:attrName>style.visibility</p:attrName>
                                        </p:attrNameLst>
                                      </p:cBhvr>
                                      <p:to>
                                        <p:strVal val="visible"/>
                                      </p:to>
                                    </p:set>
                                    <p:anim calcmode="lin" valueType="num">
                                      <p:cBhvr additive="base">
                                        <p:cTn id="29"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ltLang="en-US" smtClean="0">
                <a:solidFill>
                  <a:schemeClr val="hlink"/>
                </a:solidFill>
                <a:effectLst>
                  <a:outerShdw blurRad="38100" dist="38100" dir="2700000" algn="tl">
                    <a:srgbClr val="C0C0C0"/>
                  </a:outerShdw>
                </a:effectLst>
                <a:latin typeface="Comic Sans MS" pitchFamily="66" charset="0"/>
              </a:rPr>
              <a:t>GAS DIFFUSION AND EFFUSION</a:t>
            </a:r>
          </a:p>
        </p:txBody>
      </p:sp>
      <p:sp>
        <p:nvSpPr>
          <p:cNvPr id="48131" name="Rectangle 3"/>
          <p:cNvSpPr>
            <a:spLocks noGrp="1" noChangeArrowheads="1"/>
          </p:cNvSpPr>
          <p:nvPr>
            <p:ph type="body" sz="half" idx="1"/>
          </p:nvPr>
        </p:nvSpPr>
        <p:spPr>
          <a:xfrm>
            <a:off x="990600" y="1981200"/>
            <a:ext cx="3505200" cy="1600200"/>
          </a:xfrm>
        </p:spPr>
        <p:txBody>
          <a:bodyPr/>
          <a:lstStyle/>
          <a:p>
            <a:pPr>
              <a:defRPr/>
            </a:pPr>
            <a:r>
              <a:rPr lang="en-US" altLang="en-US" sz="2400" smtClean="0">
                <a:solidFill>
                  <a:schemeClr val="hlink"/>
                </a:solidFill>
                <a:effectLst>
                  <a:outerShdw blurRad="38100" dist="38100" dir="2700000" algn="tl">
                    <a:srgbClr val="C0C0C0"/>
                  </a:outerShdw>
                </a:effectLst>
              </a:rPr>
              <a:t>diffusion</a:t>
            </a:r>
            <a:r>
              <a:rPr lang="en-US" altLang="en-US" sz="2400" smtClean="0">
                <a:effectLst>
                  <a:outerShdw blurRad="38100" dist="38100" dir="2700000" algn="tl">
                    <a:srgbClr val="C0C0C0"/>
                  </a:outerShdw>
                </a:effectLst>
              </a:rPr>
              <a:t> </a:t>
            </a:r>
            <a:r>
              <a:rPr lang="en-US" altLang="en-US" sz="2400" smtClean="0">
                <a:solidFill>
                  <a:schemeClr val="bg1"/>
                </a:solidFill>
                <a:effectLst>
                  <a:outerShdw blurRad="38100" dist="38100" dir="2700000" algn="tl">
                    <a:srgbClr val="C0C0C0"/>
                  </a:outerShdw>
                </a:effectLst>
              </a:rPr>
              <a:t>is the gradual mixing of molecules of different gases.</a:t>
            </a:r>
          </a:p>
        </p:txBody>
      </p:sp>
      <p:sp>
        <p:nvSpPr>
          <p:cNvPr id="48132" name="Rectangle 4"/>
          <p:cNvSpPr>
            <a:spLocks noGrp="1" noChangeArrowheads="1"/>
          </p:cNvSpPr>
          <p:nvPr>
            <p:ph type="body" sz="half" idx="2"/>
          </p:nvPr>
        </p:nvSpPr>
        <p:spPr>
          <a:xfrm>
            <a:off x="4648200" y="1981200"/>
            <a:ext cx="3505200" cy="1600200"/>
          </a:xfrm>
        </p:spPr>
        <p:txBody>
          <a:bodyPr/>
          <a:lstStyle/>
          <a:p>
            <a:pPr>
              <a:lnSpc>
                <a:spcPct val="80000"/>
              </a:lnSpc>
              <a:defRPr/>
            </a:pPr>
            <a:r>
              <a:rPr lang="en-US" altLang="en-US" sz="2400" smtClean="0">
                <a:solidFill>
                  <a:schemeClr val="hlink"/>
                </a:solidFill>
                <a:effectLst>
                  <a:outerShdw blurRad="38100" dist="38100" dir="2700000" algn="tl">
                    <a:srgbClr val="C0C0C0"/>
                  </a:outerShdw>
                </a:effectLst>
              </a:rPr>
              <a:t>effusion</a:t>
            </a:r>
            <a:r>
              <a:rPr lang="en-US" altLang="en-US" sz="2400" smtClean="0">
                <a:effectLst>
                  <a:outerShdw blurRad="38100" dist="38100" dir="2700000" algn="tl">
                    <a:srgbClr val="C0C0C0"/>
                  </a:outerShdw>
                </a:effectLst>
              </a:rPr>
              <a:t> </a:t>
            </a:r>
            <a:r>
              <a:rPr lang="en-US" altLang="en-US" sz="2400" smtClean="0">
                <a:solidFill>
                  <a:schemeClr val="bg1"/>
                </a:solidFill>
                <a:effectLst>
                  <a:outerShdw blurRad="38100" dist="38100" dir="2700000" algn="tl">
                    <a:srgbClr val="C0C0C0"/>
                  </a:outerShdw>
                </a:effectLst>
              </a:rPr>
              <a:t>is the movement of molecules through a small hole into an empty container.</a:t>
            </a:r>
          </a:p>
        </p:txBody>
      </p:sp>
      <p:pic>
        <p:nvPicPr>
          <p:cNvPr id="604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7772400" cy="282416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8134" name="Text Box 6"/>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defRPr/>
            </a:pPr>
            <a:r>
              <a:rPr lang="en-US" sz="3200">
                <a:solidFill>
                  <a:srgbClr val="FAFD00"/>
                </a:solidFill>
                <a:effectLst>
                  <a:outerShdw blurRad="38100" dist="38100" dir="2700000" algn="tl">
                    <a:srgbClr val="C0C0C0"/>
                  </a:outerShdw>
                </a:effectLst>
                <a:latin typeface="Arial" charset="0"/>
              </a:rPr>
              <a:t>HONORS only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685800"/>
            <a:ext cx="7162800" cy="1143000"/>
          </a:xfrm>
        </p:spPr>
        <p:txBody>
          <a:bodyPr/>
          <a:lstStyle/>
          <a:p>
            <a:pPr eaLnBrk="1" hangingPunct="1">
              <a:defRPr/>
            </a:pPr>
            <a:r>
              <a:rPr lang="en-US" sz="4400" dirty="0" smtClean="0">
                <a:solidFill>
                  <a:srgbClr val="FF0000"/>
                </a:solidFill>
                <a:effectLst>
                  <a:outerShdw blurRad="38100" dist="38100" dir="2700000" algn="tl">
                    <a:srgbClr val="000000">
                      <a:alpha val="43137"/>
                    </a:srgbClr>
                  </a:outerShdw>
                </a:effectLst>
              </a:rPr>
              <a:t>Effusion</a:t>
            </a:r>
          </a:p>
        </p:txBody>
      </p:sp>
      <p:sp>
        <p:nvSpPr>
          <p:cNvPr id="102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endParaRPr lang="en-US" altLang="en-US"/>
          </a:p>
        </p:txBody>
      </p:sp>
      <p:sp>
        <p:nvSpPr>
          <p:cNvPr id="10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endParaRPr lang="en-US" altLang="en-US"/>
          </a:p>
        </p:txBody>
      </p:sp>
    </p:spTree>
    <p:controls>
      <mc:AlternateContent xmlns:mc="http://schemas.openxmlformats.org/markup-compatibility/2006">
        <mc:Choice xmlns:v="urn:schemas-microsoft-com:vml" Requires="v">
          <p:control spid="1030" r:id="rId2" imgW="5485714" imgH="4571429"/>
        </mc:Choice>
        <mc:Fallback>
          <p:control r:id="rId2" imgW="5485714" imgH="4571429">
            <p:pic>
              <p:nvPicPr>
                <p:cNvPr id="1026"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28800"/>
                  <a:ext cx="5486400" cy="4572000"/>
                </a:xfrm>
                <a:prstGeom prst="rect">
                  <a:avLst/>
                </a:prstGeom>
                <a:noFill/>
                <a:ln w="12700">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wipe(left)">
                                      <p:cBhvr>
                                        <p:cTn id="7" dur="500"/>
                                        <p:tgtEl>
                                          <p:spTgt spid="293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alpha val="28999"/>
            </a:schemeClr>
          </a:solidFill>
          <a:effectLst>
            <a:outerShdw dist="53882" dir="2700000" algn="ctr" rotWithShape="0">
              <a:schemeClr val="bg2"/>
            </a:outerShdw>
          </a:effectLst>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Gas Diffusion</a:t>
            </a:r>
            <a:r>
              <a:rPr lang="en-US" altLang="en-US" sz="6000" smtClean="0">
                <a:solidFill>
                  <a:schemeClr val="accent2"/>
                </a:solidFill>
                <a:effectLst>
                  <a:outerShdw blurRad="38100" dist="38100" dir="2700000" algn="tl">
                    <a:srgbClr val="000000"/>
                  </a:outerShdw>
                </a:effectLst>
                <a:latin typeface="Comic Sans MS" pitchFamily="66" charset="0"/>
              </a:rPr>
              <a:t/>
            </a:r>
            <a:br>
              <a:rPr lang="en-US" altLang="en-US" sz="6000" smtClean="0">
                <a:solidFill>
                  <a:schemeClr val="accent2"/>
                </a:solidFill>
                <a:effectLst>
                  <a:outerShdw blurRad="38100" dist="38100" dir="2700000" algn="tl">
                    <a:srgbClr val="000000"/>
                  </a:outerShdw>
                </a:effectLst>
                <a:latin typeface="Comic Sans MS" pitchFamily="66" charset="0"/>
              </a:rPr>
            </a:br>
            <a:r>
              <a:rPr lang="en-US" altLang="en-US" sz="2800" smtClean="0">
                <a:solidFill>
                  <a:schemeClr val="tx1"/>
                </a:solidFill>
                <a:effectLst>
                  <a:outerShdw blurRad="38100" dist="38100" dir="2700000" algn="tl">
                    <a:srgbClr val="FFFFFF"/>
                  </a:outerShdw>
                </a:effectLst>
                <a:latin typeface="Comic Sans MS" pitchFamily="66" charset="0"/>
              </a:rPr>
              <a:t>relation of mass to rate of diffusion</a:t>
            </a:r>
            <a:endParaRPr lang="en-US" altLang="en-US" sz="2800" smtClean="0">
              <a:solidFill>
                <a:schemeClr val="tx1"/>
              </a:solidFill>
              <a:effectLst>
                <a:outerShdw blurRad="38100" dist="38100" dir="2700000" algn="tl">
                  <a:srgbClr val="FFFFFF"/>
                </a:outerShdw>
              </a:effectLst>
            </a:endParaRPr>
          </a:p>
        </p:txBody>
      </p:sp>
      <p:sp>
        <p:nvSpPr>
          <p:cNvPr id="51203" name="Rectangle 3"/>
          <p:cNvSpPr>
            <a:spLocks noGrp="1" noChangeArrowheads="1"/>
          </p:cNvSpPr>
          <p:nvPr>
            <p:ph type="body" sz="half" idx="1"/>
          </p:nvPr>
        </p:nvSpPr>
        <p:spPr>
          <a:solidFill>
            <a:srgbClr val="C8FEC8"/>
          </a:solidFill>
          <a:effectLst>
            <a:outerShdw dist="107763" dir="2700000" algn="ctr" rotWithShape="0">
              <a:schemeClr val="bg2"/>
            </a:outerShdw>
          </a:effectLst>
        </p:spPr>
        <p:txBody>
          <a:bodyPr/>
          <a:lstStyle/>
          <a:p>
            <a:r>
              <a:rPr lang="en-US" altLang="en-US" smtClean="0"/>
              <a:t>HCl and NH</a:t>
            </a:r>
            <a:r>
              <a:rPr lang="en-US" altLang="en-US" baseline="-25000" smtClean="0"/>
              <a:t>3</a:t>
            </a:r>
            <a:r>
              <a:rPr lang="en-US" altLang="en-US" smtClean="0"/>
              <a:t> diffuse from opposite ends of  tube. </a:t>
            </a:r>
          </a:p>
          <a:p>
            <a:r>
              <a:rPr lang="en-US" altLang="en-US" smtClean="0"/>
              <a:t>Gases meet to form NH</a:t>
            </a:r>
            <a:r>
              <a:rPr lang="en-US" altLang="en-US" baseline="-25000" smtClean="0"/>
              <a:t>4</a:t>
            </a:r>
            <a:r>
              <a:rPr lang="en-US" altLang="en-US" smtClean="0"/>
              <a:t>Cl</a:t>
            </a:r>
          </a:p>
          <a:p>
            <a:r>
              <a:rPr lang="en-US" altLang="en-US" smtClean="0"/>
              <a:t>HCl heavier than NH</a:t>
            </a:r>
            <a:r>
              <a:rPr lang="en-US" altLang="en-US" baseline="-25000" smtClean="0"/>
              <a:t>3</a:t>
            </a:r>
            <a:endParaRPr lang="en-US" altLang="en-US" smtClean="0"/>
          </a:p>
          <a:p>
            <a:r>
              <a:rPr lang="en-US" altLang="en-US" smtClean="0"/>
              <a:t>Therefore, NH</a:t>
            </a:r>
            <a:r>
              <a:rPr lang="en-US" altLang="en-US" baseline="-25000" smtClean="0"/>
              <a:t>4</a:t>
            </a:r>
            <a:r>
              <a:rPr lang="en-US" altLang="en-US" smtClean="0"/>
              <a:t>Cl forms closer to HCl end of tube.</a:t>
            </a:r>
          </a:p>
        </p:txBody>
      </p:sp>
      <p:sp>
        <p:nvSpPr>
          <p:cNvPr id="51207"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defRPr/>
            </a:pPr>
            <a:r>
              <a:rPr lang="en-US" sz="3200">
                <a:solidFill>
                  <a:srgbClr val="FAFD00"/>
                </a:solidFill>
                <a:effectLst>
                  <a:outerShdw blurRad="38100" dist="38100" dir="2700000" algn="tl">
                    <a:srgbClr val="C0C0C0"/>
                  </a:outerShdw>
                </a:effectLst>
                <a:latin typeface="Arial" charset="0"/>
              </a:rPr>
              <a:t>HONORS only</a:t>
            </a:r>
          </a:p>
        </p:txBody>
      </p:sp>
    </p:spTree>
    <p:controls>
      <mc:AlternateContent xmlns:mc="http://schemas.openxmlformats.org/markup-compatibility/2006">
        <mc:Choice xmlns:v="urn:schemas-microsoft-com:vml" Requires="v">
          <p:control spid="2054" r:id="rId2" imgW="4266667" imgH="3580952"/>
        </mc:Choice>
        <mc:Fallback>
          <p:control r:id="rId2" imgW="4266667" imgH="3580952">
            <p:pic>
              <p:nvPicPr>
                <p:cNvPr id="205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62200"/>
                  <a:ext cx="4267200" cy="3581400"/>
                </a:xfrm>
                <a:prstGeom prst="rect">
                  <a:avLst/>
                </a:prstGeom>
                <a:noFill/>
                <a:ln w="12700">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rgbClr val="0080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rgbClr val="0080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rgbClr val="0080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304800"/>
            <a:ext cx="7162800" cy="1143000"/>
          </a:xfrm>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defRPr/>
            </a:pPr>
            <a:r>
              <a:rPr lang="en-US" altLang="en-US" smtClean="0">
                <a:solidFill>
                  <a:schemeClr val="hlink"/>
                </a:solidFill>
                <a:effectLst>
                  <a:outerShdw blurRad="38100" dist="38100" dir="2700000" algn="tl">
                    <a:srgbClr val="C0C0C0"/>
                  </a:outerShdw>
                </a:effectLst>
                <a:latin typeface="Comic Sans MS" pitchFamily="66" charset="0"/>
              </a:rPr>
              <a:t>GAS DIFFUSION AND EFFUSION</a:t>
            </a:r>
            <a:endParaRPr lang="en-US" altLang="en-US" sz="4000" smtClean="0">
              <a:solidFill>
                <a:schemeClr val="hlink"/>
              </a:solidFill>
              <a:effectLst>
                <a:outerShdw blurRad="38100" dist="38100" dir="2700000" algn="tl">
                  <a:srgbClr val="C0C0C0"/>
                </a:outerShdw>
              </a:effectLst>
              <a:latin typeface="Comic Sans MS" pitchFamily="66" charset="0"/>
            </a:endParaRPr>
          </a:p>
        </p:txBody>
      </p:sp>
      <p:sp>
        <p:nvSpPr>
          <p:cNvPr id="50179" name="Rectangle 3"/>
          <p:cNvSpPr>
            <a:spLocks noGrp="1" noChangeArrowheads="1"/>
          </p:cNvSpPr>
          <p:nvPr>
            <p:ph type="body" idx="1"/>
          </p:nvPr>
        </p:nvSpPr>
        <p:spPr>
          <a:xfrm>
            <a:off x="685800" y="1676400"/>
            <a:ext cx="3810000" cy="1066800"/>
          </a:xfrm>
        </p:spPr>
        <p:txBody>
          <a:bodyPr/>
          <a:lstStyle/>
          <a:p>
            <a:pPr>
              <a:lnSpc>
                <a:spcPct val="80000"/>
              </a:lnSpc>
              <a:buFontTx/>
              <a:buNone/>
              <a:defRPr/>
            </a:pPr>
            <a:r>
              <a:rPr lang="en-US" altLang="en-US" smtClean="0">
                <a:solidFill>
                  <a:schemeClr val="bg1"/>
                </a:solidFill>
                <a:effectLst>
                  <a:outerShdw blurRad="38100" dist="38100" dir="2700000" algn="tl">
                    <a:srgbClr val="C0C0C0"/>
                  </a:outerShdw>
                </a:effectLst>
              </a:rPr>
              <a:t>Graham’s law governs effusion and diffusion of gas molecules.</a:t>
            </a:r>
          </a:p>
          <a:p>
            <a:pPr>
              <a:lnSpc>
                <a:spcPct val="80000"/>
              </a:lnSpc>
              <a:defRPr/>
            </a:pPr>
            <a:endParaRPr lang="en-US" altLang="en-US" smtClean="0">
              <a:solidFill>
                <a:schemeClr val="bg1"/>
              </a:solidFill>
              <a:effectLst>
                <a:outerShdw blurRad="38100" dist="38100" dir="2700000" algn="tl">
                  <a:srgbClr val="C0C0C0"/>
                </a:outerShdw>
              </a:effectLst>
            </a:endParaRPr>
          </a:p>
        </p:txBody>
      </p:sp>
      <p:pic>
        <p:nvPicPr>
          <p:cNvPr id="6144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679575"/>
            <a:ext cx="2822575" cy="3497263"/>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pic>
      <p:sp>
        <p:nvSpPr>
          <p:cNvPr id="50181" name="Rectangle 5"/>
          <p:cNvSpPr>
            <a:spLocks noChangeArrowheads="1"/>
          </p:cNvSpPr>
          <p:nvPr/>
        </p:nvSpPr>
        <p:spPr bwMode="auto">
          <a:xfrm>
            <a:off x="4927600" y="5257800"/>
            <a:ext cx="3835400" cy="57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defRPr/>
            </a:pPr>
            <a:r>
              <a:rPr lang="en-US" sz="1600">
                <a:solidFill>
                  <a:schemeClr val="bg1"/>
                </a:solidFill>
                <a:effectLst>
                  <a:outerShdw blurRad="38100" dist="38100" dir="2700000" algn="tl">
                    <a:srgbClr val="C0C0C0"/>
                  </a:outerShdw>
                </a:effectLst>
                <a:latin typeface="Arial" charset="0"/>
              </a:rPr>
              <a:t>Thomas Graham, 1805-1869. Professor in Glasgow and London.</a:t>
            </a:r>
          </a:p>
        </p:txBody>
      </p:sp>
      <p:sp>
        <p:nvSpPr>
          <p:cNvPr id="50182" name="Rectangle 6"/>
          <p:cNvSpPr>
            <a:spLocks noChangeArrowheads="1"/>
          </p:cNvSpPr>
          <p:nvPr/>
        </p:nvSpPr>
        <p:spPr bwMode="auto">
          <a:xfrm>
            <a:off x="611188" y="4664075"/>
            <a:ext cx="4035425" cy="1370013"/>
          </a:xfrm>
          <a:prstGeom prst="rect">
            <a:avLst/>
          </a:prstGeom>
          <a:solidFill>
            <a:srgbClr val="FFC5CF"/>
          </a:solidFill>
          <a:ln>
            <a:noFill/>
          </a:ln>
          <a:effectLst>
            <a:outerShdw dist="63500" dir="3187806"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lnSpc>
                <a:spcPct val="100000"/>
              </a:lnSpc>
              <a:defRPr/>
            </a:pPr>
            <a:r>
              <a:rPr lang="en-US" sz="2800">
                <a:solidFill>
                  <a:schemeClr val="tx1"/>
                </a:solidFill>
                <a:effectLst>
                  <a:outerShdw blurRad="38100" dist="38100" dir="2700000" algn="tl">
                    <a:srgbClr val="FFFFFF"/>
                  </a:outerShdw>
                </a:effectLst>
                <a:latin typeface="Arial" charset="0"/>
              </a:rPr>
              <a:t>Rate of effusion is inversely proportional to its molar mass.</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2037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100" dir="10800000" algn="ctr" rotWithShape="0">
                    <a:srgbClr val="808080"/>
                  </a:outerShdw>
                </a:effectLst>
              </a14:hiddenEffects>
            </a:ext>
          </a:extLst>
        </p:spPr>
      </p:pic>
      <p:sp>
        <p:nvSpPr>
          <p:cNvPr id="50184" name="Text Box 8"/>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defRPr/>
            </a:pPr>
            <a:r>
              <a:rPr lang="en-US" sz="3200">
                <a:solidFill>
                  <a:srgbClr val="FAFD00"/>
                </a:solidFill>
                <a:effectLst>
                  <a:outerShdw blurRad="38100" dist="38100" dir="2700000" algn="tl">
                    <a:srgbClr val="C0C0C0"/>
                  </a:outerShdw>
                </a:effectLst>
                <a:latin typeface="Arial"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dissolve">
                                      <p:cBhvr>
                                        <p:cTn id="7" dur="500"/>
                                        <p:tgtEl>
                                          <p:spTgt spid="501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Effect transition="in" filter="dissolve">
                                      <p:cBhvr>
                                        <p:cTn id="10"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33400"/>
            <a:ext cx="3276600" cy="990600"/>
          </a:xfrm>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lgn="l">
              <a:defRPr/>
            </a:pPr>
            <a:r>
              <a:rPr lang="en-US" altLang="en-US" sz="5400" smtClean="0">
                <a:solidFill>
                  <a:schemeClr val="hlink"/>
                </a:solidFill>
                <a:effectLst>
                  <a:outerShdw blurRad="38100" dist="38100" dir="2700000" algn="tl">
                    <a:srgbClr val="C0C0C0"/>
                  </a:outerShdw>
                </a:effectLst>
                <a:latin typeface="Comic Sans MS" pitchFamily="66" charset="0"/>
              </a:rPr>
              <a:t>Pressure</a:t>
            </a:r>
            <a:endParaRPr lang="en-US" altLang="en-US" sz="5400" smtClean="0">
              <a:solidFill>
                <a:schemeClr val="hlink"/>
              </a:solidFill>
              <a:effectLst>
                <a:outerShdw blurRad="38100" dist="38100" dir="2700000" algn="tl">
                  <a:srgbClr val="C0C0C0"/>
                </a:outerShdw>
              </a:effectLst>
            </a:endParaRPr>
          </a:p>
        </p:txBody>
      </p:sp>
      <p:sp>
        <p:nvSpPr>
          <p:cNvPr id="9219" name="Rectangle 3"/>
          <p:cNvSpPr>
            <a:spLocks noGrp="1" noChangeArrowheads="1"/>
          </p:cNvSpPr>
          <p:nvPr>
            <p:ph type="body" idx="1"/>
          </p:nvPr>
        </p:nvSpPr>
        <p:spPr>
          <a:xfrm>
            <a:off x="609600" y="1524000"/>
            <a:ext cx="3886200" cy="4724400"/>
          </a:xfrm>
        </p:spPr>
        <p:txBody>
          <a:bodyPr/>
          <a:lstStyle/>
          <a:p>
            <a:pPr>
              <a:lnSpc>
                <a:spcPct val="70000"/>
              </a:lnSpc>
              <a:buFontTx/>
              <a:buNone/>
              <a:defRPr/>
            </a:pPr>
            <a:r>
              <a:rPr lang="en-US" altLang="en-US" sz="2800" smtClean="0">
                <a:solidFill>
                  <a:srgbClr val="FFFFFF"/>
                </a:solidFill>
                <a:effectLst>
                  <a:outerShdw blurRad="38100" dist="38100" dir="2700000" algn="tl">
                    <a:srgbClr val="C0C0C0"/>
                  </a:outerShdw>
                </a:effectLst>
              </a:rPr>
              <a:t>Pressure of air is measured with a </a:t>
            </a:r>
            <a:r>
              <a:rPr lang="en-US" altLang="en-US" sz="2800" smtClean="0">
                <a:solidFill>
                  <a:srgbClr val="FAFD00"/>
                </a:solidFill>
                <a:effectLst>
                  <a:outerShdw blurRad="38100" dist="38100" dir="2700000" algn="tl">
                    <a:srgbClr val="C0C0C0"/>
                  </a:outerShdw>
                </a:effectLst>
              </a:rPr>
              <a:t>BAROMETER</a:t>
            </a:r>
            <a:r>
              <a:rPr lang="en-US" altLang="en-US" sz="2800" smtClean="0">
                <a:solidFill>
                  <a:srgbClr val="FFFFFF"/>
                </a:solidFill>
                <a:effectLst>
                  <a:outerShdw blurRad="38100" dist="38100" dir="2700000" algn="tl">
                    <a:srgbClr val="C0C0C0"/>
                  </a:outerShdw>
                </a:effectLst>
              </a:rPr>
              <a:t> (developed by Torricelli in 1643)</a:t>
            </a:r>
          </a:p>
          <a:p>
            <a:pPr>
              <a:lnSpc>
                <a:spcPct val="70000"/>
              </a:lnSpc>
              <a:buFontTx/>
              <a:buNone/>
              <a:defRPr/>
            </a:pPr>
            <a:endParaRPr lang="en-US" altLang="en-US" sz="1400" smtClean="0">
              <a:solidFill>
                <a:schemeClr val="bg1"/>
              </a:solidFill>
              <a:effectLst>
                <a:outerShdw blurRad="38100" dist="38100" dir="2700000" algn="tl">
                  <a:srgbClr val="C0C0C0"/>
                </a:outerShdw>
              </a:effectLst>
            </a:endParaRPr>
          </a:p>
          <a:p>
            <a:pPr>
              <a:lnSpc>
                <a:spcPct val="70000"/>
              </a:lnSpc>
              <a:buFontTx/>
              <a:buNone/>
              <a:defRPr/>
            </a:pPr>
            <a:r>
              <a:rPr lang="en-US" altLang="en-US" sz="2000" smtClean="0">
                <a:solidFill>
                  <a:schemeClr val="bg1"/>
                </a:solidFill>
                <a:effectLst>
                  <a:outerShdw blurRad="38100" dist="38100" dir="2700000" algn="tl">
                    <a:srgbClr val="C0C0C0"/>
                  </a:outerShdw>
                </a:effectLst>
              </a:rPr>
              <a:t>Hg rises in tube until force of Hg (down) balances the force of atmosphere (pushing up). (Just like a straw in a soft drink)</a:t>
            </a:r>
          </a:p>
          <a:p>
            <a:pPr>
              <a:lnSpc>
                <a:spcPct val="70000"/>
              </a:lnSpc>
              <a:spcBef>
                <a:spcPct val="144000"/>
              </a:spcBef>
              <a:buFontTx/>
              <a:buNone/>
              <a:defRPr/>
            </a:pPr>
            <a:r>
              <a:rPr lang="en-US" altLang="en-US" sz="2000" smtClean="0">
                <a:solidFill>
                  <a:schemeClr val="bg1"/>
                </a:solidFill>
                <a:effectLst>
                  <a:outerShdw blurRad="38100" dist="38100" dir="2700000" algn="tl">
                    <a:srgbClr val="C0C0C0"/>
                  </a:outerShdw>
                </a:effectLst>
              </a:rPr>
              <a:t>P of Hg pushing down related to </a:t>
            </a:r>
          </a:p>
          <a:p>
            <a:pPr>
              <a:lnSpc>
                <a:spcPct val="70000"/>
              </a:lnSpc>
              <a:defRPr/>
            </a:pPr>
            <a:r>
              <a:rPr lang="en-US" altLang="en-US" sz="2000" smtClean="0">
                <a:solidFill>
                  <a:schemeClr val="bg1"/>
                </a:solidFill>
                <a:effectLst>
                  <a:outerShdw blurRad="38100" dist="38100" dir="2700000" algn="tl">
                    <a:srgbClr val="C0C0C0"/>
                  </a:outerShdw>
                </a:effectLst>
              </a:rPr>
              <a:t>Hg density</a:t>
            </a:r>
          </a:p>
          <a:p>
            <a:pPr>
              <a:lnSpc>
                <a:spcPct val="70000"/>
              </a:lnSpc>
              <a:defRPr/>
            </a:pPr>
            <a:r>
              <a:rPr lang="en-US" altLang="en-US" sz="2000" smtClean="0">
                <a:solidFill>
                  <a:schemeClr val="bg1"/>
                </a:solidFill>
                <a:effectLst>
                  <a:outerShdw blurRad="38100" dist="38100" dir="2700000" algn="tl">
                    <a:srgbClr val="C0C0C0"/>
                  </a:outerShdw>
                </a:effectLst>
              </a:rPr>
              <a:t>column height</a:t>
            </a:r>
          </a:p>
          <a:p>
            <a:pPr>
              <a:lnSpc>
                <a:spcPct val="70000"/>
              </a:lnSpc>
              <a:buFontTx/>
              <a:buNone/>
              <a:defRPr/>
            </a:pPr>
            <a:endParaRPr lang="en-US" altLang="en-US" sz="2000" smtClean="0">
              <a:solidFill>
                <a:srgbClr val="FFFFFF"/>
              </a:solidFill>
              <a:effectLst>
                <a:outerShdw blurRad="38100" dist="38100" dir="2700000" algn="tl">
                  <a:srgbClr val="C0C0C0"/>
                </a:outerShdw>
              </a:effectLst>
            </a:endParaRPr>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92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3276600" cy="990600"/>
          </a:xfrm>
        </p:spPr>
        <p:txBody>
          <a:bodyPr/>
          <a:lstStyle/>
          <a:p>
            <a:pPr algn="l">
              <a:defRPr/>
            </a:pPr>
            <a:r>
              <a:rPr lang="en-US" altLang="en-US" sz="5400" smtClean="0">
                <a:solidFill>
                  <a:schemeClr val="hlink"/>
                </a:solidFill>
                <a:effectLst>
                  <a:outerShdw blurRad="38100" dist="38100" dir="2700000" algn="tl">
                    <a:srgbClr val="C0C0C0"/>
                  </a:outerShdw>
                </a:effectLst>
                <a:latin typeface="Comic Sans MS" pitchFamily="66" charset="0"/>
              </a:rPr>
              <a:t>Pressure</a:t>
            </a:r>
            <a:endParaRPr lang="en-US" altLang="en-US" sz="5400" smtClean="0">
              <a:solidFill>
                <a:schemeClr val="hlink"/>
              </a:solidFill>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533400" y="914400"/>
            <a:ext cx="4572000" cy="5715000"/>
          </a:xfrm>
          <a:solidFill>
            <a:schemeClr val="accent2">
              <a:alpha val="28999"/>
            </a:schemeClr>
          </a:solidFill>
        </p:spPr>
        <p:txBody>
          <a:bodyPr/>
          <a:lstStyle/>
          <a:p>
            <a:pPr>
              <a:buFontTx/>
              <a:buNone/>
              <a:defRPr/>
            </a:pPr>
            <a:r>
              <a:rPr lang="en-US" altLang="en-US" smtClean="0">
                <a:solidFill>
                  <a:schemeClr val="bg1"/>
                </a:solidFill>
                <a:effectLst>
                  <a:outerShdw blurRad="38100" dist="38100" dir="2700000" algn="tl">
                    <a:srgbClr val="000000"/>
                  </a:outerShdw>
                </a:effectLst>
              </a:rPr>
              <a:t>Column height measures Pressure of atmosphere</a:t>
            </a:r>
          </a:p>
          <a:p>
            <a:pPr>
              <a:defRPr/>
            </a:pPr>
            <a:r>
              <a:rPr lang="en-US" altLang="en-US" smtClean="0">
                <a:solidFill>
                  <a:schemeClr val="bg1"/>
                </a:solidFill>
                <a:effectLst>
                  <a:outerShdw blurRad="38100" dist="38100" dir="2700000" algn="tl">
                    <a:srgbClr val="000000"/>
                  </a:outerShdw>
                </a:effectLst>
              </a:rPr>
              <a:t>1 standard atmosphere (atm)  *</a:t>
            </a:r>
          </a:p>
          <a:p>
            <a:pPr>
              <a:buFontTx/>
              <a:buNone/>
              <a:defRPr/>
            </a:pPr>
            <a:r>
              <a:rPr lang="en-US" altLang="en-US" smtClean="0">
                <a:solidFill>
                  <a:schemeClr val="bg1"/>
                </a:solidFill>
                <a:effectLst>
                  <a:outerShdw blurRad="38100" dist="38100" dir="2700000" algn="tl">
                    <a:srgbClr val="000000"/>
                  </a:outerShdw>
                </a:effectLst>
              </a:rPr>
              <a:t>= 760 mm Hg (or torr) *</a:t>
            </a:r>
          </a:p>
          <a:p>
            <a:pPr>
              <a:buFontTx/>
              <a:buNone/>
              <a:defRPr/>
            </a:pPr>
            <a:r>
              <a:rPr lang="en-US" altLang="en-US" smtClean="0">
                <a:solidFill>
                  <a:schemeClr val="bg1"/>
                </a:solidFill>
                <a:effectLst>
                  <a:outerShdw blurRad="38100" dist="38100" dir="2700000" algn="tl">
                    <a:srgbClr val="000000"/>
                  </a:outerShdw>
                </a:effectLst>
              </a:rPr>
              <a:t>= 29.92 inches Hg *</a:t>
            </a:r>
          </a:p>
          <a:p>
            <a:pPr>
              <a:buFontTx/>
              <a:buNone/>
              <a:defRPr/>
            </a:pPr>
            <a:r>
              <a:rPr lang="en-US" altLang="en-US" smtClean="0">
                <a:solidFill>
                  <a:schemeClr val="bg1"/>
                </a:solidFill>
                <a:effectLst>
                  <a:outerShdw blurRad="38100" dist="38100" dir="2700000" algn="tl">
                    <a:srgbClr val="000000"/>
                  </a:outerShdw>
                </a:effectLst>
              </a:rPr>
              <a:t>= 14.7 pounds/in</a:t>
            </a:r>
            <a:r>
              <a:rPr lang="en-US" altLang="en-US" baseline="30000" smtClean="0">
                <a:solidFill>
                  <a:schemeClr val="bg1"/>
                </a:solidFill>
                <a:effectLst>
                  <a:outerShdw blurRad="38100" dist="38100" dir="2700000" algn="tl">
                    <a:srgbClr val="000000"/>
                  </a:outerShdw>
                </a:effectLst>
              </a:rPr>
              <a:t>2 </a:t>
            </a:r>
            <a:r>
              <a:rPr lang="en-US" altLang="en-US" smtClean="0">
                <a:solidFill>
                  <a:schemeClr val="bg1"/>
                </a:solidFill>
                <a:effectLst>
                  <a:outerShdw blurRad="38100" dist="38100" dir="2700000" algn="tl">
                    <a:srgbClr val="000000"/>
                  </a:outerShdw>
                </a:effectLst>
              </a:rPr>
              <a:t>(psi)</a:t>
            </a:r>
            <a:br>
              <a:rPr lang="en-US" altLang="en-US" smtClean="0">
                <a:solidFill>
                  <a:schemeClr val="bg1"/>
                </a:solidFill>
                <a:effectLst>
                  <a:outerShdw blurRad="38100" dist="38100" dir="2700000" algn="tl">
                    <a:srgbClr val="000000"/>
                  </a:outerShdw>
                </a:effectLst>
              </a:rPr>
            </a:br>
            <a:r>
              <a:rPr lang="en-US" altLang="en-US" smtClean="0">
                <a:solidFill>
                  <a:schemeClr val="bg1"/>
                </a:solidFill>
                <a:effectLst>
                  <a:outerShdw blurRad="38100" dist="38100" dir="2700000" algn="tl">
                    <a:srgbClr val="000000"/>
                  </a:outerShdw>
                </a:effectLst>
              </a:rPr>
              <a:t> </a:t>
            </a:r>
            <a:r>
              <a:rPr lang="en-US" altLang="en-US" smtClean="0">
                <a:solidFill>
                  <a:srgbClr val="FAFD00"/>
                </a:solidFill>
                <a:effectLst>
                  <a:outerShdw blurRad="38100" dist="38100" dir="2700000" algn="tl">
                    <a:srgbClr val="000000"/>
                  </a:outerShdw>
                </a:effectLst>
              </a:rPr>
              <a:t>*</a:t>
            </a:r>
            <a:r>
              <a:rPr lang="en-US" altLang="en-US" b="0" smtClean="0">
                <a:solidFill>
                  <a:srgbClr val="FAFD00"/>
                </a:solidFill>
                <a:effectLst>
                  <a:outerShdw blurRad="38100" dist="38100" dir="2700000" algn="tl">
                    <a:srgbClr val="000000"/>
                  </a:outerShdw>
                </a:effectLst>
              </a:rPr>
              <a:t>HD only</a:t>
            </a:r>
            <a:endParaRPr lang="en-US" altLang="en-US" smtClean="0">
              <a:solidFill>
                <a:schemeClr val="bg1"/>
              </a:solidFill>
              <a:effectLst>
                <a:outerShdw blurRad="38100" dist="38100" dir="2700000" algn="tl">
                  <a:srgbClr val="000000"/>
                </a:outerShdw>
              </a:effectLst>
            </a:endParaRPr>
          </a:p>
          <a:p>
            <a:pPr>
              <a:buFontTx/>
              <a:buNone/>
              <a:defRPr/>
            </a:pPr>
            <a:r>
              <a:rPr lang="en-US" altLang="en-US" smtClean="0">
                <a:solidFill>
                  <a:schemeClr val="bg1"/>
                </a:solidFill>
                <a:effectLst>
                  <a:outerShdw blurRad="38100" dist="38100" dir="2700000" algn="tl">
                    <a:srgbClr val="000000"/>
                  </a:outerShdw>
                </a:effectLst>
              </a:rPr>
              <a:t>= 101.3 kPa (SI unit is PASCAL) </a:t>
            </a:r>
            <a:r>
              <a:rPr lang="en-US" altLang="en-US" smtClean="0">
                <a:solidFill>
                  <a:srgbClr val="FAFD00"/>
                </a:solidFill>
                <a:effectLst>
                  <a:outerShdw blurRad="38100" dist="38100" dir="2700000" algn="tl">
                    <a:srgbClr val="000000"/>
                  </a:outerShdw>
                </a:effectLst>
              </a:rPr>
              <a:t>*</a:t>
            </a:r>
            <a:r>
              <a:rPr lang="en-US" altLang="en-US" smtClean="0">
                <a:solidFill>
                  <a:schemeClr val="bg1"/>
                </a:solidFill>
                <a:effectLst>
                  <a:outerShdw blurRad="38100" dist="38100" dir="2700000" algn="tl">
                    <a:srgbClr val="000000"/>
                  </a:outerShdw>
                </a:effectLst>
              </a:rPr>
              <a:t> </a:t>
            </a:r>
            <a:r>
              <a:rPr lang="en-US" altLang="en-US" b="0" smtClean="0">
                <a:solidFill>
                  <a:srgbClr val="FAFD00"/>
                </a:solidFill>
                <a:effectLst>
                  <a:outerShdw blurRad="38100" dist="38100" dir="2700000" algn="tl">
                    <a:srgbClr val="000000"/>
                  </a:outerShdw>
                </a:effectLst>
              </a:rPr>
              <a:t>HD only</a:t>
            </a:r>
          </a:p>
          <a:p>
            <a:pPr>
              <a:buFontTx/>
              <a:buNone/>
              <a:defRPr/>
            </a:pPr>
            <a:r>
              <a:rPr lang="en-US" altLang="en-US" smtClean="0">
                <a:solidFill>
                  <a:schemeClr val="bg1"/>
                </a:solidFill>
                <a:effectLst>
                  <a:outerShdw blurRad="38100" dist="38100" dir="2700000" algn="tl">
                    <a:srgbClr val="000000"/>
                  </a:outerShdw>
                </a:effectLst>
              </a:rPr>
              <a:t>= about 34 feet of water!</a:t>
            </a:r>
          </a:p>
          <a:p>
            <a:pPr>
              <a:buFontTx/>
              <a:buNone/>
              <a:defRPr/>
            </a:pPr>
            <a:endParaRPr lang="en-US" altLang="en-US" smtClean="0">
              <a:solidFill>
                <a:schemeClr val="bg1"/>
              </a:solidFill>
              <a:effectLst>
                <a:outerShdw blurRad="38100" dist="38100" dir="2700000" algn="tl">
                  <a:srgbClr val="000000"/>
                </a:outerShdw>
              </a:effectLst>
            </a:endParaRPr>
          </a:p>
          <a:p>
            <a:pPr>
              <a:buFontTx/>
              <a:buNone/>
              <a:defRPr/>
            </a:pPr>
            <a:endParaRPr lang="en-US" altLang="en-US" smtClean="0">
              <a:solidFill>
                <a:schemeClr val="bg1"/>
              </a:solidFill>
              <a:effectLst>
                <a:outerShdw blurRad="38100" dist="38100" dir="2700000" algn="tl">
                  <a:srgbClr val="000000"/>
                </a:outerShdw>
              </a:effectLst>
            </a:endParaRPr>
          </a:p>
          <a:p>
            <a:pPr>
              <a:buFontTx/>
              <a:buNone/>
              <a:defRPr/>
            </a:pPr>
            <a:r>
              <a:rPr lang="en-US" altLang="en-US" smtClean="0">
                <a:solidFill>
                  <a:schemeClr val="bg1"/>
                </a:solidFill>
                <a:effectLst>
                  <a:outerShdw blurRad="38100" dist="38100" dir="2700000" algn="tl">
                    <a:srgbClr val="000000"/>
                  </a:outerShdw>
                </a:effectLst>
              </a:rPr>
              <a:t>* Memorize these!</a:t>
            </a:r>
          </a:p>
        </p:txBody>
      </p:sp>
      <p:pic>
        <p:nvPicPr>
          <p:cNvPr id="1024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46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diamond(in)">
                                      <p:cBhvr>
                                        <p:cTn id="7" dur="2000"/>
                                        <p:tgtEl>
                                          <p:spTgt spid="112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dissolve">
                                      <p:cBhvr>
                                        <p:cTn id="12" dur="500"/>
                                        <p:tgtEl>
                                          <p:spTgt spid="112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1267">
                                            <p:txEl>
                                              <p:pRg st="4" end="4"/>
                                            </p:txEl>
                                          </p:spTgt>
                                        </p:tgtEl>
                                        <p:attrNameLst>
                                          <p:attrName>style.visibility</p:attrName>
                                        </p:attrNameLst>
                                      </p:cBhvr>
                                      <p:to>
                                        <p:strVal val="visible"/>
                                      </p:to>
                                    </p:set>
                                    <p:anim calcmode="lin" valueType="num">
                                      <p:cBhvr>
                                        <p:cTn id="1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126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p:cTn id="25" dur="500" fill="hold"/>
                                        <p:tgtEl>
                                          <p:spTgt spid="11267">
                                            <p:txEl>
                                              <p:pRg st="5" end="5"/>
                                            </p:txEl>
                                          </p:spTgt>
                                        </p:tgtEl>
                                        <p:attrNameLst>
                                          <p:attrName>ppt_w</p:attrName>
                                        </p:attrNameLst>
                                      </p:cBhvr>
                                      <p:tavLst>
                                        <p:tav tm="0">
                                          <p:val>
                                            <p:strVal val="#ppt_w*0.05"/>
                                          </p:val>
                                        </p:tav>
                                        <p:tav tm="100000">
                                          <p:val>
                                            <p:strVal val="#ppt_w"/>
                                          </p:val>
                                        </p:tav>
                                      </p:tavLst>
                                    </p:anim>
                                    <p:anim calcmode="lin" valueType="num">
                                      <p:cBhvr>
                                        <p:cTn id="26" dur="500" fill="hold"/>
                                        <p:tgtEl>
                                          <p:spTgt spid="11267">
                                            <p:txEl>
                                              <p:pRg st="5" end="5"/>
                                            </p:txEl>
                                          </p:spTgt>
                                        </p:tgtEl>
                                        <p:attrNameLst>
                                          <p:attrName>ppt_h</p:attrName>
                                        </p:attrNameLst>
                                      </p:cBhvr>
                                      <p:tavLst>
                                        <p:tav tm="0">
                                          <p:val>
                                            <p:strVal val="#ppt_h"/>
                                          </p:val>
                                        </p:tav>
                                        <p:tav tm="100000">
                                          <p:val>
                                            <p:strVal val="#ppt_h"/>
                                          </p:val>
                                        </p:tav>
                                      </p:tavLst>
                                    </p:anim>
                                    <p:anim calcmode="lin" valueType="num">
                                      <p:cBhvr>
                                        <p:cTn id="27" dur="500" fill="hold"/>
                                        <p:tgtEl>
                                          <p:spTgt spid="11267">
                                            <p:txEl>
                                              <p:pRg st="5" end="5"/>
                                            </p:txEl>
                                          </p:spTgt>
                                        </p:tgtEl>
                                        <p:attrNameLst>
                                          <p:attrName>ppt_x</p:attrName>
                                        </p:attrNameLst>
                                      </p:cBhvr>
                                      <p:tavLst>
                                        <p:tav tm="0">
                                          <p:val>
                                            <p:strVal val="#ppt_x-.2"/>
                                          </p:val>
                                        </p:tav>
                                        <p:tav tm="100000">
                                          <p:val>
                                            <p:strVal val="#ppt_x"/>
                                          </p:val>
                                        </p:tav>
                                      </p:tavLst>
                                    </p:anim>
                                    <p:anim calcmode="lin" valueType="num">
                                      <p:cBhvr>
                                        <p:cTn id="28" dur="500" fill="hold"/>
                                        <p:tgtEl>
                                          <p:spTgt spid="11267">
                                            <p:txEl>
                                              <p:pRg st="5" end="5"/>
                                            </p:txEl>
                                          </p:spTgt>
                                        </p:tgtEl>
                                        <p:attrNameLst>
                                          <p:attrName>ppt_y</p:attrName>
                                        </p:attrNameLst>
                                      </p:cBhvr>
                                      <p:tavLst>
                                        <p:tav tm="0">
                                          <p:val>
                                            <p:strVal val="#ppt_y"/>
                                          </p:val>
                                        </p:tav>
                                        <p:tav tm="100000">
                                          <p:val>
                                            <p:strVal val="#ppt_y"/>
                                          </p:val>
                                        </p:tav>
                                      </p:tavLst>
                                    </p:anim>
                                    <p:animEffect transition="in" filter="fade">
                                      <p:cBhvr>
                                        <p:cTn id="29" dur="500"/>
                                        <p:tgtEl>
                                          <p:spTgt spid="1126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1267">
                                            <p:txEl>
                                              <p:pRg st="6" end="6"/>
                                            </p:txEl>
                                          </p:spTgt>
                                        </p:tgtEl>
                                        <p:attrNameLst>
                                          <p:attrName>style.visibility</p:attrName>
                                        </p:attrNameLst>
                                      </p:cBhvr>
                                      <p:to>
                                        <p:strVal val="visible"/>
                                      </p:to>
                                    </p:set>
                                    <p:anim calcmode="lin" valueType="num">
                                      <p:cBhvr>
                                        <p:cTn id="34" dur="500" fill="hold"/>
                                        <p:tgtEl>
                                          <p:spTgt spid="11267">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11267">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11267">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11267">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772400" cy="685800"/>
          </a:xfrm>
          <a:solidFill>
            <a:schemeClr val="accent2">
              <a:alpha val="32156"/>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latin typeface="Comic Sans MS" panose="030F0702030302020204" pitchFamily="66" charset="0"/>
              </a:rPr>
              <a:t>Pressure Conversions</a:t>
            </a:r>
          </a:p>
        </p:txBody>
      </p:sp>
      <p:sp>
        <p:nvSpPr>
          <p:cNvPr id="78851" name="Rectangle 3"/>
          <p:cNvSpPr>
            <a:spLocks noGrp="1" noChangeArrowheads="1"/>
          </p:cNvSpPr>
          <p:nvPr>
            <p:ph type="body" idx="1"/>
          </p:nvPr>
        </p:nvSpPr>
        <p:spPr>
          <a:xfrm>
            <a:off x="381000" y="1600200"/>
            <a:ext cx="8458200" cy="4876800"/>
          </a:xfrm>
          <a:solidFill>
            <a:schemeClr val="accent2">
              <a:alpha val="50980"/>
            </a:schemeClr>
          </a:solidFill>
        </p:spPr>
        <p:txBody>
          <a:bodyPr/>
          <a:lstStyle/>
          <a:p>
            <a:pPr marL="342900" indent="-342900">
              <a:buFontTx/>
              <a:buNone/>
            </a:pPr>
            <a:r>
              <a:rPr lang="en-US" altLang="en-US" sz="2800" b="0" smtClean="0">
                <a:solidFill>
                  <a:schemeClr val="bg1"/>
                </a:solidFill>
              </a:rPr>
              <a:t>A.  What is 475 mm Hg expressed in atm?</a:t>
            </a:r>
          </a:p>
          <a:p>
            <a:pPr marL="342900" indent="-342900">
              <a:buFontTx/>
              <a:buNone/>
            </a:pPr>
            <a:endParaRPr lang="en-US" altLang="en-US" sz="2800" b="0" smtClean="0">
              <a:solidFill>
                <a:schemeClr val="bg1"/>
              </a:solidFill>
            </a:endParaRPr>
          </a:p>
          <a:p>
            <a:pPr marL="342900" indent="-342900">
              <a:buFontTx/>
              <a:buNone/>
            </a:pPr>
            <a:r>
              <a:rPr lang="en-US" altLang="en-US" sz="2800" b="0" smtClean="0">
                <a:solidFill>
                  <a:schemeClr val="bg1"/>
                </a:solidFill>
              </a:rPr>
              <a:t>				     1 atm</a:t>
            </a:r>
          </a:p>
          <a:p>
            <a:pPr marL="342900" indent="-342900">
              <a:buFontTx/>
              <a:buNone/>
            </a:pPr>
            <a:r>
              <a:rPr lang="en-US" altLang="en-US" sz="2800" b="0" smtClean="0">
                <a:solidFill>
                  <a:schemeClr val="bg1"/>
                </a:solidFill>
              </a:rPr>
              <a:t>			          760 mm Hg</a:t>
            </a:r>
          </a:p>
          <a:p>
            <a:pPr marL="342900" indent="-342900">
              <a:buFontTx/>
              <a:buNone/>
            </a:pPr>
            <a:endParaRPr lang="en-US" altLang="en-US" sz="2800" b="0" smtClean="0">
              <a:solidFill>
                <a:schemeClr val="bg1"/>
              </a:solidFill>
            </a:endParaRPr>
          </a:p>
          <a:p>
            <a:pPr marL="342900" indent="-342900">
              <a:buFontTx/>
              <a:buNone/>
            </a:pPr>
            <a:r>
              <a:rPr lang="en-US" altLang="en-US" sz="2800" b="0" smtClean="0">
                <a:solidFill>
                  <a:schemeClr val="bg1"/>
                </a:solidFill>
              </a:rPr>
              <a:t>B. The pressure of a tire is measured as 29.4 psi.</a:t>
            </a:r>
          </a:p>
          <a:p>
            <a:pPr marL="342900" indent="-342900">
              <a:buFontTx/>
              <a:buNone/>
            </a:pPr>
            <a:r>
              <a:rPr lang="en-US" altLang="en-US" sz="2800" b="0" smtClean="0">
                <a:solidFill>
                  <a:schemeClr val="bg1"/>
                </a:solidFill>
              </a:rPr>
              <a:t>     What is this pressure in mm Hg?</a:t>
            </a:r>
          </a:p>
          <a:p>
            <a:pPr marL="342900" indent="-342900">
              <a:buFontTx/>
              <a:buNone/>
            </a:pPr>
            <a:r>
              <a:rPr lang="en-US" altLang="en-US" sz="2800" b="0" smtClean="0">
                <a:solidFill>
                  <a:schemeClr val="bg1"/>
                </a:solidFill>
              </a:rPr>
              <a:t>			  760 mm Hg </a:t>
            </a:r>
          </a:p>
          <a:p>
            <a:pPr marL="342900" indent="-342900">
              <a:buFontTx/>
              <a:buNone/>
            </a:pPr>
            <a:r>
              <a:rPr lang="en-US" altLang="en-US" sz="2800" b="0" smtClean="0">
                <a:solidFill>
                  <a:schemeClr val="bg1"/>
                </a:solidFill>
              </a:rPr>
              <a:t>                       14.7 psi     		     </a:t>
            </a:r>
            <a:endParaRPr lang="en-US" altLang="en-US" sz="2800" smtClean="0">
              <a:solidFill>
                <a:schemeClr val="bg1"/>
              </a:solidFill>
            </a:endParaRPr>
          </a:p>
        </p:txBody>
      </p:sp>
      <p:sp>
        <p:nvSpPr>
          <p:cNvPr id="78852" name="Rectangle 4"/>
          <p:cNvSpPr>
            <a:spLocks noChangeArrowheads="1"/>
          </p:cNvSpPr>
          <p:nvPr/>
        </p:nvSpPr>
        <p:spPr bwMode="auto">
          <a:xfrm>
            <a:off x="4991100" y="5410200"/>
            <a:ext cx="3771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30000"/>
              </a:spcBef>
            </a:pPr>
            <a:r>
              <a:rPr lang="en-US" altLang="en-US" sz="3200" b="0">
                <a:solidFill>
                  <a:schemeClr val="bg1"/>
                </a:solidFill>
                <a:latin typeface="Arial" panose="020B0604020202020204" pitchFamily="34" charset="0"/>
              </a:rPr>
              <a:t>= 1.52 x 10</a:t>
            </a:r>
            <a:r>
              <a:rPr lang="en-US" altLang="en-US" sz="3200" b="0" baseline="30000">
                <a:solidFill>
                  <a:schemeClr val="bg1"/>
                </a:solidFill>
                <a:latin typeface="Arial" panose="020B0604020202020204" pitchFamily="34" charset="0"/>
              </a:rPr>
              <a:t>3</a:t>
            </a:r>
            <a:r>
              <a:rPr lang="en-US" altLang="en-US" sz="3200" b="0">
                <a:solidFill>
                  <a:schemeClr val="bg1"/>
                </a:solidFill>
                <a:latin typeface="Arial" panose="020B0604020202020204" pitchFamily="34" charset="0"/>
              </a:rPr>
              <a:t> mm Hg</a:t>
            </a:r>
          </a:p>
        </p:txBody>
      </p:sp>
      <p:sp>
        <p:nvSpPr>
          <p:cNvPr id="78853" name="Rectangle 5"/>
          <p:cNvSpPr>
            <a:spLocks noChangeArrowheads="1"/>
          </p:cNvSpPr>
          <p:nvPr/>
        </p:nvSpPr>
        <p:spPr bwMode="auto">
          <a:xfrm>
            <a:off x="5181600" y="2819400"/>
            <a:ext cx="2563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b="0">
                <a:solidFill>
                  <a:schemeClr val="bg1"/>
                </a:solidFill>
                <a:latin typeface="Arial" panose="020B0604020202020204" pitchFamily="34" charset="0"/>
              </a:rPr>
              <a:t>=   0.625 atm</a:t>
            </a:r>
          </a:p>
        </p:txBody>
      </p:sp>
      <p:sp>
        <p:nvSpPr>
          <p:cNvPr id="78854"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b="0">
                <a:solidFill>
                  <a:schemeClr val="bg1"/>
                </a:solidFill>
                <a:latin typeface="Arial" panose="020B0604020202020204" pitchFamily="34" charset="0"/>
              </a:rPr>
              <a:t>475 mm Hg x</a:t>
            </a:r>
          </a:p>
        </p:txBody>
      </p:sp>
      <p:sp>
        <p:nvSpPr>
          <p:cNvPr id="78855" name="Line 7"/>
          <p:cNvSpPr>
            <a:spLocks noChangeShapeType="1"/>
          </p:cNvSpPr>
          <p:nvPr/>
        </p:nvSpPr>
        <p:spPr bwMode="auto">
          <a:xfrm>
            <a:off x="3352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78856"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b="0">
                <a:solidFill>
                  <a:schemeClr val="bg1"/>
                </a:solidFill>
                <a:latin typeface="Arial" panose="020B0604020202020204" pitchFamily="34" charset="0"/>
              </a:rPr>
              <a:t>29.4 psi x</a:t>
            </a:r>
          </a:p>
        </p:txBody>
      </p:sp>
      <p:sp>
        <p:nvSpPr>
          <p:cNvPr id="78857"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85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88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885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85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8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8852"/>
                                        </p:tgtEl>
                                        <p:attrNameLst>
                                          <p:attrName>style.visibility</p:attrName>
                                        </p:attrNameLst>
                                      </p:cBhvr>
                                      <p:to>
                                        <p:strVal val="visible"/>
                                      </p:to>
                                    </p:set>
                                    <p:anim calcmode="discrete" valueType="clr">
                                      <p:cBhvr override="childStyle">
                                        <p:cTn id="39" dur="80"/>
                                        <p:tgtEl>
                                          <p:spTgt spid="7885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8852"/>
                                        </p:tgtEl>
                                        <p:attrNameLst>
                                          <p:attrName>fillcolor</p:attrName>
                                        </p:attrNameLst>
                                      </p:cBhvr>
                                      <p:tavLst>
                                        <p:tav tm="0">
                                          <p:val>
                                            <p:clrVal>
                                              <a:schemeClr val="accent2"/>
                                            </p:clrVal>
                                          </p:val>
                                        </p:tav>
                                        <p:tav tm="50000">
                                          <p:val>
                                            <p:clrVal>
                                              <a:schemeClr val="hlink"/>
                                            </p:clrVal>
                                          </p:val>
                                        </p:tav>
                                      </p:tavLst>
                                    </p:anim>
                                    <p:set>
                                      <p:cBhvr>
                                        <p:cTn id="41" dur="8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P spid="78852" grpId="0"/>
      <p:bldP spid="78853" grpId="0"/>
      <p:bldP spid="78854" grpId="0"/>
      <p:bldP spid="788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772400" cy="685800"/>
          </a:xfrm>
          <a:solidFill>
            <a:schemeClr val="accent2">
              <a:alpha val="32156"/>
            </a:schemeClr>
          </a:solidFill>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smtClean="0">
                <a:solidFill>
                  <a:schemeClr val="hlink"/>
                </a:solidFill>
                <a:latin typeface="Comic Sans MS" panose="030F0702030302020204" pitchFamily="66" charset="0"/>
              </a:rPr>
              <a:t>Pressure Conversions</a:t>
            </a:r>
          </a:p>
        </p:txBody>
      </p:sp>
      <p:sp>
        <p:nvSpPr>
          <p:cNvPr id="129027" name="Rectangle 3"/>
          <p:cNvSpPr>
            <a:spLocks noGrp="1" noChangeArrowheads="1"/>
          </p:cNvSpPr>
          <p:nvPr>
            <p:ph type="body" idx="1"/>
          </p:nvPr>
        </p:nvSpPr>
        <p:spPr>
          <a:xfrm>
            <a:off x="381000" y="1600200"/>
            <a:ext cx="8458200" cy="4876800"/>
          </a:xfrm>
          <a:solidFill>
            <a:schemeClr val="accent2">
              <a:alpha val="50980"/>
            </a:schemeClr>
          </a:solidFill>
        </p:spPr>
        <p:txBody>
          <a:bodyPr/>
          <a:lstStyle/>
          <a:p>
            <a:pPr marL="342900" indent="-342900">
              <a:buFontTx/>
              <a:buNone/>
            </a:pPr>
            <a:r>
              <a:rPr lang="en-US" altLang="en-US" sz="2800" b="0" smtClean="0">
                <a:solidFill>
                  <a:schemeClr val="bg1"/>
                </a:solidFill>
              </a:rPr>
              <a:t>A.  What is 2 atm expressed in torr?</a:t>
            </a:r>
          </a:p>
          <a:p>
            <a:pPr marL="342900" indent="-342900">
              <a:buFontTx/>
              <a:buNone/>
            </a:pPr>
            <a:endParaRPr lang="en-US" altLang="en-US" sz="2800" b="0" smtClean="0">
              <a:solidFill>
                <a:schemeClr val="bg1"/>
              </a:solidFill>
            </a:endParaRPr>
          </a:p>
          <a:p>
            <a:pPr marL="342900" indent="-342900">
              <a:buFontTx/>
              <a:buNone/>
            </a:pPr>
            <a:r>
              <a:rPr lang="en-US" altLang="en-US" sz="2800" b="0" smtClean="0">
                <a:solidFill>
                  <a:schemeClr val="bg1"/>
                </a:solidFill>
              </a:rPr>
              <a:t>			     760 torr</a:t>
            </a:r>
          </a:p>
          <a:p>
            <a:pPr marL="342900" indent="-342900">
              <a:buFontTx/>
              <a:buNone/>
            </a:pPr>
            <a:r>
              <a:rPr lang="en-US" altLang="en-US" sz="2800" b="0" smtClean="0">
                <a:solidFill>
                  <a:schemeClr val="bg1"/>
                </a:solidFill>
              </a:rPr>
              <a:t>			      1 atm</a:t>
            </a:r>
          </a:p>
          <a:p>
            <a:pPr marL="342900" indent="-342900">
              <a:buFontTx/>
              <a:buNone/>
            </a:pPr>
            <a:endParaRPr lang="en-US" altLang="en-US" sz="2800" b="0" smtClean="0">
              <a:solidFill>
                <a:schemeClr val="bg1"/>
              </a:solidFill>
            </a:endParaRPr>
          </a:p>
          <a:p>
            <a:pPr marL="342900" indent="-342900">
              <a:buFontTx/>
              <a:buNone/>
            </a:pPr>
            <a:r>
              <a:rPr lang="en-US" altLang="en-US" sz="2800" b="0" smtClean="0">
                <a:solidFill>
                  <a:schemeClr val="bg1"/>
                </a:solidFill>
              </a:rPr>
              <a:t>B. The pressure of a tire is measured as 32.0 psi.</a:t>
            </a:r>
          </a:p>
          <a:p>
            <a:pPr marL="342900" indent="-342900">
              <a:buFontTx/>
              <a:buNone/>
            </a:pPr>
            <a:r>
              <a:rPr lang="en-US" altLang="en-US" sz="2800" b="0" smtClean="0">
                <a:solidFill>
                  <a:schemeClr val="bg1"/>
                </a:solidFill>
              </a:rPr>
              <a:t>     What is this pressure in kPa?</a:t>
            </a:r>
          </a:p>
          <a:p>
            <a:pPr marL="342900" indent="-342900">
              <a:buFontTx/>
              <a:buNone/>
            </a:pPr>
            <a:r>
              <a:rPr lang="en-US" altLang="en-US" sz="2800" b="0" smtClean="0">
                <a:solidFill>
                  <a:schemeClr val="bg1"/>
                </a:solidFill>
              </a:rPr>
              <a:t>			  101.3 kPa </a:t>
            </a:r>
          </a:p>
          <a:p>
            <a:pPr marL="342900" indent="-342900">
              <a:buFontTx/>
              <a:buNone/>
            </a:pPr>
            <a:r>
              <a:rPr lang="en-US" altLang="en-US" sz="2800" b="0" smtClean="0">
                <a:solidFill>
                  <a:schemeClr val="bg1"/>
                </a:solidFill>
              </a:rPr>
              <a:t>                       14.7 psi     		     </a:t>
            </a:r>
          </a:p>
        </p:txBody>
      </p:sp>
      <p:sp>
        <p:nvSpPr>
          <p:cNvPr id="129028" name="Rectangle 4"/>
          <p:cNvSpPr>
            <a:spLocks noChangeArrowheads="1"/>
          </p:cNvSpPr>
          <p:nvPr/>
        </p:nvSpPr>
        <p:spPr bwMode="auto">
          <a:xfrm>
            <a:off x="5181600" y="5410200"/>
            <a:ext cx="20240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spcBef>
                <a:spcPct val="30000"/>
              </a:spcBef>
            </a:pPr>
            <a:r>
              <a:rPr lang="en-US" altLang="en-US" sz="3200" b="0">
                <a:solidFill>
                  <a:schemeClr val="bg1"/>
                </a:solidFill>
                <a:latin typeface="Arial" panose="020B0604020202020204" pitchFamily="34" charset="0"/>
              </a:rPr>
              <a:t>= 221 kPa</a:t>
            </a:r>
          </a:p>
        </p:txBody>
      </p:sp>
      <p:sp>
        <p:nvSpPr>
          <p:cNvPr id="129029" name="Rectangle 5"/>
          <p:cNvSpPr>
            <a:spLocks noChangeArrowheads="1"/>
          </p:cNvSpPr>
          <p:nvPr/>
        </p:nvSpPr>
        <p:spPr bwMode="auto">
          <a:xfrm>
            <a:off x="4648200" y="2819400"/>
            <a:ext cx="2382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b="0">
                <a:solidFill>
                  <a:schemeClr val="bg1"/>
                </a:solidFill>
                <a:latin typeface="Arial" panose="020B0604020202020204" pitchFamily="34" charset="0"/>
              </a:rPr>
              <a:t>=   1520 torr</a:t>
            </a:r>
          </a:p>
        </p:txBody>
      </p:sp>
      <p:sp>
        <p:nvSpPr>
          <p:cNvPr id="129030"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b="0">
                <a:solidFill>
                  <a:schemeClr val="bg1"/>
                </a:solidFill>
                <a:latin typeface="Arial" panose="020B0604020202020204" pitchFamily="34" charset="0"/>
              </a:rPr>
              <a:t>2 atm x</a:t>
            </a:r>
          </a:p>
        </p:txBody>
      </p:sp>
      <p:sp>
        <p:nvSpPr>
          <p:cNvPr id="129031" name="Line 7"/>
          <p:cNvSpPr>
            <a:spLocks noChangeShapeType="1"/>
          </p:cNvSpPr>
          <p:nvPr/>
        </p:nvSpPr>
        <p:spPr bwMode="auto">
          <a:xfrm>
            <a:off x="2590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9032"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4400" b="1">
                <a:solidFill>
                  <a:schemeClr val="hlink"/>
                </a:solidFill>
                <a:latin typeface="Comic Sans MS" panose="030F0702030302020204" pitchFamily="66" charset="0"/>
              </a:defRPr>
            </a:lvl1pPr>
            <a:lvl2pPr marL="742950" indent="-285750">
              <a:defRPr sz="4400" b="1">
                <a:solidFill>
                  <a:schemeClr val="hlink"/>
                </a:solidFill>
                <a:latin typeface="Comic Sans MS" panose="030F0702030302020204" pitchFamily="66" charset="0"/>
              </a:defRPr>
            </a:lvl2pPr>
            <a:lvl3pPr marL="1143000" indent="-228600">
              <a:defRPr sz="4400" b="1">
                <a:solidFill>
                  <a:schemeClr val="hlink"/>
                </a:solidFill>
                <a:latin typeface="Comic Sans MS" panose="030F0702030302020204" pitchFamily="66" charset="0"/>
              </a:defRPr>
            </a:lvl3pPr>
            <a:lvl4pPr marL="1600200" indent="-228600">
              <a:defRPr sz="4400" b="1">
                <a:solidFill>
                  <a:schemeClr val="hlink"/>
                </a:solidFill>
                <a:latin typeface="Comic Sans MS" panose="030F0702030302020204" pitchFamily="66" charset="0"/>
              </a:defRPr>
            </a:lvl4pPr>
            <a:lvl5pPr marL="2057400" indent="-228600">
              <a:defRPr sz="4400" b="1">
                <a:solidFill>
                  <a:schemeClr val="hlink"/>
                </a:solidFill>
                <a:latin typeface="Comic Sans MS" panose="030F0702030302020204" pitchFamily="66" charset="0"/>
              </a:defRPr>
            </a:lvl5pPr>
            <a:lvl6pPr marL="25146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6pPr>
            <a:lvl7pPr marL="29718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7pPr>
            <a:lvl8pPr marL="34290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8pPr>
            <a:lvl9pPr marL="3886200" indent="-228600" algn="ctr" eaLnBrk="0" fontAlgn="base" hangingPunct="0">
              <a:lnSpc>
                <a:spcPct val="90000"/>
              </a:lnSpc>
              <a:spcBef>
                <a:spcPct val="0"/>
              </a:spcBef>
              <a:spcAft>
                <a:spcPct val="0"/>
              </a:spcAft>
              <a:defRPr sz="4400" b="1">
                <a:solidFill>
                  <a:schemeClr val="hlink"/>
                </a:solidFill>
                <a:latin typeface="Comic Sans MS" panose="030F0702030302020204" pitchFamily="66" charset="0"/>
              </a:defRPr>
            </a:lvl9pPr>
          </a:lstStyle>
          <a:p>
            <a:pPr>
              <a:lnSpc>
                <a:spcPct val="100000"/>
              </a:lnSpc>
            </a:pPr>
            <a:r>
              <a:rPr lang="en-US" altLang="en-US" sz="3200" b="0">
                <a:solidFill>
                  <a:schemeClr val="bg1"/>
                </a:solidFill>
                <a:latin typeface="Arial" panose="020B0604020202020204" pitchFamily="34" charset="0"/>
              </a:rPr>
              <a:t>32.0 psi x</a:t>
            </a:r>
          </a:p>
        </p:txBody>
      </p:sp>
      <p:sp>
        <p:nvSpPr>
          <p:cNvPr id="129033"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902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902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90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0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90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2902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02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0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29028"/>
                                        </p:tgtEl>
                                        <p:attrNameLst>
                                          <p:attrName>style.visibility</p:attrName>
                                        </p:attrNameLst>
                                      </p:cBhvr>
                                      <p:to>
                                        <p:strVal val="visible"/>
                                      </p:to>
                                    </p:set>
                                    <p:anim calcmode="discrete" valueType="clr">
                                      <p:cBhvr override="childStyle">
                                        <p:cTn id="39" dur="80"/>
                                        <p:tgtEl>
                                          <p:spTgt spid="12902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29028"/>
                                        </p:tgtEl>
                                        <p:attrNameLst>
                                          <p:attrName>fillcolor</p:attrName>
                                        </p:attrNameLst>
                                      </p:cBhvr>
                                      <p:tavLst>
                                        <p:tav tm="0">
                                          <p:val>
                                            <p:clrVal>
                                              <a:schemeClr val="accent2"/>
                                            </p:clrVal>
                                          </p:val>
                                        </p:tav>
                                        <p:tav tm="50000">
                                          <p:val>
                                            <p:clrVal>
                                              <a:schemeClr val="hlink"/>
                                            </p:clrVal>
                                          </p:val>
                                        </p:tav>
                                      </p:tavLst>
                                    </p:anim>
                                    <p:set>
                                      <p:cBhvr>
                                        <p:cTn id="41" dur="80"/>
                                        <p:tgtEl>
                                          <p:spTgt spid="1290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28" grpId="0"/>
      <p:bldP spid="129029" grpId="0"/>
      <p:bldP spid="129030" grpId="0"/>
      <p:bldP spid="129032" grpId="0"/>
    </p:bldLst>
  </p:timing>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4400" b="1" i="0" u="none" strike="noStrike" cap="none" normalizeH="0" baseline="0" smtClean="0">
            <a:ln>
              <a:noFill/>
            </a:ln>
            <a:solidFill>
              <a:schemeClr val="hlink"/>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4400" b="1" i="0" u="none" strike="noStrike" cap="none" normalizeH="0" baseline="0" smtClean="0">
            <a:ln>
              <a:noFill/>
            </a:ln>
            <a:solidFill>
              <a:schemeClr val="hlink"/>
            </a:solidFill>
            <a:effectLst/>
            <a:latin typeface="Comic Sans MS" pitchFamily="66"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4114</TotalTime>
  <Pages>30</Pages>
  <Words>1590</Words>
  <Application>Microsoft Office PowerPoint</Application>
  <PresentationFormat>Letter Paper (8.5x11 in)</PresentationFormat>
  <Paragraphs>360</Paragraphs>
  <Slides>59</Slides>
  <Notes>1</Notes>
  <HiddenSlides>0</HiddenSlides>
  <MMClips>9</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6" baseType="lpstr">
      <vt:lpstr>Comic Sans MS</vt:lpstr>
      <vt:lpstr>Arial</vt:lpstr>
      <vt:lpstr>Wingdings</vt:lpstr>
      <vt:lpstr>Times</vt:lpstr>
      <vt:lpstr>Microsoft Office 98</vt:lpstr>
      <vt:lpstr>Microsoft Clip Gallery</vt:lpstr>
      <vt:lpstr>Microsoft Equation 3.0</vt:lpstr>
      <vt:lpstr>GASES Chemistry I – Chapter 14 Chemistry I Honors – Chapter 13</vt:lpstr>
      <vt:lpstr>Importance of Gases</vt:lpstr>
      <vt:lpstr>THREE STATES OF MATTER</vt:lpstr>
      <vt:lpstr>General Properties of Gases</vt:lpstr>
      <vt:lpstr>Properties of Gases</vt:lpstr>
      <vt:lpstr>Pressure</vt:lpstr>
      <vt:lpstr>Pressure</vt:lpstr>
      <vt:lpstr>Pressure Conversions</vt:lpstr>
      <vt:lpstr>Pressure Conversions</vt:lpstr>
      <vt:lpstr>PowerPoint Presentation</vt:lpstr>
      <vt:lpstr>Can You Forecast???</vt:lpstr>
      <vt:lpstr>Boyle’s Law</vt:lpstr>
      <vt:lpstr>Boyle’s Law and Kinetic Molecular Theory</vt:lpstr>
      <vt:lpstr>Boyle’s Law</vt:lpstr>
      <vt:lpstr>Charles’s Law</vt:lpstr>
      <vt:lpstr>PowerPoint Presentation</vt:lpstr>
      <vt:lpstr>Charles’s Law</vt:lpstr>
      <vt:lpstr>Gay-Lussac’s Law</vt:lpstr>
      <vt:lpstr>Gas Pressure, Temperature, and Kinetic Molecular Theory</vt:lpstr>
      <vt:lpstr>Combined Gas Law</vt:lpstr>
      <vt:lpstr>Combined Gas Law</vt:lpstr>
      <vt:lpstr>Combined Gas Law Problem</vt:lpstr>
      <vt:lpstr>Calculation</vt:lpstr>
      <vt:lpstr>Learning Check</vt:lpstr>
      <vt:lpstr>Solution</vt:lpstr>
      <vt:lpstr>PowerPoint Presentation</vt:lpstr>
      <vt:lpstr>One More Practice Problem</vt:lpstr>
      <vt:lpstr>Solution</vt:lpstr>
      <vt:lpstr>And now, we pause for this commercial message from STP</vt:lpstr>
      <vt:lpstr>Try This One</vt:lpstr>
      <vt:lpstr>Avogadro’s Hypothesis</vt:lpstr>
      <vt:lpstr>Avogadro’s Hypothesis and Kinetic Molecular Theory</vt:lpstr>
      <vt:lpstr>IDEAL GAS LAW</vt:lpstr>
      <vt:lpstr>Using PV = nRT</vt:lpstr>
      <vt:lpstr>Using PV = nRT</vt:lpstr>
      <vt:lpstr>Using PV = nRT</vt:lpstr>
      <vt:lpstr>Learning Check</vt:lpstr>
      <vt:lpstr>Solution</vt:lpstr>
      <vt:lpstr>PowerPoint Presentation</vt:lpstr>
      <vt:lpstr>Learning Check</vt:lpstr>
      <vt:lpstr>Solution</vt:lpstr>
      <vt:lpstr>Gases in the Air</vt:lpstr>
      <vt:lpstr>Dalton’s Law of Partial Pressures</vt:lpstr>
      <vt:lpstr>Dalton’s Law</vt:lpstr>
      <vt:lpstr>Collecting a gas “over water”</vt:lpstr>
      <vt:lpstr>Table of Vapor Pressures for Water </vt:lpstr>
      <vt:lpstr>Solve This!</vt:lpstr>
      <vt:lpstr>Health Note</vt:lpstr>
      <vt:lpstr>GAS DENSITY</vt:lpstr>
      <vt:lpstr>Gases and Stoichiometry</vt:lpstr>
      <vt:lpstr>Gases and Stoichiometry</vt:lpstr>
      <vt:lpstr>What if it’s NOT at STP?</vt:lpstr>
      <vt:lpstr>Try this one!</vt:lpstr>
      <vt:lpstr> How many L of O2 are needed to react 28.0 g NH3 at 24°C and 0.950 atm? 4 NH3(g)  + 5 O2(g)              4 NO(g)  +  6 H2O(g) </vt:lpstr>
      <vt:lpstr>Deviations from  Ideal Gas Law</vt:lpstr>
      <vt:lpstr>GAS DIFFUSION AND EFFUSION</vt:lpstr>
      <vt:lpstr>Effusion</vt:lpstr>
      <vt:lpstr>Gas Diffusion relation of mass to rate of diffusion</vt:lpstr>
      <vt:lpstr>GAS DIFFUSION AND EFFUSION</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dc:title>
  <dc:subject>Chemistry I (High School)</dc:subject>
  <dc:creator>Neil Rapp</dc:creator>
  <cp:keywords>ideal, combined, boyle's, charles, gay-lussac, dalton, partial pressure</cp:keywords>
  <cp:lastModifiedBy>Rapp, Delbert N</cp:lastModifiedBy>
  <cp:revision>189</cp:revision>
  <cp:lastPrinted>2000-01-29T22:08:20Z</cp:lastPrinted>
  <dcterms:created xsi:type="dcterms:W3CDTF">1996-06-18T16:51:03Z</dcterms:created>
  <dcterms:modified xsi:type="dcterms:W3CDTF">2019-09-24T12:05:41Z</dcterms:modified>
</cp:coreProperties>
</file>