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343" r:id="rId3"/>
    <p:sldId id="310" r:id="rId4"/>
    <p:sldId id="328" r:id="rId5"/>
    <p:sldId id="329" r:id="rId6"/>
    <p:sldId id="330" r:id="rId7"/>
  </p:sldIdLst>
  <p:sldSz cx="9144000" cy="6858000" type="letter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hlink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hlink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hlink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hlink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hlink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hlink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hlink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hlink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hlink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CCCC"/>
    <a:srgbClr val="000000"/>
    <a:srgbClr val="00279F"/>
    <a:srgbClr val="FAF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57" autoAdjust="0"/>
  </p:normalViewPr>
  <p:slideViewPr>
    <p:cSldViewPr>
      <p:cViewPr varScale="1">
        <p:scale>
          <a:sx n="78" d="100"/>
          <a:sy n="78" d="100"/>
        </p:scale>
        <p:origin x="176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3116263" y="8712200"/>
            <a:ext cx="623887" cy="22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437" tIns="36512" rIns="71437" bIns="36512">
            <a:spAutoFit/>
          </a:bodyPr>
          <a:lstStyle>
            <a:lvl1pPr defTabSz="715963"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1pPr>
            <a:lvl2pPr marL="742950" indent="-285750" defTabSz="715963"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2pPr>
            <a:lvl3pPr marL="1143000" indent="-228600" defTabSz="715963"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3pPr>
            <a:lvl4pPr marL="1600200" indent="-228600" defTabSz="715963"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4pPr>
            <a:lvl5pPr marL="2057400" indent="-228600" defTabSz="715963"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5pPr>
            <a:lvl6pPr marL="2514600" indent="-228600" algn="ctr" defTabSz="7159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6pPr>
            <a:lvl7pPr marL="2971800" indent="-228600" algn="ctr" defTabSz="7159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7pPr>
            <a:lvl8pPr marL="3429000" indent="-228600" algn="ctr" defTabSz="7159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8pPr>
            <a:lvl9pPr marL="3886200" indent="-228600" algn="ctr" defTabSz="7159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000" b="0" smtClean="0">
                <a:solidFill>
                  <a:schemeClr val="tx1"/>
                </a:solidFill>
                <a:latin typeface="Arial" panose="020B0604020202020204" pitchFamily="34" charset="0"/>
              </a:rPr>
              <a:t>Page </a:t>
            </a:r>
            <a:fld id="{CC4070FD-5896-4983-A5A3-A607E036E2C8}" type="slidenum">
              <a:rPr lang="en-US" altLang="en-US" sz="1000" b="0" smtClean="0">
                <a:solidFill>
                  <a:schemeClr val="tx1"/>
                </a:solidFill>
                <a:latin typeface="Arial" panose="020B0604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000" b="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3116263" y="8712200"/>
            <a:ext cx="623887" cy="22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437" tIns="36512" rIns="71437" bIns="36512">
            <a:spAutoFit/>
          </a:bodyPr>
          <a:lstStyle>
            <a:lvl1pPr defTabSz="715963"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1pPr>
            <a:lvl2pPr marL="742950" indent="-285750" defTabSz="715963"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2pPr>
            <a:lvl3pPr marL="1143000" indent="-228600" defTabSz="715963"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3pPr>
            <a:lvl4pPr marL="1600200" indent="-228600" defTabSz="715963"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4pPr>
            <a:lvl5pPr marL="2057400" indent="-228600" defTabSz="715963"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5pPr>
            <a:lvl6pPr marL="2514600" indent="-228600" algn="ctr" defTabSz="7159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6pPr>
            <a:lvl7pPr marL="2971800" indent="-228600" algn="ctr" defTabSz="7159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7pPr>
            <a:lvl8pPr marL="3429000" indent="-228600" algn="ctr" defTabSz="7159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8pPr>
            <a:lvl9pPr marL="3886200" indent="-228600" algn="ctr" defTabSz="7159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000" b="0" smtClean="0">
                <a:solidFill>
                  <a:schemeClr val="tx1"/>
                </a:solidFill>
                <a:latin typeface="Arial" panose="020B0604020202020204" pitchFamily="34" charset="0"/>
              </a:rPr>
              <a:t>Page </a:t>
            </a:r>
            <a:fld id="{74DC01FD-3B15-4C21-8712-A0ADB70310CB}" type="slidenum">
              <a:rPr lang="en-US" altLang="en-US" sz="1000" b="0" smtClean="0">
                <a:solidFill>
                  <a:schemeClr val="tx1"/>
                </a:solidFill>
                <a:latin typeface="Arial" panose="020B0604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000" b="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200" tIns="38100" rIns="762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54063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76238" algn="l" defTabSz="754063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54063" algn="l" defTabSz="754063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30300" algn="l" defTabSz="754063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08125" algn="l" defTabSz="754063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8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3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790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2197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48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16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35052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109117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90600" y="609600"/>
            <a:ext cx="71628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20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16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5052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5052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2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16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505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06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0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5125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33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42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1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658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43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211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16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16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526463" y="152400"/>
            <a:ext cx="493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defRPr/>
            </a:pPr>
            <a:fld id="{C1545FEA-854F-4B72-B64C-00FC25210306}" type="slidenum">
              <a:rPr lang="en-US" altLang="en-US" sz="20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pPr algn="ctr">
                <a:defRPr/>
              </a:pPr>
              <a:t>‹#›</a:t>
            </a:fld>
            <a:endParaRPr lang="en-US" altLang="en-US" sz="200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3276600" cy="990600"/>
          </a:xfrm>
        </p:spPr>
        <p:txBody>
          <a:bodyPr/>
          <a:lstStyle/>
          <a:p>
            <a:pPr algn="l">
              <a:defRPr/>
            </a:pPr>
            <a:r>
              <a:rPr lang="en-US" altLang="en-US" sz="54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Pressure</a:t>
            </a:r>
            <a:endParaRPr lang="en-US" altLang="en-US" sz="540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4572000" cy="5715000"/>
          </a:xfrm>
          <a:solidFill>
            <a:schemeClr val="accent2">
              <a:alpha val="28999"/>
            </a:schemeClr>
          </a:solidFill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Column height measures Pressure of atmosphere</a:t>
            </a:r>
          </a:p>
          <a:p>
            <a:pPr>
              <a:defRPr/>
            </a:pPr>
            <a:r>
              <a:rPr lang="en-US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standard atmosphere (atm)  *</a:t>
            </a:r>
          </a:p>
          <a:p>
            <a:pPr>
              <a:buFontTx/>
              <a:buNone/>
              <a:defRPr/>
            </a:pPr>
            <a:r>
              <a:rPr lang="en-US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760 mm Hg (or torr) *</a:t>
            </a:r>
          </a:p>
          <a:p>
            <a:pPr>
              <a:buFontTx/>
              <a:buNone/>
              <a:defRPr/>
            </a:pPr>
            <a:r>
              <a:rPr lang="en-US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29.92 inches Hg *</a:t>
            </a:r>
          </a:p>
          <a:p>
            <a:pPr>
              <a:buFontTx/>
              <a:buNone/>
              <a:defRPr/>
            </a:pPr>
            <a:r>
              <a:rPr lang="en-US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14.7 pounds/in</a:t>
            </a:r>
            <a:r>
              <a:rPr lang="en-US" altLang="en-US" baseline="300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en-US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(psi)</a:t>
            </a:r>
            <a:br>
              <a:rPr lang="en-US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mtClean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n-US" altLang="en-US" b="0" smtClean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HD only</a:t>
            </a:r>
            <a:endParaRPr lang="en-US" altLang="en-US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n-US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101.3 kPa (SI unit is PASCAL) </a:t>
            </a:r>
            <a:r>
              <a:rPr lang="en-US" altLang="en-US" smtClean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en-US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0" smtClean="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HD only</a:t>
            </a:r>
          </a:p>
          <a:p>
            <a:pPr>
              <a:buFontTx/>
              <a:buNone/>
              <a:defRPr/>
            </a:pPr>
            <a:r>
              <a:rPr lang="en-US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about 34 feet of water!</a:t>
            </a:r>
          </a:p>
          <a:p>
            <a:pPr>
              <a:buFontTx/>
              <a:buNone/>
              <a:defRPr/>
            </a:pPr>
            <a:endParaRPr lang="en-US" altLang="en-US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  <a:defRPr/>
            </a:pPr>
            <a:endParaRPr lang="en-US" altLang="en-US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n-US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Memorize these!</a:t>
            </a:r>
          </a:p>
        </p:txBody>
      </p:sp>
      <p:pic>
        <p:nvPicPr>
          <p:cNvPr id="4100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46100"/>
            <a:ext cx="3670300" cy="631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685800"/>
          </a:xfrm>
          <a:solidFill>
            <a:schemeClr val="accent2">
              <a:alpha val="32156"/>
            </a:schemeClr>
          </a:solidFill>
          <a:extLst>
            <a:ext uri="{91240B29-F687-4F45-9708-019B960494DF}">
              <a14:hiddenLine xmlns:a14="http://schemas.microsoft.com/office/drawing/2010/main" w="38100" cmpd="sng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4400" smtClean="0">
                <a:solidFill>
                  <a:schemeClr val="hlink"/>
                </a:solidFill>
                <a:latin typeface="Comic Sans MS" panose="030F0702030302020204" pitchFamily="66" charset="0"/>
              </a:rPr>
              <a:t>Pressure Conversions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4876800"/>
          </a:xfrm>
          <a:solidFill>
            <a:schemeClr val="accent2">
              <a:alpha val="50980"/>
            </a:schemeClr>
          </a:solidFill>
        </p:spPr>
        <p:txBody>
          <a:bodyPr/>
          <a:lstStyle/>
          <a:p>
            <a:pPr marL="342900" indent="-342900">
              <a:buFontTx/>
              <a:buNone/>
            </a:pPr>
            <a:r>
              <a:rPr lang="en-US" altLang="en-US" sz="2800" b="0" smtClean="0">
                <a:solidFill>
                  <a:schemeClr val="bg1"/>
                </a:solidFill>
              </a:rPr>
              <a:t>A.  What is 2 atm expressed in torr?</a:t>
            </a:r>
          </a:p>
          <a:p>
            <a:pPr marL="342900" indent="-342900">
              <a:buFontTx/>
              <a:buNone/>
            </a:pPr>
            <a:endParaRPr lang="en-US" altLang="en-US" sz="2800" b="0" smtClean="0">
              <a:solidFill>
                <a:schemeClr val="bg1"/>
              </a:solidFill>
            </a:endParaRPr>
          </a:p>
          <a:p>
            <a:pPr marL="342900" indent="-342900">
              <a:buFontTx/>
              <a:buNone/>
            </a:pPr>
            <a:r>
              <a:rPr lang="en-US" altLang="en-US" sz="2800" b="0" smtClean="0">
                <a:solidFill>
                  <a:schemeClr val="bg1"/>
                </a:solidFill>
              </a:rPr>
              <a:t>			     760 torr</a:t>
            </a:r>
          </a:p>
          <a:p>
            <a:pPr marL="342900" indent="-342900">
              <a:buFontTx/>
              <a:buNone/>
            </a:pPr>
            <a:r>
              <a:rPr lang="en-US" altLang="en-US" sz="2800" b="0" smtClean="0">
                <a:solidFill>
                  <a:schemeClr val="bg1"/>
                </a:solidFill>
              </a:rPr>
              <a:t>			      1 atm</a:t>
            </a:r>
          </a:p>
          <a:p>
            <a:pPr marL="342900" indent="-342900">
              <a:buFontTx/>
              <a:buNone/>
            </a:pPr>
            <a:endParaRPr lang="en-US" altLang="en-US" sz="2800" b="0" smtClean="0">
              <a:solidFill>
                <a:schemeClr val="bg1"/>
              </a:solidFill>
            </a:endParaRPr>
          </a:p>
          <a:p>
            <a:pPr marL="342900" indent="-342900">
              <a:buFontTx/>
              <a:buNone/>
            </a:pPr>
            <a:r>
              <a:rPr lang="en-US" altLang="en-US" sz="2800" b="0" smtClean="0">
                <a:solidFill>
                  <a:schemeClr val="bg1"/>
                </a:solidFill>
              </a:rPr>
              <a:t>B. The pressure of a tire is measured as 32.0 psi.</a:t>
            </a:r>
          </a:p>
          <a:p>
            <a:pPr marL="342900" indent="-342900">
              <a:buFontTx/>
              <a:buNone/>
            </a:pPr>
            <a:r>
              <a:rPr lang="en-US" altLang="en-US" sz="2800" b="0" smtClean="0">
                <a:solidFill>
                  <a:schemeClr val="bg1"/>
                </a:solidFill>
              </a:rPr>
              <a:t>     What is this pressure in kPa?</a:t>
            </a:r>
          </a:p>
          <a:p>
            <a:pPr marL="342900" indent="-342900">
              <a:buFontTx/>
              <a:buNone/>
            </a:pPr>
            <a:r>
              <a:rPr lang="en-US" altLang="en-US" sz="2800" b="0" smtClean="0">
                <a:solidFill>
                  <a:schemeClr val="bg1"/>
                </a:solidFill>
              </a:rPr>
              <a:t>			  101.3 kPa </a:t>
            </a:r>
          </a:p>
          <a:p>
            <a:pPr marL="342900" indent="-342900">
              <a:buFontTx/>
              <a:buNone/>
            </a:pPr>
            <a:r>
              <a:rPr lang="en-US" altLang="en-US" sz="2800" b="0" smtClean="0">
                <a:solidFill>
                  <a:schemeClr val="bg1"/>
                </a:solidFill>
              </a:rPr>
              <a:t>                       14.7 psi     		     </a:t>
            </a: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5181600" y="5410200"/>
            <a:ext cx="202406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SzTx/>
              <a:buFontTx/>
              <a:buNone/>
            </a:pPr>
            <a:r>
              <a:rPr lang="en-US" altLang="en-US" sz="3200" b="0">
                <a:solidFill>
                  <a:schemeClr val="bg1"/>
                </a:solidFill>
              </a:rPr>
              <a:t>= 221 kPa</a:t>
            </a: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4648200" y="2819400"/>
            <a:ext cx="23828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3200" b="0">
                <a:solidFill>
                  <a:schemeClr val="bg1"/>
                </a:solidFill>
              </a:rPr>
              <a:t>=   1520 torr</a:t>
            </a:r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533400" y="27432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3200" b="0">
                <a:solidFill>
                  <a:schemeClr val="bg1"/>
                </a:solidFill>
              </a:rPr>
              <a:t>2 atm x</a:t>
            </a:r>
          </a:p>
        </p:txBody>
      </p:sp>
      <p:sp>
        <p:nvSpPr>
          <p:cNvPr id="129031" name="Line 7"/>
          <p:cNvSpPr>
            <a:spLocks noChangeShapeType="1"/>
          </p:cNvSpPr>
          <p:nvPr/>
        </p:nvSpPr>
        <p:spPr bwMode="auto">
          <a:xfrm>
            <a:off x="2590800" y="3124200"/>
            <a:ext cx="1752600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457200" y="5334000"/>
            <a:ext cx="1920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3200" b="0">
                <a:solidFill>
                  <a:schemeClr val="bg1"/>
                </a:solidFill>
              </a:rPr>
              <a:t>32.0 psi x</a:t>
            </a:r>
          </a:p>
        </p:txBody>
      </p:sp>
      <p:sp>
        <p:nvSpPr>
          <p:cNvPr id="129033" name="Line 9"/>
          <p:cNvSpPr>
            <a:spLocks noChangeShapeType="1"/>
          </p:cNvSpPr>
          <p:nvPr/>
        </p:nvSpPr>
        <p:spPr bwMode="auto">
          <a:xfrm>
            <a:off x="2438400" y="5715000"/>
            <a:ext cx="1981200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 autoUpdateAnimBg="0"/>
      <p:bldP spid="129028" grpId="0"/>
      <p:bldP spid="129029" grpId="0"/>
      <p:bldP spid="129030" grpId="0"/>
      <p:bldP spid="1290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162800" cy="1143000"/>
          </a:xfrm>
          <a:solidFill>
            <a:schemeClr val="accent2">
              <a:alpha val="59999"/>
            </a:schemeClr>
          </a:solidFill>
        </p:spPr>
        <p:txBody>
          <a:bodyPr/>
          <a:lstStyle/>
          <a:p>
            <a:r>
              <a:rPr lang="en-US" altLang="en-US" sz="4400" smtClean="0">
                <a:solidFill>
                  <a:schemeClr val="hlink"/>
                </a:solidFill>
                <a:latin typeface="Comic Sans MS" panose="030F0702030302020204" pitchFamily="66" charset="0"/>
              </a:rPr>
              <a:t>Combined Gas Law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752600"/>
            <a:ext cx="6400800" cy="4114800"/>
          </a:xfrm>
          <a:solidFill>
            <a:schemeClr val="accent2">
              <a:alpha val="30196"/>
            </a:schemeClr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smtClean="0">
                <a:solidFill>
                  <a:schemeClr val="bg1"/>
                </a:solidFill>
              </a:rPr>
              <a:t>The good news is that you don’t have to remember all three gas laws!  Since they are all related to each other, we can combine them into a single equation.  BE SURE YOU KNOW THIS EQUATION!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smtClean="0">
                <a:solidFill>
                  <a:schemeClr val="bg1"/>
                </a:solidFill>
              </a:rPr>
              <a:t>		P</a:t>
            </a:r>
            <a:r>
              <a:rPr lang="en-US" alt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altLang="en-US" sz="2800" smtClean="0">
                <a:solidFill>
                  <a:schemeClr val="bg1"/>
                </a:solidFill>
              </a:rPr>
              <a:t> V</a:t>
            </a:r>
            <a:r>
              <a:rPr lang="en-US" alt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altLang="en-US" sz="2800" smtClean="0">
                <a:solidFill>
                  <a:schemeClr val="bg1"/>
                </a:solidFill>
              </a:rPr>
              <a:t>            P</a:t>
            </a:r>
            <a:r>
              <a:rPr lang="en-US" altLang="en-US" sz="2800" baseline="-25000" smtClean="0">
                <a:solidFill>
                  <a:schemeClr val="bg1"/>
                </a:solidFill>
              </a:rPr>
              <a:t>2</a:t>
            </a:r>
            <a:r>
              <a:rPr lang="en-US" altLang="en-US" sz="2800" smtClean="0">
                <a:solidFill>
                  <a:schemeClr val="bg1"/>
                </a:solidFill>
              </a:rPr>
              <a:t> V</a:t>
            </a:r>
            <a:r>
              <a:rPr lang="en-US" altLang="en-US" sz="2800" baseline="-25000" smtClean="0">
                <a:solidFill>
                  <a:schemeClr val="bg1"/>
                </a:solidFill>
              </a:rPr>
              <a:t>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smtClean="0">
                <a:solidFill>
                  <a:schemeClr val="bg1"/>
                </a:solidFill>
              </a:rPr>
              <a:t>                        =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smtClean="0">
                <a:solidFill>
                  <a:schemeClr val="bg1"/>
                </a:solidFill>
              </a:rPr>
              <a:t>             T</a:t>
            </a:r>
            <a:r>
              <a:rPr lang="en-US" alt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altLang="en-US" sz="2800" smtClean="0">
                <a:solidFill>
                  <a:schemeClr val="bg1"/>
                </a:solidFill>
              </a:rPr>
              <a:t>                T</a:t>
            </a:r>
            <a:r>
              <a:rPr lang="en-US" altLang="en-US" sz="2800" baseline="-2500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1828800" y="4572000"/>
            <a:ext cx="1219200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3810000" y="4572000"/>
            <a:ext cx="1295400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5544" name="Picture 8" descr="r2d2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38800" y="3884613"/>
            <a:ext cx="3505200" cy="29733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51" name="Text Box 11"/>
          <p:cNvSpPr txBox="1">
            <a:spLocks noChangeArrowheads="1"/>
          </p:cNvSpPr>
          <p:nvPr/>
        </p:nvSpPr>
        <p:spPr bwMode="auto">
          <a:xfrm>
            <a:off x="304800" y="5943600"/>
            <a:ext cx="5257800" cy="41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SzTx/>
              <a:buFontTx/>
              <a:buNone/>
            </a:pPr>
            <a:r>
              <a:rPr lang="en-US" altLang="en-US">
                <a:solidFill>
                  <a:schemeClr val="hlink"/>
                </a:solidFill>
                <a:latin typeface="Comic Sans MS" panose="030F0702030302020204" pitchFamily="66" charset="0"/>
              </a:rPr>
              <a:t>No, it’s not related to R2D2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2D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solidFill>
            <a:schemeClr val="accent2">
              <a:alpha val="36862"/>
            </a:schemeClr>
          </a:solidFill>
          <a:extLst>
            <a:ext uri="{91240B29-F687-4F45-9708-019B960494DF}">
              <a14:hiddenLine xmlns:a14="http://schemas.microsoft.com/office/drawing/2010/main" w="38100" cmpd="sng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>
              <a:defRPr/>
            </a:pPr>
            <a:r>
              <a:rPr lang="en-US" altLang="en-US" sz="4400" b="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More Practice Problem</a:t>
            </a:r>
            <a:endParaRPr lang="en-US" altLang="en-US" sz="4400" dirty="0" smtClean="0">
              <a:solidFill>
                <a:schemeClr val="hlin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6248400" cy="3886200"/>
          </a:xfrm>
          <a:solidFill>
            <a:schemeClr val="accent2">
              <a:alpha val="41960"/>
            </a:schemeClr>
          </a:solidFill>
        </p:spPr>
        <p:txBody>
          <a:bodyPr lIns="92075" tIns="46038" rIns="92075" bIns="46038"/>
          <a:lstStyle/>
          <a:p>
            <a:pPr marL="342900" indent="-342900">
              <a:buFontTx/>
              <a:buNone/>
            </a:pPr>
            <a:r>
              <a:rPr lang="en-US" altLang="en-US" smtClean="0"/>
              <a:t>	</a:t>
            </a:r>
          </a:p>
          <a:p>
            <a:pPr marL="342900" indent="-342900">
              <a:buFontTx/>
              <a:buNone/>
            </a:pPr>
            <a:r>
              <a:rPr lang="en-US" altLang="en-US" smtClean="0"/>
              <a:t>	</a:t>
            </a:r>
            <a:r>
              <a:rPr lang="en-US" altLang="en-US" sz="3200" smtClean="0">
                <a:solidFill>
                  <a:schemeClr val="bg1"/>
                </a:solidFill>
              </a:rPr>
              <a:t>A balloon has a volume of 785 mL on a fall day when the temperature is 21°C.   In the winter, the gas cools to 0°C. What is the new volume of the balloon? </a:t>
            </a:r>
          </a:p>
          <a:p>
            <a:pPr marL="342900" indent="-342900">
              <a:buFontTx/>
              <a:buNone/>
            </a:pPr>
            <a:endParaRPr lang="en-US" altLang="en-US" sz="3200" smtClean="0">
              <a:solidFill>
                <a:schemeClr val="bg1"/>
              </a:solidFill>
            </a:endParaRPr>
          </a:p>
          <a:p>
            <a:pPr marL="342900" indent="-342900">
              <a:buFontTx/>
              <a:buNone/>
            </a:pPr>
            <a:endParaRPr lang="en-US" altLang="en-US" smtClean="0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6818313" y="2590800"/>
          <a:ext cx="2325687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Clip" r:id="rId3" imgW="2083003" imgH="3003804" progId="MS_ClipArt_Gallery.2">
                  <p:embed/>
                </p:oleObj>
              </mc:Choice>
              <mc:Fallback>
                <p:oleObj name="Clip" r:id="rId3" imgW="2083003" imgH="3003804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8313" y="2590800"/>
                        <a:ext cx="2325687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solidFill>
            <a:schemeClr val="accent2">
              <a:alpha val="30196"/>
            </a:schemeClr>
          </a:solidFill>
          <a:extLst>
            <a:ext uri="{91240B29-F687-4F45-9708-019B960494DF}">
              <a14:hiddenLine xmlns:a14="http://schemas.microsoft.com/office/drawing/2010/main" w="38100" cmpd="sng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 altLang="en-US" sz="4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5105400"/>
          </a:xfrm>
          <a:solidFill>
            <a:schemeClr val="accent2">
              <a:alpha val="49019"/>
            </a:schemeClr>
          </a:solidFill>
        </p:spPr>
        <p:txBody>
          <a:bodyPr/>
          <a:lstStyle/>
          <a:p>
            <a:pPr marL="342900" indent="-342900">
              <a:lnSpc>
                <a:spcPct val="80000"/>
              </a:lnSpc>
              <a:buFontTx/>
              <a:buNone/>
            </a:pPr>
            <a:r>
              <a:rPr lang="en-US" altLang="en-US" sz="2100" b="0" smtClean="0">
                <a:solidFill>
                  <a:srgbClr val="FF9933"/>
                </a:solidFill>
              </a:rPr>
              <a:t>	</a:t>
            </a:r>
            <a:r>
              <a:rPr lang="en-US" altLang="en-US" sz="2800" b="0" smtClean="0">
                <a:solidFill>
                  <a:schemeClr val="bg1"/>
                </a:solidFill>
              </a:rPr>
              <a:t>Complete the following setup: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en-US" altLang="en-US" sz="2800" b="0" smtClean="0">
                <a:solidFill>
                  <a:schemeClr val="bg1"/>
                </a:solidFill>
              </a:rPr>
              <a:t>	Initial conditions		Final conditions</a:t>
            </a:r>
          </a:p>
          <a:p>
            <a:pPr marL="342900" indent="-342900">
              <a:buFontTx/>
              <a:buNone/>
            </a:pPr>
            <a:r>
              <a:rPr lang="en-US" altLang="en-US" sz="2800" b="0" smtClean="0">
                <a:solidFill>
                  <a:schemeClr val="bg1"/>
                </a:solidFill>
              </a:rPr>
              <a:t>	V</a:t>
            </a:r>
            <a:r>
              <a:rPr lang="en-US" altLang="en-US" sz="2800" b="0" baseline="-25000" smtClean="0">
                <a:solidFill>
                  <a:schemeClr val="bg1"/>
                </a:solidFill>
              </a:rPr>
              <a:t>1</a:t>
            </a:r>
            <a:r>
              <a:rPr lang="en-US" altLang="en-US" sz="2800" b="0" smtClean="0">
                <a:solidFill>
                  <a:schemeClr val="bg1"/>
                </a:solidFill>
              </a:rPr>
              <a:t>  =  785 mL			V</a:t>
            </a:r>
            <a:r>
              <a:rPr lang="en-US" altLang="en-US" sz="2800" b="0" baseline="-25000" smtClean="0">
                <a:solidFill>
                  <a:schemeClr val="bg1"/>
                </a:solidFill>
              </a:rPr>
              <a:t>2</a:t>
            </a:r>
            <a:r>
              <a:rPr lang="en-US" altLang="en-US" sz="2800" b="0" smtClean="0">
                <a:solidFill>
                  <a:schemeClr val="bg1"/>
                </a:solidFill>
              </a:rPr>
              <a:t>  =  ?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en-US" altLang="en-US" sz="2800" b="0" smtClean="0">
                <a:solidFill>
                  <a:schemeClr val="bg1"/>
                </a:solidFill>
              </a:rPr>
              <a:t>   T</a:t>
            </a:r>
            <a:r>
              <a:rPr lang="en-US" altLang="en-US" sz="2800" b="0" baseline="-25000" smtClean="0">
                <a:solidFill>
                  <a:schemeClr val="bg1"/>
                </a:solidFill>
              </a:rPr>
              <a:t>1</a:t>
            </a:r>
            <a:r>
              <a:rPr lang="en-US" altLang="en-US" sz="2800" b="0" smtClean="0">
                <a:solidFill>
                  <a:schemeClr val="bg1"/>
                </a:solidFill>
              </a:rPr>
              <a:t>  =   21°C =  294 K		T</a:t>
            </a:r>
            <a:r>
              <a:rPr lang="en-US" altLang="en-US" sz="2800" b="0" baseline="-25000" smtClean="0">
                <a:solidFill>
                  <a:schemeClr val="bg1"/>
                </a:solidFill>
              </a:rPr>
              <a:t>2</a:t>
            </a:r>
            <a:r>
              <a:rPr lang="en-US" altLang="en-US" sz="2800" b="0" smtClean="0">
                <a:solidFill>
                  <a:schemeClr val="bg1"/>
                </a:solidFill>
              </a:rPr>
              <a:t>  =    0°C =  273 K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endParaRPr lang="en-US" altLang="en-US" sz="2800" b="0" smtClean="0">
              <a:solidFill>
                <a:schemeClr val="bg1"/>
              </a:solidFill>
            </a:endParaRPr>
          </a:p>
          <a:p>
            <a:pPr marL="342900" indent="-342900">
              <a:lnSpc>
                <a:spcPct val="30000"/>
              </a:lnSpc>
              <a:buFontTx/>
              <a:buNone/>
            </a:pPr>
            <a:r>
              <a:rPr lang="en-US" altLang="en-US" sz="2800" b="0" i="1" smtClean="0">
                <a:solidFill>
                  <a:schemeClr val="bg1"/>
                </a:solidFill>
              </a:rPr>
              <a:t>  Since P is constant, P cancels out of the equation.</a:t>
            </a:r>
          </a:p>
          <a:p>
            <a:pPr marL="342900" indent="-342900">
              <a:lnSpc>
                <a:spcPct val="30000"/>
              </a:lnSpc>
              <a:buFontTx/>
              <a:buNone/>
            </a:pPr>
            <a:endParaRPr lang="en-US" altLang="en-US" sz="2800" b="0" i="1" smtClean="0">
              <a:solidFill>
                <a:schemeClr val="bg1"/>
              </a:solidFill>
            </a:endParaRPr>
          </a:p>
          <a:p>
            <a:pPr marL="342900" indent="-342900">
              <a:lnSpc>
                <a:spcPct val="30000"/>
              </a:lnSpc>
              <a:buFontTx/>
              <a:buNone/>
            </a:pPr>
            <a:r>
              <a:rPr lang="en-US" altLang="en-US" sz="2800" b="0" smtClean="0">
                <a:solidFill>
                  <a:schemeClr val="bg1"/>
                </a:solidFill>
              </a:rPr>
              <a:t>   V</a:t>
            </a:r>
            <a:r>
              <a:rPr lang="en-US" altLang="en-US" sz="2800" b="0" baseline="-25000" smtClean="0">
                <a:solidFill>
                  <a:schemeClr val="bg1"/>
                </a:solidFill>
              </a:rPr>
              <a:t>1</a:t>
            </a:r>
            <a:r>
              <a:rPr lang="en-US" altLang="en-US" sz="2800" b="0" smtClean="0">
                <a:solidFill>
                  <a:schemeClr val="bg1"/>
                </a:solidFill>
              </a:rPr>
              <a:t>     </a:t>
            </a:r>
            <a:r>
              <a:rPr lang="en-US" altLang="en-US" sz="2800" b="0" smtClean="0">
                <a:solidFill>
                  <a:srgbClr val="FAFD00"/>
                </a:solidFill>
              </a:rPr>
              <a:t>V</a:t>
            </a:r>
            <a:r>
              <a:rPr lang="en-US" altLang="en-US" sz="2800" b="0" baseline="-25000" smtClean="0">
                <a:solidFill>
                  <a:srgbClr val="FAFD00"/>
                </a:solidFill>
              </a:rPr>
              <a:t>2</a:t>
            </a:r>
            <a:r>
              <a:rPr lang="en-US" altLang="en-US" sz="2800" b="0" baseline="-25000" smtClean="0">
                <a:solidFill>
                  <a:schemeClr val="bg1"/>
                </a:solidFill>
              </a:rPr>
              <a:t>					</a:t>
            </a:r>
            <a:r>
              <a:rPr lang="en-US" altLang="en-US" sz="2800" b="0" smtClean="0">
                <a:solidFill>
                  <a:schemeClr val="bg1"/>
                </a:solidFill>
              </a:rPr>
              <a:t> V</a:t>
            </a:r>
            <a:r>
              <a:rPr lang="en-US" altLang="en-US" sz="2800" b="0" baseline="-25000" smtClean="0">
                <a:solidFill>
                  <a:schemeClr val="bg1"/>
                </a:solidFill>
              </a:rPr>
              <a:t>1</a:t>
            </a:r>
            <a:r>
              <a:rPr lang="en-US" altLang="en-US" sz="2800" b="0" smtClean="0">
                <a:solidFill>
                  <a:schemeClr val="bg1"/>
                </a:solidFill>
              </a:rPr>
              <a:t> T</a:t>
            </a:r>
            <a:r>
              <a:rPr lang="en-US" altLang="en-US" sz="2800" b="0" baseline="-25000" smtClean="0">
                <a:solidFill>
                  <a:schemeClr val="bg1"/>
                </a:solidFill>
              </a:rPr>
              <a:t>2</a:t>
            </a:r>
            <a:endParaRPr lang="en-US" altLang="en-US" sz="2800" b="0" smtClean="0">
              <a:solidFill>
                <a:schemeClr val="bg1"/>
              </a:solidFill>
            </a:endParaRPr>
          </a:p>
          <a:p>
            <a:pPr marL="342900" indent="-342900">
              <a:lnSpc>
                <a:spcPct val="30000"/>
              </a:lnSpc>
              <a:buFontTx/>
              <a:buNone/>
            </a:pPr>
            <a:r>
              <a:rPr lang="en-US" altLang="en-US" sz="2800" b="0" smtClean="0">
                <a:solidFill>
                  <a:schemeClr val="bg1"/>
                </a:solidFill>
              </a:rPr>
              <a:t>        =                  V</a:t>
            </a:r>
            <a:r>
              <a:rPr lang="en-US" altLang="en-US" sz="2800" b="0" baseline="-25000" smtClean="0">
                <a:solidFill>
                  <a:schemeClr val="bg1"/>
                </a:solidFill>
              </a:rPr>
              <a:t>1</a:t>
            </a:r>
            <a:r>
              <a:rPr lang="en-US" altLang="en-US" sz="2800" b="0" smtClean="0">
                <a:solidFill>
                  <a:schemeClr val="bg1"/>
                </a:solidFill>
              </a:rPr>
              <a:t>T</a:t>
            </a:r>
            <a:r>
              <a:rPr lang="en-US" altLang="en-US" sz="2800" b="0" baseline="-25000" smtClean="0">
                <a:solidFill>
                  <a:schemeClr val="bg1"/>
                </a:solidFill>
              </a:rPr>
              <a:t>2</a:t>
            </a:r>
            <a:r>
              <a:rPr lang="en-US" altLang="en-US" sz="2800" b="0" smtClean="0">
                <a:solidFill>
                  <a:schemeClr val="bg1"/>
                </a:solidFill>
              </a:rPr>
              <a:t> = T</a:t>
            </a:r>
            <a:r>
              <a:rPr lang="en-US" altLang="en-US" sz="2800" b="0" baseline="-25000" smtClean="0">
                <a:solidFill>
                  <a:schemeClr val="bg1"/>
                </a:solidFill>
              </a:rPr>
              <a:t>1</a:t>
            </a:r>
            <a:r>
              <a:rPr lang="en-US" altLang="en-US" sz="2800" b="0" smtClean="0">
                <a:solidFill>
                  <a:srgbClr val="FAFD00"/>
                </a:solidFill>
              </a:rPr>
              <a:t>V</a:t>
            </a:r>
            <a:r>
              <a:rPr lang="en-US" altLang="en-US" sz="2800" b="0" baseline="-25000" smtClean="0">
                <a:solidFill>
                  <a:srgbClr val="FAFD00"/>
                </a:solidFill>
              </a:rPr>
              <a:t>2</a:t>
            </a:r>
            <a:r>
              <a:rPr lang="en-US" altLang="en-US" sz="2800" b="0" smtClean="0">
                <a:solidFill>
                  <a:schemeClr val="bg1"/>
                </a:solidFill>
              </a:rPr>
              <a:t>                    = </a:t>
            </a:r>
            <a:r>
              <a:rPr lang="en-US" altLang="en-US" sz="2800" b="0" smtClean="0">
                <a:solidFill>
                  <a:srgbClr val="FAFD00"/>
                </a:solidFill>
              </a:rPr>
              <a:t>V</a:t>
            </a:r>
            <a:r>
              <a:rPr lang="en-US" altLang="en-US" sz="2800" b="0" baseline="-25000" smtClean="0">
                <a:solidFill>
                  <a:srgbClr val="FAFD00"/>
                </a:solidFill>
              </a:rPr>
              <a:t>2</a:t>
            </a:r>
          </a:p>
          <a:p>
            <a:pPr marL="342900" indent="-342900">
              <a:lnSpc>
                <a:spcPct val="30000"/>
              </a:lnSpc>
              <a:buFontTx/>
              <a:buNone/>
            </a:pPr>
            <a:r>
              <a:rPr lang="en-US" altLang="en-US" sz="2800" b="0" smtClean="0">
                <a:solidFill>
                  <a:schemeClr val="bg1"/>
                </a:solidFill>
              </a:rPr>
              <a:t>   T</a:t>
            </a:r>
            <a:r>
              <a:rPr lang="en-US" altLang="en-US" sz="2800" b="0" baseline="-25000" smtClean="0">
                <a:solidFill>
                  <a:schemeClr val="bg1"/>
                </a:solidFill>
              </a:rPr>
              <a:t>1</a:t>
            </a:r>
            <a:r>
              <a:rPr lang="en-US" altLang="en-US" sz="2800" b="0" i="1" smtClean="0">
                <a:solidFill>
                  <a:schemeClr val="bg1"/>
                </a:solidFill>
              </a:rPr>
              <a:t>     </a:t>
            </a:r>
            <a:r>
              <a:rPr lang="en-US" altLang="en-US" sz="2800" b="0" smtClean="0">
                <a:solidFill>
                  <a:schemeClr val="bg1"/>
                </a:solidFill>
              </a:rPr>
              <a:t>T</a:t>
            </a:r>
            <a:r>
              <a:rPr lang="en-US" altLang="en-US" sz="2800" b="0" baseline="-25000" smtClean="0">
                <a:solidFill>
                  <a:schemeClr val="bg1"/>
                </a:solidFill>
              </a:rPr>
              <a:t>2</a:t>
            </a:r>
            <a:r>
              <a:rPr lang="en-US" altLang="en-US" sz="2800" b="0" smtClean="0">
                <a:solidFill>
                  <a:schemeClr val="bg1"/>
                </a:solidFill>
              </a:rPr>
              <a:t>                                           T</a:t>
            </a:r>
            <a:r>
              <a:rPr lang="en-US" altLang="en-US" sz="2800" b="0" baseline="-25000" smtClean="0">
                <a:solidFill>
                  <a:schemeClr val="bg1"/>
                </a:solidFill>
              </a:rPr>
              <a:t>1</a:t>
            </a:r>
          </a:p>
          <a:p>
            <a:pPr marL="342900" indent="-342900">
              <a:lnSpc>
                <a:spcPct val="30000"/>
              </a:lnSpc>
              <a:buFontTx/>
              <a:buNone/>
            </a:pPr>
            <a:endParaRPr lang="en-US" altLang="en-US" sz="2800" b="0" smtClean="0">
              <a:solidFill>
                <a:schemeClr val="bg1"/>
              </a:solidFill>
            </a:endParaRPr>
          </a:p>
          <a:p>
            <a:pPr marL="342900" indent="-342900">
              <a:lnSpc>
                <a:spcPct val="30000"/>
              </a:lnSpc>
              <a:buFontTx/>
              <a:buNone/>
            </a:pPr>
            <a:r>
              <a:rPr lang="en-US" altLang="en-US" sz="2800" b="0" i="1" smtClean="0">
                <a:solidFill>
                  <a:schemeClr val="bg1"/>
                </a:solidFill>
              </a:rPr>
              <a:t>                                                                    = </a:t>
            </a:r>
            <a:r>
              <a:rPr lang="en-US" altLang="en-US" sz="2800" b="0" i="1" smtClean="0">
                <a:solidFill>
                  <a:srgbClr val="FAFD00"/>
                </a:solidFill>
              </a:rPr>
              <a:t>728 mL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en-US" altLang="en-US" sz="2800" b="0" i="1" smtClean="0">
                <a:solidFill>
                  <a:schemeClr val="bg1"/>
                </a:solidFill>
              </a:rPr>
              <a:t>	</a:t>
            </a:r>
            <a:r>
              <a:rPr lang="en-US" altLang="en-US" b="0" i="1" smtClean="0">
                <a:solidFill>
                  <a:schemeClr val="bg1"/>
                </a:solidFill>
              </a:rPr>
              <a:t>Check your answer: If temperature decreases, </a:t>
            </a:r>
          </a:p>
          <a:p>
            <a:pPr marL="342900" indent="-342900">
              <a:lnSpc>
                <a:spcPct val="80000"/>
              </a:lnSpc>
              <a:buFontTx/>
              <a:buNone/>
            </a:pPr>
            <a:r>
              <a:rPr lang="en-US" altLang="en-US" b="0" i="1" smtClean="0">
                <a:solidFill>
                  <a:schemeClr val="bg1"/>
                </a:solidFill>
              </a:rPr>
              <a:t>   V should decrease.</a:t>
            </a:r>
          </a:p>
          <a:p>
            <a:pPr marL="342900" indent="-342900">
              <a:lnSpc>
                <a:spcPct val="80000"/>
              </a:lnSpc>
            </a:pP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8196" name="Line 7"/>
          <p:cNvSpPr>
            <a:spLocks noChangeShapeType="1"/>
          </p:cNvSpPr>
          <p:nvPr/>
        </p:nvSpPr>
        <p:spPr bwMode="auto">
          <a:xfrm>
            <a:off x="609600" y="4724400"/>
            <a:ext cx="533400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8"/>
          <p:cNvSpPr>
            <a:spLocks noChangeShapeType="1"/>
          </p:cNvSpPr>
          <p:nvPr/>
        </p:nvSpPr>
        <p:spPr bwMode="auto">
          <a:xfrm>
            <a:off x="1524000" y="4724400"/>
            <a:ext cx="533400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9"/>
          <p:cNvSpPr>
            <a:spLocks noChangeShapeType="1"/>
          </p:cNvSpPr>
          <p:nvPr/>
        </p:nvSpPr>
        <p:spPr bwMode="auto">
          <a:xfrm>
            <a:off x="5943600" y="4724400"/>
            <a:ext cx="990600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chemeClr val="accent2">
              <a:alpha val="38039"/>
            </a:schemeClr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4400" smtClean="0">
                <a:solidFill>
                  <a:schemeClr val="hlink"/>
                </a:solidFill>
              </a:rPr>
              <a:t>Try This One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86800" cy="1371600"/>
          </a:xfrm>
          <a:solidFill>
            <a:schemeClr val="accent2">
              <a:alpha val="50980"/>
            </a:schemeClr>
          </a:solidFill>
        </p:spPr>
        <p:txBody>
          <a:bodyPr/>
          <a:lstStyle/>
          <a:p>
            <a:pPr marL="342900" indent="-342900">
              <a:buFontTx/>
              <a:buNone/>
            </a:pPr>
            <a:r>
              <a:rPr lang="en-US" altLang="en-US" sz="2000" b="0" smtClean="0"/>
              <a:t>	</a:t>
            </a:r>
            <a:r>
              <a:rPr lang="en-US" altLang="en-US" sz="2800" b="0" smtClean="0">
                <a:solidFill>
                  <a:schemeClr val="bg1"/>
                </a:solidFill>
              </a:rPr>
              <a:t>A sample of neon gas used in a neon sign has a volume of 15 L at STP.  What is the volume (L) of the neon gas  at  2.0 atm and  –25°C?</a:t>
            </a:r>
          </a:p>
          <a:p>
            <a:pPr marL="342900" indent="-342900">
              <a:lnSpc>
                <a:spcPct val="30000"/>
              </a:lnSpc>
              <a:buFontTx/>
              <a:buNone/>
            </a:pP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228600" y="3200400"/>
            <a:ext cx="8686800" cy="3657600"/>
          </a:xfrm>
          <a:prstGeom prst="rect">
            <a:avLst/>
          </a:prstGeom>
          <a:solidFill>
            <a:schemeClr val="accent2">
              <a:alpha val="5098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SzPct val="100000"/>
              <a:buChar char="»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SzPct val="100000"/>
              <a:buChar char="•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b="0"/>
              <a:t>	</a:t>
            </a:r>
            <a:endParaRPr lang="en-US" altLang="en-US" sz="2100" b="0"/>
          </a:p>
          <a:p>
            <a:pPr>
              <a:buFontTx/>
              <a:buNone/>
            </a:pPr>
            <a:r>
              <a:rPr lang="en-US" altLang="en-US" sz="2100" b="0"/>
              <a:t>	</a:t>
            </a:r>
            <a:r>
              <a:rPr lang="en-US" altLang="en-US" sz="2800" b="0">
                <a:solidFill>
                  <a:schemeClr val="bg1"/>
                </a:solidFill>
              </a:rPr>
              <a:t>P</a:t>
            </a:r>
            <a:r>
              <a:rPr lang="en-US" altLang="en-US" sz="2800" b="0" baseline="-25000">
                <a:solidFill>
                  <a:schemeClr val="bg1"/>
                </a:solidFill>
              </a:rPr>
              <a:t>1 </a:t>
            </a:r>
            <a:r>
              <a:rPr lang="en-US" altLang="en-US" sz="2800" b="0">
                <a:solidFill>
                  <a:schemeClr val="bg1"/>
                </a:solidFill>
              </a:rPr>
              <a:t>=  1.0 atm      V</a:t>
            </a:r>
            <a:r>
              <a:rPr lang="en-US" altLang="en-US" sz="2800" b="0" baseline="-25000">
                <a:solidFill>
                  <a:schemeClr val="bg1"/>
                </a:solidFill>
              </a:rPr>
              <a:t>1</a:t>
            </a:r>
            <a:r>
              <a:rPr lang="en-US" altLang="en-US" sz="2800" b="0">
                <a:solidFill>
                  <a:schemeClr val="bg1"/>
                </a:solidFill>
              </a:rPr>
              <a:t>  =  15 L   	T</a:t>
            </a:r>
            <a:r>
              <a:rPr lang="en-US" altLang="en-US" sz="2800" b="0" baseline="-25000">
                <a:solidFill>
                  <a:schemeClr val="bg1"/>
                </a:solidFill>
              </a:rPr>
              <a:t>1</a:t>
            </a:r>
            <a:r>
              <a:rPr lang="en-US" altLang="en-US" sz="2800" b="0">
                <a:solidFill>
                  <a:schemeClr val="bg1"/>
                </a:solidFill>
              </a:rPr>
              <a:t>  =  273 K      </a:t>
            </a:r>
          </a:p>
          <a:p>
            <a:pPr>
              <a:buFontTx/>
              <a:buNone/>
            </a:pPr>
            <a:r>
              <a:rPr lang="en-US" altLang="en-US" sz="2800" b="0">
                <a:solidFill>
                  <a:schemeClr val="bg1"/>
                </a:solidFill>
              </a:rPr>
              <a:t>	P</a:t>
            </a:r>
            <a:r>
              <a:rPr lang="en-US" altLang="en-US" sz="2800" b="0" baseline="-25000">
                <a:solidFill>
                  <a:schemeClr val="bg1"/>
                </a:solidFill>
              </a:rPr>
              <a:t>2</a:t>
            </a:r>
            <a:r>
              <a:rPr lang="en-US" altLang="en-US" sz="2800" b="0">
                <a:solidFill>
                  <a:schemeClr val="bg1"/>
                </a:solidFill>
              </a:rPr>
              <a:t> =  2.0 atm      V</a:t>
            </a:r>
            <a:r>
              <a:rPr lang="en-US" altLang="en-US" sz="2800" b="0" baseline="-25000">
                <a:solidFill>
                  <a:schemeClr val="bg1"/>
                </a:solidFill>
              </a:rPr>
              <a:t>2</a:t>
            </a:r>
            <a:r>
              <a:rPr lang="en-US" altLang="en-US" sz="2800" b="0">
                <a:solidFill>
                  <a:schemeClr val="bg1"/>
                </a:solidFill>
              </a:rPr>
              <a:t>   =  ?? 		T</a:t>
            </a:r>
            <a:r>
              <a:rPr lang="en-US" altLang="en-US" sz="2800" b="0" baseline="-25000">
                <a:solidFill>
                  <a:schemeClr val="bg1"/>
                </a:solidFill>
              </a:rPr>
              <a:t>2</a:t>
            </a:r>
            <a:r>
              <a:rPr lang="en-US" altLang="en-US" sz="2800" b="0">
                <a:solidFill>
                  <a:schemeClr val="bg1"/>
                </a:solidFill>
              </a:rPr>
              <a:t>  =  248 K</a:t>
            </a:r>
          </a:p>
          <a:p>
            <a:pPr>
              <a:buFontTx/>
              <a:buNone/>
            </a:pPr>
            <a:endParaRPr lang="en-US" altLang="en-US" sz="2800" b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en-US" altLang="en-US" sz="2800" b="0">
                <a:solidFill>
                  <a:schemeClr val="bg1"/>
                </a:solidFill>
              </a:rPr>
              <a:t>	V</a:t>
            </a:r>
            <a:r>
              <a:rPr lang="en-US" altLang="en-US" sz="2800" b="0" baseline="-25000">
                <a:solidFill>
                  <a:schemeClr val="bg1"/>
                </a:solidFill>
              </a:rPr>
              <a:t>2</a:t>
            </a:r>
            <a:r>
              <a:rPr lang="en-US" altLang="en-US" sz="2800" b="0">
                <a:solidFill>
                  <a:schemeClr val="bg1"/>
                </a:solidFill>
              </a:rPr>
              <a:t> =  15 L   x   </a:t>
            </a:r>
            <a:r>
              <a:rPr lang="en-US" altLang="en-US" sz="2800" b="0" u="sng">
                <a:solidFill>
                  <a:schemeClr val="bg1"/>
                </a:solidFill>
              </a:rPr>
              <a:t>1.0 atm </a:t>
            </a:r>
            <a:r>
              <a:rPr lang="en-US" altLang="en-US" sz="2800" b="0">
                <a:solidFill>
                  <a:schemeClr val="bg1"/>
                </a:solidFill>
              </a:rPr>
              <a:t>    x    </a:t>
            </a:r>
            <a:r>
              <a:rPr lang="en-US" altLang="en-US" sz="2800" b="0" u="sng">
                <a:solidFill>
                  <a:schemeClr val="bg1"/>
                </a:solidFill>
              </a:rPr>
              <a:t>248 K  </a:t>
            </a:r>
            <a:r>
              <a:rPr lang="en-US" altLang="en-US" sz="2800" b="0">
                <a:solidFill>
                  <a:schemeClr val="bg1"/>
                </a:solidFill>
              </a:rPr>
              <a:t>  =  6.8 L</a:t>
            </a:r>
          </a:p>
          <a:p>
            <a:pPr>
              <a:buFontTx/>
              <a:buNone/>
            </a:pPr>
            <a:r>
              <a:rPr lang="en-US" altLang="en-US" sz="2800" b="0">
                <a:solidFill>
                  <a:schemeClr val="bg1"/>
                </a:solidFill>
              </a:rPr>
              <a:t>    		          2.0 atm   	    273 K</a:t>
            </a:r>
          </a:p>
          <a:p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89093" name="Line 5"/>
          <p:cNvSpPr>
            <a:spLocks noChangeShapeType="1"/>
          </p:cNvSpPr>
          <p:nvPr/>
        </p:nvSpPr>
        <p:spPr bwMode="auto">
          <a:xfrm>
            <a:off x="3810000" y="2514600"/>
            <a:ext cx="2895600" cy="121920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 flipH="1">
            <a:off x="2133600" y="2514600"/>
            <a:ext cx="1676400" cy="121920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/>
    </p:bldLst>
  </p:timing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7" tIns="44450" rIns="90487" bIns="4445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7" tIns="44450" rIns="90487" bIns="4445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5149</TotalTime>
  <Pages>30</Pages>
  <Words>116</Words>
  <Application>Microsoft Office PowerPoint</Application>
  <PresentationFormat>Letter Paper (8.5x11 in)</PresentationFormat>
  <Paragraphs>57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Comic Sans MS</vt:lpstr>
      <vt:lpstr>Arial</vt:lpstr>
      <vt:lpstr>Microsoft Office 98</vt:lpstr>
      <vt:lpstr>Microsoft Clip Gallery</vt:lpstr>
      <vt:lpstr>Pressure</vt:lpstr>
      <vt:lpstr>Pressure Conversions</vt:lpstr>
      <vt:lpstr>Combined Gas Law</vt:lpstr>
      <vt:lpstr>One More Practice Problem</vt:lpstr>
      <vt:lpstr>Solution</vt:lpstr>
      <vt:lpstr>Try This One</vt:lpstr>
    </vt:vector>
  </TitlesOfParts>
  <LinksUpToDate>false</LinksUpToDate>
  <SharedDoc>false</SharedDoc>
  <HyperlinkBase>chemistrygeek.com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Gases</dc:title>
  <dc:subject>Chemistry I (High School)</dc:subject>
  <dc:creator>Neil Rapp</dc:creator>
  <cp:keywords>ideal, combined, boyle's, charles, gay-lussac, dalton, partial pressure</cp:keywords>
  <dc:description/>
  <cp:lastModifiedBy>Rapp, Delbert N</cp:lastModifiedBy>
  <cp:revision>211</cp:revision>
  <cp:lastPrinted>2000-01-29T22:08:20Z</cp:lastPrinted>
  <dcterms:created xsi:type="dcterms:W3CDTF">1996-06-18T16:51:03Z</dcterms:created>
  <dcterms:modified xsi:type="dcterms:W3CDTF">2019-09-24T12:05:21Z</dcterms:modified>
</cp:coreProperties>
</file>