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43" r:id="rId3"/>
    <p:sldId id="310" r:id="rId4"/>
    <p:sldId id="328" r:id="rId5"/>
    <p:sldId id="329" r:id="rId6"/>
    <p:sldId id="330" r:id="rId7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CCCC"/>
    <a:srgbClr val="000000"/>
    <a:srgbClr val="00279F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7" autoAdjust="0"/>
  </p:normalViewPr>
  <p:slideViewPr>
    <p:cSldViewPr>
      <p:cViewPr varScale="1">
        <p:scale>
          <a:sx n="78" d="100"/>
          <a:sy n="78" d="100"/>
        </p:scale>
        <p:origin x="176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116263" y="8712200"/>
            <a:ext cx="62388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437" tIns="36512" rIns="71437" bIns="36512">
            <a:spAutoFit/>
          </a:bodyPr>
          <a:lstStyle>
            <a:lvl1pPr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000" b="0" smtClean="0">
                <a:solidFill>
                  <a:schemeClr val="tx1"/>
                </a:solidFill>
                <a:latin typeface="Arial" panose="020B0604020202020204" pitchFamily="34" charset="0"/>
              </a:rPr>
              <a:t>Page </a:t>
            </a:r>
            <a:fld id="{CC4070FD-5896-4983-A5A3-A607E036E2C8}" type="slidenum">
              <a:rPr lang="en-US" altLang="en-US" sz="1000" b="0" smtClean="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0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116263" y="8712200"/>
            <a:ext cx="62388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437" tIns="36512" rIns="71437" bIns="36512">
            <a:spAutoFit/>
          </a:bodyPr>
          <a:lstStyle>
            <a:lvl1pPr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defTabSz="715963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defTabSz="7159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000" b="0" smtClean="0">
                <a:solidFill>
                  <a:schemeClr val="tx1"/>
                </a:solidFill>
                <a:latin typeface="Arial" panose="020B0604020202020204" pitchFamily="34" charset="0"/>
              </a:rPr>
              <a:t>Page </a:t>
            </a:r>
            <a:fld id="{74DC01FD-3B15-4C21-8712-A0ADB70310CB}" type="slidenum">
              <a:rPr lang="en-US" altLang="en-US" sz="1000" b="0" smtClean="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0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76238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54063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30300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08125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3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4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09117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609600"/>
            <a:ext cx="7162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20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12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3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1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58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3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11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526463" y="152400"/>
            <a:ext cx="49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defRPr/>
            </a:pPr>
            <a:fld id="{C1545FEA-854F-4B72-B64C-00FC25210306}" type="slidenum">
              <a:rPr lang="en-US" altLang="en-US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 algn="ctr">
                <a:defRPr/>
              </a:pPr>
              <a:t>‹#›</a:t>
            </a:fld>
            <a:endParaRPr lang="en-US" altLang="en-US" sz="2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3276600" cy="990600"/>
          </a:xfrm>
        </p:spPr>
        <p:txBody>
          <a:bodyPr/>
          <a:lstStyle/>
          <a:p>
            <a:pPr algn="l">
              <a:defRPr/>
            </a:pPr>
            <a:r>
              <a:rPr lang="en-US" altLang="en-US" sz="54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Pressure</a:t>
            </a:r>
            <a:endParaRPr lang="en-US" altLang="en-US" sz="540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4572000" cy="5715000"/>
          </a:xfrm>
          <a:solidFill>
            <a:schemeClr val="accent2">
              <a:alpha val="28999"/>
            </a:schemeClr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 height measures Pressure of atmosphere</a:t>
            </a: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standard atmosphere (atm)  *</a:t>
            </a:r>
          </a:p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760 mm Hg (or torr) *</a:t>
            </a:r>
          </a:p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29.92 inches Hg *</a:t>
            </a:r>
          </a:p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14.7 pounds/in</a:t>
            </a:r>
            <a:r>
              <a:rPr lang="en-US" altLang="en-US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(psi)</a:t>
            </a:r>
            <a:b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altLang="en-US" b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HD only</a:t>
            </a:r>
            <a:endParaRPr lang="en-US" altLang="en-US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101.3 kPa (SI unit is PASCAL) </a:t>
            </a:r>
            <a:r>
              <a:rPr lang="en-US" altLang="en-US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HD only</a:t>
            </a:r>
          </a:p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about 34 feet of water!</a:t>
            </a:r>
          </a:p>
          <a:p>
            <a:pPr>
              <a:buFontTx/>
              <a:buNone/>
              <a:defRPr/>
            </a:pPr>
            <a:endParaRPr lang="en-US" altLang="en-US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altLang="en-US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Memorize these!</a:t>
            </a:r>
          </a:p>
        </p:txBody>
      </p:sp>
      <p:pic>
        <p:nvPicPr>
          <p:cNvPr id="410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6100"/>
            <a:ext cx="3670300" cy="631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solidFill>
            <a:schemeClr val="accent2">
              <a:alpha val="32156"/>
            </a:schemeClr>
          </a:solidFill>
          <a:extLst>
            <a:ext uri="{91240B29-F687-4F45-9708-019B960494DF}">
              <a14:hiddenLine xmlns:a14="http://schemas.microsoft.com/office/drawing/2010/main" w="3810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400" smtClean="0">
                <a:solidFill>
                  <a:schemeClr val="hlink"/>
                </a:solidFill>
                <a:latin typeface="Comic Sans MS" panose="030F0702030302020204" pitchFamily="66" charset="0"/>
              </a:rPr>
              <a:t>Pressure Conversions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876800"/>
          </a:xfrm>
          <a:solidFill>
            <a:schemeClr val="accent2">
              <a:alpha val="50980"/>
            </a:schemeClr>
          </a:solidFill>
        </p:spPr>
        <p:txBody>
          <a:bodyPr/>
          <a:lstStyle/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A.  What is 2 atm expressed in torr?</a:t>
            </a:r>
          </a:p>
          <a:p>
            <a:pPr marL="342900" indent="-342900">
              <a:buFontTx/>
              <a:buNone/>
            </a:pPr>
            <a:endParaRPr lang="en-US" altLang="en-US" sz="2800" b="0" smtClean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			     760 torr</a:t>
            </a: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			      1 atm</a:t>
            </a:r>
          </a:p>
          <a:p>
            <a:pPr marL="342900" indent="-342900">
              <a:buFontTx/>
              <a:buNone/>
            </a:pPr>
            <a:endParaRPr lang="en-US" altLang="en-US" sz="2800" b="0" smtClean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B. The pressure of a tire is measured as 32.0 psi.</a:t>
            </a: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     What is this pressure in kPa?</a:t>
            </a: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			  101.3 kPa </a:t>
            </a: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                       14.7 psi     		     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5181600" y="5410200"/>
            <a:ext cx="20240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3200" b="0">
                <a:solidFill>
                  <a:schemeClr val="bg1"/>
                </a:solidFill>
              </a:rPr>
              <a:t>= 221 kPa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648200" y="2819400"/>
            <a:ext cx="2382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0">
                <a:solidFill>
                  <a:schemeClr val="bg1"/>
                </a:solidFill>
              </a:rPr>
              <a:t>=   1520 torr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533400" y="27432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0">
                <a:solidFill>
                  <a:schemeClr val="bg1"/>
                </a:solidFill>
              </a:rPr>
              <a:t>2 atm x</a:t>
            </a:r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2590800" y="3124200"/>
            <a:ext cx="17526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457200" y="5334000"/>
            <a:ext cx="192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0">
                <a:solidFill>
                  <a:schemeClr val="bg1"/>
                </a:solidFill>
              </a:rPr>
              <a:t>32.0 psi x</a:t>
            </a: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2438400" y="5715000"/>
            <a:ext cx="19812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  <p:bldP spid="129028" grpId="0"/>
      <p:bldP spid="129029" grpId="0"/>
      <p:bldP spid="129030" grpId="0"/>
      <p:bldP spid="1290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  <a:solidFill>
            <a:schemeClr val="accent2">
              <a:alpha val="59999"/>
            </a:schemeClr>
          </a:solidFill>
        </p:spPr>
        <p:txBody>
          <a:bodyPr/>
          <a:lstStyle/>
          <a:p>
            <a:r>
              <a:rPr lang="en-US" altLang="en-US" sz="4400" smtClean="0">
                <a:solidFill>
                  <a:schemeClr val="hlink"/>
                </a:solidFill>
                <a:latin typeface="Comic Sans MS" panose="030F0702030302020204" pitchFamily="66" charset="0"/>
              </a:rPr>
              <a:t>Combined Gas Law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6400800" cy="4114800"/>
          </a:xfrm>
          <a:solidFill>
            <a:schemeClr val="accent2">
              <a:alpha val="30196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The good news is that you don’t have to remember all three gas laws!  Since they are all related to each other, we can combine them into a single equation.  BE SURE YOU KNOW THIS EQUATION!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smtClean="0">
                <a:solidFill>
                  <a:schemeClr val="bg1"/>
                </a:solidFill>
              </a:rPr>
              <a:t>		P</a:t>
            </a:r>
            <a:r>
              <a:rPr lang="en-US" alt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smtClean="0">
                <a:solidFill>
                  <a:schemeClr val="bg1"/>
                </a:solidFill>
              </a:rPr>
              <a:t> V</a:t>
            </a:r>
            <a:r>
              <a:rPr lang="en-US" alt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smtClean="0">
                <a:solidFill>
                  <a:schemeClr val="bg1"/>
                </a:solidFill>
              </a:rPr>
              <a:t>            P</a:t>
            </a:r>
            <a:r>
              <a:rPr lang="en-US" alt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altLang="en-US" sz="2800" smtClean="0">
                <a:solidFill>
                  <a:schemeClr val="bg1"/>
                </a:solidFill>
              </a:rPr>
              <a:t> V</a:t>
            </a:r>
            <a:r>
              <a:rPr lang="en-US" altLang="en-US" sz="2800" baseline="-25000" smtClean="0">
                <a:solidFill>
                  <a:schemeClr val="bg1"/>
                </a:solidFill>
              </a:rPr>
              <a:t>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smtClean="0">
                <a:solidFill>
                  <a:schemeClr val="bg1"/>
                </a:solidFill>
              </a:rPr>
              <a:t>                        =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smtClean="0">
                <a:solidFill>
                  <a:schemeClr val="bg1"/>
                </a:solidFill>
              </a:rPr>
              <a:t>             T</a:t>
            </a:r>
            <a:r>
              <a:rPr lang="en-US" alt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smtClean="0">
                <a:solidFill>
                  <a:schemeClr val="bg1"/>
                </a:solidFill>
              </a:rPr>
              <a:t>                T</a:t>
            </a:r>
            <a:r>
              <a:rPr lang="en-US" altLang="en-US" sz="2800" baseline="-2500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828800" y="4572000"/>
            <a:ext cx="12192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810000" y="4572000"/>
            <a:ext cx="1295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544" name="Picture 8" descr="r2d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884613"/>
            <a:ext cx="3505200" cy="297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304800" y="5943600"/>
            <a:ext cx="52578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solidFill>
                  <a:schemeClr val="hlink"/>
                </a:solidFill>
                <a:latin typeface="Comic Sans MS" panose="030F0702030302020204" pitchFamily="66" charset="0"/>
              </a:rPr>
              <a:t>No, it’s not related to R2D2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2D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chemeClr val="accent2">
              <a:alpha val="36862"/>
            </a:schemeClr>
          </a:solidFill>
          <a:extLst>
            <a:ext uri="{91240B29-F687-4F45-9708-019B960494DF}">
              <a14:hiddenLine xmlns:a14="http://schemas.microsoft.com/office/drawing/2010/main" w="3810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sz="4400" b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More Practice Problem</a:t>
            </a:r>
            <a:endParaRPr lang="en-US" altLang="en-US" sz="44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248400" cy="3886200"/>
          </a:xfrm>
          <a:solidFill>
            <a:schemeClr val="accent2">
              <a:alpha val="41960"/>
            </a:schemeClr>
          </a:solidFill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altLang="en-US" smtClean="0"/>
              <a:t>	</a:t>
            </a:r>
          </a:p>
          <a:p>
            <a:pPr marL="342900" indent="-342900">
              <a:buFontTx/>
              <a:buNone/>
            </a:pPr>
            <a:r>
              <a:rPr lang="en-US" altLang="en-US" smtClean="0"/>
              <a:t>	</a:t>
            </a:r>
            <a:r>
              <a:rPr lang="en-US" altLang="en-US" sz="3200" smtClean="0">
                <a:solidFill>
                  <a:schemeClr val="bg1"/>
                </a:solidFill>
              </a:rPr>
              <a:t>A balloon has a volume of 785 mL on a fall day when the temperature is 21°C.   In the winter, the gas cools to 0°C. What is the new volume of the balloon? </a:t>
            </a:r>
          </a:p>
          <a:p>
            <a:pPr marL="342900" indent="-342900">
              <a:buFontTx/>
              <a:buNone/>
            </a:pPr>
            <a:endParaRPr lang="en-US" altLang="en-US" sz="3200" smtClean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endParaRPr lang="en-US" altLang="en-US" smtClean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818313" y="2590800"/>
          <a:ext cx="2325687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3" imgW="2083003" imgH="3003804" progId="MS_ClipArt_Gallery.2">
                  <p:embed/>
                </p:oleObj>
              </mc:Choice>
              <mc:Fallback>
                <p:oleObj name="Clip" r:id="rId3" imgW="2083003" imgH="3003804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2590800"/>
                        <a:ext cx="2325687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chemeClr val="accent2">
              <a:alpha val="30196"/>
            </a:schemeClr>
          </a:solidFill>
          <a:extLst>
            <a:ext uri="{91240B29-F687-4F45-9708-019B960494DF}">
              <a14:hiddenLine xmlns:a14="http://schemas.microsoft.com/office/drawing/2010/main" w="3810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05400"/>
          </a:xfrm>
          <a:solidFill>
            <a:schemeClr val="accent2">
              <a:alpha val="49019"/>
            </a:schemeClr>
          </a:solidFill>
        </p:spPr>
        <p:txBody>
          <a:bodyPr/>
          <a:lstStyle/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altLang="en-US" sz="2100" b="0" smtClean="0">
                <a:solidFill>
                  <a:srgbClr val="FF9933"/>
                </a:solidFill>
              </a:rPr>
              <a:t>	</a:t>
            </a:r>
            <a:r>
              <a:rPr lang="en-US" altLang="en-US" sz="2800" b="0" smtClean="0">
                <a:solidFill>
                  <a:schemeClr val="bg1"/>
                </a:solidFill>
              </a:rPr>
              <a:t>Complete the following setup: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	Initial conditions		Final conditions</a:t>
            </a:r>
          </a:p>
          <a:p>
            <a:pPr marL="342900" indent="-342900"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	V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smtClean="0">
                <a:solidFill>
                  <a:schemeClr val="bg1"/>
                </a:solidFill>
              </a:rPr>
              <a:t>  =  785 mL			V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2</a:t>
            </a:r>
            <a:r>
              <a:rPr lang="en-US" altLang="en-US" sz="2800" b="0" smtClean="0">
                <a:solidFill>
                  <a:schemeClr val="bg1"/>
                </a:solidFill>
              </a:rPr>
              <a:t>  =  ?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   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smtClean="0">
                <a:solidFill>
                  <a:schemeClr val="bg1"/>
                </a:solidFill>
              </a:rPr>
              <a:t>  =   21°C =  294 K		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2</a:t>
            </a:r>
            <a:r>
              <a:rPr lang="en-US" altLang="en-US" sz="2800" b="0" smtClean="0">
                <a:solidFill>
                  <a:schemeClr val="bg1"/>
                </a:solidFill>
              </a:rPr>
              <a:t>  =    0°C =  273 K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en-US" altLang="en-US" sz="2800" b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30000"/>
              </a:lnSpc>
              <a:buFontTx/>
              <a:buNone/>
            </a:pPr>
            <a:r>
              <a:rPr lang="en-US" altLang="en-US" sz="2800" b="0" i="1" smtClean="0">
                <a:solidFill>
                  <a:schemeClr val="bg1"/>
                </a:solidFill>
              </a:rPr>
              <a:t>  Since P is constant, P cancels out of the equation.</a:t>
            </a:r>
          </a:p>
          <a:p>
            <a:pPr marL="342900" indent="-342900">
              <a:lnSpc>
                <a:spcPct val="30000"/>
              </a:lnSpc>
              <a:buFontTx/>
              <a:buNone/>
            </a:pPr>
            <a:endParaRPr lang="en-US" altLang="en-US" sz="2800" b="0" i="1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30000"/>
              </a:lnSpc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   V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smtClean="0">
                <a:solidFill>
                  <a:schemeClr val="bg1"/>
                </a:solidFill>
              </a:rPr>
              <a:t>     </a:t>
            </a:r>
            <a:r>
              <a:rPr lang="en-US" altLang="en-US" sz="2800" b="0" smtClean="0">
                <a:solidFill>
                  <a:srgbClr val="FAFD00"/>
                </a:solidFill>
              </a:rPr>
              <a:t>V</a:t>
            </a:r>
            <a:r>
              <a:rPr lang="en-US" altLang="en-US" sz="2800" b="0" baseline="-25000" smtClean="0">
                <a:solidFill>
                  <a:srgbClr val="FAFD00"/>
                </a:solidFill>
              </a:rPr>
              <a:t>2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					</a:t>
            </a:r>
            <a:r>
              <a:rPr lang="en-US" altLang="en-US" sz="2800" b="0" smtClean="0">
                <a:solidFill>
                  <a:schemeClr val="bg1"/>
                </a:solidFill>
              </a:rPr>
              <a:t> V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smtClean="0">
                <a:solidFill>
                  <a:schemeClr val="bg1"/>
                </a:solidFill>
              </a:rPr>
              <a:t> 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2</a:t>
            </a:r>
            <a:endParaRPr lang="en-US" altLang="en-US" sz="2800" b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30000"/>
              </a:lnSpc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        =                  V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smtClean="0">
                <a:solidFill>
                  <a:schemeClr val="bg1"/>
                </a:solidFill>
              </a:rPr>
              <a:t>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2</a:t>
            </a:r>
            <a:r>
              <a:rPr lang="en-US" altLang="en-US" sz="2800" b="0" smtClean="0">
                <a:solidFill>
                  <a:schemeClr val="bg1"/>
                </a:solidFill>
              </a:rPr>
              <a:t> = 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smtClean="0">
                <a:solidFill>
                  <a:srgbClr val="FAFD00"/>
                </a:solidFill>
              </a:rPr>
              <a:t>V</a:t>
            </a:r>
            <a:r>
              <a:rPr lang="en-US" altLang="en-US" sz="2800" b="0" baseline="-25000" smtClean="0">
                <a:solidFill>
                  <a:srgbClr val="FAFD00"/>
                </a:solidFill>
              </a:rPr>
              <a:t>2</a:t>
            </a:r>
            <a:r>
              <a:rPr lang="en-US" altLang="en-US" sz="2800" b="0" smtClean="0">
                <a:solidFill>
                  <a:schemeClr val="bg1"/>
                </a:solidFill>
              </a:rPr>
              <a:t>                    = </a:t>
            </a:r>
            <a:r>
              <a:rPr lang="en-US" altLang="en-US" sz="2800" b="0" smtClean="0">
                <a:solidFill>
                  <a:srgbClr val="FAFD00"/>
                </a:solidFill>
              </a:rPr>
              <a:t>V</a:t>
            </a:r>
            <a:r>
              <a:rPr lang="en-US" altLang="en-US" sz="2800" b="0" baseline="-25000" smtClean="0">
                <a:solidFill>
                  <a:srgbClr val="FAFD00"/>
                </a:solidFill>
              </a:rPr>
              <a:t>2</a:t>
            </a:r>
          </a:p>
          <a:p>
            <a:pPr marL="342900" indent="-342900">
              <a:lnSpc>
                <a:spcPct val="30000"/>
              </a:lnSpc>
              <a:buFontTx/>
              <a:buNone/>
            </a:pPr>
            <a:r>
              <a:rPr lang="en-US" altLang="en-US" sz="2800" b="0" smtClean="0">
                <a:solidFill>
                  <a:schemeClr val="bg1"/>
                </a:solidFill>
              </a:rPr>
              <a:t>   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  <a:r>
              <a:rPr lang="en-US" altLang="en-US" sz="2800" b="0" i="1" smtClean="0">
                <a:solidFill>
                  <a:schemeClr val="bg1"/>
                </a:solidFill>
              </a:rPr>
              <a:t>     </a:t>
            </a:r>
            <a:r>
              <a:rPr lang="en-US" altLang="en-US" sz="2800" b="0" smtClean="0">
                <a:solidFill>
                  <a:schemeClr val="bg1"/>
                </a:solidFill>
              </a:rPr>
              <a:t>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2</a:t>
            </a:r>
            <a:r>
              <a:rPr lang="en-US" altLang="en-US" sz="2800" b="0" smtClean="0">
                <a:solidFill>
                  <a:schemeClr val="bg1"/>
                </a:solidFill>
              </a:rPr>
              <a:t>                                           T</a:t>
            </a:r>
            <a:r>
              <a:rPr lang="en-US" altLang="en-US" sz="2800" b="0" baseline="-25000" smtClean="0">
                <a:solidFill>
                  <a:schemeClr val="bg1"/>
                </a:solidFill>
              </a:rPr>
              <a:t>1</a:t>
            </a:r>
          </a:p>
          <a:p>
            <a:pPr marL="342900" indent="-342900">
              <a:lnSpc>
                <a:spcPct val="30000"/>
              </a:lnSpc>
              <a:buFontTx/>
              <a:buNone/>
            </a:pPr>
            <a:endParaRPr lang="en-US" altLang="en-US" sz="2800" b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30000"/>
              </a:lnSpc>
              <a:buFontTx/>
              <a:buNone/>
            </a:pPr>
            <a:r>
              <a:rPr lang="en-US" altLang="en-US" sz="2800" b="0" i="1" smtClean="0">
                <a:solidFill>
                  <a:schemeClr val="bg1"/>
                </a:solidFill>
              </a:rPr>
              <a:t>                                                                    = </a:t>
            </a:r>
            <a:r>
              <a:rPr lang="en-US" altLang="en-US" sz="2800" b="0" i="1" smtClean="0">
                <a:solidFill>
                  <a:srgbClr val="FAFD00"/>
                </a:solidFill>
              </a:rPr>
              <a:t>728 mL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altLang="en-US" sz="2800" b="0" i="1" smtClean="0">
                <a:solidFill>
                  <a:schemeClr val="bg1"/>
                </a:solidFill>
              </a:rPr>
              <a:t>	</a:t>
            </a:r>
            <a:r>
              <a:rPr lang="en-US" altLang="en-US" b="0" i="1" smtClean="0">
                <a:solidFill>
                  <a:schemeClr val="bg1"/>
                </a:solidFill>
              </a:rPr>
              <a:t>Check your answer: If temperature decreases,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altLang="en-US" b="0" i="1" smtClean="0">
                <a:solidFill>
                  <a:schemeClr val="bg1"/>
                </a:solidFill>
              </a:rPr>
              <a:t>   V should decrease.</a:t>
            </a:r>
          </a:p>
          <a:p>
            <a:pPr marL="342900" indent="-342900">
              <a:lnSpc>
                <a:spcPct val="80000"/>
              </a:lnSpc>
            </a:pP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609600" y="4724400"/>
            <a:ext cx="533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1524000" y="4724400"/>
            <a:ext cx="533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5943600" y="4724400"/>
            <a:ext cx="9906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>
              <a:alpha val="38039"/>
            </a:schemeClr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400" smtClean="0">
                <a:solidFill>
                  <a:schemeClr val="hlink"/>
                </a:solidFill>
              </a:rPr>
              <a:t>Try This 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1371600"/>
          </a:xfrm>
          <a:solidFill>
            <a:schemeClr val="accent2">
              <a:alpha val="50980"/>
            </a:schemeClr>
          </a:solidFill>
        </p:spPr>
        <p:txBody>
          <a:bodyPr/>
          <a:lstStyle/>
          <a:p>
            <a:pPr marL="342900" indent="-342900">
              <a:buFontTx/>
              <a:buNone/>
            </a:pPr>
            <a:r>
              <a:rPr lang="en-US" altLang="en-US" sz="2000" b="0" smtClean="0"/>
              <a:t>	</a:t>
            </a:r>
            <a:r>
              <a:rPr lang="en-US" altLang="en-US" sz="2800" b="0" smtClean="0">
                <a:solidFill>
                  <a:schemeClr val="bg1"/>
                </a:solidFill>
              </a:rPr>
              <a:t>A sample of neon gas used in a neon sign has a volume of 15 L at STP.  What is the volume (L) of the neon gas  at  2.0 atm and  –25°C?</a:t>
            </a:r>
          </a:p>
          <a:p>
            <a:pPr marL="342900" indent="-342900">
              <a:lnSpc>
                <a:spcPct val="30000"/>
              </a:lnSpc>
              <a:buFontTx/>
              <a:buNone/>
            </a:pP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28600" y="3200400"/>
            <a:ext cx="8686800" cy="3657600"/>
          </a:xfrm>
          <a:prstGeom prst="rect">
            <a:avLst/>
          </a:prstGeom>
          <a:solidFill>
            <a:schemeClr val="accent2">
              <a:alpha val="5098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0"/>
              <a:t>	</a:t>
            </a:r>
            <a:endParaRPr lang="en-US" altLang="en-US" sz="2100" b="0"/>
          </a:p>
          <a:p>
            <a:pPr>
              <a:buFontTx/>
              <a:buNone/>
            </a:pPr>
            <a:r>
              <a:rPr lang="en-US" altLang="en-US" sz="2100" b="0"/>
              <a:t>	</a:t>
            </a:r>
            <a:r>
              <a:rPr lang="en-US" altLang="en-US" sz="2800" b="0">
                <a:solidFill>
                  <a:schemeClr val="bg1"/>
                </a:solidFill>
              </a:rPr>
              <a:t>P</a:t>
            </a:r>
            <a:r>
              <a:rPr lang="en-US" altLang="en-US" sz="2800" b="0" baseline="-25000">
                <a:solidFill>
                  <a:schemeClr val="bg1"/>
                </a:solidFill>
              </a:rPr>
              <a:t>1 </a:t>
            </a:r>
            <a:r>
              <a:rPr lang="en-US" altLang="en-US" sz="2800" b="0">
                <a:solidFill>
                  <a:schemeClr val="bg1"/>
                </a:solidFill>
              </a:rPr>
              <a:t>=  1.0 atm      V</a:t>
            </a:r>
            <a:r>
              <a:rPr lang="en-US" altLang="en-US" sz="2800" b="0" baseline="-25000">
                <a:solidFill>
                  <a:schemeClr val="bg1"/>
                </a:solidFill>
              </a:rPr>
              <a:t>1</a:t>
            </a:r>
            <a:r>
              <a:rPr lang="en-US" altLang="en-US" sz="2800" b="0">
                <a:solidFill>
                  <a:schemeClr val="bg1"/>
                </a:solidFill>
              </a:rPr>
              <a:t>  =  15 L   	T</a:t>
            </a:r>
            <a:r>
              <a:rPr lang="en-US" altLang="en-US" sz="2800" b="0" baseline="-25000">
                <a:solidFill>
                  <a:schemeClr val="bg1"/>
                </a:solidFill>
              </a:rPr>
              <a:t>1</a:t>
            </a:r>
            <a:r>
              <a:rPr lang="en-US" altLang="en-US" sz="2800" b="0">
                <a:solidFill>
                  <a:schemeClr val="bg1"/>
                </a:solidFill>
              </a:rPr>
              <a:t>  =  273 K      </a:t>
            </a:r>
          </a:p>
          <a:p>
            <a:pPr>
              <a:buFontTx/>
              <a:buNone/>
            </a:pPr>
            <a:r>
              <a:rPr lang="en-US" altLang="en-US" sz="2800" b="0">
                <a:solidFill>
                  <a:schemeClr val="bg1"/>
                </a:solidFill>
              </a:rPr>
              <a:t>	P</a:t>
            </a:r>
            <a:r>
              <a:rPr lang="en-US" altLang="en-US" sz="2800" b="0" baseline="-25000">
                <a:solidFill>
                  <a:schemeClr val="bg1"/>
                </a:solidFill>
              </a:rPr>
              <a:t>2</a:t>
            </a:r>
            <a:r>
              <a:rPr lang="en-US" altLang="en-US" sz="2800" b="0">
                <a:solidFill>
                  <a:schemeClr val="bg1"/>
                </a:solidFill>
              </a:rPr>
              <a:t> =  2.0 atm      V</a:t>
            </a:r>
            <a:r>
              <a:rPr lang="en-US" altLang="en-US" sz="2800" b="0" baseline="-25000">
                <a:solidFill>
                  <a:schemeClr val="bg1"/>
                </a:solidFill>
              </a:rPr>
              <a:t>2</a:t>
            </a:r>
            <a:r>
              <a:rPr lang="en-US" altLang="en-US" sz="2800" b="0">
                <a:solidFill>
                  <a:schemeClr val="bg1"/>
                </a:solidFill>
              </a:rPr>
              <a:t>   =  ?? 		T</a:t>
            </a:r>
            <a:r>
              <a:rPr lang="en-US" altLang="en-US" sz="2800" b="0" baseline="-25000">
                <a:solidFill>
                  <a:schemeClr val="bg1"/>
                </a:solidFill>
              </a:rPr>
              <a:t>2</a:t>
            </a:r>
            <a:r>
              <a:rPr lang="en-US" altLang="en-US" sz="2800" b="0">
                <a:solidFill>
                  <a:schemeClr val="bg1"/>
                </a:solidFill>
              </a:rPr>
              <a:t>  =  248 K</a:t>
            </a:r>
          </a:p>
          <a:p>
            <a:pPr>
              <a:buFontTx/>
              <a:buNone/>
            </a:pPr>
            <a:endParaRPr lang="en-US" altLang="en-US" sz="2800" b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sz="2800" b="0">
                <a:solidFill>
                  <a:schemeClr val="bg1"/>
                </a:solidFill>
              </a:rPr>
              <a:t>	V</a:t>
            </a:r>
            <a:r>
              <a:rPr lang="en-US" altLang="en-US" sz="2800" b="0" baseline="-25000">
                <a:solidFill>
                  <a:schemeClr val="bg1"/>
                </a:solidFill>
              </a:rPr>
              <a:t>2</a:t>
            </a:r>
            <a:r>
              <a:rPr lang="en-US" altLang="en-US" sz="2800" b="0">
                <a:solidFill>
                  <a:schemeClr val="bg1"/>
                </a:solidFill>
              </a:rPr>
              <a:t> =  15 L   x   </a:t>
            </a:r>
            <a:r>
              <a:rPr lang="en-US" altLang="en-US" sz="2800" b="0" u="sng">
                <a:solidFill>
                  <a:schemeClr val="bg1"/>
                </a:solidFill>
              </a:rPr>
              <a:t>1.0 atm </a:t>
            </a:r>
            <a:r>
              <a:rPr lang="en-US" altLang="en-US" sz="2800" b="0">
                <a:solidFill>
                  <a:schemeClr val="bg1"/>
                </a:solidFill>
              </a:rPr>
              <a:t>    x    </a:t>
            </a:r>
            <a:r>
              <a:rPr lang="en-US" altLang="en-US" sz="2800" b="0" u="sng">
                <a:solidFill>
                  <a:schemeClr val="bg1"/>
                </a:solidFill>
              </a:rPr>
              <a:t>248 K  </a:t>
            </a:r>
            <a:r>
              <a:rPr lang="en-US" altLang="en-US" sz="2800" b="0">
                <a:solidFill>
                  <a:schemeClr val="bg1"/>
                </a:solidFill>
              </a:rPr>
              <a:t>  =  6.8 L</a:t>
            </a:r>
          </a:p>
          <a:p>
            <a:pPr>
              <a:buFontTx/>
              <a:buNone/>
            </a:pPr>
            <a:r>
              <a:rPr lang="en-US" altLang="en-US" sz="2800" b="0">
                <a:solidFill>
                  <a:schemeClr val="bg1"/>
                </a:solidFill>
              </a:rPr>
              <a:t>    		          2.0 atm   	    273 K</a:t>
            </a:r>
          </a:p>
          <a:p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3810000" y="2514600"/>
            <a:ext cx="2895600" cy="12192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2133600" y="2514600"/>
            <a:ext cx="1676400" cy="12192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5149</TotalTime>
  <Pages>30</Pages>
  <Words>116</Words>
  <Application>Microsoft Office PowerPoint</Application>
  <PresentationFormat>Letter Paper (8.5x11 in)</PresentationFormat>
  <Paragraphs>57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Comic Sans MS</vt:lpstr>
      <vt:lpstr>Arial</vt:lpstr>
      <vt:lpstr>Microsoft Office 98</vt:lpstr>
      <vt:lpstr>Microsoft Clip Gallery</vt:lpstr>
      <vt:lpstr>Pressure</vt:lpstr>
      <vt:lpstr>Pressure Conversions</vt:lpstr>
      <vt:lpstr>Combined Gas Law</vt:lpstr>
      <vt:lpstr>One More Practice Problem</vt:lpstr>
      <vt:lpstr>Solution</vt:lpstr>
      <vt:lpstr>Try This One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</dc:title>
  <dc:subject>Chemistry I (High School)</dc:subject>
  <dc:creator>Neil Rapp</dc:creator>
  <cp:keywords>ideal, combined, boyle's, charles, gay-lussac, dalton, partial pressure</cp:keywords>
  <dc:description/>
  <cp:lastModifiedBy>Rapp, Delbert N</cp:lastModifiedBy>
  <cp:revision>211</cp:revision>
  <cp:lastPrinted>2000-01-29T22:08:20Z</cp:lastPrinted>
  <dcterms:created xsi:type="dcterms:W3CDTF">1996-06-18T16:51:03Z</dcterms:created>
  <dcterms:modified xsi:type="dcterms:W3CDTF">2019-09-24T12:05:21Z</dcterms:modified>
</cp:coreProperties>
</file>