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394" r:id="rId3"/>
    <p:sldId id="398" r:id="rId4"/>
    <p:sldId id="263" r:id="rId5"/>
    <p:sldId id="264" r:id="rId6"/>
    <p:sldId id="272" r:id="rId7"/>
    <p:sldId id="274" r:id="rId8"/>
    <p:sldId id="395" r:id="rId9"/>
    <p:sldId id="282" r:id="rId10"/>
    <p:sldId id="308" r:id="rId11"/>
    <p:sldId id="404" r:id="rId12"/>
    <p:sldId id="314" r:id="rId13"/>
    <p:sldId id="327" r:id="rId14"/>
    <p:sldId id="328" r:id="rId15"/>
    <p:sldId id="331" r:id="rId16"/>
    <p:sldId id="401" r:id="rId17"/>
    <p:sldId id="402" r:id="rId18"/>
    <p:sldId id="339" r:id="rId19"/>
    <p:sldId id="337" r:id="rId20"/>
    <p:sldId id="372" r:id="rId21"/>
    <p:sldId id="399" r:id="rId22"/>
    <p:sldId id="400" r:id="rId23"/>
  </p:sldIdLst>
  <p:sldSz cx="9902825" cy="6858000"/>
  <p:notesSz cx="6642100" cy="9779000"/>
  <p:defaultTextStyle>
    <a:defPPr>
      <a:defRPr lang="en-US"/>
    </a:defPPr>
    <a:lvl1pPr algn="l" rtl="0" eaLnBrk="0" fontAlgn="base" hangingPunct="0">
      <a:spcBef>
        <a:spcPct val="0"/>
      </a:spcBef>
      <a:spcAft>
        <a:spcPct val="0"/>
      </a:spcAft>
      <a:defRPr sz="2800" b="1" kern="1200">
        <a:solidFill>
          <a:srgbClr val="FAFD00"/>
        </a:solidFill>
        <a:latin typeface="Arial" panose="020B0604020202020204" pitchFamily="34" charset="0"/>
        <a:ea typeface="+mn-ea"/>
        <a:cs typeface="+mn-cs"/>
      </a:defRPr>
    </a:lvl1pPr>
    <a:lvl2pPr marL="457200" algn="l" rtl="0" eaLnBrk="0" fontAlgn="base" hangingPunct="0">
      <a:spcBef>
        <a:spcPct val="0"/>
      </a:spcBef>
      <a:spcAft>
        <a:spcPct val="0"/>
      </a:spcAft>
      <a:defRPr sz="2800" b="1" kern="1200">
        <a:solidFill>
          <a:srgbClr val="FAFD00"/>
        </a:solidFill>
        <a:latin typeface="Arial" panose="020B0604020202020204" pitchFamily="34" charset="0"/>
        <a:ea typeface="+mn-ea"/>
        <a:cs typeface="+mn-cs"/>
      </a:defRPr>
    </a:lvl2pPr>
    <a:lvl3pPr marL="914400" algn="l" rtl="0" eaLnBrk="0" fontAlgn="base" hangingPunct="0">
      <a:spcBef>
        <a:spcPct val="0"/>
      </a:spcBef>
      <a:spcAft>
        <a:spcPct val="0"/>
      </a:spcAft>
      <a:defRPr sz="2800" b="1" kern="1200">
        <a:solidFill>
          <a:srgbClr val="FAFD00"/>
        </a:solidFill>
        <a:latin typeface="Arial" panose="020B0604020202020204" pitchFamily="34" charset="0"/>
        <a:ea typeface="+mn-ea"/>
        <a:cs typeface="+mn-cs"/>
      </a:defRPr>
    </a:lvl3pPr>
    <a:lvl4pPr marL="1371600" algn="l" rtl="0" eaLnBrk="0" fontAlgn="base" hangingPunct="0">
      <a:spcBef>
        <a:spcPct val="0"/>
      </a:spcBef>
      <a:spcAft>
        <a:spcPct val="0"/>
      </a:spcAft>
      <a:defRPr sz="2800" b="1" kern="1200">
        <a:solidFill>
          <a:srgbClr val="FAFD00"/>
        </a:solidFill>
        <a:latin typeface="Arial" panose="020B0604020202020204" pitchFamily="34" charset="0"/>
        <a:ea typeface="+mn-ea"/>
        <a:cs typeface="+mn-cs"/>
      </a:defRPr>
    </a:lvl4pPr>
    <a:lvl5pPr marL="1828800" algn="l" rtl="0" eaLnBrk="0" fontAlgn="base" hangingPunct="0">
      <a:spcBef>
        <a:spcPct val="0"/>
      </a:spcBef>
      <a:spcAft>
        <a:spcPct val="0"/>
      </a:spcAft>
      <a:defRPr sz="2800" b="1" kern="1200">
        <a:solidFill>
          <a:srgbClr val="FAFD00"/>
        </a:solidFill>
        <a:latin typeface="Arial" panose="020B0604020202020204" pitchFamily="34" charset="0"/>
        <a:ea typeface="+mn-ea"/>
        <a:cs typeface="+mn-cs"/>
      </a:defRPr>
    </a:lvl5pPr>
    <a:lvl6pPr marL="2286000" algn="l" defTabSz="914400" rtl="0" eaLnBrk="1" latinLnBrk="0" hangingPunct="1">
      <a:defRPr sz="2800" b="1" kern="1200">
        <a:solidFill>
          <a:srgbClr val="FAFD00"/>
        </a:solidFill>
        <a:latin typeface="Arial" panose="020B0604020202020204" pitchFamily="34" charset="0"/>
        <a:ea typeface="+mn-ea"/>
        <a:cs typeface="+mn-cs"/>
      </a:defRPr>
    </a:lvl6pPr>
    <a:lvl7pPr marL="2743200" algn="l" defTabSz="914400" rtl="0" eaLnBrk="1" latinLnBrk="0" hangingPunct="1">
      <a:defRPr sz="2800" b="1" kern="1200">
        <a:solidFill>
          <a:srgbClr val="FAFD00"/>
        </a:solidFill>
        <a:latin typeface="Arial" panose="020B0604020202020204" pitchFamily="34" charset="0"/>
        <a:ea typeface="+mn-ea"/>
        <a:cs typeface="+mn-cs"/>
      </a:defRPr>
    </a:lvl7pPr>
    <a:lvl8pPr marL="3200400" algn="l" defTabSz="914400" rtl="0" eaLnBrk="1" latinLnBrk="0" hangingPunct="1">
      <a:defRPr sz="2800" b="1" kern="1200">
        <a:solidFill>
          <a:srgbClr val="FAFD00"/>
        </a:solidFill>
        <a:latin typeface="Arial" panose="020B0604020202020204" pitchFamily="34" charset="0"/>
        <a:ea typeface="+mn-ea"/>
        <a:cs typeface="+mn-cs"/>
      </a:defRPr>
    </a:lvl8pPr>
    <a:lvl9pPr marL="3657600" algn="l" defTabSz="914400" rtl="0" eaLnBrk="1" latinLnBrk="0" hangingPunct="1">
      <a:defRPr sz="2800" b="1" kern="1200">
        <a:solidFill>
          <a:srgbClr val="FAFD00"/>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19">
          <p15:clr>
            <a:srgbClr val="A4A3A4"/>
          </p15:clr>
        </p15:guide>
      </p15:sldGuideLst>
    </p:ext>
    <p:ext uri="{2D200454-40CA-4A62-9FC3-DE9A4176ACB9}">
      <p15:notesGuideLst xmlns:p15="http://schemas.microsoft.com/office/powerpoint/2012/main">
        <p15:guide id="1" orient="horz" pos="3080">
          <p15:clr>
            <a:srgbClr val="A4A3A4"/>
          </p15:clr>
        </p15:guide>
        <p15:guide id="2" pos="209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70F"/>
    <a:srgbClr val="500093"/>
    <a:srgbClr val="063DE8"/>
    <a:srgbClr val="005400"/>
    <a:srgbClr val="FCFEB9"/>
    <a:srgbClr val="C0FEF9"/>
    <a:srgbClr val="FFFF99"/>
    <a:srgbClr val="23AF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655" autoAdjust="0"/>
    <p:restoredTop sz="94660"/>
  </p:normalViewPr>
  <p:slideViewPr>
    <p:cSldViewPr>
      <p:cViewPr varScale="1">
        <p:scale>
          <a:sx n="86" d="100"/>
          <a:sy n="86" d="100"/>
        </p:scale>
        <p:origin x="1080" y="90"/>
      </p:cViewPr>
      <p:guideLst>
        <p:guide orient="horz" pos="2160"/>
        <p:guide pos="311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1" d="100"/>
          <a:sy n="111" d="100"/>
        </p:scale>
        <p:origin x="-160" y="-104"/>
      </p:cViewPr>
      <p:guideLst>
        <p:guide orient="horz" pos="3080"/>
        <p:guide pos="209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3070225" y="9297988"/>
            <a:ext cx="501650" cy="373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0" rIns="87312" bIns="44450">
            <a:spAutoFit/>
          </a:bodyPr>
          <a:lstStyle>
            <a:lvl1pPr defTabSz="868363">
              <a:defRPr sz="2800" b="1">
                <a:solidFill>
                  <a:srgbClr val="FAFD00"/>
                </a:solidFill>
                <a:latin typeface="Arial" panose="020B0604020202020204" pitchFamily="34" charset="0"/>
              </a:defRPr>
            </a:lvl1pPr>
            <a:lvl2pPr marL="742950" indent="-285750" defTabSz="868363">
              <a:defRPr sz="2800" b="1">
                <a:solidFill>
                  <a:srgbClr val="FAFD00"/>
                </a:solidFill>
                <a:latin typeface="Arial" panose="020B0604020202020204" pitchFamily="34" charset="0"/>
              </a:defRPr>
            </a:lvl2pPr>
            <a:lvl3pPr marL="1143000" indent="-228600" defTabSz="868363">
              <a:defRPr sz="2800" b="1">
                <a:solidFill>
                  <a:srgbClr val="FAFD00"/>
                </a:solidFill>
                <a:latin typeface="Arial" panose="020B0604020202020204" pitchFamily="34" charset="0"/>
              </a:defRPr>
            </a:lvl3pPr>
            <a:lvl4pPr marL="1600200" indent="-228600" defTabSz="868363">
              <a:defRPr sz="2800" b="1">
                <a:solidFill>
                  <a:srgbClr val="FAFD00"/>
                </a:solidFill>
                <a:latin typeface="Arial" panose="020B0604020202020204" pitchFamily="34" charset="0"/>
              </a:defRPr>
            </a:lvl4pPr>
            <a:lvl5pPr marL="2057400" indent="-228600" defTabSz="868363">
              <a:defRPr sz="2800" b="1">
                <a:solidFill>
                  <a:srgbClr val="FAFD00"/>
                </a:solidFill>
                <a:latin typeface="Arial" panose="020B0604020202020204" pitchFamily="34" charset="0"/>
              </a:defRPr>
            </a:lvl5pPr>
            <a:lvl6pPr marL="2514600" indent="-228600" defTabSz="868363" eaLnBrk="0" fontAlgn="base" hangingPunct="0">
              <a:spcBef>
                <a:spcPct val="0"/>
              </a:spcBef>
              <a:spcAft>
                <a:spcPct val="0"/>
              </a:spcAft>
              <a:defRPr sz="2800" b="1">
                <a:solidFill>
                  <a:srgbClr val="FAFD00"/>
                </a:solidFill>
                <a:latin typeface="Arial" panose="020B0604020202020204" pitchFamily="34" charset="0"/>
              </a:defRPr>
            </a:lvl6pPr>
            <a:lvl7pPr marL="2971800" indent="-228600" defTabSz="868363" eaLnBrk="0" fontAlgn="base" hangingPunct="0">
              <a:spcBef>
                <a:spcPct val="0"/>
              </a:spcBef>
              <a:spcAft>
                <a:spcPct val="0"/>
              </a:spcAft>
              <a:defRPr sz="2800" b="1">
                <a:solidFill>
                  <a:srgbClr val="FAFD00"/>
                </a:solidFill>
                <a:latin typeface="Arial" panose="020B0604020202020204" pitchFamily="34" charset="0"/>
              </a:defRPr>
            </a:lvl7pPr>
            <a:lvl8pPr marL="3429000" indent="-228600" defTabSz="868363" eaLnBrk="0" fontAlgn="base" hangingPunct="0">
              <a:spcBef>
                <a:spcPct val="0"/>
              </a:spcBef>
              <a:spcAft>
                <a:spcPct val="0"/>
              </a:spcAft>
              <a:defRPr sz="2800" b="1">
                <a:solidFill>
                  <a:srgbClr val="FAFD00"/>
                </a:solidFill>
                <a:latin typeface="Arial" panose="020B0604020202020204" pitchFamily="34" charset="0"/>
              </a:defRPr>
            </a:lvl8pPr>
            <a:lvl9pPr marL="3886200" indent="-228600" defTabSz="868363" eaLnBrk="0" fontAlgn="base" hangingPunct="0">
              <a:spcBef>
                <a:spcPct val="0"/>
              </a:spcBef>
              <a:spcAft>
                <a:spcPct val="0"/>
              </a:spcAft>
              <a:defRPr sz="2800" b="1">
                <a:solidFill>
                  <a:srgbClr val="FAFD00"/>
                </a:solidFill>
                <a:latin typeface="Arial" panose="020B0604020202020204" pitchFamily="34" charset="0"/>
              </a:defRPr>
            </a:lvl9pPr>
          </a:lstStyle>
          <a:p>
            <a:pPr algn="ctr">
              <a:lnSpc>
                <a:spcPct val="90000"/>
              </a:lnSpc>
              <a:defRPr/>
            </a:pPr>
            <a:r>
              <a:rPr lang="en-US" altLang="en-US" sz="1200" b="0" smtClean="0">
                <a:solidFill>
                  <a:schemeClr val="tx1"/>
                </a:solidFill>
              </a:rPr>
              <a:t>Page </a:t>
            </a:r>
            <a:fld id="{14DE4BC8-0E0B-4978-B594-F901329FA54D}" type="slidenum">
              <a:rPr lang="en-US" altLang="en-US" sz="1200" b="0" smtClean="0">
                <a:solidFill>
                  <a:schemeClr val="tx1"/>
                </a:solidFill>
              </a:rPr>
              <a:pPr algn="ctr">
                <a:lnSpc>
                  <a:spcPct val="90000"/>
                </a:lnSpc>
                <a:defRPr/>
              </a:pPr>
              <a:t>‹#›</a:t>
            </a:fld>
            <a:endParaRPr lang="en-US" altLang="en-US" sz="1200" b="0" smtClean="0">
              <a:solidFill>
                <a:schemeClr val="tx1"/>
              </a:solidFill>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3063875" y="9297988"/>
            <a:ext cx="514350" cy="3730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7312" tIns="44450" rIns="87312" bIns="44450">
            <a:spAutoFit/>
          </a:bodyPr>
          <a:lstStyle>
            <a:lvl1pPr defTabSz="868363">
              <a:defRPr sz="2800" b="1">
                <a:solidFill>
                  <a:srgbClr val="FAFD00"/>
                </a:solidFill>
                <a:latin typeface="Arial" panose="020B0604020202020204" pitchFamily="34" charset="0"/>
              </a:defRPr>
            </a:lvl1pPr>
            <a:lvl2pPr marL="742950" indent="-285750" defTabSz="868363">
              <a:defRPr sz="2800" b="1">
                <a:solidFill>
                  <a:srgbClr val="FAFD00"/>
                </a:solidFill>
                <a:latin typeface="Arial" panose="020B0604020202020204" pitchFamily="34" charset="0"/>
              </a:defRPr>
            </a:lvl2pPr>
            <a:lvl3pPr marL="1143000" indent="-228600" defTabSz="868363">
              <a:defRPr sz="2800" b="1">
                <a:solidFill>
                  <a:srgbClr val="FAFD00"/>
                </a:solidFill>
                <a:latin typeface="Arial" panose="020B0604020202020204" pitchFamily="34" charset="0"/>
              </a:defRPr>
            </a:lvl3pPr>
            <a:lvl4pPr marL="1600200" indent="-228600" defTabSz="868363">
              <a:defRPr sz="2800" b="1">
                <a:solidFill>
                  <a:srgbClr val="FAFD00"/>
                </a:solidFill>
                <a:latin typeface="Arial" panose="020B0604020202020204" pitchFamily="34" charset="0"/>
              </a:defRPr>
            </a:lvl4pPr>
            <a:lvl5pPr marL="2057400" indent="-228600" defTabSz="868363">
              <a:defRPr sz="2800" b="1">
                <a:solidFill>
                  <a:srgbClr val="FAFD00"/>
                </a:solidFill>
                <a:latin typeface="Arial" panose="020B0604020202020204" pitchFamily="34" charset="0"/>
              </a:defRPr>
            </a:lvl5pPr>
            <a:lvl6pPr marL="2514600" indent="-228600" defTabSz="868363" eaLnBrk="0" fontAlgn="base" hangingPunct="0">
              <a:spcBef>
                <a:spcPct val="0"/>
              </a:spcBef>
              <a:spcAft>
                <a:spcPct val="0"/>
              </a:spcAft>
              <a:defRPr sz="2800" b="1">
                <a:solidFill>
                  <a:srgbClr val="FAFD00"/>
                </a:solidFill>
                <a:latin typeface="Arial" panose="020B0604020202020204" pitchFamily="34" charset="0"/>
              </a:defRPr>
            </a:lvl6pPr>
            <a:lvl7pPr marL="2971800" indent="-228600" defTabSz="868363" eaLnBrk="0" fontAlgn="base" hangingPunct="0">
              <a:spcBef>
                <a:spcPct val="0"/>
              </a:spcBef>
              <a:spcAft>
                <a:spcPct val="0"/>
              </a:spcAft>
              <a:defRPr sz="2800" b="1">
                <a:solidFill>
                  <a:srgbClr val="FAFD00"/>
                </a:solidFill>
                <a:latin typeface="Arial" panose="020B0604020202020204" pitchFamily="34" charset="0"/>
              </a:defRPr>
            </a:lvl7pPr>
            <a:lvl8pPr marL="3429000" indent="-228600" defTabSz="868363" eaLnBrk="0" fontAlgn="base" hangingPunct="0">
              <a:spcBef>
                <a:spcPct val="0"/>
              </a:spcBef>
              <a:spcAft>
                <a:spcPct val="0"/>
              </a:spcAft>
              <a:defRPr sz="2800" b="1">
                <a:solidFill>
                  <a:srgbClr val="FAFD00"/>
                </a:solidFill>
                <a:latin typeface="Arial" panose="020B0604020202020204" pitchFamily="34" charset="0"/>
              </a:defRPr>
            </a:lvl8pPr>
            <a:lvl9pPr marL="3886200" indent="-228600" defTabSz="868363" eaLnBrk="0" fontAlgn="base" hangingPunct="0">
              <a:spcBef>
                <a:spcPct val="0"/>
              </a:spcBef>
              <a:spcAft>
                <a:spcPct val="0"/>
              </a:spcAft>
              <a:defRPr sz="2800" b="1">
                <a:solidFill>
                  <a:srgbClr val="FAFD00"/>
                </a:solidFill>
                <a:latin typeface="Arial" panose="020B0604020202020204" pitchFamily="34" charset="0"/>
              </a:defRPr>
            </a:lvl9pPr>
          </a:lstStyle>
          <a:p>
            <a:pPr algn="ctr">
              <a:lnSpc>
                <a:spcPct val="90000"/>
              </a:lnSpc>
              <a:defRPr/>
            </a:pPr>
            <a:r>
              <a:rPr lang="en-US" altLang="en-US" sz="1200" b="0" smtClean="0">
                <a:solidFill>
                  <a:schemeClr val="tx1"/>
                </a:solidFill>
              </a:rPr>
              <a:t>Page </a:t>
            </a:r>
            <a:fld id="{47F3B7ED-804F-408C-9B42-0DA20B465FFE}" type="slidenum">
              <a:rPr lang="en-US" altLang="en-US" sz="1200" b="0" smtClean="0">
                <a:solidFill>
                  <a:schemeClr val="tx1"/>
                </a:solidFill>
              </a:rPr>
              <a:pPr algn="ctr">
                <a:lnSpc>
                  <a:spcPct val="90000"/>
                </a:lnSpc>
                <a:defRPr/>
              </a:pPr>
              <a:t>‹#›</a:t>
            </a:fld>
            <a:endParaRPr lang="en-US" altLang="en-US" sz="1200" b="0" smtClean="0">
              <a:solidFill>
                <a:schemeClr val="tx1"/>
              </a:solidFill>
            </a:endParaRPr>
          </a:p>
        </p:txBody>
      </p:sp>
      <p:sp>
        <p:nvSpPr>
          <p:cNvPr id="2051" name="Rectangle 3"/>
          <p:cNvSpPr>
            <a:spLocks noChangeArrowheads="1" noTextEdit="1"/>
          </p:cNvSpPr>
          <p:nvPr>
            <p:ph type="sldImg" idx="2"/>
          </p:nvPr>
        </p:nvSpPr>
        <p:spPr bwMode="auto">
          <a:xfrm>
            <a:off x="673100" y="736600"/>
            <a:ext cx="5295900" cy="3667125"/>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2" name="Rectangle 4"/>
          <p:cNvSpPr>
            <a:spLocks noGrp="1" noChangeArrowheads="1"/>
          </p:cNvSpPr>
          <p:nvPr>
            <p:ph type="body" sz="quarter" idx="3"/>
          </p:nvPr>
        </p:nvSpPr>
        <p:spPr bwMode="auto">
          <a:xfrm>
            <a:off x="885825" y="4643438"/>
            <a:ext cx="4870450" cy="440213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7" tIns="44450" rIns="90487" bIns="44450" numCol="1" anchor="t" anchorCtr="0" compatLnSpc="1">
            <a:prstTxWarp prst="textNoShape">
              <a:avLst/>
            </a:prstTxWarp>
          </a:bodyPr>
          <a:lstStyle/>
          <a:p>
            <a:pPr lvl="0"/>
            <a:r>
              <a:rPr lang="en-US" altLang="en-US" noProof="0" smtClean="0"/>
              <a:t>Body Text</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Tree>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noTextEdit="1"/>
          </p:cNvSpPr>
          <p:nvPr>
            <p:ph type="sldImg"/>
          </p:nvPr>
        </p:nvSpPr>
        <p:spPr>
          <a:ln/>
        </p:spPr>
      </p:sp>
      <p:sp>
        <p:nvSpPr>
          <p:cNvPr id="5123" name="Rectangle 3"/>
          <p:cNvSpPr>
            <a:spLocks noGrp="1" noChangeArrowheads="1"/>
          </p:cNvSpPr>
          <p:nvPr>
            <p:ph type="body" idx="1"/>
          </p:nvPr>
        </p:nvSpPr>
        <p:spPr>
          <a:noFill/>
        </p:spPr>
        <p:txBody>
          <a:bodyPr/>
          <a:lstStyle/>
          <a:p>
            <a:r>
              <a:rPr lang="en-US" altLang="en-US" b="1" smtClean="0">
                <a:solidFill>
                  <a:srgbClr val="0000FF"/>
                </a:solidFill>
                <a:latin typeface="Tahoma" panose="020B0604030504040204" pitchFamily="34" charset="0"/>
              </a:rPr>
              <a:t>To play the movies and simulations included, view the presentation in Slide Show Mode.</a:t>
            </a:r>
          </a:p>
          <a:p>
            <a:endParaRPr lang="en-US" altLang="en-US" smtClean="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body" idx="1"/>
          </p:nvPr>
        </p:nvSpPr>
        <p:spPr>
          <a:noFill/>
        </p:spPr>
        <p:txBody>
          <a:bodyPr/>
          <a:lstStyle/>
          <a:p>
            <a:endParaRPr lang="en-US" altLang="en-US" smtClean="0">
              <a:latin typeface="Arial" panose="020B0604020202020204" pitchFamily="34" charset="0"/>
            </a:endParaRPr>
          </a:p>
        </p:txBody>
      </p:sp>
      <p:sp>
        <p:nvSpPr>
          <p:cNvPr id="7171" name="Rectangle 3"/>
          <p:cNvSpPr>
            <a:spLocks noChangeArrowheads="1" noTextEdit="1"/>
          </p:cNvSpPr>
          <p:nvPr>
            <p:ph type="sldImg"/>
          </p:nvPr>
        </p:nvSpPr>
        <p:spPr>
          <a:xfrm>
            <a:off x="676275" y="736600"/>
            <a:ext cx="5292725" cy="3667125"/>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5"/>
            <a:ext cx="8416925"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485900" y="3886200"/>
            <a:ext cx="6931025"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333933601"/>
      </p:ext>
    </p:extLst>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3713636"/>
      </p:ext>
    </p:extLst>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2113" y="609600"/>
            <a:ext cx="1789112"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609600"/>
            <a:ext cx="5218113"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49722534"/>
      </p:ext>
    </p:extLst>
  </p:cSld>
  <p:clrMapOvr>
    <a:masterClrMapping/>
  </p:clrMapOvr>
  <p:transition>
    <p:rand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Media" preserve="1">
  <p:cSld name="Title, Text and Media Clip">
    <p:spTree>
      <p:nvGrpSpPr>
        <p:cNvPr id="1" name=""/>
        <p:cNvGrpSpPr/>
        <p:nvPr/>
      </p:nvGrpSpPr>
      <p:grpSpPr>
        <a:xfrm>
          <a:off x="0" y="0"/>
          <a:ext cx="0" cy="0"/>
          <a:chOff x="0" y="0"/>
          <a:chExt cx="0" cy="0"/>
        </a:xfrm>
      </p:grpSpPr>
      <p:sp>
        <p:nvSpPr>
          <p:cNvPr id="2" name="Title 1"/>
          <p:cNvSpPr>
            <a:spLocks noGrp="1"/>
          </p:cNvSpPr>
          <p:nvPr>
            <p:ph type="title"/>
          </p:nvPr>
        </p:nvSpPr>
        <p:spPr>
          <a:xfrm>
            <a:off x="1371600" y="609600"/>
            <a:ext cx="7159625"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371600" y="1981200"/>
            <a:ext cx="3503613"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Media Placeholder 3"/>
          <p:cNvSpPr>
            <a:spLocks noGrp="1"/>
          </p:cNvSpPr>
          <p:nvPr>
            <p:ph type="media" sz="half" idx="2"/>
          </p:nvPr>
        </p:nvSpPr>
        <p:spPr>
          <a:xfrm>
            <a:off x="5027613" y="1981200"/>
            <a:ext cx="3503612" cy="4114800"/>
          </a:xfrm>
        </p:spPr>
        <p:txBody>
          <a:bodyPr/>
          <a:lstStyle/>
          <a:p>
            <a:pPr lvl="0"/>
            <a:endParaRPr lang="en-US" noProof="0" smtClean="0"/>
          </a:p>
        </p:txBody>
      </p:sp>
    </p:spTree>
    <p:extLst>
      <p:ext uri="{BB962C8B-B14F-4D97-AF65-F5344CB8AC3E}">
        <p14:creationId xmlns:p14="http://schemas.microsoft.com/office/powerpoint/2010/main" val="694765873"/>
      </p:ext>
    </p:extLst>
  </p:cSld>
  <p:clrMapOvr>
    <a:masterClrMapping/>
  </p:clrMapOvr>
  <p:transition>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609600"/>
            <a:ext cx="7159625"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371600" y="1981200"/>
            <a:ext cx="3503613"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7613" y="1981200"/>
            <a:ext cx="3503612"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19969205"/>
      </p:ext>
    </p:extLst>
  </p:cSld>
  <p:clrMapOvr>
    <a:masterClrMapping/>
  </p:clrMapOvr>
  <p:transition>
    <p:rand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1371600" y="609600"/>
            <a:ext cx="7159625"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1371600" y="1981200"/>
            <a:ext cx="3503613"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5027613" y="1981200"/>
            <a:ext cx="3503612"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1371600" y="4114800"/>
            <a:ext cx="3503613"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5027613" y="4114800"/>
            <a:ext cx="3503612"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29790666"/>
      </p:ext>
    </p:extLst>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76735938"/>
      </p:ext>
    </p:extLst>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16925"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82638" y="2906713"/>
            <a:ext cx="8416925"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517452914"/>
      </p:ext>
    </p:extLst>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0" y="1981200"/>
            <a:ext cx="3503613"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27613" y="1981200"/>
            <a:ext cx="35036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68264641"/>
      </p:ext>
    </p:extLst>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2225"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515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515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0788" y="1535113"/>
            <a:ext cx="437673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0788" y="2174875"/>
            <a:ext cx="437673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17408611"/>
      </p:ext>
    </p:extLst>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741474701"/>
      </p:ext>
    </p:extLst>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2189230"/>
      </p:ext>
    </p:extLst>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7550"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1913" y="273050"/>
            <a:ext cx="553561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 y="1435100"/>
            <a:ext cx="325755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29593205"/>
      </p:ext>
    </p:extLst>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0425"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513" y="612775"/>
            <a:ext cx="594042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941513" y="5367338"/>
            <a:ext cx="594042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66377140"/>
      </p:ext>
    </p:extLst>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618EFD"/>
            </a:gs>
            <a:gs pos="100000">
              <a:srgbClr val="FFFFFF"/>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71600" y="609600"/>
            <a:ext cx="7159625" cy="11430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7" tIns="44450" rIns="90487" bIns="4445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1371600" y="1981200"/>
            <a:ext cx="7159625" cy="4114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7" tIns="44450" rIns="90487" bIns="4445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ChangeArrowheads="1"/>
          </p:cNvSpPr>
          <p:nvPr/>
        </p:nvSpPr>
        <p:spPr bwMode="auto">
          <a:xfrm>
            <a:off x="9234488" y="144463"/>
            <a:ext cx="490537" cy="393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lvl1pPr>
              <a:defRPr sz="2800" b="1">
                <a:solidFill>
                  <a:srgbClr val="FAFD00"/>
                </a:solidFill>
                <a:latin typeface="Arial" panose="020B0604020202020204" pitchFamily="34" charset="0"/>
              </a:defRPr>
            </a:lvl1pPr>
            <a:lvl2pPr marL="742950" indent="-285750">
              <a:defRPr sz="2800" b="1">
                <a:solidFill>
                  <a:srgbClr val="FAFD00"/>
                </a:solidFill>
                <a:latin typeface="Arial" panose="020B0604020202020204" pitchFamily="34" charset="0"/>
              </a:defRPr>
            </a:lvl2pPr>
            <a:lvl3pPr marL="1143000" indent="-228600">
              <a:defRPr sz="2800" b="1">
                <a:solidFill>
                  <a:srgbClr val="FAFD00"/>
                </a:solidFill>
                <a:latin typeface="Arial" panose="020B0604020202020204" pitchFamily="34" charset="0"/>
              </a:defRPr>
            </a:lvl3pPr>
            <a:lvl4pPr marL="1600200" indent="-228600">
              <a:defRPr sz="2800" b="1">
                <a:solidFill>
                  <a:srgbClr val="FAFD00"/>
                </a:solidFill>
                <a:latin typeface="Arial" panose="020B0604020202020204" pitchFamily="34" charset="0"/>
              </a:defRPr>
            </a:lvl4pPr>
            <a:lvl5pPr marL="2057400" indent="-228600">
              <a:defRPr sz="2800" b="1">
                <a:solidFill>
                  <a:srgbClr val="FAFD00"/>
                </a:solidFill>
                <a:latin typeface="Arial" panose="020B0604020202020204" pitchFamily="34" charset="0"/>
              </a:defRPr>
            </a:lvl5pPr>
            <a:lvl6pPr marL="2514600" indent="-228600" eaLnBrk="0" fontAlgn="base" hangingPunct="0">
              <a:spcBef>
                <a:spcPct val="0"/>
              </a:spcBef>
              <a:spcAft>
                <a:spcPct val="0"/>
              </a:spcAft>
              <a:defRPr sz="2800" b="1">
                <a:solidFill>
                  <a:srgbClr val="FAFD00"/>
                </a:solidFill>
                <a:latin typeface="Arial" panose="020B0604020202020204" pitchFamily="34" charset="0"/>
              </a:defRPr>
            </a:lvl6pPr>
            <a:lvl7pPr marL="2971800" indent="-228600" eaLnBrk="0" fontAlgn="base" hangingPunct="0">
              <a:spcBef>
                <a:spcPct val="0"/>
              </a:spcBef>
              <a:spcAft>
                <a:spcPct val="0"/>
              </a:spcAft>
              <a:defRPr sz="2800" b="1">
                <a:solidFill>
                  <a:srgbClr val="FAFD00"/>
                </a:solidFill>
                <a:latin typeface="Arial" panose="020B0604020202020204" pitchFamily="34" charset="0"/>
              </a:defRPr>
            </a:lvl7pPr>
            <a:lvl8pPr marL="3429000" indent="-228600" eaLnBrk="0" fontAlgn="base" hangingPunct="0">
              <a:spcBef>
                <a:spcPct val="0"/>
              </a:spcBef>
              <a:spcAft>
                <a:spcPct val="0"/>
              </a:spcAft>
              <a:defRPr sz="2800" b="1">
                <a:solidFill>
                  <a:srgbClr val="FAFD00"/>
                </a:solidFill>
                <a:latin typeface="Arial" panose="020B0604020202020204" pitchFamily="34" charset="0"/>
              </a:defRPr>
            </a:lvl8pPr>
            <a:lvl9pPr marL="3886200" indent="-228600" eaLnBrk="0" fontAlgn="base" hangingPunct="0">
              <a:spcBef>
                <a:spcPct val="0"/>
              </a:spcBef>
              <a:spcAft>
                <a:spcPct val="0"/>
              </a:spcAft>
              <a:defRPr sz="2800" b="1">
                <a:solidFill>
                  <a:srgbClr val="FAFD00"/>
                </a:solidFill>
                <a:latin typeface="Arial" panose="020B0604020202020204" pitchFamily="34" charset="0"/>
              </a:defRPr>
            </a:lvl9pPr>
          </a:lstStyle>
          <a:p>
            <a:pPr>
              <a:defRPr/>
            </a:pPr>
            <a:fld id="{2546FE3C-321E-4CC1-9841-394975EEE07A}" type="slidenum">
              <a:rPr lang="en-US" altLang="en-US" sz="2000" smtClean="0">
                <a:solidFill>
                  <a:schemeClr val="tx1"/>
                </a:solidFill>
              </a:rPr>
              <a:pPr>
                <a:defRPr/>
              </a:pPr>
              <a:t>‹#›</a:t>
            </a:fld>
            <a:endParaRPr lang="en-US" altLang="en-US" sz="2000" smtClean="0">
              <a:solidFill>
                <a:schemeClr val="tx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p:random/>
  </p:transition>
  <p:txStyles>
    <p:titleStyle>
      <a:lvl1pPr algn="ctr" rtl="0" eaLnBrk="0" fontAlgn="base" hangingPunct="0">
        <a:lnSpc>
          <a:spcPct val="90000"/>
        </a:lnSpc>
        <a:spcBef>
          <a:spcPct val="0"/>
        </a:spcBef>
        <a:spcAft>
          <a:spcPct val="0"/>
        </a:spcAft>
        <a:defRPr sz="3600" b="1">
          <a:solidFill>
            <a:schemeClr val="tx2"/>
          </a:solidFill>
          <a:latin typeface="+mj-lt"/>
          <a:ea typeface="+mj-ea"/>
          <a:cs typeface="+mj-cs"/>
        </a:defRPr>
      </a:lvl1pPr>
      <a:lvl2pPr algn="ctr" rtl="0" eaLnBrk="0" fontAlgn="base" hangingPunct="0">
        <a:lnSpc>
          <a:spcPct val="90000"/>
        </a:lnSpc>
        <a:spcBef>
          <a:spcPct val="0"/>
        </a:spcBef>
        <a:spcAft>
          <a:spcPct val="0"/>
        </a:spcAft>
        <a:defRPr sz="3600" b="1">
          <a:solidFill>
            <a:schemeClr val="tx2"/>
          </a:solidFill>
          <a:latin typeface="Arial" charset="0"/>
        </a:defRPr>
      </a:lvl2pPr>
      <a:lvl3pPr algn="ctr" rtl="0" eaLnBrk="0" fontAlgn="base" hangingPunct="0">
        <a:lnSpc>
          <a:spcPct val="90000"/>
        </a:lnSpc>
        <a:spcBef>
          <a:spcPct val="0"/>
        </a:spcBef>
        <a:spcAft>
          <a:spcPct val="0"/>
        </a:spcAft>
        <a:defRPr sz="3600" b="1">
          <a:solidFill>
            <a:schemeClr val="tx2"/>
          </a:solidFill>
          <a:latin typeface="Arial" charset="0"/>
        </a:defRPr>
      </a:lvl3pPr>
      <a:lvl4pPr algn="ctr" rtl="0" eaLnBrk="0" fontAlgn="base" hangingPunct="0">
        <a:lnSpc>
          <a:spcPct val="90000"/>
        </a:lnSpc>
        <a:spcBef>
          <a:spcPct val="0"/>
        </a:spcBef>
        <a:spcAft>
          <a:spcPct val="0"/>
        </a:spcAft>
        <a:defRPr sz="3600" b="1">
          <a:solidFill>
            <a:schemeClr val="tx2"/>
          </a:solidFill>
          <a:latin typeface="Arial" charset="0"/>
        </a:defRPr>
      </a:lvl4pPr>
      <a:lvl5pPr algn="ctr" rtl="0" eaLnBrk="0" fontAlgn="base" hangingPunct="0">
        <a:lnSpc>
          <a:spcPct val="90000"/>
        </a:lnSpc>
        <a:spcBef>
          <a:spcPct val="0"/>
        </a:spcBef>
        <a:spcAft>
          <a:spcPct val="0"/>
        </a:spcAft>
        <a:defRPr sz="3600" b="1">
          <a:solidFill>
            <a:schemeClr val="tx2"/>
          </a:solidFill>
          <a:latin typeface="Arial" charset="0"/>
        </a:defRPr>
      </a:lvl5pPr>
      <a:lvl6pPr marL="457200" algn="ctr" rtl="0" eaLnBrk="0" fontAlgn="base" hangingPunct="0">
        <a:lnSpc>
          <a:spcPct val="90000"/>
        </a:lnSpc>
        <a:spcBef>
          <a:spcPct val="0"/>
        </a:spcBef>
        <a:spcAft>
          <a:spcPct val="0"/>
        </a:spcAft>
        <a:defRPr sz="3600" b="1">
          <a:solidFill>
            <a:schemeClr val="tx2"/>
          </a:solidFill>
          <a:latin typeface="Arial" charset="0"/>
        </a:defRPr>
      </a:lvl6pPr>
      <a:lvl7pPr marL="914400" algn="ctr" rtl="0" eaLnBrk="0" fontAlgn="base" hangingPunct="0">
        <a:lnSpc>
          <a:spcPct val="90000"/>
        </a:lnSpc>
        <a:spcBef>
          <a:spcPct val="0"/>
        </a:spcBef>
        <a:spcAft>
          <a:spcPct val="0"/>
        </a:spcAft>
        <a:defRPr sz="3600" b="1">
          <a:solidFill>
            <a:schemeClr val="tx2"/>
          </a:solidFill>
          <a:latin typeface="Arial" charset="0"/>
        </a:defRPr>
      </a:lvl7pPr>
      <a:lvl8pPr marL="1371600" algn="ctr" rtl="0" eaLnBrk="0" fontAlgn="base" hangingPunct="0">
        <a:lnSpc>
          <a:spcPct val="90000"/>
        </a:lnSpc>
        <a:spcBef>
          <a:spcPct val="0"/>
        </a:spcBef>
        <a:spcAft>
          <a:spcPct val="0"/>
        </a:spcAft>
        <a:defRPr sz="3600" b="1">
          <a:solidFill>
            <a:schemeClr val="tx2"/>
          </a:solidFill>
          <a:latin typeface="Arial" charset="0"/>
        </a:defRPr>
      </a:lvl8pPr>
      <a:lvl9pPr marL="1828800" algn="ctr" rtl="0" eaLnBrk="0" fontAlgn="base" hangingPunct="0">
        <a:lnSpc>
          <a:spcPct val="90000"/>
        </a:lnSpc>
        <a:spcBef>
          <a:spcPct val="0"/>
        </a:spcBef>
        <a:spcAft>
          <a:spcPct val="0"/>
        </a:spcAft>
        <a:defRPr sz="3600" b="1">
          <a:solidFill>
            <a:schemeClr val="tx2"/>
          </a:solidFill>
          <a:latin typeface="Arial" charset="0"/>
        </a:defRPr>
      </a:lvl9pPr>
    </p:titleStyle>
    <p:bodyStyle>
      <a:lvl1pPr marL="285750" indent="-285750" algn="l" rtl="0" eaLnBrk="0" fontAlgn="base" hangingPunct="0">
        <a:lnSpc>
          <a:spcPct val="90000"/>
        </a:lnSpc>
        <a:spcBef>
          <a:spcPct val="30000"/>
        </a:spcBef>
        <a:spcAft>
          <a:spcPct val="0"/>
        </a:spcAft>
        <a:buSzPct val="100000"/>
        <a:buChar char="•"/>
        <a:defRPr sz="2400" b="1">
          <a:solidFill>
            <a:schemeClr val="tx1"/>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b="1">
          <a:solidFill>
            <a:schemeClr val="tx1"/>
          </a:solidFill>
          <a:latin typeface="+mn-lt"/>
        </a:defRPr>
      </a:lvl2pPr>
      <a:lvl3pPr marL="1143000" indent="-228600" algn="l" rtl="0" eaLnBrk="0" fontAlgn="base" hangingPunct="0">
        <a:lnSpc>
          <a:spcPct val="90000"/>
        </a:lnSpc>
        <a:spcBef>
          <a:spcPct val="30000"/>
        </a:spcBef>
        <a:spcAft>
          <a:spcPct val="0"/>
        </a:spcAft>
        <a:buSzPct val="100000"/>
        <a:buChar char="»"/>
        <a:defRPr b="1">
          <a:solidFill>
            <a:schemeClr val="tx1"/>
          </a:solidFill>
          <a:latin typeface="+mn-lt"/>
        </a:defRPr>
      </a:lvl3pPr>
      <a:lvl4pPr marL="1543050" indent="-171450" algn="l" rtl="0" eaLnBrk="0" fontAlgn="base" hangingPunct="0">
        <a:lnSpc>
          <a:spcPct val="90000"/>
        </a:lnSpc>
        <a:spcBef>
          <a:spcPct val="30000"/>
        </a:spcBef>
        <a:spcAft>
          <a:spcPct val="0"/>
        </a:spcAft>
        <a:buSzPct val="100000"/>
        <a:buChar char="•"/>
        <a:defRPr sz="1400" b="1">
          <a:solidFill>
            <a:schemeClr val="tx1"/>
          </a:solidFill>
          <a:latin typeface="+mn-lt"/>
        </a:defRPr>
      </a:lvl4pPr>
      <a:lvl5pPr marL="2000250" indent="-171450" algn="l" rtl="0" eaLnBrk="0" fontAlgn="base" hangingPunct="0">
        <a:lnSpc>
          <a:spcPct val="90000"/>
        </a:lnSpc>
        <a:spcBef>
          <a:spcPct val="30000"/>
        </a:spcBef>
        <a:spcAft>
          <a:spcPct val="0"/>
        </a:spcAft>
        <a:buSzPct val="100000"/>
        <a:buChar char="–"/>
        <a:defRPr sz="1400" b="1">
          <a:solidFill>
            <a:schemeClr val="tx1"/>
          </a:solidFill>
          <a:latin typeface="+mn-lt"/>
        </a:defRPr>
      </a:lvl5pPr>
      <a:lvl6pPr marL="2457450" indent="-171450" algn="l" rtl="0" eaLnBrk="0" fontAlgn="base" hangingPunct="0">
        <a:lnSpc>
          <a:spcPct val="90000"/>
        </a:lnSpc>
        <a:spcBef>
          <a:spcPct val="30000"/>
        </a:spcBef>
        <a:spcAft>
          <a:spcPct val="0"/>
        </a:spcAft>
        <a:buSzPct val="100000"/>
        <a:buChar char="–"/>
        <a:defRPr sz="1400" b="1">
          <a:solidFill>
            <a:schemeClr val="tx1"/>
          </a:solidFill>
          <a:latin typeface="+mn-lt"/>
        </a:defRPr>
      </a:lvl6pPr>
      <a:lvl7pPr marL="2914650" indent="-171450" algn="l" rtl="0" eaLnBrk="0" fontAlgn="base" hangingPunct="0">
        <a:lnSpc>
          <a:spcPct val="90000"/>
        </a:lnSpc>
        <a:spcBef>
          <a:spcPct val="30000"/>
        </a:spcBef>
        <a:spcAft>
          <a:spcPct val="0"/>
        </a:spcAft>
        <a:buSzPct val="100000"/>
        <a:buChar char="–"/>
        <a:defRPr sz="1400" b="1">
          <a:solidFill>
            <a:schemeClr val="tx1"/>
          </a:solidFill>
          <a:latin typeface="+mn-lt"/>
        </a:defRPr>
      </a:lvl7pPr>
      <a:lvl8pPr marL="3371850" indent="-171450" algn="l" rtl="0" eaLnBrk="0" fontAlgn="base" hangingPunct="0">
        <a:lnSpc>
          <a:spcPct val="90000"/>
        </a:lnSpc>
        <a:spcBef>
          <a:spcPct val="30000"/>
        </a:spcBef>
        <a:spcAft>
          <a:spcPct val="0"/>
        </a:spcAft>
        <a:buSzPct val="100000"/>
        <a:buChar char="–"/>
        <a:defRPr sz="1400" b="1">
          <a:solidFill>
            <a:schemeClr val="tx1"/>
          </a:solidFill>
          <a:latin typeface="+mn-lt"/>
        </a:defRPr>
      </a:lvl8pPr>
      <a:lvl9pPr marL="3829050" indent="-171450" algn="l" rtl="0" eaLnBrk="0" fontAlgn="base" hangingPunct="0">
        <a:lnSpc>
          <a:spcPct val="90000"/>
        </a:lnSpc>
        <a:spcBef>
          <a:spcPct val="30000"/>
        </a:spcBef>
        <a:spcAft>
          <a:spcPct val="0"/>
        </a:spcAft>
        <a:buSzPct val="100000"/>
        <a:buChar char="–"/>
        <a:defRPr sz="14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12.xml"/><Relationship Id="rId7" Type="http://schemas.openxmlformats.org/officeDocument/2006/relationships/image" Target="../media/image3.wmf"/><Relationship Id="rId2" Type="http://schemas.openxmlformats.org/officeDocument/2006/relationships/video" Target="file:///\\sou001\lockers\faculty-staff\nrapp\My%20Documents\Chemistry%201%20Power%20Point\03M05AN3.avi" TargetMode="External"/><Relationship Id="rId1" Type="http://schemas.openxmlformats.org/officeDocument/2006/relationships/themeOverride" Target="../theme/themeOverride1.xml"/><Relationship Id="rId6" Type="http://schemas.openxmlformats.org/officeDocument/2006/relationships/image" Target="../media/image2.wmf"/><Relationship Id="rId5" Type="http://schemas.openxmlformats.org/officeDocument/2006/relationships/image" Target="../media/image1.wmf"/><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slideLayout" Target="../slideLayouts/slideLayout2.xml"/><Relationship Id="rId5" Type="http://schemas.openxmlformats.org/officeDocument/2006/relationships/image" Target="../media/image17.wmf"/><Relationship Id="rId4" Type="http://schemas.openxmlformats.org/officeDocument/2006/relationships/image" Target="../media/image2.wmf"/></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slideLayout" Target="../slideLayouts/slideLayout12.xml"/><Relationship Id="rId1" Type="http://schemas.openxmlformats.org/officeDocument/2006/relationships/video" Target="file:///\\sou001\lockers\faculty-staff\nrapp\My%20Documents\Chemistry%201%20Power%20Point\09M15AN1.avi" TargetMode="External"/></Relationships>
</file>

<file path=ppt/slides/_rels/slide15.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video" Target="file:///C:\Temp\Chemistry%201%20Power%20Point\09M15AN4.avi" TargetMode="External"/><Relationship Id="rId7" Type="http://schemas.openxmlformats.org/officeDocument/2006/relationships/image" Target="../media/image16.wmf"/><Relationship Id="rId2" Type="http://schemas.openxmlformats.org/officeDocument/2006/relationships/video" Target="file:///C:\Temp\Chemistry%201%20Power%20Point\09M15AN1.avi" TargetMode="External"/><Relationship Id="rId1" Type="http://schemas.openxmlformats.org/officeDocument/2006/relationships/video" Target="file:///C:\Temp\Chemistry%201%20Power%20Point\09M15AN3.avi" TargetMode="External"/><Relationship Id="rId6" Type="http://schemas.openxmlformats.org/officeDocument/2006/relationships/image" Target="../media/image2.wmf"/><Relationship Id="rId5" Type="http://schemas.openxmlformats.org/officeDocument/2006/relationships/image" Target="../media/image19.png"/><Relationship Id="rId10" Type="http://schemas.openxmlformats.org/officeDocument/2006/relationships/image" Target="../media/image21.png"/><Relationship Id="rId4" Type="http://schemas.openxmlformats.org/officeDocument/2006/relationships/slideLayout" Target="../slideLayouts/slideLayout14.xml"/><Relationship Id="rId9" Type="http://schemas.openxmlformats.org/officeDocument/2006/relationships/image" Target="../media/image18.png"/></Relationships>
</file>

<file path=ppt/slides/_rels/slide16.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slideLayout" Target="../slideLayouts/slideLayout13.xml"/><Relationship Id="rId4" Type="http://schemas.openxmlformats.org/officeDocument/2006/relationships/image" Target="../media/image26.jpeg"/></Relationships>
</file>

<file path=ppt/slides/_rels/slide19.x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slideLayout" Target="../slideLayouts/slideLayout12.xml"/><Relationship Id="rId1" Type="http://schemas.openxmlformats.org/officeDocument/2006/relationships/video" Target="file:///C:\Temp\Chemistry%201%20Power%20Point\03M05AN3.avi" TargetMode="Externa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0.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w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098" name="Picture 2"/>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1066800"/>
            <a:ext cx="4964113" cy="35433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099" name="Rectangle 3"/>
          <p:cNvSpPr>
            <a:spLocks noGrp="1" noChangeArrowheads="1"/>
          </p:cNvSpPr>
          <p:nvPr>
            <p:ph type="title"/>
          </p:nvPr>
        </p:nvSpPr>
        <p:spPr>
          <a:effectLst>
            <a:outerShdw dist="107763" dir="2700000" algn="ctr" rotWithShape="0">
              <a:schemeClr val="bg2"/>
            </a:outerShdw>
          </a:effectLst>
          <a:extLst>
            <a:ext uri="{91240B29-F687-4F45-9708-019B960494DF}">
              <a14:hiddenLine xmlns:a14="http://schemas.microsoft.com/office/drawing/2010/main" w="50800">
                <a:solidFill>
                  <a:schemeClr val="tx1"/>
                </a:solidFill>
                <a:miter lim="800000"/>
                <a:headEnd/>
                <a:tailEnd/>
              </a14:hiddenLine>
            </a:ext>
          </a:extLst>
        </p:spPr>
        <p:txBody>
          <a:bodyPr/>
          <a:lstStyle/>
          <a:p>
            <a:pPr>
              <a:defRPr/>
            </a:pPr>
            <a:r>
              <a:rPr lang="en-US" altLang="en-US" sz="6000" smtClean="0">
                <a:solidFill>
                  <a:srgbClr val="00279F"/>
                </a:solidFill>
                <a:effectLst>
                  <a:outerShdw blurRad="38100" dist="38100" dir="2700000" algn="tl">
                    <a:srgbClr val="C0C0C0"/>
                  </a:outerShdw>
                </a:effectLst>
                <a:latin typeface="Comic Sans MS" pitchFamily="66" charset="0"/>
              </a:rPr>
              <a:t>CHEMICAL BONDING</a:t>
            </a:r>
            <a:endParaRPr lang="en-US" altLang="en-US" sz="6000" smtClean="0">
              <a:solidFill>
                <a:srgbClr val="00279F"/>
              </a:solidFill>
              <a:effectLst>
                <a:outerShdw blurRad="38100" dist="38100" dir="2700000" algn="tl">
                  <a:srgbClr val="C0C0C0"/>
                </a:outerShdw>
              </a:effectLst>
              <a:latin typeface="Helvetica" charset="0"/>
            </a:endParaRPr>
          </a:p>
        </p:txBody>
      </p:sp>
      <p:sp>
        <p:nvSpPr>
          <p:cNvPr id="4100" name="Rectangle 4"/>
          <p:cNvSpPr>
            <a:spLocks noGrp="1" noChangeArrowheads="1"/>
          </p:cNvSpPr>
          <p:nvPr>
            <p:ph type="body" sz="half" idx="1"/>
          </p:nvPr>
        </p:nvSpPr>
        <p:spPr>
          <a:xfrm>
            <a:off x="1371600" y="3733800"/>
            <a:ext cx="3503613" cy="2362200"/>
          </a:xfrm>
          <a:noFill/>
        </p:spPr>
        <p:txBody>
          <a:bodyPr/>
          <a:lstStyle/>
          <a:p>
            <a:pPr>
              <a:buFontTx/>
              <a:buNone/>
            </a:pPr>
            <a:r>
              <a:rPr lang="en-US" altLang="en-US" sz="2000" smtClean="0">
                <a:solidFill>
                  <a:schemeClr val="bg1"/>
                </a:solidFill>
                <a:latin typeface="Helvetica" panose="020B0604020202020204" pitchFamily="34" charset="0"/>
              </a:rPr>
              <a:t>Cocaine</a:t>
            </a:r>
          </a:p>
        </p:txBody>
      </p:sp>
      <p:pic>
        <p:nvPicPr>
          <p:cNvPr id="4101" name="Picture 5"/>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78013" y="4267200"/>
            <a:ext cx="2144712" cy="21082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2" name="Picture 7"/>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78438" y="2298700"/>
            <a:ext cx="3249612" cy="2082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107" name="Text Box 11"/>
          <p:cNvSpPr txBox="1">
            <a:spLocks noChangeArrowheads="1"/>
          </p:cNvSpPr>
          <p:nvPr/>
        </p:nvSpPr>
        <p:spPr bwMode="auto">
          <a:xfrm>
            <a:off x="7313613" y="762000"/>
            <a:ext cx="2286000" cy="846138"/>
          </a:xfrm>
          <a:prstGeom prst="rect">
            <a:avLst/>
          </a:prstGeom>
          <a:noFill/>
          <a:ln w="50800">
            <a:solidFill>
              <a:schemeClr val="tx1"/>
            </a:solidFill>
            <a:miter lim="800000"/>
            <a:headEnd/>
            <a:tailEnd/>
          </a:ln>
          <a:effectLst/>
          <a:extLst>
            <a:ext uri="{909E8E84-426E-40DD-AFC4-6F175D3DCCD1}">
              <a14:hiddenFill xmlns:a14="http://schemas.microsoft.com/office/drawing/2010/main">
                <a:solidFill>
                  <a:schemeClr val="bg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sz="1400" dirty="0">
                <a:solidFill>
                  <a:schemeClr val="tx1"/>
                </a:solidFill>
                <a:effectLst>
                  <a:outerShdw blurRad="38100" dist="38100" dir="2700000" algn="tl">
                    <a:srgbClr val="C0C0C0"/>
                  </a:outerShdw>
                </a:effectLst>
                <a:latin typeface="Arial" charset="0"/>
              </a:rPr>
              <a:t>Chemistry I – Chapter 8</a:t>
            </a:r>
          </a:p>
          <a:p>
            <a:pPr>
              <a:spcBef>
                <a:spcPct val="50000"/>
              </a:spcBef>
              <a:defRPr/>
            </a:pPr>
            <a:r>
              <a:rPr lang="en-US" sz="1400" dirty="0">
                <a:solidFill>
                  <a:schemeClr val="tx1"/>
                </a:solidFill>
                <a:effectLst>
                  <a:outerShdw blurRad="38100" dist="38100" dir="2700000" algn="tl">
                    <a:srgbClr val="C0C0C0"/>
                  </a:outerShdw>
                </a:effectLst>
                <a:latin typeface="Arial" charset="0"/>
              </a:rPr>
              <a:t>Chemistry I Honors – </a:t>
            </a:r>
            <a:r>
              <a:rPr lang="en-US" sz="1400">
                <a:solidFill>
                  <a:schemeClr val="tx1"/>
                </a:solidFill>
                <a:effectLst>
                  <a:outerShdw blurRad="38100" dist="38100" dir="2700000" algn="tl">
                    <a:srgbClr val="C0C0C0"/>
                  </a:outerShdw>
                </a:effectLst>
                <a:latin typeface="Arial" charset="0"/>
              </a:rPr>
              <a:t>Chapter </a:t>
            </a:r>
            <a:r>
              <a:rPr lang="en-US" sz="1400">
                <a:solidFill>
                  <a:schemeClr val="tx1"/>
                </a:solidFill>
                <a:effectLst>
                  <a:outerShdw blurRad="38100" dist="38100" dir="2700000" algn="tl">
                    <a:srgbClr val="C0C0C0"/>
                  </a:outerShdw>
                </a:effectLst>
                <a:latin typeface="Arial" charset="0"/>
              </a:rPr>
              <a:t>10</a:t>
            </a:r>
            <a:endParaRPr lang="en-US" sz="1400" dirty="0">
              <a:solidFill>
                <a:schemeClr val="tx1"/>
              </a:solidFill>
              <a:effectLst>
                <a:outerShdw blurRad="38100" dist="38100" dir="2700000" algn="tl">
                  <a:srgbClr val="C0C0C0"/>
                </a:outerShdw>
              </a:effectLst>
              <a:latin typeface="Arial" charset="0"/>
            </a:endParaRPr>
          </a:p>
        </p:txBody>
      </p:sp>
      <p:pic>
        <p:nvPicPr>
          <p:cNvPr id="4111" name="03M05AN3.avi">
            <a:hlinkClick r:id="" action="ppaction://media"/>
          </p:cNvPr>
          <p:cNvPicPr>
            <a:picLocks noRot="1" noChangeAspect="1" noChangeArrowheads="1"/>
          </p:cNvPicPr>
          <p:nvPr>
            <p:ph sz="half" idx="2"/>
            <a:videoFile r:link="rId2"/>
          </p:nvPr>
        </p:nvPicPr>
        <p:blipFill>
          <a:blip r:embed="rId8">
            <a:extLst>
              <a:ext uri="{28A0092B-C50C-407E-A947-70E740481C1C}">
                <a14:useLocalDpi xmlns:a14="http://schemas.microsoft.com/office/drawing/2010/main" val="0"/>
              </a:ext>
            </a:extLst>
          </a:blip>
          <a:srcRect/>
          <a:stretch>
            <a:fillRect/>
          </a:stretch>
        </p:blipFill>
        <p:spPr>
          <a:xfrm>
            <a:off x="6399213" y="4800600"/>
            <a:ext cx="3276600" cy="178752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overrideClrMapping bg1="lt1" tx1="dk1" bg2="lt2" tx2="dk2" accent1="accent1" accent2="accent2" accent3="accent3" accent4="accent4" accent5="accent5" accent6="accent6" hlink="hlink" folHlink="folHlink"/>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3334" fill="hold"/>
                                        <p:tgtEl>
                                          <p:spTgt spid="4111"/>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repeatCount="indefinite" fill="hold" display="0">
                  <p:stCondLst>
                    <p:cond delay="indefinite"/>
                  </p:stCondLst>
                  <p:endCondLst>
                    <p:cond evt="onNext" delay="0">
                      <p:tgtEl>
                        <p:sldTgt/>
                      </p:tgtEl>
                    </p:cond>
                    <p:cond evt="onPrev" delay="0">
                      <p:tgtEl>
                        <p:sldTgt/>
                      </p:tgtEl>
                    </p:cond>
                  </p:endCondLst>
                </p:cTn>
                <p:tgtEl>
                  <p:spTgt spid="4111"/>
                </p:tgtEl>
              </p:cMediaNode>
            </p:video>
            <p:seq concurrent="1" nextAc="seek">
              <p:cTn id="8" restart="whenNotActive" fill="hold" evtFilter="cancelBubble" nodeType="interactiveSeq">
                <p:stCondLst>
                  <p:cond evt="onClick" delay="0">
                    <p:tgtEl>
                      <p:spTgt spid="4111"/>
                    </p:tgtEl>
                  </p:cond>
                </p:stCondLst>
                <p:endSync evt="end" delay="0">
                  <p:rtn val="all"/>
                </p:endSync>
                <p:childTnLst>
                  <p:par>
                    <p:cTn id="9" fill="hold" nodeType="clickPar">
                      <p:stCondLst>
                        <p:cond delay="0"/>
                      </p:stCondLst>
                      <p:childTnLst>
                        <p:par>
                          <p:cTn id="10" fill="hold" nodeType="withGroup">
                            <p:stCondLst>
                              <p:cond delay="0"/>
                            </p:stCondLst>
                            <p:childTnLst>
                              <p:par>
                                <p:cTn id="11" presetID="2" presetClass="mediacall" presetSubtype="0" fill="hold" nodeType="clickEffect">
                                  <p:stCondLst>
                                    <p:cond delay="0"/>
                                  </p:stCondLst>
                                  <p:childTnLst>
                                    <p:cmd type="call" cmd="togglePause">
                                      <p:cBhvr>
                                        <p:cTn id="12" dur="1" fill="hold"/>
                                        <p:tgtEl>
                                          <p:spTgt spid="4111"/>
                                        </p:tgtEl>
                                      </p:cBhvr>
                                    </p:cmd>
                                  </p:childTnLst>
                                </p:cTn>
                              </p:par>
                            </p:childTnLst>
                          </p:cTn>
                        </p:par>
                      </p:childTnLst>
                    </p:cTn>
                  </p:par>
                </p:childTnLst>
              </p:cTn>
              <p:nextCondLst>
                <p:cond evt="onClick" delay="0">
                  <p:tgtEl>
                    <p:spTgt spid="4111"/>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a:xfrm>
            <a:off x="1370013" y="304800"/>
            <a:ext cx="7159625" cy="1143000"/>
          </a:xfrm>
          <a:solidFill>
            <a:srgbClr val="FFC5CF"/>
          </a:solidFill>
          <a:effectLst>
            <a:outerShdw dist="107763" dir="2700000" algn="ctr" rotWithShape="0">
              <a:schemeClr val="bg2"/>
            </a:outerShdw>
          </a:effectLst>
          <a:extLst>
            <a:ext uri="{91240B29-F687-4F45-9708-019B960494DF}">
              <a14:hiddenLine xmlns:a14="http://schemas.microsoft.com/office/drawing/2010/main" w="25400">
                <a:solidFill>
                  <a:schemeClr val="tx1"/>
                </a:solidFill>
                <a:miter lim="800000"/>
                <a:headEnd/>
                <a:tailEnd/>
              </a14:hiddenLine>
            </a:ext>
          </a:extLst>
        </p:spPr>
        <p:txBody>
          <a:bodyPr/>
          <a:lstStyle/>
          <a:p>
            <a:pPr>
              <a:defRPr/>
            </a:pPr>
            <a:r>
              <a:rPr lang="en-US" altLang="en-US" sz="4000" smtClean="0">
                <a:effectLst>
                  <a:outerShdw blurRad="38100" dist="38100" dir="2700000" algn="tl">
                    <a:srgbClr val="FFFFFF"/>
                  </a:outerShdw>
                </a:effectLst>
                <a:latin typeface="Comic Sans MS" pitchFamily="66" charset="0"/>
              </a:rPr>
              <a:t>Carbon Dioxide, CO</a:t>
            </a:r>
            <a:r>
              <a:rPr lang="en-US" altLang="en-US" sz="4000" baseline="-25000" smtClean="0">
                <a:effectLst>
                  <a:outerShdw blurRad="38100" dist="38100" dir="2700000" algn="tl">
                    <a:srgbClr val="FFFFFF"/>
                  </a:outerShdw>
                </a:effectLst>
                <a:latin typeface="Comic Sans MS" pitchFamily="66" charset="0"/>
              </a:rPr>
              <a:t>2</a:t>
            </a:r>
          </a:p>
        </p:txBody>
      </p:sp>
      <p:pic>
        <p:nvPicPr>
          <p:cNvPr id="59397" name="Picture 5"/>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0413" y="5410200"/>
            <a:ext cx="2955925" cy="1104900"/>
          </a:xfrm>
          <a:prstGeom prst="rect">
            <a:avLst/>
          </a:prstGeom>
          <a:solidFill>
            <a:srgbClr val="FCFEB9"/>
          </a:solidFill>
          <a:ln>
            <a:noFill/>
          </a:ln>
          <a:effectLst>
            <a:outerShdw dist="71842" dir="2700000" algn="ctr" rotWithShape="0">
              <a:schemeClr val="bg2"/>
            </a:outerShdw>
          </a:effectLst>
          <a:extLst>
            <a:ext uri="{91240B29-F687-4F45-9708-019B960494DF}">
              <a14:hiddenLine xmlns:a14="http://schemas.microsoft.com/office/drawing/2010/main" w="50800">
                <a:solidFill>
                  <a:schemeClr val="tx1"/>
                </a:solidFill>
                <a:miter lim="800000"/>
                <a:headEnd/>
                <a:tailEnd/>
              </a14:hiddenLine>
            </a:ext>
          </a:extLst>
        </p:spPr>
      </p:pic>
      <p:pic>
        <p:nvPicPr>
          <p:cNvPr id="59398" name="Picture 6"/>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08613" y="5486400"/>
            <a:ext cx="3700462" cy="1136650"/>
          </a:xfrm>
          <a:prstGeom prst="rect">
            <a:avLst/>
          </a:prstGeom>
          <a:solidFill>
            <a:srgbClr val="FCFEB9"/>
          </a:solidFill>
          <a:ln>
            <a:noFill/>
          </a:ln>
          <a:effectLst>
            <a:outerShdw dist="89803" dir="2700000" algn="ctr" rotWithShape="0">
              <a:schemeClr val="bg2"/>
            </a:outerShdw>
          </a:effectLst>
          <a:extLst>
            <a:ext uri="{91240B29-F687-4F45-9708-019B960494DF}">
              <a14:hiddenLine xmlns:a14="http://schemas.microsoft.com/office/drawing/2010/main" w="50800">
                <a:solidFill>
                  <a:schemeClr val="tx1"/>
                </a:solidFill>
                <a:miter lim="800000"/>
                <a:headEnd/>
                <a:tailEnd/>
              </a14:hiddenLine>
            </a:ext>
          </a:extLst>
        </p:spPr>
      </p:pic>
      <p:sp>
        <p:nvSpPr>
          <p:cNvPr id="59399" name="Line 7"/>
          <p:cNvSpPr>
            <a:spLocks noChangeShapeType="1"/>
          </p:cNvSpPr>
          <p:nvPr/>
        </p:nvSpPr>
        <p:spPr bwMode="auto">
          <a:xfrm>
            <a:off x="4113213" y="6096000"/>
            <a:ext cx="771525" cy="0"/>
          </a:xfrm>
          <a:prstGeom prst="line">
            <a:avLst/>
          </a:prstGeom>
          <a:noFill/>
          <a:ln w="508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effectLst>
                <a:outerShdw blurRad="38100" dist="38100" dir="2700000" algn="tl">
                  <a:srgbClr val="000000">
                    <a:alpha val="43137"/>
                  </a:srgbClr>
                </a:outerShdw>
              </a:effectLst>
              <a:latin typeface="Arial" charset="0"/>
            </a:endParaRPr>
          </a:p>
        </p:txBody>
      </p:sp>
      <p:sp>
        <p:nvSpPr>
          <p:cNvPr id="59401" name="Rectangle 9"/>
          <p:cNvSpPr>
            <a:spLocks noChangeArrowheads="1"/>
          </p:cNvSpPr>
          <p:nvPr/>
        </p:nvSpPr>
        <p:spPr bwMode="auto">
          <a:xfrm>
            <a:off x="989013" y="3352800"/>
            <a:ext cx="8074025" cy="19177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en-US" sz="2400">
                <a:solidFill>
                  <a:schemeClr val="tx1"/>
                </a:solidFill>
                <a:effectLst>
                  <a:outerShdw blurRad="38100" dist="38100" dir="2700000" algn="tl">
                    <a:srgbClr val="FFFFFF"/>
                  </a:outerShdw>
                </a:effectLst>
                <a:latin typeface="Helvetica" charset="0"/>
              </a:rPr>
              <a:t>6.  There are too many electrons in our drawing.  We must form DOUBLE BONDS between C and O.  Instead of sharing only 1 pair, a double bond shares 2 pairs.  So one pair is taken away from each atom and replaced with another bond.</a:t>
            </a:r>
          </a:p>
        </p:txBody>
      </p:sp>
      <p:pic>
        <p:nvPicPr>
          <p:cNvPr id="15367" name="Picture 11" descr="carbon dioxide"/>
          <p:cNvPicPr>
            <a:picLocks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a:xfrm>
            <a:off x="5408613" y="1600200"/>
            <a:ext cx="4267200" cy="13335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9405" name="Text Box 13"/>
          <p:cNvSpPr txBox="1">
            <a:spLocks noChangeArrowheads="1"/>
          </p:cNvSpPr>
          <p:nvPr/>
        </p:nvSpPr>
        <p:spPr bwMode="auto">
          <a:xfrm>
            <a:off x="227013" y="1600200"/>
            <a:ext cx="5257800" cy="17351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sz="2400">
                <a:effectLst>
                  <a:outerShdw blurRad="38100" dist="38100" dir="2700000" algn="tl">
                    <a:srgbClr val="000000"/>
                  </a:outerShdw>
                </a:effectLst>
                <a:latin typeface="Arial" charset="0"/>
              </a:rPr>
              <a:t>C  4 e-</a:t>
            </a:r>
            <a:br>
              <a:rPr lang="en-US" sz="2400">
                <a:effectLst>
                  <a:outerShdw blurRad="38100" dist="38100" dir="2700000" algn="tl">
                    <a:srgbClr val="000000"/>
                  </a:outerShdw>
                </a:effectLst>
                <a:latin typeface="Arial" charset="0"/>
              </a:rPr>
            </a:br>
            <a:r>
              <a:rPr lang="en-US" sz="2400">
                <a:effectLst>
                  <a:outerShdw blurRad="38100" dist="38100" dir="2700000" algn="tl">
                    <a:srgbClr val="000000"/>
                  </a:outerShdw>
                </a:effectLst>
                <a:latin typeface="Arial" charset="0"/>
              </a:rPr>
              <a:t>O  6 e- X 2 O’s = 12 e-</a:t>
            </a:r>
            <a:br>
              <a:rPr lang="en-US" sz="2400">
                <a:effectLst>
                  <a:outerShdw blurRad="38100" dist="38100" dir="2700000" algn="tl">
                    <a:srgbClr val="000000"/>
                  </a:outerShdw>
                </a:effectLst>
                <a:latin typeface="Arial" charset="0"/>
              </a:rPr>
            </a:br>
            <a:r>
              <a:rPr lang="en-US" sz="2400">
                <a:effectLst>
                  <a:outerShdw blurRad="38100" dist="38100" dir="2700000" algn="tl">
                    <a:srgbClr val="000000"/>
                  </a:outerShdw>
                </a:effectLst>
                <a:latin typeface="Arial" charset="0"/>
              </a:rPr>
              <a:t>Total: 16 valence electrons</a:t>
            </a:r>
          </a:p>
          <a:p>
            <a:pPr>
              <a:spcBef>
                <a:spcPct val="50000"/>
              </a:spcBef>
              <a:defRPr/>
            </a:pPr>
            <a:r>
              <a:rPr lang="en-US" sz="2400">
                <a:solidFill>
                  <a:schemeClr val="hlink"/>
                </a:solidFill>
                <a:effectLst>
                  <a:outerShdw blurRad="38100" dist="38100" dir="2700000" algn="tl">
                    <a:srgbClr val="000000"/>
                  </a:outerShdw>
                </a:effectLst>
                <a:latin typeface="Arial" charset="0"/>
              </a:rPr>
              <a:t>How many are in the drawing?</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9401"/>
                                        </p:tgtEl>
                                        <p:attrNameLst>
                                          <p:attrName>style.visibility</p:attrName>
                                        </p:attrNameLst>
                                      </p:cBhvr>
                                      <p:to>
                                        <p:strVal val="visible"/>
                                      </p:to>
                                    </p:set>
                                    <p:animEffect transition="in" filter="dissolve">
                                      <p:cBhvr>
                                        <p:cTn id="7" dur="500"/>
                                        <p:tgtEl>
                                          <p:spTgt spid="59401"/>
                                        </p:tgtEl>
                                      </p:cBhvr>
                                    </p:animEffect>
                                  </p:childTnLst>
                                </p:cTn>
                              </p:par>
                              <p:par>
                                <p:cTn id="8" presetID="9" presetClass="entr" presetSubtype="0" fill="hold" nodeType="withEffect">
                                  <p:stCondLst>
                                    <p:cond delay="0"/>
                                  </p:stCondLst>
                                  <p:childTnLst>
                                    <p:set>
                                      <p:cBhvr>
                                        <p:cTn id="9" dur="1" fill="hold">
                                          <p:stCondLst>
                                            <p:cond delay="0"/>
                                          </p:stCondLst>
                                        </p:cTn>
                                        <p:tgtEl>
                                          <p:spTgt spid="59397"/>
                                        </p:tgtEl>
                                        <p:attrNameLst>
                                          <p:attrName>style.visibility</p:attrName>
                                        </p:attrNameLst>
                                      </p:cBhvr>
                                      <p:to>
                                        <p:strVal val="visible"/>
                                      </p:to>
                                    </p:set>
                                    <p:animEffect transition="in" filter="dissolve">
                                      <p:cBhvr>
                                        <p:cTn id="10" dur="500"/>
                                        <p:tgtEl>
                                          <p:spTgt spid="59397"/>
                                        </p:tgtEl>
                                      </p:cBhvr>
                                    </p:animEffect>
                                  </p:childTnLst>
                                </p:cTn>
                              </p:par>
                              <p:par>
                                <p:cTn id="11" presetID="9" presetClass="entr" presetSubtype="0" fill="hold" nodeType="withEffect">
                                  <p:stCondLst>
                                    <p:cond delay="0"/>
                                  </p:stCondLst>
                                  <p:childTnLst>
                                    <p:set>
                                      <p:cBhvr>
                                        <p:cTn id="12" dur="1" fill="hold">
                                          <p:stCondLst>
                                            <p:cond delay="0"/>
                                          </p:stCondLst>
                                        </p:cTn>
                                        <p:tgtEl>
                                          <p:spTgt spid="59399"/>
                                        </p:tgtEl>
                                        <p:attrNameLst>
                                          <p:attrName>style.visibility</p:attrName>
                                        </p:attrNameLst>
                                      </p:cBhvr>
                                      <p:to>
                                        <p:strVal val="visible"/>
                                      </p:to>
                                    </p:set>
                                    <p:animEffect transition="in" filter="dissolve">
                                      <p:cBhvr>
                                        <p:cTn id="13" dur="500"/>
                                        <p:tgtEl>
                                          <p:spTgt spid="59399"/>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nodeType="clickEffect">
                                  <p:stCondLst>
                                    <p:cond delay="0"/>
                                  </p:stCondLst>
                                  <p:childTnLst>
                                    <p:set>
                                      <p:cBhvr>
                                        <p:cTn id="17" dur="1" fill="hold">
                                          <p:stCondLst>
                                            <p:cond delay="0"/>
                                          </p:stCondLst>
                                        </p:cTn>
                                        <p:tgtEl>
                                          <p:spTgt spid="59398"/>
                                        </p:tgtEl>
                                        <p:attrNameLst>
                                          <p:attrName>style.visibility</p:attrName>
                                        </p:attrNameLst>
                                      </p:cBhvr>
                                      <p:to>
                                        <p:strVal val="visible"/>
                                      </p:to>
                                    </p:set>
                                    <p:animEffect transition="in" filter="dissolve">
                                      <p:cBhvr>
                                        <p:cTn id="18" dur="500"/>
                                        <p:tgtEl>
                                          <p:spTgt spid="593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01"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370013" y="152400"/>
            <a:ext cx="7159625" cy="1143000"/>
          </a:xfrm>
        </p:spPr>
        <p:txBody>
          <a:bodyPr/>
          <a:lstStyle/>
          <a:p>
            <a:r>
              <a:rPr lang="en-US" altLang="en-US" smtClean="0"/>
              <a:t>Keep an Eye on the Ions!</a:t>
            </a:r>
          </a:p>
        </p:txBody>
      </p:sp>
      <p:sp>
        <p:nvSpPr>
          <p:cNvPr id="16387" name="Rectangle 3"/>
          <p:cNvSpPr>
            <a:spLocks noGrp="1" noChangeArrowheads="1"/>
          </p:cNvSpPr>
          <p:nvPr>
            <p:ph type="body" idx="1"/>
          </p:nvPr>
        </p:nvSpPr>
        <p:spPr>
          <a:xfrm>
            <a:off x="1370013" y="1219200"/>
            <a:ext cx="7159625" cy="4114800"/>
          </a:xfrm>
        </p:spPr>
        <p:txBody>
          <a:bodyPr/>
          <a:lstStyle/>
          <a:p>
            <a:r>
              <a:rPr lang="en-US" altLang="en-US" smtClean="0"/>
              <a:t>Anions – add the electrons gained from the charge to the valence (step 2)</a:t>
            </a:r>
          </a:p>
          <a:p>
            <a:r>
              <a:rPr lang="en-US" altLang="en-US" smtClean="0"/>
              <a:t>Cations – subtract the electrons lost from the charge to the valence (step 2)</a:t>
            </a:r>
          </a:p>
          <a:p>
            <a:r>
              <a:rPr lang="en-US" altLang="en-US" smtClean="0"/>
              <a:t>Put [ ] around the entire structure, and indicate the charge at the top right</a:t>
            </a:r>
          </a:p>
        </p:txBody>
      </p:sp>
      <p:pic>
        <p:nvPicPr>
          <p:cNvPr id="16388" name="Picture 5" descr="128che3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0013" y="3657600"/>
            <a:ext cx="7239000" cy="267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rand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Grp="1" noChangeArrowheads="1"/>
          </p:cNvSpPr>
          <p:nvPr>
            <p:ph type="title"/>
          </p:nvPr>
        </p:nvSpPr>
        <p:spPr>
          <a:xfrm>
            <a:off x="685800" y="457200"/>
            <a:ext cx="8416925" cy="685800"/>
          </a:xfrm>
          <a:effectLst>
            <a:outerShdw dist="35921" dir="2700000" algn="ctr" rotWithShape="0">
              <a:schemeClr val="bg2"/>
            </a:outerShdw>
          </a:effectLst>
          <a:extLst>
            <a:ext uri="{91240B29-F687-4F45-9708-019B960494DF}">
              <a14:hiddenLine xmlns:a14="http://schemas.microsoft.com/office/drawing/2010/main" w="25400">
                <a:solidFill>
                  <a:schemeClr val="tx1"/>
                </a:solidFill>
                <a:miter lim="800000"/>
                <a:headEnd/>
                <a:tailEnd/>
              </a14:hiddenLine>
            </a:ext>
          </a:extLst>
        </p:spPr>
        <p:txBody>
          <a:bodyPr/>
          <a:lstStyle/>
          <a:p>
            <a:pPr>
              <a:defRPr/>
            </a:pPr>
            <a:r>
              <a:rPr lang="en-US" altLang="en-US" sz="4400" smtClean="0">
                <a:solidFill>
                  <a:schemeClr val="hlink"/>
                </a:solidFill>
                <a:effectLst>
                  <a:outerShdw blurRad="38100" dist="38100" dir="2700000" algn="tl">
                    <a:srgbClr val="000000"/>
                  </a:outerShdw>
                </a:effectLst>
                <a:latin typeface="Comic Sans MS" pitchFamily="66" charset="0"/>
              </a:rPr>
              <a:t>Violations of the Octet Rule</a:t>
            </a:r>
            <a:br>
              <a:rPr lang="en-US" altLang="en-US" sz="4400" smtClean="0">
                <a:solidFill>
                  <a:schemeClr val="hlink"/>
                </a:solidFill>
                <a:effectLst>
                  <a:outerShdw blurRad="38100" dist="38100" dir="2700000" algn="tl">
                    <a:srgbClr val="000000"/>
                  </a:outerShdw>
                </a:effectLst>
                <a:latin typeface="Comic Sans MS" pitchFamily="66" charset="0"/>
              </a:rPr>
            </a:br>
            <a:r>
              <a:rPr lang="en-US" altLang="en-US" sz="1600" smtClean="0">
                <a:solidFill>
                  <a:schemeClr val="hlink"/>
                </a:solidFill>
                <a:effectLst>
                  <a:outerShdw blurRad="38100" dist="38100" dir="2700000" algn="tl">
                    <a:srgbClr val="000000"/>
                  </a:outerShdw>
                </a:effectLst>
                <a:latin typeface="Comic Sans MS" pitchFamily="66" charset="0"/>
              </a:rPr>
              <a:t>(Honors only)</a:t>
            </a:r>
            <a:endParaRPr lang="en-US" altLang="en-US" sz="1600" smtClean="0">
              <a:solidFill>
                <a:schemeClr val="hlink"/>
              </a:solidFill>
              <a:effectLst>
                <a:outerShdw blurRad="38100" dist="38100" dir="2700000" algn="tl">
                  <a:srgbClr val="000000"/>
                </a:outerShdw>
              </a:effectLst>
            </a:endParaRPr>
          </a:p>
        </p:txBody>
      </p:sp>
      <p:sp>
        <p:nvSpPr>
          <p:cNvPr id="65540" name="Rectangle 4"/>
          <p:cNvSpPr>
            <a:spLocks noGrp="1" noChangeArrowheads="1"/>
          </p:cNvSpPr>
          <p:nvPr>
            <p:ph type="body" idx="1"/>
          </p:nvPr>
        </p:nvSpPr>
        <p:spPr>
          <a:xfrm>
            <a:off x="455613" y="1295400"/>
            <a:ext cx="6477000" cy="2057400"/>
          </a:xfrm>
        </p:spPr>
        <p:txBody>
          <a:bodyPr/>
          <a:lstStyle/>
          <a:p>
            <a:pPr>
              <a:buFontTx/>
              <a:buNone/>
              <a:defRPr/>
            </a:pPr>
            <a:r>
              <a:rPr lang="en-US" altLang="en-US" sz="2800" smtClean="0">
                <a:effectLst>
                  <a:outerShdw blurRad="38100" dist="38100" dir="2700000" algn="tl">
                    <a:srgbClr val="FFFFFF"/>
                  </a:outerShdw>
                </a:effectLst>
              </a:rPr>
              <a:t>Usually occurs with B and elements of higher periods. Common exceptions are: Be, B, P, S, and Xe. </a:t>
            </a:r>
          </a:p>
        </p:txBody>
      </p:sp>
      <p:grpSp>
        <p:nvGrpSpPr>
          <p:cNvPr id="17412" name="Group 8"/>
          <p:cNvGrpSpPr>
            <a:grpSpLocks/>
          </p:cNvGrpSpPr>
          <p:nvPr/>
        </p:nvGrpSpPr>
        <p:grpSpPr bwMode="auto">
          <a:xfrm>
            <a:off x="455613" y="3733800"/>
            <a:ext cx="2908300" cy="2638425"/>
            <a:chOff x="782" y="1941"/>
            <a:chExt cx="1833" cy="1662"/>
          </a:xfrm>
        </p:grpSpPr>
        <p:pic>
          <p:nvPicPr>
            <p:cNvPr id="17417" name="Picture 5"/>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2" y="1941"/>
              <a:ext cx="1833" cy="166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418" name="Rectangle 6"/>
            <p:cNvSpPr>
              <a:spLocks noChangeArrowheads="1"/>
            </p:cNvSpPr>
            <p:nvPr/>
          </p:nvSpPr>
          <p:spPr bwMode="auto">
            <a:xfrm>
              <a:off x="1706" y="3150"/>
              <a:ext cx="548" cy="363"/>
            </a:xfrm>
            <a:prstGeom prst="rect">
              <a:avLst/>
            </a:prstGeom>
            <a:noFill/>
            <a:ln>
              <a:noFill/>
            </a:ln>
            <a:effectLst>
              <a:outerShdw dist="53882"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chemeClr val="tx1"/>
                  </a:solidFill>
                  <a:miter lim="800000"/>
                  <a:headEnd/>
                  <a:tailEnd/>
                </a14:hiddenLine>
              </a:ext>
            </a:extLst>
          </p:spPr>
          <p:txBody>
            <a:bodyPr wrap="none" lIns="90487" tIns="44450" rIns="90487" bIns="44450">
              <a:spAutoFit/>
            </a:bodyPr>
            <a:lstStyle>
              <a:lvl1pPr>
                <a:defRPr sz="2800" b="1">
                  <a:solidFill>
                    <a:srgbClr val="FAFD00"/>
                  </a:solidFill>
                  <a:latin typeface="Arial" panose="020B0604020202020204" pitchFamily="34" charset="0"/>
                </a:defRPr>
              </a:lvl1pPr>
              <a:lvl2pPr marL="742950" indent="-285750">
                <a:defRPr sz="2800" b="1">
                  <a:solidFill>
                    <a:srgbClr val="FAFD00"/>
                  </a:solidFill>
                  <a:latin typeface="Arial" panose="020B0604020202020204" pitchFamily="34" charset="0"/>
                </a:defRPr>
              </a:lvl2pPr>
              <a:lvl3pPr marL="1143000" indent="-228600">
                <a:defRPr sz="2800" b="1">
                  <a:solidFill>
                    <a:srgbClr val="FAFD00"/>
                  </a:solidFill>
                  <a:latin typeface="Arial" panose="020B0604020202020204" pitchFamily="34" charset="0"/>
                </a:defRPr>
              </a:lvl3pPr>
              <a:lvl4pPr marL="1600200" indent="-228600">
                <a:defRPr sz="2800" b="1">
                  <a:solidFill>
                    <a:srgbClr val="FAFD00"/>
                  </a:solidFill>
                  <a:latin typeface="Arial" panose="020B0604020202020204" pitchFamily="34" charset="0"/>
                </a:defRPr>
              </a:lvl4pPr>
              <a:lvl5pPr marL="2057400" indent="-228600">
                <a:defRPr sz="2800" b="1">
                  <a:solidFill>
                    <a:srgbClr val="FAFD00"/>
                  </a:solidFill>
                  <a:latin typeface="Arial" panose="020B0604020202020204" pitchFamily="34" charset="0"/>
                </a:defRPr>
              </a:lvl5pPr>
              <a:lvl6pPr marL="2514600" indent="-228600" eaLnBrk="0" fontAlgn="base" hangingPunct="0">
                <a:spcBef>
                  <a:spcPct val="0"/>
                </a:spcBef>
                <a:spcAft>
                  <a:spcPct val="0"/>
                </a:spcAft>
                <a:defRPr sz="2800" b="1">
                  <a:solidFill>
                    <a:srgbClr val="FAFD00"/>
                  </a:solidFill>
                  <a:latin typeface="Arial" panose="020B0604020202020204" pitchFamily="34" charset="0"/>
                </a:defRPr>
              </a:lvl6pPr>
              <a:lvl7pPr marL="2971800" indent="-228600" eaLnBrk="0" fontAlgn="base" hangingPunct="0">
                <a:spcBef>
                  <a:spcPct val="0"/>
                </a:spcBef>
                <a:spcAft>
                  <a:spcPct val="0"/>
                </a:spcAft>
                <a:defRPr sz="2800" b="1">
                  <a:solidFill>
                    <a:srgbClr val="FAFD00"/>
                  </a:solidFill>
                  <a:latin typeface="Arial" panose="020B0604020202020204" pitchFamily="34" charset="0"/>
                </a:defRPr>
              </a:lvl7pPr>
              <a:lvl8pPr marL="3429000" indent="-228600" eaLnBrk="0" fontAlgn="base" hangingPunct="0">
                <a:spcBef>
                  <a:spcPct val="0"/>
                </a:spcBef>
                <a:spcAft>
                  <a:spcPct val="0"/>
                </a:spcAft>
                <a:defRPr sz="2800" b="1">
                  <a:solidFill>
                    <a:srgbClr val="FAFD00"/>
                  </a:solidFill>
                  <a:latin typeface="Arial" panose="020B0604020202020204" pitchFamily="34" charset="0"/>
                </a:defRPr>
              </a:lvl8pPr>
              <a:lvl9pPr marL="3886200" indent="-228600" eaLnBrk="0" fontAlgn="base" hangingPunct="0">
                <a:spcBef>
                  <a:spcPct val="0"/>
                </a:spcBef>
                <a:spcAft>
                  <a:spcPct val="0"/>
                </a:spcAft>
                <a:defRPr sz="2800" b="1">
                  <a:solidFill>
                    <a:srgbClr val="FAFD00"/>
                  </a:solidFill>
                  <a:latin typeface="Arial" panose="020B0604020202020204" pitchFamily="34" charset="0"/>
                </a:defRPr>
              </a:lvl9pPr>
            </a:lstStyle>
            <a:p>
              <a:r>
                <a:rPr lang="en-US" altLang="en-US" sz="3200">
                  <a:solidFill>
                    <a:schemeClr val="tx1"/>
                  </a:solidFill>
                </a:rPr>
                <a:t>BF</a:t>
              </a:r>
              <a:r>
                <a:rPr lang="en-US" altLang="en-US" sz="3200" baseline="-25000">
                  <a:solidFill>
                    <a:schemeClr val="tx1"/>
                  </a:solidFill>
                </a:rPr>
                <a:t>3</a:t>
              </a:r>
            </a:p>
          </p:txBody>
        </p:sp>
      </p:grpSp>
      <p:grpSp>
        <p:nvGrpSpPr>
          <p:cNvPr id="17413" name="Group 9"/>
          <p:cNvGrpSpPr>
            <a:grpSpLocks/>
          </p:cNvGrpSpPr>
          <p:nvPr/>
        </p:nvGrpSpPr>
        <p:grpSpPr bwMode="auto">
          <a:xfrm>
            <a:off x="7008813" y="2133600"/>
            <a:ext cx="2654300" cy="4191000"/>
            <a:chOff x="3423" y="1320"/>
            <a:chExt cx="1673" cy="2640"/>
          </a:xfrm>
        </p:grpSpPr>
        <p:pic>
          <p:nvPicPr>
            <p:cNvPr id="17415" name="Picture 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3" y="1320"/>
              <a:ext cx="1673" cy="264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416" name="Rectangle 7"/>
            <p:cNvSpPr>
              <a:spLocks noChangeArrowheads="1"/>
            </p:cNvSpPr>
            <p:nvPr/>
          </p:nvSpPr>
          <p:spPr bwMode="auto">
            <a:xfrm>
              <a:off x="3474" y="3150"/>
              <a:ext cx="534" cy="363"/>
            </a:xfrm>
            <a:prstGeom prst="rect">
              <a:avLst/>
            </a:prstGeom>
            <a:noFill/>
            <a:ln>
              <a:noFill/>
            </a:ln>
            <a:effectLst>
              <a:outerShdw dist="53882"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chemeClr val="tx1"/>
                  </a:solidFill>
                  <a:miter lim="800000"/>
                  <a:headEnd/>
                  <a:tailEnd/>
                </a14:hiddenLine>
              </a:ext>
            </a:extLst>
          </p:spPr>
          <p:txBody>
            <a:bodyPr wrap="none" lIns="90487" tIns="44450" rIns="90487" bIns="44450">
              <a:spAutoFit/>
            </a:bodyPr>
            <a:lstStyle>
              <a:lvl1pPr>
                <a:defRPr sz="2800" b="1">
                  <a:solidFill>
                    <a:srgbClr val="FAFD00"/>
                  </a:solidFill>
                  <a:latin typeface="Arial" panose="020B0604020202020204" pitchFamily="34" charset="0"/>
                </a:defRPr>
              </a:lvl1pPr>
              <a:lvl2pPr marL="742950" indent="-285750">
                <a:defRPr sz="2800" b="1">
                  <a:solidFill>
                    <a:srgbClr val="FAFD00"/>
                  </a:solidFill>
                  <a:latin typeface="Arial" panose="020B0604020202020204" pitchFamily="34" charset="0"/>
                </a:defRPr>
              </a:lvl2pPr>
              <a:lvl3pPr marL="1143000" indent="-228600">
                <a:defRPr sz="2800" b="1">
                  <a:solidFill>
                    <a:srgbClr val="FAFD00"/>
                  </a:solidFill>
                  <a:latin typeface="Arial" panose="020B0604020202020204" pitchFamily="34" charset="0"/>
                </a:defRPr>
              </a:lvl3pPr>
              <a:lvl4pPr marL="1600200" indent="-228600">
                <a:defRPr sz="2800" b="1">
                  <a:solidFill>
                    <a:srgbClr val="FAFD00"/>
                  </a:solidFill>
                  <a:latin typeface="Arial" panose="020B0604020202020204" pitchFamily="34" charset="0"/>
                </a:defRPr>
              </a:lvl4pPr>
              <a:lvl5pPr marL="2057400" indent="-228600">
                <a:defRPr sz="2800" b="1">
                  <a:solidFill>
                    <a:srgbClr val="FAFD00"/>
                  </a:solidFill>
                  <a:latin typeface="Arial" panose="020B0604020202020204" pitchFamily="34" charset="0"/>
                </a:defRPr>
              </a:lvl5pPr>
              <a:lvl6pPr marL="2514600" indent="-228600" eaLnBrk="0" fontAlgn="base" hangingPunct="0">
                <a:spcBef>
                  <a:spcPct val="0"/>
                </a:spcBef>
                <a:spcAft>
                  <a:spcPct val="0"/>
                </a:spcAft>
                <a:defRPr sz="2800" b="1">
                  <a:solidFill>
                    <a:srgbClr val="FAFD00"/>
                  </a:solidFill>
                  <a:latin typeface="Arial" panose="020B0604020202020204" pitchFamily="34" charset="0"/>
                </a:defRPr>
              </a:lvl6pPr>
              <a:lvl7pPr marL="2971800" indent="-228600" eaLnBrk="0" fontAlgn="base" hangingPunct="0">
                <a:spcBef>
                  <a:spcPct val="0"/>
                </a:spcBef>
                <a:spcAft>
                  <a:spcPct val="0"/>
                </a:spcAft>
                <a:defRPr sz="2800" b="1">
                  <a:solidFill>
                    <a:srgbClr val="FAFD00"/>
                  </a:solidFill>
                  <a:latin typeface="Arial" panose="020B0604020202020204" pitchFamily="34" charset="0"/>
                </a:defRPr>
              </a:lvl7pPr>
              <a:lvl8pPr marL="3429000" indent="-228600" eaLnBrk="0" fontAlgn="base" hangingPunct="0">
                <a:spcBef>
                  <a:spcPct val="0"/>
                </a:spcBef>
                <a:spcAft>
                  <a:spcPct val="0"/>
                </a:spcAft>
                <a:defRPr sz="2800" b="1">
                  <a:solidFill>
                    <a:srgbClr val="FAFD00"/>
                  </a:solidFill>
                  <a:latin typeface="Arial" panose="020B0604020202020204" pitchFamily="34" charset="0"/>
                </a:defRPr>
              </a:lvl8pPr>
              <a:lvl9pPr marL="3886200" indent="-228600" eaLnBrk="0" fontAlgn="base" hangingPunct="0">
                <a:spcBef>
                  <a:spcPct val="0"/>
                </a:spcBef>
                <a:spcAft>
                  <a:spcPct val="0"/>
                </a:spcAft>
                <a:defRPr sz="2800" b="1">
                  <a:solidFill>
                    <a:srgbClr val="FAFD00"/>
                  </a:solidFill>
                  <a:latin typeface="Arial" panose="020B0604020202020204" pitchFamily="34" charset="0"/>
                </a:defRPr>
              </a:lvl9pPr>
            </a:lstStyle>
            <a:p>
              <a:r>
                <a:rPr lang="en-US" altLang="en-US" sz="3200">
                  <a:solidFill>
                    <a:schemeClr val="tx1"/>
                  </a:solidFill>
                </a:rPr>
                <a:t>SF</a:t>
              </a:r>
              <a:r>
                <a:rPr lang="en-US" altLang="en-US" sz="3200" baseline="-25000">
                  <a:solidFill>
                    <a:schemeClr val="tx1"/>
                  </a:solidFill>
                </a:rPr>
                <a:t>4</a:t>
              </a:r>
            </a:p>
          </p:txBody>
        </p:sp>
      </p:grpSp>
      <p:sp>
        <p:nvSpPr>
          <p:cNvPr id="65546" name="Text Box 10"/>
          <p:cNvSpPr txBox="1">
            <a:spLocks noChangeArrowheads="1"/>
          </p:cNvSpPr>
          <p:nvPr/>
        </p:nvSpPr>
        <p:spPr bwMode="auto">
          <a:xfrm>
            <a:off x="3503613" y="2971800"/>
            <a:ext cx="2971800" cy="30845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a:solidFill>
                  <a:schemeClr val="tx1"/>
                </a:solidFill>
                <a:effectLst>
                  <a:outerShdw blurRad="38100" dist="38100" dir="2700000" algn="tl">
                    <a:srgbClr val="FFFFFF"/>
                  </a:outerShdw>
                </a:effectLst>
                <a:latin typeface="Arial" charset="0"/>
              </a:rPr>
              <a:t>Be: 4</a:t>
            </a:r>
          </a:p>
          <a:p>
            <a:pPr>
              <a:spcBef>
                <a:spcPct val="50000"/>
              </a:spcBef>
              <a:defRPr/>
            </a:pPr>
            <a:r>
              <a:rPr lang="en-US">
                <a:solidFill>
                  <a:schemeClr val="tx1"/>
                </a:solidFill>
                <a:effectLst>
                  <a:outerShdw blurRad="38100" dist="38100" dir="2700000" algn="tl">
                    <a:srgbClr val="FFFFFF"/>
                  </a:outerShdw>
                </a:effectLst>
                <a:latin typeface="Arial" charset="0"/>
              </a:rPr>
              <a:t>B: 6</a:t>
            </a:r>
          </a:p>
          <a:p>
            <a:pPr>
              <a:spcBef>
                <a:spcPct val="50000"/>
              </a:spcBef>
              <a:defRPr/>
            </a:pPr>
            <a:r>
              <a:rPr lang="en-US">
                <a:solidFill>
                  <a:schemeClr val="tx1"/>
                </a:solidFill>
                <a:effectLst>
                  <a:outerShdw blurRad="38100" dist="38100" dir="2700000" algn="tl">
                    <a:srgbClr val="FFFFFF"/>
                  </a:outerShdw>
                </a:effectLst>
                <a:latin typeface="Arial" charset="0"/>
              </a:rPr>
              <a:t>P: 8 OR 10</a:t>
            </a:r>
          </a:p>
          <a:p>
            <a:pPr>
              <a:spcBef>
                <a:spcPct val="50000"/>
              </a:spcBef>
              <a:defRPr/>
            </a:pPr>
            <a:r>
              <a:rPr lang="en-US">
                <a:solidFill>
                  <a:schemeClr val="tx1"/>
                </a:solidFill>
                <a:effectLst>
                  <a:outerShdw blurRad="38100" dist="38100" dir="2700000" algn="tl">
                    <a:srgbClr val="FFFFFF"/>
                  </a:outerShdw>
                </a:effectLst>
                <a:latin typeface="Arial" charset="0"/>
              </a:rPr>
              <a:t>S: 8, 10, OR 12</a:t>
            </a:r>
          </a:p>
          <a:p>
            <a:pPr>
              <a:spcBef>
                <a:spcPct val="50000"/>
              </a:spcBef>
              <a:defRPr/>
            </a:pPr>
            <a:r>
              <a:rPr lang="en-US">
                <a:solidFill>
                  <a:schemeClr val="tx1"/>
                </a:solidFill>
                <a:effectLst>
                  <a:outerShdw blurRad="38100" dist="38100" dir="2700000" algn="tl">
                    <a:srgbClr val="FFFFFF"/>
                  </a:outerShdw>
                </a:effectLst>
                <a:latin typeface="Arial" charset="0"/>
              </a:rPr>
              <a:t>Xe: 8, 10, OR 12</a:t>
            </a:r>
          </a:p>
        </p:txBody>
      </p:sp>
    </p:spTree>
  </p:cSld>
  <p:clrMapOvr>
    <a:masterClrMapping/>
  </p:clrMapOvr>
  <p:transition>
    <p:rand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FFFFFF"/>
            </a:gs>
          </a:gsLst>
          <a:lin ang="5400000" scaled="1"/>
        </a:gradFill>
        <a:effectLst/>
      </p:bgPr>
    </p:bg>
    <p:spTree>
      <p:nvGrpSpPr>
        <p:cNvPr id="1" name=""/>
        <p:cNvGrpSpPr/>
        <p:nvPr/>
      </p:nvGrpSpPr>
      <p:grpSpPr>
        <a:xfrm>
          <a:off x="0" y="0"/>
          <a:ext cx="0" cy="0"/>
          <a:chOff x="0" y="0"/>
          <a:chExt cx="0" cy="0"/>
        </a:xfrm>
      </p:grpSpPr>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9663" y="1447800"/>
            <a:ext cx="3529012" cy="2947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hlink"/>
                  </a:outerShdw>
                </a:effectLst>
              </a14:hiddenEffects>
            </a:ext>
          </a:extLst>
        </p:spPr>
      </p:pic>
      <p:pic>
        <p:nvPicPr>
          <p:cNvPr id="18435" name="Picture 3"/>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5775" y="1092200"/>
            <a:ext cx="3454400" cy="3467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hlink"/>
                  </a:outerShdw>
                </a:effectLst>
              </a14:hiddenEffects>
            </a:ext>
          </a:extLst>
        </p:spPr>
      </p:pic>
      <p:pic>
        <p:nvPicPr>
          <p:cNvPr id="18436" name="Picture 4"/>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8213" y="3962400"/>
            <a:ext cx="2144712" cy="210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hlink"/>
                  </a:outerShdw>
                </a:effectLst>
              </a14:hiddenEffects>
            </a:ext>
          </a:extLst>
        </p:spPr>
      </p:pic>
      <p:sp>
        <p:nvSpPr>
          <p:cNvPr id="86021" name="Rectangle 5"/>
          <p:cNvSpPr>
            <a:spLocks noGrp="1" noChangeArrowheads="1"/>
          </p:cNvSpPr>
          <p:nvPr>
            <p:ph type="title"/>
          </p:nvPr>
        </p:nvSpPr>
        <p:spPr>
          <a:xfrm>
            <a:off x="1371600" y="457200"/>
            <a:ext cx="7159625" cy="1143000"/>
          </a:xfrm>
          <a:effectLst>
            <a:outerShdw dist="71842" dir="2700000" algn="ctr" rotWithShape="0">
              <a:schemeClr val="tx2"/>
            </a:outerShdw>
          </a:effectLst>
        </p:spPr>
        <p:txBody>
          <a:bodyPr/>
          <a:lstStyle/>
          <a:p>
            <a:pPr>
              <a:defRPr/>
            </a:pPr>
            <a:r>
              <a:rPr lang="en-US" altLang="en-US" sz="4800" smtClean="0">
                <a:solidFill>
                  <a:schemeClr val="hlink"/>
                </a:solidFill>
                <a:effectLst>
                  <a:outerShdw blurRad="38100" dist="38100" dir="2700000" algn="tl">
                    <a:srgbClr val="000000"/>
                  </a:outerShdw>
                </a:effectLst>
                <a:latin typeface="Comic Sans MS" pitchFamily="66" charset="0"/>
              </a:rPr>
              <a:t>MOLECULAR GEOMETRY</a:t>
            </a:r>
            <a:endParaRPr lang="en-US" altLang="en-US" sz="5400" smtClean="0">
              <a:solidFill>
                <a:schemeClr val="hlink"/>
              </a:solidFill>
              <a:effectLst>
                <a:outerShdw blurRad="38100" dist="38100" dir="2700000" algn="tl">
                  <a:srgbClr val="000000"/>
                </a:outerShdw>
              </a:effectLst>
            </a:endParaRPr>
          </a:p>
        </p:txBody>
      </p:sp>
      <p:pic>
        <p:nvPicPr>
          <p:cNvPr id="18438" name="Picture 6"/>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03763" y="4038600"/>
            <a:ext cx="3960812" cy="2501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hlink"/>
                  </a:outerShdw>
                </a:effectLst>
              </a14:hiddenEffects>
            </a:ext>
          </a:extLst>
        </p:spPr>
      </p:pic>
    </p:spTree>
  </p:cSld>
  <p:clrMapOvr>
    <a:masterClrMapping/>
  </p:clrMapOvr>
  <p:transition>
    <p:rand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Rectangle 2"/>
          <p:cNvSpPr>
            <a:spLocks noGrp="1" noChangeArrowheads="1"/>
          </p:cNvSpPr>
          <p:nvPr>
            <p:ph type="body" sz="half" idx="1"/>
          </p:nvPr>
        </p:nvSpPr>
        <p:spPr>
          <a:xfrm>
            <a:off x="531813" y="1981200"/>
            <a:ext cx="5410200" cy="4114800"/>
          </a:xfrm>
        </p:spPr>
        <p:txBody>
          <a:bodyPr/>
          <a:lstStyle/>
          <a:p>
            <a:pPr>
              <a:buFontTx/>
              <a:buNone/>
              <a:defRPr/>
            </a:pPr>
            <a:r>
              <a:rPr lang="en-US" altLang="en-US" sz="4800" smtClean="0">
                <a:solidFill>
                  <a:srgbClr val="063DE8"/>
                </a:solidFill>
                <a:effectLst>
                  <a:outerShdw blurRad="38100" dist="38100" dir="2700000" algn="tl">
                    <a:srgbClr val="000000"/>
                  </a:outerShdw>
                </a:effectLst>
                <a:latin typeface="Helvetica" charset="0"/>
              </a:rPr>
              <a:t> 		VSEPR</a:t>
            </a:r>
            <a:r>
              <a:rPr lang="en-US" altLang="en-US" sz="4800" smtClean="0">
                <a:effectLst>
                  <a:outerShdw blurRad="38100" dist="38100" dir="2700000" algn="tl">
                    <a:srgbClr val="FFFFFF"/>
                  </a:outerShdw>
                </a:effectLst>
                <a:latin typeface="Helvetica" charset="0"/>
              </a:rPr>
              <a:t> </a:t>
            </a:r>
            <a:endParaRPr lang="en-US" altLang="en-US" smtClean="0">
              <a:effectLst>
                <a:outerShdw blurRad="38100" dist="38100" dir="2700000" algn="tl">
                  <a:srgbClr val="FFFFFF"/>
                </a:outerShdw>
              </a:effectLst>
              <a:latin typeface="Helvetica" charset="0"/>
            </a:endParaRPr>
          </a:p>
          <a:p>
            <a:pPr>
              <a:defRPr/>
            </a:pPr>
            <a:r>
              <a:rPr lang="en-US" altLang="en-US" sz="3600" smtClean="0">
                <a:solidFill>
                  <a:schemeClr val="hlink"/>
                </a:solidFill>
                <a:effectLst>
                  <a:outerShdw blurRad="38100" dist="38100" dir="2700000" algn="tl">
                    <a:srgbClr val="000000"/>
                  </a:outerShdw>
                </a:effectLst>
                <a:latin typeface="Helvetica" charset="0"/>
              </a:rPr>
              <a:t>V</a:t>
            </a:r>
            <a:r>
              <a:rPr lang="en-US" altLang="en-US" smtClean="0">
                <a:effectLst>
                  <a:outerShdw blurRad="38100" dist="38100" dir="2700000" algn="tl">
                    <a:srgbClr val="FFFFFF"/>
                  </a:outerShdw>
                </a:effectLst>
                <a:latin typeface="Helvetica" charset="0"/>
              </a:rPr>
              <a:t>alence </a:t>
            </a:r>
            <a:r>
              <a:rPr lang="en-US" altLang="en-US" sz="3600" smtClean="0">
                <a:solidFill>
                  <a:schemeClr val="hlink"/>
                </a:solidFill>
                <a:effectLst>
                  <a:outerShdw blurRad="38100" dist="38100" dir="2700000" algn="tl">
                    <a:srgbClr val="000000"/>
                  </a:outerShdw>
                </a:effectLst>
                <a:latin typeface="Helvetica" charset="0"/>
              </a:rPr>
              <a:t>S</a:t>
            </a:r>
            <a:r>
              <a:rPr lang="en-US" altLang="en-US" smtClean="0">
                <a:effectLst>
                  <a:outerShdw blurRad="38100" dist="38100" dir="2700000" algn="tl">
                    <a:srgbClr val="FFFFFF"/>
                  </a:outerShdw>
                </a:effectLst>
                <a:latin typeface="Helvetica" charset="0"/>
              </a:rPr>
              <a:t>hell </a:t>
            </a:r>
            <a:r>
              <a:rPr lang="en-US" altLang="en-US" sz="3600" smtClean="0">
                <a:solidFill>
                  <a:schemeClr val="hlink"/>
                </a:solidFill>
                <a:effectLst>
                  <a:outerShdw blurRad="38100" dist="38100" dir="2700000" algn="tl">
                    <a:srgbClr val="000000"/>
                  </a:outerShdw>
                </a:effectLst>
                <a:latin typeface="Helvetica" charset="0"/>
              </a:rPr>
              <a:t>E</a:t>
            </a:r>
            <a:r>
              <a:rPr lang="en-US" altLang="en-US" smtClean="0">
                <a:effectLst>
                  <a:outerShdw blurRad="38100" dist="38100" dir="2700000" algn="tl">
                    <a:srgbClr val="FFFFFF"/>
                  </a:outerShdw>
                </a:effectLst>
                <a:latin typeface="Helvetica" charset="0"/>
              </a:rPr>
              <a:t>lectron </a:t>
            </a:r>
            <a:r>
              <a:rPr lang="en-US" altLang="en-US" sz="3600" smtClean="0">
                <a:solidFill>
                  <a:schemeClr val="hlink"/>
                </a:solidFill>
                <a:effectLst>
                  <a:outerShdw blurRad="38100" dist="38100" dir="2700000" algn="tl">
                    <a:srgbClr val="000000"/>
                  </a:outerShdw>
                </a:effectLst>
                <a:latin typeface="Helvetica" charset="0"/>
              </a:rPr>
              <a:t>P</a:t>
            </a:r>
            <a:r>
              <a:rPr lang="en-US" altLang="en-US" smtClean="0">
                <a:effectLst>
                  <a:outerShdw blurRad="38100" dist="38100" dir="2700000" algn="tl">
                    <a:srgbClr val="FFFFFF"/>
                  </a:outerShdw>
                </a:effectLst>
                <a:latin typeface="Helvetica" charset="0"/>
              </a:rPr>
              <a:t>air </a:t>
            </a:r>
            <a:r>
              <a:rPr lang="en-US" altLang="en-US" sz="3600" smtClean="0">
                <a:solidFill>
                  <a:schemeClr val="hlink"/>
                </a:solidFill>
                <a:effectLst>
                  <a:outerShdw blurRad="38100" dist="38100" dir="2700000" algn="tl">
                    <a:srgbClr val="000000"/>
                  </a:outerShdw>
                </a:effectLst>
                <a:latin typeface="Helvetica" charset="0"/>
              </a:rPr>
              <a:t>R</a:t>
            </a:r>
            <a:r>
              <a:rPr lang="en-US" altLang="en-US" smtClean="0">
                <a:effectLst>
                  <a:outerShdw blurRad="38100" dist="38100" dir="2700000" algn="tl">
                    <a:srgbClr val="FFFFFF"/>
                  </a:outerShdw>
                </a:effectLst>
                <a:latin typeface="Helvetica" charset="0"/>
              </a:rPr>
              <a:t>epulsion theory.</a:t>
            </a:r>
          </a:p>
          <a:p>
            <a:pPr>
              <a:defRPr/>
            </a:pPr>
            <a:r>
              <a:rPr lang="en-US" altLang="en-US" sz="2800" smtClean="0">
                <a:effectLst>
                  <a:outerShdw blurRad="38100" dist="38100" dir="2700000" algn="tl">
                    <a:srgbClr val="FFFFFF"/>
                  </a:outerShdw>
                </a:effectLst>
                <a:latin typeface="Helvetica" charset="0"/>
              </a:rPr>
              <a:t>Most important factor in determining geometry is relative </a:t>
            </a:r>
            <a:r>
              <a:rPr lang="en-US" altLang="en-US" sz="2800" smtClean="0">
                <a:solidFill>
                  <a:schemeClr val="bg1"/>
                </a:solidFill>
                <a:effectLst>
                  <a:outerShdw blurRad="38100" dist="38100" dir="2700000" algn="tl">
                    <a:srgbClr val="000000"/>
                  </a:outerShdw>
                </a:effectLst>
                <a:latin typeface="Helvetica" charset="0"/>
              </a:rPr>
              <a:t>repulsion between electron pairs.</a:t>
            </a:r>
          </a:p>
        </p:txBody>
      </p:sp>
      <p:sp>
        <p:nvSpPr>
          <p:cNvPr id="87043" name="Rectangle 3"/>
          <p:cNvSpPr>
            <a:spLocks noChangeArrowheads="1"/>
          </p:cNvSpPr>
          <p:nvPr/>
        </p:nvSpPr>
        <p:spPr bwMode="auto">
          <a:xfrm>
            <a:off x="6272213" y="1447800"/>
            <a:ext cx="3051175" cy="2651125"/>
          </a:xfrm>
          <a:prstGeom prst="rect">
            <a:avLst/>
          </a:prstGeom>
          <a:solidFill>
            <a:srgbClr val="FCFEB9"/>
          </a:solidFill>
          <a:ln>
            <a:noFill/>
          </a:ln>
          <a:effectLst>
            <a:outerShdw dist="53882" dir="2700000" algn="ctr" rotWithShape="0">
              <a:schemeClr val="bg2"/>
            </a:outerShdw>
          </a:effectLst>
          <a:extLst>
            <a:ext uri="{91240B29-F687-4F45-9708-019B960494DF}">
              <a14:hiddenLine xmlns:a14="http://schemas.microsoft.com/office/drawing/2010/main" w="50800">
                <a:solidFill>
                  <a:schemeClr val="tx1"/>
                </a:solidFill>
                <a:miter lim="800000"/>
                <a:headEnd/>
                <a:tailEnd/>
              </a14:hiddenLine>
            </a:ext>
          </a:extLst>
        </p:spPr>
        <p:txBody>
          <a:bodyPr lIns="90487" tIns="44450" rIns="90487" bIns="44450">
            <a:spAutoFit/>
          </a:bodyPr>
          <a:lstStyle/>
          <a:p>
            <a:pPr>
              <a:defRPr/>
            </a:pPr>
            <a:r>
              <a:rPr lang="en-US" altLang="en-US">
                <a:solidFill>
                  <a:schemeClr val="tx1"/>
                </a:solidFill>
                <a:effectLst>
                  <a:outerShdw blurRad="38100" dist="38100" dir="2700000" algn="tl">
                    <a:srgbClr val="FFFFFF"/>
                  </a:outerShdw>
                </a:effectLst>
                <a:latin typeface="Arial" charset="0"/>
              </a:rPr>
              <a:t>Molecule adopts the shape that minimizes the electron pair repulsions.</a:t>
            </a:r>
          </a:p>
        </p:txBody>
      </p:sp>
      <p:sp>
        <p:nvSpPr>
          <p:cNvPr id="87044" name="Rectangle 4"/>
          <p:cNvSpPr>
            <a:spLocks noChangeArrowheads="1"/>
          </p:cNvSpPr>
          <p:nvPr/>
        </p:nvSpPr>
        <p:spPr bwMode="auto">
          <a:xfrm>
            <a:off x="1238250" y="457200"/>
            <a:ext cx="7756525" cy="685800"/>
          </a:xfrm>
          <a:prstGeom prst="rect">
            <a:avLst/>
          </a:prstGeom>
          <a:noFill/>
          <a:ln>
            <a:noFill/>
          </a:ln>
          <a:effectLst>
            <a:outerShdw dist="53882"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nchor="ctr"/>
          <a:lstStyle/>
          <a:p>
            <a:pPr algn="ctr">
              <a:lnSpc>
                <a:spcPct val="90000"/>
              </a:lnSpc>
              <a:defRPr/>
            </a:pPr>
            <a:r>
              <a:rPr lang="en-US" altLang="en-US" sz="4400">
                <a:solidFill>
                  <a:schemeClr val="hlink"/>
                </a:solidFill>
                <a:effectLst>
                  <a:outerShdw blurRad="38100" dist="38100" dir="2700000" algn="tl">
                    <a:srgbClr val="000000"/>
                  </a:outerShdw>
                </a:effectLst>
                <a:latin typeface="Comic Sans MS" pitchFamily="66" charset="0"/>
              </a:rPr>
              <a:t>MOLECULAR GEOMETRY</a:t>
            </a:r>
          </a:p>
        </p:txBody>
      </p:sp>
      <p:pic>
        <p:nvPicPr>
          <p:cNvPr id="87047" name="09M15AN1.avi">
            <a:hlinkClick r:id="" action="ppaction://media"/>
          </p:cNvPr>
          <p:cNvPicPr>
            <a:picLocks noRot="1" noChangeAspect="1" noChangeArrowheads="1"/>
          </p:cNvPicPr>
          <p:nvPr>
            <p:ph sz="half" idx="2"/>
            <a:videoFile r:link="rId1"/>
          </p:nvPr>
        </p:nvPicPr>
        <p:blipFill>
          <a:blip r:embed="rId3">
            <a:extLst>
              <a:ext uri="{28A0092B-C50C-407E-A947-70E740481C1C}">
                <a14:useLocalDpi xmlns:a14="http://schemas.microsoft.com/office/drawing/2010/main" val="0"/>
              </a:ext>
            </a:extLst>
          </a:blip>
          <a:srcRect/>
          <a:stretch>
            <a:fillRect/>
          </a:stretch>
        </p:blipFill>
        <p:spPr>
          <a:xfrm>
            <a:off x="6246813" y="4191000"/>
            <a:ext cx="2971800" cy="222885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random/>
  </p:transition>
  <p:timing>
    <p:tnLst>
      <p:par>
        <p:cTn id="1" dur="indefinite" restart="never" nodeType="tmRoot">
          <p:childTnLst>
            <p:seq concurrent="1" nextAc="seek">
              <p:cTn id="2" restart="whenNotActive" fill="hold" evtFilter="cancelBubble" nodeType="interactiveSeq">
                <p:stCondLst>
                  <p:cond evt="onClick" delay="0">
                    <p:tgtEl>
                      <p:spTgt spid="87047"/>
                    </p:tgtEl>
                  </p:cond>
                </p:stCondLst>
                <p:endSync evt="end" delay="0">
                  <p:rtn val="all"/>
                </p:endSync>
                <p:childTnLst>
                  <p:par>
                    <p:cTn id="3" fill="hold" nodeType="clickPar">
                      <p:stCondLst>
                        <p:cond delay="0"/>
                      </p:stCondLst>
                      <p:childTnLst>
                        <p:par>
                          <p:cTn id="4" fill="hold" nodeType="withGroup">
                            <p:stCondLst>
                              <p:cond delay="0"/>
                            </p:stCondLst>
                            <p:childTnLst>
                              <p:par>
                                <p:cTn id="5" presetID="2" presetClass="mediacall" presetSubtype="0" fill="hold" nodeType="clickEffect">
                                  <p:stCondLst>
                                    <p:cond delay="0"/>
                                  </p:stCondLst>
                                  <p:childTnLst>
                                    <p:cmd type="call" cmd="togglePause">
                                      <p:cBhvr>
                                        <p:cTn id="6" dur="1" fill="hold"/>
                                        <p:tgtEl>
                                          <p:spTgt spid="87047"/>
                                        </p:tgtEl>
                                      </p:cBhvr>
                                    </p:cmd>
                                  </p:childTnLst>
                                </p:cTn>
                              </p:par>
                            </p:childTnLst>
                          </p:cTn>
                        </p:par>
                      </p:childTnLst>
                    </p:cTn>
                  </p:par>
                </p:childTnLst>
              </p:cTn>
              <p:nextCondLst>
                <p:cond evt="onClick" delay="0">
                  <p:tgtEl>
                    <p:spTgt spid="87047"/>
                  </p:tgtEl>
                </p:cond>
              </p:nextCondLst>
            </p:seq>
            <p:video>
              <p:cMediaNode>
                <p:cTn id="7" fill="hold" display="0">
                  <p:stCondLst>
                    <p:cond delay="indefinite"/>
                  </p:stCondLst>
                  <p:endCondLst>
                    <p:cond evt="onNext" delay="0">
                      <p:tgtEl>
                        <p:sldTgt/>
                      </p:tgtEl>
                    </p:cond>
                    <p:cond evt="onPrev" delay="0">
                      <p:tgtEl>
                        <p:sldTgt/>
                      </p:tgtEl>
                    </p:cond>
                  </p:endCondLst>
                </p:cTn>
                <p:tgtEl>
                  <p:spTgt spid="87047"/>
                </p:tgtEl>
              </p:cMediaNode>
            </p:video>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26" name="Rectangle 14"/>
          <p:cNvSpPr>
            <a:spLocks noGrp="1" noChangeArrowheads="1"/>
          </p:cNvSpPr>
          <p:nvPr>
            <p:ph type="title" sz="quarter"/>
          </p:nvPr>
        </p:nvSpPr>
        <p:spPr>
          <a:xfrm>
            <a:off x="1370013" y="228600"/>
            <a:ext cx="7159625" cy="1143000"/>
          </a:xfrm>
        </p:spPr>
        <p:txBody>
          <a:bodyPr/>
          <a:lstStyle/>
          <a:p>
            <a:pPr>
              <a:defRPr/>
            </a:pPr>
            <a:r>
              <a:rPr lang="en-US" smtClean="0">
                <a:solidFill>
                  <a:schemeClr val="hlink"/>
                </a:solidFill>
                <a:effectLst>
                  <a:outerShdw blurRad="38100" dist="38100" dir="2700000" algn="tl">
                    <a:srgbClr val="000000"/>
                  </a:outerShdw>
                </a:effectLst>
                <a:latin typeface="Comic Sans MS" pitchFamily="66" charset="0"/>
              </a:rPr>
              <a:t>Some Common Geometries</a:t>
            </a:r>
          </a:p>
        </p:txBody>
      </p:sp>
      <p:pic>
        <p:nvPicPr>
          <p:cNvPr id="90136" name="09M15AN3.avi">
            <a:hlinkClick r:id="" action="ppaction://media"/>
          </p:cNvPr>
          <p:cNvPicPr>
            <a:picLocks noRot="1" noChangeAspect="1" noChangeArrowheads="1"/>
          </p:cNvPicPr>
          <p:nvPr>
            <p:ph sz="quarter" idx="1"/>
            <a:videoFile r:link="rId1"/>
          </p:nvPr>
        </p:nvPicPr>
        <p:blipFill>
          <a:blip r:embed="rId5">
            <a:extLst>
              <a:ext uri="{28A0092B-C50C-407E-A947-70E740481C1C}">
                <a14:useLocalDpi xmlns:a14="http://schemas.microsoft.com/office/drawing/2010/main" val="0"/>
              </a:ext>
            </a:extLst>
          </a:blip>
          <a:srcRect/>
          <a:stretch>
            <a:fillRect/>
          </a:stretch>
        </p:blipFill>
        <p:spPr>
          <a:xfrm>
            <a:off x="227013" y="4648200"/>
            <a:ext cx="2286000" cy="19812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484" name="Picture 7"/>
          <p:cNvPicPr>
            <a:picLocks noChangeArrowheads="1"/>
          </p:cNvPicPr>
          <p:nvPr>
            <p:ph sz="quarter" idx="2"/>
          </p:nvPr>
        </p:nvPicPr>
        <p:blipFill>
          <a:blip r:embed="rId6">
            <a:extLst>
              <a:ext uri="{28A0092B-C50C-407E-A947-70E740481C1C}">
                <a14:useLocalDpi xmlns:a14="http://schemas.microsoft.com/office/drawing/2010/main" val="0"/>
              </a:ext>
            </a:extLst>
          </a:blip>
          <a:srcRect/>
          <a:stretch>
            <a:fillRect/>
          </a:stretch>
        </p:blipFill>
        <p:spPr>
          <a:xfrm>
            <a:off x="2513013" y="4648200"/>
            <a:ext cx="2016125" cy="1981200"/>
          </a:xfrm>
          <a:solidFill>
            <a:schemeClr val="bg1"/>
          </a:solidFill>
          <a:ln w="6350">
            <a:solidFill>
              <a:schemeClr val="tx1"/>
            </a:solidFill>
            <a:miter lim="800000"/>
            <a:headEnd/>
            <a:tailEnd/>
          </a:ln>
          <a:effectLst>
            <a:outerShdw dist="63500" dir="3187806" algn="ctr" rotWithShape="0">
              <a:schemeClr val="bg2"/>
            </a:outerShdw>
          </a:effectLst>
        </p:spPr>
      </p:pic>
      <p:pic>
        <p:nvPicPr>
          <p:cNvPr id="20485" name="Picture 13"/>
          <p:cNvPicPr>
            <a:picLocks noChangeArrowheads="1"/>
          </p:cNvPicPr>
          <p:nvPr>
            <p:ph sz="quarter" idx="4"/>
          </p:nvPr>
        </p:nvPicPr>
        <p:blipFill>
          <a:blip r:embed="rId7">
            <a:extLst>
              <a:ext uri="{28A0092B-C50C-407E-A947-70E740481C1C}">
                <a14:useLocalDpi xmlns:a14="http://schemas.microsoft.com/office/drawing/2010/main" val="0"/>
              </a:ext>
            </a:extLst>
          </a:blip>
          <a:srcRect/>
          <a:stretch>
            <a:fillRect/>
          </a:stretch>
        </p:blipFill>
        <p:spPr>
          <a:xfrm>
            <a:off x="7694613" y="4648200"/>
            <a:ext cx="1973262" cy="1981200"/>
          </a:xfrm>
          <a:noFill/>
          <a:ln w="6350">
            <a:solidFill>
              <a:schemeClr val="tx1"/>
            </a:solidFill>
            <a:miter lim="800000"/>
            <a:headEnd/>
            <a:tailEnd/>
          </a:ln>
          <a:effectLst>
            <a:outerShdw dist="63500" dir="3187806" algn="ctr" rotWithShape="0">
              <a:schemeClr val="bg2"/>
            </a:outerShdw>
          </a:effectLst>
          <a:extLst>
            <a:ext uri="{909E8E84-426E-40DD-AFC4-6F175D3DCCD1}">
              <a14:hiddenFill xmlns:a14="http://schemas.microsoft.com/office/drawing/2010/main">
                <a:solidFill>
                  <a:schemeClr val="accent1"/>
                </a:solidFill>
              </a14:hiddenFill>
            </a:ext>
          </a:extLst>
        </p:spPr>
      </p:pic>
      <p:pic>
        <p:nvPicPr>
          <p:cNvPr id="20486" name="Picture 1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22813" y="2133600"/>
            <a:ext cx="3465512" cy="1468438"/>
          </a:xfrm>
          <a:prstGeom prst="rect">
            <a:avLst/>
          </a:prstGeom>
          <a:noFill/>
          <a:ln>
            <a:noFill/>
          </a:ln>
          <a:effectLst>
            <a:outerShdw dist="53882"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90130" name="Text Box 18"/>
          <p:cNvSpPr txBox="1">
            <a:spLocks noChangeArrowheads="1"/>
          </p:cNvSpPr>
          <p:nvPr/>
        </p:nvSpPr>
        <p:spPr bwMode="auto">
          <a:xfrm>
            <a:off x="4799013" y="1524000"/>
            <a:ext cx="1371600" cy="5191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a:effectLst>
                  <a:outerShdw blurRad="38100" dist="38100" dir="2700000" algn="tl">
                    <a:srgbClr val="000000"/>
                  </a:outerShdw>
                </a:effectLst>
                <a:latin typeface="Arial" charset="0"/>
              </a:rPr>
              <a:t>Linear</a:t>
            </a:r>
          </a:p>
        </p:txBody>
      </p:sp>
      <p:sp>
        <p:nvSpPr>
          <p:cNvPr id="90131" name="Text Box 19"/>
          <p:cNvSpPr txBox="1">
            <a:spLocks noChangeArrowheads="1"/>
          </p:cNvSpPr>
          <p:nvPr/>
        </p:nvSpPr>
        <p:spPr bwMode="auto">
          <a:xfrm>
            <a:off x="836613" y="4114800"/>
            <a:ext cx="3352800" cy="5191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a:solidFill>
                  <a:srgbClr val="23AFDB"/>
                </a:solidFill>
                <a:effectLst>
                  <a:outerShdw blurRad="38100" dist="38100" dir="2700000" algn="tl">
                    <a:srgbClr val="000000"/>
                  </a:outerShdw>
                </a:effectLst>
                <a:latin typeface="Arial" charset="0"/>
              </a:rPr>
              <a:t>Trigonal Planar</a:t>
            </a:r>
          </a:p>
        </p:txBody>
      </p:sp>
      <p:sp>
        <p:nvSpPr>
          <p:cNvPr id="90132" name="Text Box 20"/>
          <p:cNvSpPr txBox="1">
            <a:spLocks noChangeArrowheads="1"/>
          </p:cNvSpPr>
          <p:nvPr/>
        </p:nvSpPr>
        <p:spPr bwMode="auto">
          <a:xfrm>
            <a:off x="6704013" y="4038600"/>
            <a:ext cx="2133600" cy="5191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a:solidFill>
                  <a:srgbClr val="005400"/>
                </a:solidFill>
                <a:effectLst>
                  <a:outerShdw blurRad="38100" dist="38100" dir="2700000" algn="tl">
                    <a:srgbClr val="000000"/>
                  </a:outerShdw>
                </a:effectLst>
                <a:latin typeface="Arial" charset="0"/>
              </a:rPr>
              <a:t>Tetrahedral</a:t>
            </a:r>
          </a:p>
        </p:txBody>
      </p:sp>
      <p:pic>
        <p:nvPicPr>
          <p:cNvPr id="90133" name="09M15AN1.avi">
            <a:hlinkClick r:id="" action="ppaction://media"/>
          </p:cNvPr>
          <p:cNvPicPr>
            <a:picLocks noRot="1" noChangeAspect="1" noChangeArrowheads="1"/>
          </p:cNvPicPr>
          <p:nvPr>
            <a:videoFile r:link="rId2"/>
          </p:nvPr>
        </p:nvPicPr>
        <p:blipFill>
          <a:blip r:embed="rId9">
            <a:extLst>
              <a:ext uri="{28A0092B-C50C-407E-A947-70E740481C1C}">
                <a14:useLocalDpi xmlns:a14="http://schemas.microsoft.com/office/drawing/2010/main" val="0"/>
              </a:ext>
            </a:extLst>
          </a:blip>
          <a:srcRect/>
          <a:stretch>
            <a:fillRect/>
          </a:stretch>
        </p:blipFill>
        <p:spPr bwMode="auto">
          <a:xfrm>
            <a:off x="2589213" y="2133600"/>
            <a:ext cx="18288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0139" name="09M15AN4.avi">
            <a:hlinkClick r:id="" action="ppaction://media"/>
          </p:cNvPr>
          <p:cNvPicPr>
            <a:picLocks noRot="1" noChangeAspect="1" noChangeArrowheads="1"/>
          </p:cNvPicPr>
          <p:nvPr>
            <p:ph sz="quarter" idx="3"/>
            <a:videoFile r:link="rId3"/>
          </p:nvPr>
        </p:nvPicPr>
        <p:blipFill>
          <a:blip r:embed="rId10">
            <a:extLst>
              <a:ext uri="{28A0092B-C50C-407E-A947-70E740481C1C}">
                <a14:useLocalDpi xmlns:a14="http://schemas.microsoft.com/office/drawing/2010/main" val="0"/>
              </a:ext>
            </a:extLst>
          </a:blip>
          <a:srcRect/>
          <a:stretch>
            <a:fillRect/>
          </a:stretch>
        </p:blipFill>
        <p:spPr>
          <a:xfrm>
            <a:off x="5256213" y="4648200"/>
            <a:ext cx="2286000" cy="19812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mediacall" presetSubtype="0" fill="hold" nodeType="clickEffect">
                                  <p:stCondLst>
                                    <p:cond delay="0"/>
                                  </p:stCondLst>
                                  <p:childTnLst>
                                    <p:cmd type="call" cmd="playFrom(0.0)">
                                      <p:cBhvr>
                                        <p:cTn id="6" dur="27167" fill="hold"/>
                                        <p:tgtEl>
                                          <p:spTgt spid="90133"/>
                                        </p:tgtEl>
                                      </p:cBhvr>
                                    </p:cmd>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mediacall" presetSubtype="0" fill="hold" nodeType="clickEffect">
                                  <p:stCondLst>
                                    <p:cond delay="0"/>
                                  </p:stCondLst>
                                  <p:childTnLst>
                                    <p:cmd type="call" cmd="playFrom(0.0)">
                                      <p:cBhvr>
                                        <p:cTn id="10" dur="2542" fill="hold"/>
                                        <p:tgtEl>
                                          <p:spTgt spid="90136"/>
                                        </p:tgtEl>
                                      </p:cBhvr>
                                    </p:cmd>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mediacall" presetSubtype="0" fill="hold" nodeType="clickEffect">
                                  <p:stCondLst>
                                    <p:cond delay="0"/>
                                  </p:stCondLst>
                                  <p:childTnLst>
                                    <p:cmd type="call" cmd="playFrom(0.0)">
                                      <p:cBhvr>
                                        <p:cTn id="14" dur="2542" fill="hold"/>
                                        <p:tgtEl>
                                          <p:spTgt spid="90139"/>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15" fill="hold" display="0">
                  <p:stCondLst>
                    <p:cond delay="indefinite"/>
                  </p:stCondLst>
                  <p:endCondLst>
                    <p:cond evt="onNext" delay="0">
                      <p:tgtEl>
                        <p:sldTgt/>
                      </p:tgtEl>
                    </p:cond>
                    <p:cond evt="onPrev" delay="0">
                      <p:tgtEl>
                        <p:sldTgt/>
                      </p:tgtEl>
                    </p:cond>
                  </p:endCondLst>
                </p:cTn>
                <p:tgtEl>
                  <p:spTgt spid="90133"/>
                </p:tgtEl>
              </p:cMediaNode>
            </p:video>
            <p:seq concurrent="1" nextAc="seek">
              <p:cTn id="16" restart="whenNotActive" fill="hold" evtFilter="cancelBubble" nodeType="interactiveSeq">
                <p:stCondLst>
                  <p:cond evt="onClick" delay="0">
                    <p:tgtEl>
                      <p:spTgt spid="90133"/>
                    </p:tgtEl>
                  </p:cond>
                </p:stCondLst>
                <p:endSync evt="end" delay="0">
                  <p:rtn val="all"/>
                </p:endSync>
                <p:childTnLst>
                  <p:par>
                    <p:cTn id="17" fill="hold" nodeType="clickPar">
                      <p:stCondLst>
                        <p:cond delay="0"/>
                      </p:stCondLst>
                      <p:childTnLst>
                        <p:par>
                          <p:cTn id="18" fill="hold" nodeType="withGroup">
                            <p:stCondLst>
                              <p:cond delay="0"/>
                            </p:stCondLst>
                            <p:childTnLst>
                              <p:par>
                                <p:cTn id="19" presetID="2" presetClass="mediacall" presetSubtype="0" fill="hold" nodeType="clickEffect">
                                  <p:stCondLst>
                                    <p:cond delay="0"/>
                                  </p:stCondLst>
                                  <p:childTnLst>
                                    <p:cmd type="call" cmd="togglePause">
                                      <p:cBhvr>
                                        <p:cTn id="20" dur="1" fill="hold"/>
                                        <p:tgtEl>
                                          <p:spTgt spid="90133"/>
                                        </p:tgtEl>
                                      </p:cBhvr>
                                    </p:cmd>
                                  </p:childTnLst>
                                </p:cTn>
                              </p:par>
                            </p:childTnLst>
                          </p:cTn>
                        </p:par>
                      </p:childTnLst>
                    </p:cTn>
                  </p:par>
                </p:childTnLst>
              </p:cTn>
              <p:nextCondLst>
                <p:cond evt="onClick" delay="0">
                  <p:tgtEl>
                    <p:spTgt spid="90133"/>
                  </p:tgtEl>
                </p:cond>
              </p:nextCondLst>
            </p:seq>
            <p:video>
              <p:cMediaNode>
                <p:cTn id="21" fill="hold" display="0">
                  <p:stCondLst>
                    <p:cond delay="indefinite"/>
                  </p:stCondLst>
                  <p:endCondLst>
                    <p:cond evt="onNext" delay="0">
                      <p:tgtEl>
                        <p:sldTgt/>
                      </p:tgtEl>
                    </p:cond>
                    <p:cond evt="onPrev" delay="0">
                      <p:tgtEl>
                        <p:sldTgt/>
                      </p:tgtEl>
                    </p:cond>
                  </p:endCondLst>
                </p:cTn>
                <p:tgtEl>
                  <p:spTgt spid="90136"/>
                </p:tgtEl>
              </p:cMediaNode>
            </p:video>
            <p:seq concurrent="1" nextAc="seek">
              <p:cTn id="22" restart="whenNotActive" fill="hold" evtFilter="cancelBubble" nodeType="interactiveSeq">
                <p:stCondLst>
                  <p:cond evt="onClick" delay="0">
                    <p:tgtEl>
                      <p:spTgt spid="90136"/>
                    </p:tgtEl>
                  </p:cond>
                </p:stCondLst>
                <p:endSync evt="end" delay="0">
                  <p:rtn val="all"/>
                </p:endSync>
                <p:childTnLst>
                  <p:par>
                    <p:cTn id="23" fill="hold" nodeType="clickPar">
                      <p:stCondLst>
                        <p:cond delay="0"/>
                      </p:stCondLst>
                      <p:childTnLst>
                        <p:par>
                          <p:cTn id="24" fill="hold" nodeType="withGroup">
                            <p:stCondLst>
                              <p:cond delay="0"/>
                            </p:stCondLst>
                            <p:childTnLst>
                              <p:par>
                                <p:cTn id="25" presetID="2" presetClass="mediacall" presetSubtype="0" fill="hold" nodeType="clickEffect">
                                  <p:stCondLst>
                                    <p:cond delay="0"/>
                                  </p:stCondLst>
                                  <p:childTnLst>
                                    <p:cmd type="call" cmd="togglePause">
                                      <p:cBhvr>
                                        <p:cTn id="26" dur="1" fill="hold"/>
                                        <p:tgtEl>
                                          <p:spTgt spid="90136"/>
                                        </p:tgtEl>
                                      </p:cBhvr>
                                    </p:cmd>
                                  </p:childTnLst>
                                </p:cTn>
                              </p:par>
                            </p:childTnLst>
                          </p:cTn>
                        </p:par>
                      </p:childTnLst>
                    </p:cTn>
                  </p:par>
                </p:childTnLst>
              </p:cTn>
              <p:nextCondLst>
                <p:cond evt="onClick" delay="0">
                  <p:tgtEl>
                    <p:spTgt spid="90136"/>
                  </p:tgtEl>
                </p:cond>
              </p:nextCondLst>
            </p:seq>
            <p:video>
              <p:cMediaNode>
                <p:cTn id="27" fill="hold" display="0">
                  <p:stCondLst>
                    <p:cond delay="indefinite"/>
                  </p:stCondLst>
                  <p:endCondLst>
                    <p:cond evt="onNext" delay="0">
                      <p:tgtEl>
                        <p:sldTgt/>
                      </p:tgtEl>
                    </p:cond>
                    <p:cond evt="onPrev" delay="0">
                      <p:tgtEl>
                        <p:sldTgt/>
                      </p:tgtEl>
                    </p:cond>
                  </p:endCondLst>
                </p:cTn>
                <p:tgtEl>
                  <p:spTgt spid="90139"/>
                </p:tgtEl>
              </p:cMediaNode>
            </p:video>
            <p:seq concurrent="1" nextAc="seek">
              <p:cTn id="28" restart="whenNotActive" fill="hold" evtFilter="cancelBubble" nodeType="interactiveSeq">
                <p:stCondLst>
                  <p:cond evt="onClick" delay="0">
                    <p:tgtEl>
                      <p:spTgt spid="90139"/>
                    </p:tgtEl>
                  </p:cond>
                </p:stCondLst>
                <p:endSync evt="end" delay="0">
                  <p:rtn val="all"/>
                </p:endSync>
                <p:childTnLst>
                  <p:par>
                    <p:cTn id="29" fill="hold" nodeType="clickPar">
                      <p:stCondLst>
                        <p:cond delay="0"/>
                      </p:stCondLst>
                      <p:childTnLst>
                        <p:par>
                          <p:cTn id="30" fill="hold" nodeType="withGroup">
                            <p:stCondLst>
                              <p:cond delay="0"/>
                            </p:stCondLst>
                            <p:childTnLst>
                              <p:par>
                                <p:cTn id="31" presetID="2" presetClass="mediacall" presetSubtype="0" fill="hold" nodeType="clickEffect">
                                  <p:stCondLst>
                                    <p:cond delay="0"/>
                                  </p:stCondLst>
                                  <p:childTnLst>
                                    <p:cmd type="call" cmd="togglePause">
                                      <p:cBhvr>
                                        <p:cTn id="32" dur="1" fill="hold"/>
                                        <p:tgtEl>
                                          <p:spTgt spid="90139"/>
                                        </p:tgtEl>
                                      </p:cBhvr>
                                    </p:cmd>
                                  </p:childTnLst>
                                </p:cTn>
                              </p:par>
                            </p:childTnLst>
                          </p:cTn>
                        </p:par>
                      </p:childTnLst>
                    </p:cTn>
                  </p:par>
                </p:childTnLst>
              </p:cTn>
              <p:nextCondLst>
                <p:cond evt="onClick" delay="0">
                  <p:tgtEl>
                    <p:spTgt spid="90139"/>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4" descr="vseprtable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28307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07" name="Picture 5" descr="vseprtabl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1038" y="2209800"/>
            <a:ext cx="5411787" cy="442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3302" name="Text Box 6"/>
          <p:cNvSpPr txBox="1">
            <a:spLocks noChangeArrowheads="1"/>
          </p:cNvSpPr>
          <p:nvPr/>
        </p:nvSpPr>
        <p:spPr bwMode="auto">
          <a:xfrm>
            <a:off x="4722813" y="457200"/>
            <a:ext cx="4419600" cy="5191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dirty="0">
                <a:effectLst>
                  <a:outerShdw blurRad="38100" dist="38100" dir="2700000" algn="tl">
                    <a:srgbClr val="000000"/>
                  </a:outerShdw>
                </a:effectLst>
                <a:latin typeface="Arial" charset="0"/>
              </a:rPr>
              <a:t>VSEPR charts</a:t>
            </a:r>
          </a:p>
        </p:txBody>
      </p:sp>
    </p:spTree>
  </p:cSld>
  <p:clrMapOvr>
    <a:masterClrMapping/>
  </p:clrMapOvr>
  <p:transition>
    <p:rand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1370013" y="0"/>
            <a:ext cx="7159625" cy="1143000"/>
          </a:xfrm>
        </p:spPr>
        <p:txBody>
          <a:bodyPr/>
          <a:lstStyle/>
          <a:p>
            <a:pPr>
              <a:defRPr/>
            </a:pPr>
            <a:r>
              <a:rPr lang="en-US" smtClean="0">
                <a:solidFill>
                  <a:srgbClr val="FF070F"/>
                </a:solidFill>
                <a:effectLst>
                  <a:outerShdw blurRad="38100" dist="38100" dir="2700000" algn="tl">
                    <a:srgbClr val="000000"/>
                  </a:outerShdw>
                </a:effectLst>
              </a:rPr>
              <a:t>VSEPR charts</a:t>
            </a:r>
          </a:p>
        </p:txBody>
      </p:sp>
      <p:sp>
        <p:nvSpPr>
          <p:cNvPr id="184323" name="Rectangle 3"/>
          <p:cNvSpPr>
            <a:spLocks noGrp="1" noChangeArrowheads="1"/>
          </p:cNvSpPr>
          <p:nvPr>
            <p:ph type="body" idx="1"/>
          </p:nvPr>
        </p:nvSpPr>
        <p:spPr>
          <a:xfrm>
            <a:off x="989013" y="1295400"/>
            <a:ext cx="8305800" cy="4114800"/>
          </a:xfrm>
        </p:spPr>
        <p:txBody>
          <a:bodyPr/>
          <a:lstStyle/>
          <a:p>
            <a:pPr>
              <a:defRPr/>
            </a:pPr>
            <a:r>
              <a:rPr lang="en-US" sz="2800" smtClean="0">
                <a:effectLst>
                  <a:outerShdw blurRad="38100" dist="38100" dir="2700000" algn="tl">
                    <a:srgbClr val="FFFFFF"/>
                  </a:outerShdw>
                </a:effectLst>
              </a:rPr>
              <a:t>Use the Lewis structure to determine the geometry of the molecule</a:t>
            </a:r>
          </a:p>
          <a:p>
            <a:pPr>
              <a:defRPr/>
            </a:pPr>
            <a:r>
              <a:rPr lang="en-US" sz="2800" smtClean="0">
                <a:effectLst>
                  <a:outerShdw blurRad="38100" dist="38100" dir="2700000" algn="tl">
                    <a:srgbClr val="FFFFFF"/>
                  </a:outerShdw>
                </a:effectLst>
              </a:rPr>
              <a:t>Electron arrangement establishes the bond angles</a:t>
            </a:r>
          </a:p>
          <a:p>
            <a:pPr>
              <a:defRPr/>
            </a:pPr>
            <a:r>
              <a:rPr lang="en-US" sz="2800" smtClean="0">
                <a:effectLst>
                  <a:outerShdw blurRad="38100" dist="38100" dir="2700000" algn="tl">
                    <a:srgbClr val="FFFFFF"/>
                  </a:outerShdw>
                </a:effectLst>
              </a:rPr>
              <a:t>Molecule takes the shape of that portion of the electron arrangement</a:t>
            </a:r>
          </a:p>
          <a:p>
            <a:pPr>
              <a:defRPr/>
            </a:pPr>
            <a:r>
              <a:rPr lang="en-US" sz="2800" smtClean="0">
                <a:effectLst>
                  <a:outerShdw blurRad="38100" dist="38100" dir="2700000" algn="tl">
                    <a:srgbClr val="FFFFFF"/>
                  </a:outerShdw>
                </a:effectLst>
              </a:rPr>
              <a:t>Charts look at the CENTRAL atom for all data!</a:t>
            </a:r>
          </a:p>
          <a:p>
            <a:pPr>
              <a:defRPr/>
            </a:pPr>
            <a:r>
              <a:rPr lang="en-US" sz="2800" smtClean="0">
                <a:effectLst>
                  <a:outerShdw blurRad="38100" dist="38100" dir="2700000" algn="tl">
                    <a:srgbClr val="FFFFFF"/>
                  </a:outerShdw>
                </a:effectLst>
              </a:rPr>
              <a:t>Think REGIONS OF ELECTRON DENSITY rather than bonds (for instance, a double bond would only be 1 region)</a:t>
            </a:r>
          </a:p>
        </p:txBody>
      </p:sp>
    </p:spTree>
  </p:cSld>
  <p:clrMapOvr>
    <a:masterClrMapping/>
  </p:clrMapOvr>
  <p:transition>
    <p:rand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303213" y="304800"/>
            <a:ext cx="8915400" cy="1143000"/>
          </a:xfrm>
          <a:effectLst>
            <a:outerShdw dist="53882" dir="2700000" algn="ctr" rotWithShape="0">
              <a:schemeClr val="bg2"/>
            </a:outerShdw>
          </a:effectLst>
        </p:spPr>
        <p:txBody>
          <a:bodyPr/>
          <a:lstStyle/>
          <a:p>
            <a:pPr>
              <a:defRPr/>
            </a:pPr>
            <a:r>
              <a:rPr lang="en-US" altLang="en-US" sz="4000" smtClean="0">
                <a:solidFill>
                  <a:srgbClr val="00279F"/>
                </a:solidFill>
                <a:effectLst>
                  <a:outerShdw blurRad="38100" dist="38100" dir="2700000" algn="tl">
                    <a:srgbClr val="000000"/>
                  </a:outerShdw>
                </a:effectLst>
                <a:latin typeface="Comic Sans MS" pitchFamily="66" charset="0"/>
              </a:rPr>
              <a:t>Structure Determination by VSEPR</a:t>
            </a:r>
          </a:p>
        </p:txBody>
      </p:sp>
      <p:sp>
        <p:nvSpPr>
          <p:cNvPr id="98307" name="Rectangle 3"/>
          <p:cNvSpPr>
            <a:spLocks noGrp="1" noChangeArrowheads="1"/>
          </p:cNvSpPr>
          <p:nvPr>
            <p:ph type="body" sz="half" idx="1"/>
          </p:nvPr>
        </p:nvSpPr>
        <p:spPr>
          <a:xfrm>
            <a:off x="455613" y="1905000"/>
            <a:ext cx="3503612" cy="4114800"/>
          </a:xfrm>
        </p:spPr>
        <p:txBody>
          <a:bodyPr/>
          <a:lstStyle/>
          <a:p>
            <a:pPr>
              <a:buFontTx/>
              <a:buNone/>
              <a:defRPr/>
            </a:pPr>
            <a:r>
              <a:rPr lang="en-US" altLang="en-US" sz="3200" smtClean="0">
                <a:solidFill>
                  <a:srgbClr val="005400"/>
                </a:solidFill>
                <a:effectLst>
                  <a:outerShdw blurRad="38100" dist="38100" dir="2700000" algn="tl">
                    <a:srgbClr val="000000"/>
                  </a:outerShdw>
                </a:effectLst>
                <a:latin typeface="Helvetica" charset="0"/>
              </a:rPr>
              <a:t>Water, H</a:t>
            </a:r>
            <a:r>
              <a:rPr lang="en-US" altLang="en-US" sz="3200" baseline="-25000" smtClean="0">
                <a:solidFill>
                  <a:srgbClr val="005400"/>
                </a:solidFill>
                <a:effectLst>
                  <a:outerShdw blurRad="38100" dist="38100" dir="2700000" algn="tl">
                    <a:srgbClr val="000000"/>
                  </a:outerShdw>
                </a:effectLst>
                <a:latin typeface="Helvetica" charset="0"/>
              </a:rPr>
              <a:t>2</a:t>
            </a:r>
            <a:r>
              <a:rPr lang="en-US" altLang="en-US" sz="3200" smtClean="0">
                <a:solidFill>
                  <a:srgbClr val="005400"/>
                </a:solidFill>
                <a:effectLst>
                  <a:outerShdw blurRad="38100" dist="38100" dir="2700000" algn="tl">
                    <a:srgbClr val="000000"/>
                  </a:outerShdw>
                </a:effectLst>
                <a:latin typeface="Helvetica" charset="0"/>
              </a:rPr>
              <a:t>O</a:t>
            </a:r>
            <a:endParaRPr lang="en-US" altLang="en-US" sz="3200" smtClean="0">
              <a:effectLst>
                <a:outerShdw blurRad="38100" dist="38100" dir="2700000" algn="tl">
                  <a:srgbClr val="FFFFFF"/>
                </a:outerShdw>
              </a:effectLst>
              <a:latin typeface="Helvetica" charset="0"/>
            </a:endParaRPr>
          </a:p>
          <a:p>
            <a:pPr>
              <a:defRPr/>
            </a:pPr>
            <a:endParaRPr lang="en-US" altLang="en-US" sz="3200" smtClean="0">
              <a:effectLst>
                <a:outerShdw blurRad="38100" dist="38100" dir="2700000" algn="tl">
                  <a:srgbClr val="FFFFFF"/>
                </a:outerShdw>
              </a:effectLst>
              <a:latin typeface="Helvetica" charset="0"/>
            </a:endParaRPr>
          </a:p>
        </p:txBody>
      </p:sp>
      <p:sp>
        <p:nvSpPr>
          <p:cNvPr id="98309" name="Rectangle 5"/>
          <p:cNvSpPr>
            <a:spLocks noChangeArrowheads="1"/>
          </p:cNvSpPr>
          <p:nvPr/>
        </p:nvSpPr>
        <p:spPr bwMode="auto">
          <a:xfrm>
            <a:off x="5865813" y="2286000"/>
            <a:ext cx="3711575" cy="1370013"/>
          </a:xfrm>
          <a:prstGeom prst="rect">
            <a:avLst/>
          </a:prstGeom>
          <a:solidFill>
            <a:srgbClr val="FCFEB9"/>
          </a:solidFill>
          <a:ln>
            <a:noFill/>
          </a:ln>
          <a:effectLst>
            <a:outerShdw dist="107763" dir="2700000" algn="ctr" rotWithShape="0">
              <a:schemeClr val="bg2"/>
            </a:outerShdw>
          </a:effectLst>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spAutoFit/>
          </a:bodyPr>
          <a:lstStyle/>
          <a:p>
            <a:pPr>
              <a:defRPr/>
            </a:pPr>
            <a:r>
              <a:rPr lang="en-US" altLang="en-US">
                <a:solidFill>
                  <a:schemeClr val="tx1"/>
                </a:solidFill>
                <a:effectLst>
                  <a:outerShdw blurRad="38100" dist="38100" dir="2700000" algn="tl">
                    <a:srgbClr val="FFFFFF"/>
                  </a:outerShdw>
                </a:effectLst>
                <a:latin typeface="Arial" charset="0"/>
              </a:rPr>
              <a:t>The electron pair geometry is </a:t>
            </a:r>
            <a:r>
              <a:rPr lang="en-US" altLang="en-US">
                <a:solidFill>
                  <a:schemeClr val="hlink"/>
                </a:solidFill>
                <a:effectLst>
                  <a:outerShdw blurRad="38100" dist="38100" dir="2700000" algn="tl">
                    <a:srgbClr val="000000"/>
                  </a:outerShdw>
                </a:effectLst>
                <a:latin typeface="Arial" charset="0"/>
              </a:rPr>
              <a:t>TETRAHEDRAL</a:t>
            </a:r>
          </a:p>
        </p:txBody>
      </p:sp>
      <p:sp>
        <p:nvSpPr>
          <p:cNvPr id="98310" name="Rectangle 6"/>
          <p:cNvSpPr>
            <a:spLocks noChangeArrowheads="1"/>
          </p:cNvSpPr>
          <p:nvPr/>
        </p:nvSpPr>
        <p:spPr bwMode="auto">
          <a:xfrm>
            <a:off x="2549525" y="4968875"/>
            <a:ext cx="3133725" cy="1370013"/>
          </a:xfrm>
          <a:prstGeom prst="rect">
            <a:avLst/>
          </a:prstGeom>
          <a:solidFill>
            <a:srgbClr val="C1CEFF"/>
          </a:solidFill>
          <a:ln>
            <a:noFill/>
          </a:ln>
          <a:effectLst>
            <a:outerShdw dist="107763" dir="2700000" algn="ctr" rotWithShape="0">
              <a:schemeClr val="bg2"/>
            </a:outerShdw>
          </a:effectLst>
          <a:extLs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spAutoFit/>
          </a:bodyPr>
          <a:lstStyle/>
          <a:p>
            <a:pPr>
              <a:defRPr/>
            </a:pPr>
            <a:r>
              <a:rPr lang="en-US" altLang="en-US">
                <a:solidFill>
                  <a:schemeClr val="tx1"/>
                </a:solidFill>
                <a:effectLst>
                  <a:outerShdw blurRad="38100" dist="38100" dir="2700000" algn="tl">
                    <a:srgbClr val="FFFFFF"/>
                  </a:outerShdw>
                </a:effectLst>
                <a:latin typeface="Arial" charset="0"/>
              </a:rPr>
              <a:t>The molecular geometry is </a:t>
            </a:r>
            <a:r>
              <a:rPr lang="en-US" altLang="en-US">
                <a:solidFill>
                  <a:schemeClr val="hlink"/>
                </a:solidFill>
                <a:effectLst>
                  <a:outerShdw blurRad="38100" dist="38100" dir="2700000" algn="tl">
                    <a:srgbClr val="000000"/>
                  </a:outerShdw>
                </a:effectLst>
                <a:latin typeface="Arial" charset="0"/>
              </a:rPr>
              <a:t>BENT</a:t>
            </a:r>
            <a:r>
              <a:rPr lang="en-US" altLang="en-US">
                <a:solidFill>
                  <a:schemeClr val="tx1"/>
                </a:solidFill>
                <a:effectLst>
                  <a:outerShdw blurRad="38100" dist="38100" dir="2700000" algn="tl">
                    <a:srgbClr val="FFFFFF"/>
                  </a:outerShdw>
                </a:effectLst>
                <a:latin typeface="Arial" charset="0"/>
              </a:rPr>
              <a:t>.</a:t>
            </a:r>
          </a:p>
        </p:txBody>
      </p:sp>
      <p:pic>
        <p:nvPicPr>
          <p:cNvPr id="98311" name="Picture 7"/>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26125" y="4572000"/>
            <a:ext cx="2843213" cy="163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hlink"/>
                  </a:outerShdw>
                </a:effectLst>
              </a14:hiddenEffects>
            </a:ext>
          </a:extLst>
        </p:spPr>
      </p:pic>
      <p:pic>
        <p:nvPicPr>
          <p:cNvPr id="23559" name="Picture 8"/>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1813" y="2895600"/>
            <a:ext cx="1892300" cy="850900"/>
          </a:xfrm>
          <a:prstGeom prst="rect">
            <a:avLst/>
          </a:prstGeom>
          <a:noFill/>
          <a:ln>
            <a:noFill/>
          </a:ln>
          <a:effectLst>
            <a:outerShdw dist="53882"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a14:hiddenLine>
            </a:ext>
          </a:extLst>
        </p:spPr>
      </p:pic>
      <p:pic>
        <p:nvPicPr>
          <p:cNvPr id="98313" name="Picture 9" descr="Zumdahl12_14b"/>
          <p:cNvPicPr>
            <a:picLocks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a:xfrm>
            <a:off x="2776538" y="1676400"/>
            <a:ext cx="2919412" cy="3124200"/>
          </a:xfrm>
          <a:noFill/>
          <a:ln w="28575">
            <a:solidFill>
              <a:schemeClr val="bg2"/>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8315" name="Text Box 11"/>
          <p:cNvSpPr txBox="1">
            <a:spLocks noChangeArrowheads="1"/>
          </p:cNvSpPr>
          <p:nvPr/>
        </p:nvSpPr>
        <p:spPr bwMode="auto">
          <a:xfrm>
            <a:off x="227013" y="4114800"/>
            <a:ext cx="1828800" cy="2014538"/>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a:solidFill>
                  <a:srgbClr val="500093"/>
                </a:solidFill>
                <a:effectLst>
                  <a:outerShdw blurRad="38100" dist="38100" dir="2700000" algn="tl">
                    <a:srgbClr val="000000"/>
                  </a:outerShdw>
                </a:effectLst>
                <a:latin typeface="Arial" charset="0"/>
              </a:rPr>
              <a:t>2 bond pairs</a:t>
            </a:r>
          </a:p>
          <a:p>
            <a:pPr>
              <a:spcBef>
                <a:spcPct val="50000"/>
              </a:spcBef>
              <a:defRPr/>
            </a:pPr>
            <a:r>
              <a:rPr lang="en-US">
                <a:solidFill>
                  <a:srgbClr val="500093"/>
                </a:solidFill>
                <a:effectLst>
                  <a:outerShdw blurRad="38100" dist="38100" dir="2700000" algn="tl">
                    <a:srgbClr val="000000"/>
                  </a:outerShdw>
                </a:effectLst>
                <a:latin typeface="Arial" charset="0"/>
              </a:rPr>
              <a:t>2 lone pairs</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831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98309"/>
                                        </p:tgtEl>
                                        <p:attrNameLst>
                                          <p:attrName>style.visibility</p:attrName>
                                        </p:attrNameLst>
                                      </p:cBhvr>
                                      <p:to>
                                        <p:strVal val="visible"/>
                                      </p:to>
                                    </p:set>
                                    <p:animEffect transition="in" filter="dissolve">
                                      <p:cBhvr>
                                        <p:cTn id="11" dur="500"/>
                                        <p:tgtEl>
                                          <p:spTgt spid="9830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nodeType="clickEffect">
                                  <p:stCondLst>
                                    <p:cond delay="0"/>
                                  </p:stCondLst>
                                  <p:childTnLst>
                                    <p:set>
                                      <p:cBhvr>
                                        <p:cTn id="15" dur="1" fill="hold">
                                          <p:stCondLst>
                                            <p:cond delay="0"/>
                                          </p:stCondLst>
                                        </p:cTn>
                                        <p:tgtEl>
                                          <p:spTgt spid="98311"/>
                                        </p:tgtEl>
                                        <p:attrNameLst>
                                          <p:attrName>style.visibility</p:attrName>
                                        </p:attrNameLst>
                                      </p:cBhvr>
                                      <p:to>
                                        <p:strVal val="visible"/>
                                      </p:to>
                                    </p:set>
                                    <p:animEffect transition="in" filter="dissolve">
                                      <p:cBhvr>
                                        <p:cTn id="16" dur="500"/>
                                        <p:tgtEl>
                                          <p:spTgt spid="98311"/>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98310"/>
                                        </p:tgtEl>
                                        <p:attrNameLst>
                                          <p:attrName>style.visibility</p:attrName>
                                        </p:attrNameLst>
                                      </p:cBhvr>
                                      <p:to>
                                        <p:strVal val="visible"/>
                                      </p:to>
                                    </p:set>
                                    <p:animEffect transition="in" filter="dissolve">
                                      <p:cBhvr>
                                        <p:cTn id="19" dur="500"/>
                                        <p:tgtEl>
                                          <p:spTgt spid="983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9" grpId="0" animBg="1" autoUpdateAnimBg="0"/>
      <p:bldP spid="98310"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Rectangle 3"/>
          <p:cNvSpPr>
            <a:spLocks noGrp="1" noChangeArrowheads="1"/>
          </p:cNvSpPr>
          <p:nvPr>
            <p:ph type="title"/>
          </p:nvPr>
        </p:nvSpPr>
        <p:spPr>
          <a:effectLst>
            <a:outerShdw dist="53882" dir="2700000" algn="ctr" rotWithShape="0">
              <a:schemeClr val="bg2"/>
            </a:outerShdw>
          </a:effectLst>
        </p:spPr>
        <p:txBody>
          <a:bodyPr/>
          <a:lstStyle/>
          <a:p>
            <a:pPr>
              <a:defRPr/>
            </a:pPr>
            <a:r>
              <a:rPr lang="en-US" altLang="en-US" sz="4000" smtClean="0">
                <a:solidFill>
                  <a:srgbClr val="00279F"/>
                </a:solidFill>
                <a:effectLst>
                  <a:outerShdw blurRad="38100" dist="38100" dir="2700000" algn="tl">
                    <a:srgbClr val="000000"/>
                  </a:outerShdw>
                </a:effectLst>
                <a:latin typeface="Comic Sans MS" pitchFamily="66" charset="0"/>
              </a:rPr>
              <a:t>Structure Determination by VSEPR</a:t>
            </a:r>
          </a:p>
        </p:txBody>
      </p:sp>
      <p:sp>
        <p:nvSpPr>
          <p:cNvPr id="96258" name="Rectangle 2"/>
          <p:cNvSpPr>
            <a:spLocks noGrp="1" noChangeArrowheads="1"/>
          </p:cNvSpPr>
          <p:nvPr>
            <p:ph type="body" sz="half" idx="1"/>
          </p:nvPr>
        </p:nvSpPr>
        <p:spPr>
          <a:xfrm>
            <a:off x="1371600" y="1981200"/>
            <a:ext cx="7085013" cy="4114800"/>
          </a:xfrm>
        </p:spPr>
        <p:txBody>
          <a:bodyPr/>
          <a:lstStyle/>
          <a:p>
            <a:pPr>
              <a:buFontTx/>
              <a:buNone/>
              <a:defRPr/>
            </a:pPr>
            <a:r>
              <a:rPr lang="en-US" altLang="en-US" smtClean="0">
                <a:solidFill>
                  <a:srgbClr val="005400"/>
                </a:solidFill>
                <a:effectLst>
                  <a:outerShdw blurRad="38100" dist="38100" dir="2700000" algn="tl">
                    <a:srgbClr val="000000"/>
                  </a:outerShdw>
                </a:effectLst>
                <a:latin typeface="Helvetica" charset="0"/>
              </a:rPr>
              <a:t>Ammonia, NH</a:t>
            </a:r>
            <a:r>
              <a:rPr lang="en-US" altLang="en-US" baseline="-25000" smtClean="0">
                <a:solidFill>
                  <a:srgbClr val="005400"/>
                </a:solidFill>
                <a:effectLst>
                  <a:outerShdw blurRad="38100" dist="38100" dir="2700000" algn="tl">
                    <a:srgbClr val="000000"/>
                  </a:outerShdw>
                </a:effectLst>
                <a:latin typeface="Helvetica" charset="0"/>
              </a:rPr>
              <a:t>3</a:t>
            </a:r>
            <a:endParaRPr lang="en-US" altLang="en-US" smtClean="0">
              <a:effectLst>
                <a:outerShdw blurRad="38100" dist="38100" dir="2700000" algn="tl">
                  <a:srgbClr val="FFFFFF"/>
                </a:outerShdw>
              </a:effectLst>
              <a:latin typeface="Helvetica" charset="0"/>
            </a:endParaRPr>
          </a:p>
          <a:p>
            <a:pPr>
              <a:buFontTx/>
              <a:buNone/>
              <a:defRPr/>
            </a:pPr>
            <a:r>
              <a:rPr lang="en-US" altLang="en-US" smtClean="0">
                <a:effectLst>
                  <a:outerShdw blurRad="38100" dist="38100" dir="2700000" algn="tl">
                    <a:srgbClr val="FFFFFF"/>
                  </a:outerShdw>
                </a:effectLst>
                <a:latin typeface="Helvetica" charset="0"/>
              </a:rPr>
              <a:t>The electron pair geometry is tetrahedral.</a:t>
            </a:r>
          </a:p>
        </p:txBody>
      </p:sp>
      <p:pic>
        <p:nvPicPr>
          <p:cNvPr id="24580" name="Picture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6613" y="2870200"/>
            <a:ext cx="4914900" cy="187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107763" dir="2700000" algn="ctr" rotWithShape="0">
                    <a:schemeClr val="hlink"/>
                  </a:outerShdw>
                </a:effectLst>
              </a14:hiddenEffects>
            </a:ext>
          </a:extLst>
        </p:spPr>
      </p:pic>
      <p:sp>
        <p:nvSpPr>
          <p:cNvPr id="96261" name="Rectangle 5"/>
          <p:cNvSpPr>
            <a:spLocks noChangeArrowheads="1"/>
          </p:cNvSpPr>
          <p:nvPr/>
        </p:nvSpPr>
        <p:spPr bwMode="auto">
          <a:xfrm>
            <a:off x="762000" y="4953000"/>
            <a:ext cx="8226425" cy="1493838"/>
          </a:xfrm>
          <a:prstGeom prst="rect">
            <a:avLst/>
          </a:prstGeom>
          <a:noFill/>
          <a:ln>
            <a:noFill/>
          </a:ln>
          <a:effectLst>
            <a:outerShdw dist="53882"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0800">
                <a:solidFill>
                  <a:schemeClr val="tx1"/>
                </a:solidFill>
                <a:miter lim="800000"/>
                <a:headEnd/>
                <a:tailEnd/>
              </a14:hiddenLine>
            </a:ext>
          </a:extLst>
        </p:spPr>
        <p:txBody>
          <a:bodyPr>
            <a:spAutoFit/>
          </a:bodyPr>
          <a:lstStyle/>
          <a:p>
            <a:pPr>
              <a:defRPr/>
            </a:pPr>
            <a:r>
              <a:rPr lang="en-US" altLang="en-US">
                <a:solidFill>
                  <a:schemeClr val="tx1"/>
                </a:solidFill>
                <a:effectLst>
                  <a:outerShdw blurRad="38100" dist="38100" dir="2700000" algn="tl">
                    <a:srgbClr val="FFFFFF"/>
                  </a:outerShdw>
                </a:effectLst>
                <a:latin typeface="Helvetica" charset="0"/>
              </a:rPr>
              <a:t>The </a:t>
            </a:r>
            <a:r>
              <a:rPr lang="en-US" altLang="en-US" sz="3200">
                <a:solidFill>
                  <a:schemeClr val="hlink"/>
                </a:solidFill>
                <a:effectLst>
                  <a:outerShdw blurRad="38100" dist="38100" dir="2700000" algn="tl">
                    <a:srgbClr val="000000"/>
                  </a:outerShdw>
                </a:effectLst>
                <a:latin typeface="Helvetica" charset="0"/>
              </a:rPr>
              <a:t>MOLECULAR GEOMETRY</a:t>
            </a:r>
            <a:r>
              <a:rPr lang="en-US" altLang="en-US">
                <a:solidFill>
                  <a:schemeClr val="tx1"/>
                </a:solidFill>
                <a:effectLst>
                  <a:outerShdw blurRad="38100" dist="38100" dir="2700000" algn="tl">
                    <a:srgbClr val="FFFFFF"/>
                  </a:outerShdw>
                </a:effectLst>
                <a:latin typeface="Helvetica" charset="0"/>
              </a:rPr>
              <a:t> — the positions of the atoms — is </a:t>
            </a:r>
            <a:r>
              <a:rPr lang="en-US" altLang="en-US">
                <a:solidFill>
                  <a:schemeClr val="hlink"/>
                </a:solidFill>
                <a:effectLst>
                  <a:outerShdw blurRad="38100" dist="38100" dir="2700000" algn="tl">
                    <a:srgbClr val="000000"/>
                  </a:outerShdw>
                </a:effectLst>
                <a:latin typeface="Helvetica" charset="0"/>
              </a:rPr>
              <a:t>TRIGONAL </a:t>
            </a:r>
            <a:r>
              <a:rPr lang="en-US" altLang="en-US" sz="3200">
                <a:solidFill>
                  <a:schemeClr val="hlink"/>
                </a:solidFill>
                <a:effectLst>
                  <a:outerShdw blurRad="38100" dist="38100" dir="2700000" algn="tl">
                    <a:srgbClr val="000000"/>
                  </a:outerShdw>
                </a:effectLst>
                <a:latin typeface="Helvetica" charset="0"/>
              </a:rPr>
              <a:t>PYRAMID</a:t>
            </a:r>
            <a:r>
              <a:rPr lang="en-US" altLang="en-US">
                <a:solidFill>
                  <a:schemeClr val="tx1"/>
                </a:solidFill>
                <a:effectLst>
                  <a:outerShdw blurRad="38100" dist="38100" dir="2700000" algn="tl">
                    <a:srgbClr val="FFFFFF"/>
                  </a:outerShdw>
                </a:effectLst>
                <a:latin typeface="Helvetica" charset="0"/>
              </a:rPr>
              <a:t>.</a:t>
            </a:r>
            <a:endParaRPr lang="en-US" altLang="en-US" b="0">
              <a:solidFill>
                <a:schemeClr val="tx1"/>
              </a:solidFill>
              <a:effectLst>
                <a:outerShdw blurRad="38100" dist="38100" dir="2700000" algn="tl">
                  <a:srgbClr val="FFFFFF"/>
                </a:outerShdw>
              </a:effectLst>
              <a:latin typeface="Helvetica" charset="0"/>
            </a:endParaRPr>
          </a:p>
        </p:txBody>
      </p:sp>
      <p:pic>
        <p:nvPicPr>
          <p:cNvPr id="96263" name="03M05AN3.avi">
            <a:hlinkClick r:id="" action="ppaction://media"/>
          </p:cNvPr>
          <p:cNvPicPr>
            <a:picLocks noRot="1" noChangeAspect="1" noChangeArrowheads="1"/>
          </p:cNvPicPr>
          <p:nvPr>
            <p:ph sz="half" idx="2"/>
            <a:videoFile r:link="rId1"/>
          </p:nvPr>
        </p:nvPicPr>
        <p:blipFill>
          <a:blip r:embed="rId4">
            <a:extLst>
              <a:ext uri="{28A0092B-C50C-407E-A947-70E740481C1C}">
                <a14:useLocalDpi xmlns:a14="http://schemas.microsoft.com/office/drawing/2010/main" val="0"/>
              </a:ext>
            </a:extLst>
          </a:blip>
          <a:srcRect/>
          <a:stretch>
            <a:fillRect/>
          </a:stretch>
        </p:blipFill>
        <p:spPr>
          <a:xfrm>
            <a:off x="6094413" y="3124200"/>
            <a:ext cx="3124200" cy="170497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3334" fill="hold"/>
                                        <p:tgtEl>
                                          <p:spTgt spid="96263"/>
                                        </p:tgtEl>
                                      </p:cBhvr>
                                    </p:cmd>
                                  </p:childTnLst>
                                </p:cTn>
                              </p:par>
                            </p:childTnLst>
                          </p:cTn>
                        </p:par>
                      </p:childTnLst>
                    </p:cTn>
                  </p:par>
                  <p:par>
                    <p:cTn id="7" fill="hold" nodeType="clickPar">
                      <p:stCondLst>
                        <p:cond delay="indefinite"/>
                      </p:stCondLst>
                      <p:childTnLst>
                        <p:par>
                          <p:cTn id="8" fill="hold" nodeType="withGroup">
                            <p:stCondLst>
                              <p:cond delay="0"/>
                            </p:stCondLst>
                            <p:childTnLst>
                              <p:par>
                                <p:cTn id="9" presetID="9" presetClass="entr" presetSubtype="0" fill="hold" grpId="0" nodeType="clickEffect">
                                  <p:stCondLst>
                                    <p:cond delay="0"/>
                                  </p:stCondLst>
                                  <p:childTnLst>
                                    <p:set>
                                      <p:cBhvr>
                                        <p:cTn id="10" dur="1" fill="hold">
                                          <p:stCondLst>
                                            <p:cond delay="0"/>
                                          </p:stCondLst>
                                        </p:cTn>
                                        <p:tgtEl>
                                          <p:spTgt spid="96261"/>
                                        </p:tgtEl>
                                        <p:attrNameLst>
                                          <p:attrName>style.visibility</p:attrName>
                                        </p:attrNameLst>
                                      </p:cBhvr>
                                      <p:to>
                                        <p:strVal val="visible"/>
                                      </p:to>
                                    </p:set>
                                    <p:animEffect transition="in" filter="dissolve">
                                      <p:cBhvr>
                                        <p:cTn id="11" dur="500"/>
                                        <p:tgtEl>
                                          <p:spTgt spid="96261"/>
                                        </p:tgtEl>
                                      </p:cBhvr>
                                    </p:animEffect>
                                  </p:childTnLst>
                                </p:cTn>
                              </p:par>
                            </p:childTnLst>
                          </p:cTn>
                        </p:par>
                      </p:childTnLst>
                    </p:cTn>
                  </p:par>
                </p:childTnLst>
              </p:cTn>
              <p:prevCondLst>
                <p:cond evt="onPrev" delay="0">
                  <p:tgtEl>
                    <p:sldTgt/>
                  </p:tgtEl>
                </p:cond>
              </p:prevCondLst>
              <p:nextCondLst>
                <p:cond evt="onNext" delay="0">
                  <p:tgtEl>
                    <p:sldTgt/>
                  </p:tgtEl>
                </p:cond>
              </p:nextCondLst>
            </p:seq>
            <p:video>
              <p:cMediaNode>
                <p:cTn id="12" repeatCount="indefinite" fill="hold" display="0">
                  <p:stCondLst>
                    <p:cond delay="indefinite"/>
                  </p:stCondLst>
                  <p:endCondLst>
                    <p:cond evt="onNext" delay="0">
                      <p:tgtEl>
                        <p:sldTgt/>
                      </p:tgtEl>
                    </p:cond>
                    <p:cond evt="onPrev" delay="0">
                      <p:tgtEl>
                        <p:sldTgt/>
                      </p:tgtEl>
                    </p:cond>
                  </p:endCondLst>
                </p:cTn>
                <p:tgtEl>
                  <p:spTgt spid="96263"/>
                </p:tgtEl>
              </p:cMediaNode>
            </p:video>
            <p:seq concurrent="1" nextAc="seek">
              <p:cTn id="13" restart="whenNotActive" fill="hold" evtFilter="cancelBubble" nodeType="interactiveSeq">
                <p:stCondLst>
                  <p:cond evt="onClick" delay="0">
                    <p:tgtEl>
                      <p:spTgt spid="96263"/>
                    </p:tgtEl>
                  </p:cond>
                </p:stCondLst>
                <p:endSync evt="end" delay="0">
                  <p:rtn val="all"/>
                </p:endSync>
                <p:childTnLst>
                  <p:par>
                    <p:cTn id="14" fill="hold" nodeType="clickPar">
                      <p:stCondLst>
                        <p:cond delay="0"/>
                      </p:stCondLst>
                      <p:childTnLst>
                        <p:par>
                          <p:cTn id="15" fill="hold" nodeType="withGroup">
                            <p:stCondLst>
                              <p:cond delay="0"/>
                            </p:stCondLst>
                            <p:childTnLst>
                              <p:par>
                                <p:cTn id="16" presetID="2" presetClass="mediacall" presetSubtype="0" fill="hold" nodeType="clickEffect">
                                  <p:stCondLst>
                                    <p:cond delay="0"/>
                                  </p:stCondLst>
                                  <p:childTnLst>
                                    <p:cmd type="call" cmd="togglePause">
                                      <p:cBhvr>
                                        <p:cTn id="17" dur="1" fill="hold"/>
                                        <p:tgtEl>
                                          <p:spTgt spid="96263"/>
                                        </p:tgtEl>
                                      </p:cBhvr>
                                    </p:cmd>
                                  </p:childTnLst>
                                </p:cTn>
                              </p:par>
                            </p:childTnLst>
                          </p:cTn>
                        </p:par>
                      </p:childTnLst>
                    </p:cTn>
                  </p:par>
                </p:childTnLst>
              </p:cTn>
              <p:nextCondLst>
                <p:cond evt="onClick" delay="0">
                  <p:tgtEl>
                    <p:spTgt spid="96263"/>
                  </p:tgtEl>
                </p:cond>
              </p:nextCondLst>
            </p:seq>
          </p:childTnLst>
        </p:cTn>
      </p:par>
    </p:tnLst>
    <p:bldLst>
      <p:bldP spid="96261"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762000" y="304800"/>
            <a:ext cx="8302625" cy="685800"/>
          </a:xfrm>
        </p:spPr>
        <p:txBody>
          <a:bodyPr/>
          <a:lstStyle/>
          <a:p>
            <a:pPr>
              <a:defRPr/>
            </a:pPr>
            <a:r>
              <a:rPr lang="en-US" sz="4400" smtClean="0">
                <a:solidFill>
                  <a:schemeClr val="hlink"/>
                </a:solidFill>
                <a:effectLst>
                  <a:outerShdw blurRad="38100" dist="38100" dir="2700000" algn="tl">
                    <a:srgbClr val="000000"/>
                  </a:outerShdw>
                </a:effectLst>
                <a:latin typeface="Comic Sans MS" pitchFamily="66" charset="0"/>
              </a:rPr>
              <a:t>Review of Chemical Bonds</a:t>
            </a:r>
            <a:endParaRPr lang="en-US" sz="4800" smtClean="0">
              <a:solidFill>
                <a:schemeClr val="hlink"/>
              </a:solidFill>
              <a:effectLst>
                <a:outerShdw blurRad="38100" dist="38100" dir="2700000" algn="tl">
                  <a:srgbClr val="000000"/>
                </a:outerShdw>
              </a:effectLst>
              <a:latin typeface="Helvetica" charset="0"/>
            </a:endParaRPr>
          </a:p>
        </p:txBody>
      </p:sp>
      <p:sp>
        <p:nvSpPr>
          <p:cNvPr id="158723" name="Rectangle 3"/>
          <p:cNvSpPr>
            <a:spLocks noGrp="1" noChangeArrowheads="1"/>
          </p:cNvSpPr>
          <p:nvPr>
            <p:ph type="body" idx="1"/>
          </p:nvPr>
        </p:nvSpPr>
        <p:spPr>
          <a:xfrm>
            <a:off x="3503613" y="1219200"/>
            <a:ext cx="5943600" cy="4343400"/>
          </a:xfrm>
        </p:spPr>
        <p:txBody>
          <a:bodyPr/>
          <a:lstStyle/>
          <a:p>
            <a:pPr>
              <a:defRPr/>
            </a:pPr>
            <a:r>
              <a:rPr lang="en-US" sz="2800" smtClean="0">
                <a:effectLst>
                  <a:outerShdw blurRad="38100" dist="38100" dir="2700000" algn="tl">
                    <a:srgbClr val="FFFFFF"/>
                  </a:outerShdw>
                </a:effectLst>
                <a:latin typeface="Helvetica" charset="0"/>
              </a:rPr>
              <a:t>There are 3 forms of bonding:</a:t>
            </a:r>
          </a:p>
          <a:p>
            <a:pPr>
              <a:defRPr/>
            </a:pPr>
            <a:r>
              <a:rPr lang="en-US" sz="2800" smtClean="0">
                <a:solidFill>
                  <a:schemeClr val="hlink"/>
                </a:solidFill>
                <a:effectLst>
                  <a:outerShdw blurRad="38100" dist="38100" dir="2700000" algn="tl">
                    <a:srgbClr val="000000"/>
                  </a:outerShdw>
                </a:effectLst>
                <a:latin typeface="Helvetica" charset="0"/>
              </a:rPr>
              <a:t>Ionic</a:t>
            </a:r>
            <a:r>
              <a:rPr lang="en-US" sz="2800" smtClean="0">
                <a:effectLst>
                  <a:outerShdw blurRad="38100" dist="38100" dir="2700000" algn="tl">
                    <a:srgbClr val="FFFFFF"/>
                  </a:outerShdw>
                </a:effectLst>
                <a:latin typeface="Helvetica" charset="0"/>
              </a:rPr>
              <a:t>—complete </a:t>
            </a:r>
            <a:r>
              <a:rPr lang="en-US" sz="2800" i="1" smtClean="0">
                <a:effectLst>
                  <a:outerShdw blurRad="38100" dist="38100" dir="2700000" algn="tl">
                    <a:srgbClr val="FFFFFF"/>
                  </a:outerShdw>
                </a:effectLst>
                <a:latin typeface="Helvetica" charset="0"/>
              </a:rPr>
              <a:t>transfer </a:t>
            </a:r>
            <a:r>
              <a:rPr lang="en-US" sz="2800" smtClean="0">
                <a:effectLst>
                  <a:outerShdw blurRad="38100" dist="38100" dir="2700000" algn="tl">
                    <a:srgbClr val="FFFFFF"/>
                  </a:outerShdw>
                </a:effectLst>
                <a:latin typeface="Helvetica" charset="0"/>
              </a:rPr>
              <a:t>of 1 or more electrons from one atom to another (one loses, the other gains) forming oppositely charged ions that attract one another</a:t>
            </a:r>
            <a:endParaRPr lang="en-US" sz="2800" smtClean="0">
              <a:solidFill>
                <a:srgbClr val="FCFEB9"/>
              </a:solidFill>
              <a:effectLst>
                <a:outerShdw blurRad="38100" dist="38100" dir="2700000" algn="tl">
                  <a:srgbClr val="000000"/>
                </a:outerShdw>
              </a:effectLst>
              <a:latin typeface="Helvetica" charset="0"/>
            </a:endParaRPr>
          </a:p>
          <a:p>
            <a:pPr>
              <a:defRPr/>
            </a:pPr>
            <a:r>
              <a:rPr lang="en-US" sz="2800" smtClean="0">
                <a:solidFill>
                  <a:schemeClr val="hlink"/>
                </a:solidFill>
                <a:effectLst>
                  <a:outerShdw blurRad="38100" dist="38100" dir="2700000" algn="tl">
                    <a:srgbClr val="000000"/>
                  </a:outerShdw>
                </a:effectLst>
                <a:latin typeface="Helvetica" charset="0"/>
              </a:rPr>
              <a:t>Covalent</a:t>
            </a:r>
            <a:r>
              <a:rPr lang="en-US" sz="2800" smtClean="0">
                <a:effectLst>
                  <a:outerShdw blurRad="38100" dist="38100" dir="2700000" algn="tl">
                    <a:srgbClr val="FFFFFF"/>
                  </a:outerShdw>
                </a:effectLst>
                <a:latin typeface="Helvetica" charset="0"/>
              </a:rPr>
              <a:t>—</a:t>
            </a:r>
            <a:r>
              <a:rPr lang="en-US" sz="2800" smtClean="0">
                <a:solidFill>
                  <a:schemeClr val="tx2"/>
                </a:solidFill>
                <a:effectLst>
                  <a:outerShdw blurRad="38100" dist="38100" dir="2700000" algn="tl">
                    <a:srgbClr val="FFFFFF"/>
                  </a:outerShdw>
                </a:effectLst>
                <a:latin typeface="Helvetica" charset="0"/>
              </a:rPr>
              <a:t>some valence electrons </a:t>
            </a:r>
            <a:r>
              <a:rPr lang="en-US" sz="2800" i="1" smtClean="0">
                <a:solidFill>
                  <a:schemeClr val="tx2"/>
                </a:solidFill>
                <a:effectLst>
                  <a:outerShdw blurRad="38100" dist="38100" dir="2700000" algn="tl">
                    <a:srgbClr val="FFFFFF"/>
                  </a:outerShdw>
                </a:effectLst>
                <a:latin typeface="Helvetica" charset="0"/>
              </a:rPr>
              <a:t>shared</a:t>
            </a:r>
            <a:r>
              <a:rPr lang="en-US" sz="2800" smtClean="0">
                <a:solidFill>
                  <a:schemeClr val="tx2"/>
                </a:solidFill>
                <a:effectLst>
                  <a:outerShdw blurRad="38100" dist="38100" dir="2700000" algn="tl">
                    <a:srgbClr val="FFFFFF"/>
                  </a:outerShdw>
                </a:effectLst>
                <a:latin typeface="Helvetica" charset="0"/>
              </a:rPr>
              <a:t> between atoms</a:t>
            </a:r>
          </a:p>
          <a:p>
            <a:pPr>
              <a:defRPr/>
            </a:pPr>
            <a:r>
              <a:rPr lang="en-US" sz="2800" smtClean="0">
                <a:solidFill>
                  <a:schemeClr val="hlink"/>
                </a:solidFill>
                <a:effectLst>
                  <a:outerShdw blurRad="38100" dist="38100" dir="2700000" algn="tl">
                    <a:srgbClr val="000000"/>
                  </a:outerShdw>
                </a:effectLst>
                <a:latin typeface="Helvetica" charset="0"/>
              </a:rPr>
              <a:t>Metallic</a:t>
            </a:r>
            <a:r>
              <a:rPr lang="en-US" sz="2800" smtClean="0">
                <a:solidFill>
                  <a:schemeClr val="tx2"/>
                </a:solidFill>
                <a:effectLst>
                  <a:outerShdw blurRad="38100" dist="38100" dir="2700000" algn="tl">
                    <a:srgbClr val="FFFFFF"/>
                  </a:outerShdw>
                </a:effectLst>
                <a:latin typeface="Helvetica" charset="0"/>
              </a:rPr>
              <a:t> – holds atoms of a metal together</a:t>
            </a:r>
            <a:endParaRPr lang="en-US" sz="2800" smtClean="0">
              <a:solidFill>
                <a:srgbClr val="FAFD00"/>
              </a:solidFill>
              <a:effectLst>
                <a:outerShdw blurRad="38100" dist="38100" dir="2700000" algn="tl">
                  <a:srgbClr val="000000"/>
                </a:outerShdw>
              </a:effectLst>
              <a:latin typeface="Helvetica" charset="0"/>
            </a:endParaRPr>
          </a:p>
        </p:txBody>
      </p:sp>
      <p:pic>
        <p:nvPicPr>
          <p:cNvPr id="6148" name="Picture 4"/>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5775" y="1530350"/>
            <a:ext cx="2606675" cy="2730500"/>
          </a:xfrm>
          <a:prstGeom prst="rect">
            <a:avLst/>
          </a:prstGeom>
          <a:solidFill>
            <a:schemeClr val="bg2"/>
          </a:solidFill>
          <a:ln w="12700">
            <a:solidFill>
              <a:schemeClr val="tx1"/>
            </a:solidFill>
            <a:miter lim="800000"/>
            <a:headEnd/>
            <a:tailEnd/>
          </a:ln>
          <a:effectLst>
            <a:outerShdw dist="53882" dir="2700000" algn="ctr" rotWithShape="0">
              <a:schemeClr val="bg2"/>
            </a:outerShdw>
          </a:effectLst>
        </p:spPr>
      </p:pic>
      <p:sp>
        <p:nvSpPr>
          <p:cNvPr id="158725" name="Line 5"/>
          <p:cNvSpPr>
            <a:spLocks noChangeShapeType="1"/>
          </p:cNvSpPr>
          <p:nvPr/>
        </p:nvSpPr>
        <p:spPr bwMode="auto">
          <a:xfrm>
            <a:off x="423863" y="1066800"/>
            <a:ext cx="8972550" cy="0"/>
          </a:xfrm>
          <a:prstGeom prst="line">
            <a:avLst/>
          </a:prstGeom>
          <a:noFill/>
          <a:ln w="254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effectLst>
                <a:outerShdw blurRad="38100" dist="38100" dir="2700000" algn="tl">
                  <a:srgbClr val="000000">
                    <a:alpha val="43137"/>
                  </a:srgbClr>
                </a:outerShdw>
              </a:effectLst>
              <a:latin typeface="Arial" charset="0"/>
            </a:endParaRPr>
          </a:p>
        </p:txBody>
      </p:sp>
      <p:sp>
        <p:nvSpPr>
          <p:cNvPr id="158726" name="Rectangle 6"/>
          <p:cNvSpPr>
            <a:spLocks noChangeArrowheads="1"/>
          </p:cNvSpPr>
          <p:nvPr/>
        </p:nvSpPr>
        <p:spPr bwMode="auto">
          <a:xfrm>
            <a:off x="247650" y="4600575"/>
            <a:ext cx="2970213" cy="180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20000"/>
              </a:spcBef>
              <a:buClr>
                <a:schemeClr val="accent2"/>
              </a:buClr>
              <a:defRPr/>
            </a:pPr>
            <a:r>
              <a:rPr lang="en-US" b="0">
                <a:solidFill>
                  <a:schemeClr val="hlink"/>
                </a:solidFill>
                <a:effectLst>
                  <a:outerShdw blurRad="38100" dist="38100" dir="2700000" algn="tl">
                    <a:srgbClr val="000000"/>
                  </a:outerShdw>
                </a:effectLst>
                <a:latin typeface="Arial" charset="0"/>
              </a:rPr>
              <a:t>Most bonds are somewhere in between ionic and covalent.</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58723">
                                            <p:txEl>
                                              <p:pRg st="0" end="0"/>
                                            </p:txEl>
                                          </p:spTgt>
                                        </p:tgtEl>
                                        <p:attrNameLst>
                                          <p:attrName>style.visibility</p:attrName>
                                        </p:attrNameLst>
                                      </p:cBhvr>
                                      <p:to>
                                        <p:strVal val="visible"/>
                                      </p:to>
                                    </p:set>
                                    <p:animEffect transition="in" filter="dissolve">
                                      <p:cBhvr>
                                        <p:cTn id="7" dur="500"/>
                                        <p:tgtEl>
                                          <p:spTgt spid="1587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58723">
                                            <p:txEl>
                                              <p:pRg st="1" end="1"/>
                                            </p:txEl>
                                          </p:spTgt>
                                        </p:tgtEl>
                                        <p:attrNameLst>
                                          <p:attrName>style.visibility</p:attrName>
                                        </p:attrNameLst>
                                      </p:cBhvr>
                                      <p:to>
                                        <p:strVal val="visible"/>
                                      </p:to>
                                    </p:set>
                                    <p:animEffect transition="in" filter="dissolve">
                                      <p:cBhvr>
                                        <p:cTn id="12" dur="500"/>
                                        <p:tgtEl>
                                          <p:spTgt spid="15872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58723">
                                            <p:txEl>
                                              <p:pRg st="2" end="2"/>
                                            </p:txEl>
                                          </p:spTgt>
                                        </p:tgtEl>
                                        <p:attrNameLst>
                                          <p:attrName>style.visibility</p:attrName>
                                        </p:attrNameLst>
                                      </p:cBhvr>
                                      <p:to>
                                        <p:strVal val="visible"/>
                                      </p:to>
                                    </p:set>
                                    <p:animEffect transition="in" filter="dissolve">
                                      <p:cBhvr>
                                        <p:cTn id="17" dur="500"/>
                                        <p:tgtEl>
                                          <p:spTgt spid="15872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58723">
                                            <p:txEl>
                                              <p:pRg st="3" end="3"/>
                                            </p:txEl>
                                          </p:spTgt>
                                        </p:tgtEl>
                                        <p:attrNameLst>
                                          <p:attrName>style.visibility</p:attrName>
                                        </p:attrNameLst>
                                      </p:cBhvr>
                                      <p:to>
                                        <p:strVal val="visible"/>
                                      </p:to>
                                    </p:set>
                                    <p:animEffect transition="in" filter="dissolve">
                                      <p:cBhvr>
                                        <p:cTn id="22" dur="500"/>
                                        <p:tgtEl>
                                          <p:spTgt spid="15872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3"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1370013" y="304800"/>
            <a:ext cx="7083425" cy="609600"/>
          </a:xfrm>
          <a:effectLst>
            <a:outerShdw dist="107763" dir="2700000" algn="ctr" rotWithShape="0">
              <a:schemeClr val="tx1"/>
            </a:outerShdw>
          </a:effectLst>
        </p:spPr>
        <p:txBody>
          <a:bodyPr/>
          <a:lstStyle/>
          <a:p>
            <a:pPr>
              <a:defRPr/>
            </a:pPr>
            <a:r>
              <a:rPr lang="en-US" altLang="en-US" sz="5400" smtClean="0">
                <a:solidFill>
                  <a:schemeClr val="hlink"/>
                </a:solidFill>
                <a:effectLst>
                  <a:outerShdw blurRad="38100" dist="38100" dir="2700000" algn="tl">
                    <a:srgbClr val="000000"/>
                  </a:outerShdw>
                </a:effectLst>
                <a:latin typeface="Comic Sans MS" pitchFamily="66" charset="0"/>
              </a:rPr>
              <a:t>Bond Polarity</a:t>
            </a:r>
            <a:endParaRPr lang="en-US" altLang="en-US" sz="5400" smtClean="0">
              <a:solidFill>
                <a:schemeClr val="hlink"/>
              </a:solidFill>
              <a:effectLst>
                <a:outerShdw blurRad="38100" dist="38100" dir="2700000" algn="tl">
                  <a:srgbClr val="000000"/>
                </a:outerShdw>
              </a:effectLst>
              <a:latin typeface="Helvetica" charset="0"/>
            </a:endParaRPr>
          </a:p>
        </p:txBody>
      </p:sp>
      <p:sp>
        <p:nvSpPr>
          <p:cNvPr id="133123" name="Rectangle 3"/>
          <p:cNvSpPr>
            <a:spLocks noGrp="1" noChangeArrowheads="1"/>
          </p:cNvSpPr>
          <p:nvPr>
            <p:ph type="body" idx="1"/>
          </p:nvPr>
        </p:nvSpPr>
        <p:spPr>
          <a:xfrm>
            <a:off x="3878263" y="1295400"/>
            <a:ext cx="5529262" cy="2133600"/>
          </a:xfrm>
        </p:spPr>
        <p:txBody>
          <a:bodyPr/>
          <a:lstStyle/>
          <a:p>
            <a:pPr>
              <a:buFontTx/>
              <a:buNone/>
              <a:defRPr/>
            </a:pPr>
            <a:r>
              <a:rPr lang="en-US" altLang="en-US" sz="3200" smtClean="0">
                <a:effectLst>
                  <a:outerShdw blurRad="38100" dist="38100" dir="2700000" algn="tl">
                    <a:srgbClr val="FFFFFF"/>
                  </a:outerShdw>
                </a:effectLst>
                <a:latin typeface="Helvetica" charset="0"/>
              </a:rPr>
              <a:t>HCl is </a:t>
            </a:r>
            <a:r>
              <a:rPr lang="en-US" altLang="en-US" sz="3200" smtClean="0">
                <a:solidFill>
                  <a:schemeClr val="hlink"/>
                </a:solidFill>
                <a:effectLst>
                  <a:outerShdw blurRad="38100" dist="38100" dir="2700000" algn="tl">
                    <a:srgbClr val="000000"/>
                  </a:outerShdw>
                </a:effectLst>
                <a:latin typeface="Comic Sans MS" pitchFamily="66" charset="0"/>
              </a:rPr>
              <a:t>POLAR</a:t>
            </a:r>
            <a:r>
              <a:rPr lang="en-US" altLang="en-US" sz="3200" smtClean="0">
                <a:effectLst>
                  <a:outerShdw blurRad="38100" dist="38100" dir="2700000" algn="tl">
                    <a:srgbClr val="FFFFFF"/>
                  </a:outerShdw>
                </a:effectLst>
                <a:latin typeface="Helvetica" charset="0"/>
              </a:rPr>
              <a:t> because it has a positive end and a negative end. (difference in electronegativity)</a:t>
            </a:r>
            <a:endParaRPr lang="en-US" altLang="en-US" sz="3200" smtClean="0">
              <a:effectLst>
                <a:outerShdw blurRad="38100" dist="38100" dir="2700000" algn="tl">
                  <a:srgbClr val="FFFFFF"/>
                </a:outerShdw>
              </a:effectLst>
            </a:endParaRPr>
          </a:p>
        </p:txBody>
      </p:sp>
      <p:sp>
        <p:nvSpPr>
          <p:cNvPr id="133124" name="Text Box 4"/>
          <p:cNvSpPr txBox="1">
            <a:spLocks noChangeArrowheads="1"/>
          </p:cNvSpPr>
          <p:nvPr/>
        </p:nvSpPr>
        <p:spPr bwMode="auto">
          <a:xfrm>
            <a:off x="3960813" y="3581400"/>
            <a:ext cx="5199062" cy="1554163"/>
          </a:xfrm>
          <a:prstGeom prst="rect">
            <a:avLst/>
          </a:prstGeom>
          <a:noFill/>
          <a:ln>
            <a:noFill/>
          </a:ln>
          <a:effectLst>
            <a:outerShdw dist="17961"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Lst>
        </p:spPr>
        <p:txBody>
          <a:bodyPr>
            <a:spAutoFit/>
          </a:bodyPr>
          <a:lstStyle/>
          <a:p>
            <a:pPr>
              <a:defRPr/>
            </a:pPr>
            <a:r>
              <a:rPr lang="en-US" altLang="en-US" sz="3200">
                <a:solidFill>
                  <a:schemeClr val="tx1"/>
                </a:solidFill>
                <a:effectLst>
                  <a:outerShdw blurRad="38100" dist="38100" dir="2700000" algn="tl">
                    <a:srgbClr val="FFFFFF"/>
                  </a:outerShdw>
                </a:effectLst>
                <a:latin typeface="Arial" charset="0"/>
              </a:rPr>
              <a:t>Cl has a greater share in bonding electrons than does H.</a:t>
            </a:r>
          </a:p>
        </p:txBody>
      </p:sp>
      <p:pic>
        <p:nvPicPr>
          <p:cNvPr id="2560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0200" y="1884363"/>
            <a:ext cx="3465513" cy="1468437"/>
          </a:xfrm>
          <a:prstGeom prst="rect">
            <a:avLst/>
          </a:prstGeom>
          <a:noFill/>
          <a:ln>
            <a:noFill/>
          </a:ln>
          <a:effectLst>
            <a:outerShdw dist="53882" dir="2700000" algn="ctr" rotWithShape="0">
              <a:schemeClr val="bg2"/>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Lst>
        </p:spPr>
      </p:pic>
      <p:sp>
        <p:nvSpPr>
          <p:cNvPr id="133126" name="Text Box 6"/>
          <p:cNvSpPr txBox="1">
            <a:spLocks noChangeArrowheads="1"/>
          </p:cNvSpPr>
          <p:nvPr/>
        </p:nvSpPr>
        <p:spPr bwMode="auto">
          <a:xfrm>
            <a:off x="725488" y="5654675"/>
            <a:ext cx="8929687" cy="1066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53882" dir="2700000" algn="ctr" rotWithShape="0">
                    <a:schemeClr val="bg2"/>
                  </a:outerShdw>
                </a:effectLst>
              </a14:hiddenEffects>
            </a:ext>
          </a:extLst>
        </p:spPr>
        <p:txBody>
          <a:bodyPr>
            <a:spAutoFit/>
          </a:bodyPr>
          <a:lstStyle/>
          <a:p>
            <a:pPr>
              <a:defRPr/>
            </a:pPr>
            <a:r>
              <a:rPr lang="en-US" altLang="en-US" sz="3200">
                <a:solidFill>
                  <a:schemeClr val="tx1"/>
                </a:solidFill>
                <a:effectLst>
                  <a:outerShdw blurRad="38100" dist="38100" dir="2700000" algn="tl">
                    <a:srgbClr val="FFFFFF"/>
                  </a:outerShdw>
                </a:effectLst>
                <a:latin typeface="Arial" charset="0"/>
              </a:rPr>
              <a:t>Cl has slight negative charge </a:t>
            </a:r>
            <a:r>
              <a:rPr lang="en-US" altLang="en-US" sz="3200">
                <a:solidFill>
                  <a:schemeClr val="hlink"/>
                </a:solidFill>
                <a:effectLst>
                  <a:outerShdw blurRad="38100" dist="38100" dir="2700000" algn="tl">
                    <a:srgbClr val="000000"/>
                  </a:outerShdw>
                </a:effectLst>
                <a:latin typeface="Arial" charset="0"/>
              </a:rPr>
              <a:t>(-</a:t>
            </a:r>
            <a:r>
              <a:rPr lang="en-US" altLang="en-US" sz="3200">
                <a:solidFill>
                  <a:schemeClr val="hlink"/>
                </a:solidFill>
                <a:effectLst>
                  <a:outerShdw blurRad="38100" dist="38100" dir="2700000" algn="tl">
                    <a:srgbClr val="000000"/>
                  </a:outerShdw>
                </a:effectLst>
                <a:latin typeface="Symbol" pitchFamily="18" charset="2"/>
              </a:rPr>
              <a:t>d</a:t>
            </a:r>
            <a:r>
              <a:rPr lang="en-US" altLang="en-US" sz="3200">
                <a:solidFill>
                  <a:schemeClr val="hlink"/>
                </a:solidFill>
                <a:effectLst>
                  <a:outerShdw blurRad="38100" dist="38100" dir="2700000" algn="tl">
                    <a:srgbClr val="000000"/>
                  </a:outerShdw>
                </a:effectLst>
                <a:latin typeface="Arial" charset="0"/>
              </a:rPr>
              <a:t>)</a:t>
            </a:r>
            <a:r>
              <a:rPr lang="en-US" altLang="en-US" sz="3200">
                <a:solidFill>
                  <a:schemeClr val="tx1"/>
                </a:solidFill>
                <a:effectLst>
                  <a:outerShdw blurRad="38100" dist="38100" dir="2700000" algn="tl">
                    <a:srgbClr val="FFFFFF"/>
                  </a:outerShdw>
                </a:effectLst>
                <a:latin typeface="Arial" charset="0"/>
              </a:rPr>
              <a:t> and H has slight positive charge </a:t>
            </a:r>
            <a:r>
              <a:rPr lang="en-US" altLang="en-US" sz="3200">
                <a:solidFill>
                  <a:schemeClr val="hlink"/>
                </a:solidFill>
                <a:effectLst>
                  <a:outerShdw blurRad="38100" dist="38100" dir="2700000" algn="tl">
                    <a:srgbClr val="000000"/>
                  </a:outerShdw>
                </a:effectLst>
                <a:latin typeface="Arial" charset="0"/>
              </a:rPr>
              <a:t>(+ </a:t>
            </a:r>
            <a:r>
              <a:rPr lang="en-US" altLang="en-US" sz="3200">
                <a:solidFill>
                  <a:schemeClr val="hlink"/>
                </a:solidFill>
                <a:effectLst>
                  <a:outerShdw blurRad="38100" dist="38100" dir="2700000" algn="tl">
                    <a:srgbClr val="000000"/>
                  </a:outerShdw>
                </a:effectLst>
                <a:latin typeface="Symbol" pitchFamily="18" charset="2"/>
              </a:rPr>
              <a:t>d</a:t>
            </a:r>
            <a:r>
              <a:rPr lang="en-US" altLang="en-US" sz="3200">
                <a:solidFill>
                  <a:schemeClr val="hlink"/>
                </a:solidFill>
                <a:effectLst>
                  <a:outerShdw blurRad="38100" dist="38100" dir="2700000" algn="tl">
                    <a:srgbClr val="000000"/>
                  </a:outerShdw>
                </a:effectLst>
                <a:latin typeface="Arial" charset="0"/>
              </a:rPr>
              <a:t>)</a:t>
            </a:r>
            <a:endParaRPr lang="en-US" altLang="en-US" sz="3200">
              <a:solidFill>
                <a:schemeClr val="tx1"/>
              </a:solidFill>
              <a:effectLst>
                <a:outerShdw blurRad="38100" dist="38100" dir="2700000" algn="tl">
                  <a:srgbClr val="FFFFFF"/>
                </a:outerShdw>
              </a:effectLst>
              <a:latin typeface="Arial" charset="0"/>
            </a:endParaRPr>
          </a:p>
        </p:txBody>
      </p:sp>
      <p:pic>
        <p:nvPicPr>
          <p:cNvPr id="2560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8250" y="3581400"/>
            <a:ext cx="1671638" cy="1676400"/>
          </a:xfrm>
          <a:prstGeom prst="rect">
            <a:avLst/>
          </a:prstGeom>
          <a:solidFill>
            <a:srgbClr val="FDE3BA"/>
          </a:solidFill>
          <a:ln>
            <a:noFill/>
          </a:ln>
          <a:effectLst>
            <a:outerShdw dist="35921"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33123">
                                            <p:txEl>
                                              <p:pRg st="0" end="0"/>
                                            </p:txEl>
                                          </p:spTgt>
                                        </p:tgtEl>
                                        <p:attrNameLst>
                                          <p:attrName>style.visibility</p:attrName>
                                        </p:attrNameLst>
                                      </p:cBhvr>
                                      <p:to>
                                        <p:strVal val="visible"/>
                                      </p:to>
                                    </p:set>
                                    <p:animEffect transition="in" filter="dissolve">
                                      <p:cBhvr>
                                        <p:cTn id="7" dur="500"/>
                                        <p:tgtEl>
                                          <p:spTgt spid="133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3124"/>
                                        </p:tgtEl>
                                        <p:attrNameLst>
                                          <p:attrName>style.visibility</p:attrName>
                                        </p:attrNameLst>
                                      </p:cBhvr>
                                      <p:to>
                                        <p:strVal val="visible"/>
                                      </p:to>
                                    </p:set>
                                    <p:animEffect transition="in" filter="dissolve">
                                      <p:cBhvr>
                                        <p:cTn id="12" dur="500"/>
                                        <p:tgtEl>
                                          <p:spTgt spid="13312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33126"/>
                                        </p:tgtEl>
                                        <p:attrNameLst>
                                          <p:attrName>style.visibility</p:attrName>
                                        </p:attrNameLst>
                                      </p:cBhvr>
                                      <p:to>
                                        <p:strVal val="visible"/>
                                      </p:to>
                                    </p:set>
                                    <p:animEffect transition="in" filter="dissolve">
                                      <p:cBhvr>
                                        <p:cTn id="17" dur="500"/>
                                        <p:tgtEl>
                                          <p:spTgt spid="1331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3" grpId="0" build="p" autoUpdateAnimBg="0"/>
      <p:bldP spid="133124" grpId="0" autoUpdateAnimBg="0"/>
      <p:bldP spid="133126"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1" name="Rectangle 3"/>
          <p:cNvSpPr>
            <a:spLocks noGrp="1" noChangeArrowheads="1"/>
          </p:cNvSpPr>
          <p:nvPr>
            <p:ph type="body" idx="1"/>
          </p:nvPr>
        </p:nvSpPr>
        <p:spPr>
          <a:xfrm>
            <a:off x="608013" y="1219200"/>
            <a:ext cx="8534400" cy="4114800"/>
          </a:xfrm>
        </p:spPr>
        <p:txBody>
          <a:bodyPr/>
          <a:lstStyle/>
          <a:p>
            <a:pPr>
              <a:defRPr/>
            </a:pPr>
            <a:r>
              <a:rPr lang="en-US" sz="3200" smtClean="0">
                <a:effectLst>
                  <a:outerShdw blurRad="38100" dist="38100" dir="2700000" algn="tl">
                    <a:srgbClr val="FFFFFF"/>
                  </a:outerShdw>
                </a:effectLst>
              </a:rPr>
              <a:t>This is why oil and water will not mix!  Oil is nonpolar, and water is polar.</a:t>
            </a:r>
          </a:p>
          <a:p>
            <a:pPr>
              <a:defRPr/>
            </a:pPr>
            <a:r>
              <a:rPr lang="en-US" sz="3200" smtClean="0">
                <a:effectLst>
                  <a:outerShdw blurRad="38100" dist="38100" dir="2700000" algn="tl">
                    <a:srgbClr val="FFFFFF"/>
                  </a:outerShdw>
                </a:effectLst>
              </a:rPr>
              <a:t>The two will repel each other, and so you can not dissolve one in the other</a:t>
            </a:r>
          </a:p>
          <a:p>
            <a:pPr>
              <a:buFontTx/>
              <a:buNone/>
              <a:defRPr/>
            </a:pPr>
            <a:endParaRPr lang="en-US" smtClean="0"/>
          </a:p>
        </p:txBody>
      </p:sp>
      <p:sp>
        <p:nvSpPr>
          <p:cNvPr id="176133" name="Rectangle 5"/>
          <p:cNvSpPr>
            <a:spLocks noChangeArrowheads="1"/>
          </p:cNvSpPr>
          <p:nvPr/>
        </p:nvSpPr>
        <p:spPr bwMode="auto">
          <a:xfrm>
            <a:off x="1370013" y="304800"/>
            <a:ext cx="7083425" cy="609600"/>
          </a:xfrm>
          <a:prstGeom prst="rect">
            <a:avLst/>
          </a:prstGeom>
          <a:noFill/>
          <a:ln>
            <a:noFill/>
          </a:ln>
          <a:effectLst>
            <a:outerShdw dist="107763" dir="2700000" algn="ctr" rotWithShape="0">
              <a:schemeClr val="tx1"/>
            </a:outerShdw>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Lst>
        </p:spPr>
        <p:txBody>
          <a:bodyPr lIns="90487" tIns="44450" rIns="90487" bIns="44450" anchor="ctr"/>
          <a:lstStyle/>
          <a:p>
            <a:pPr algn="ctr">
              <a:lnSpc>
                <a:spcPct val="90000"/>
              </a:lnSpc>
              <a:defRPr/>
            </a:pPr>
            <a:r>
              <a:rPr lang="en-US" altLang="en-US" sz="5400">
                <a:solidFill>
                  <a:schemeClr val="hlink"/>
                </a:solidFill>
                <a:effectLst>
                  <a:outerShdw blurRad="38100" dist="38100" dir="2700000" algn="tl">
                    <a:srgbClr val="000000"/>
                  </a:outerShdw>
                </a:effectLst>
                <a:latin typeface="Comic Sans MS" pitchFamily="66" charset="0"/>
              </a:rPr>
              <a:t>Bond Polarity</a:t>
            </a:r>
            <a:endParaRPr lang="en-US" altLang="en-US" sz="5400">
              <a:solidFill>
                <a:schemeClr val="hlink"/>
              </a:solidFill>
              <a:effectLst>
                <a:outerShdw blurRad="38100" dist="38100" dir="2700000" algn="tl">
                  <a:srgbClr val="000000"/>
                </a:outerShdw>
              </a:effectLst>
              <a:latin typeface="Helvetica" charset="0"/>
            </a:endParaRPr>
          </a:p>
        </p:txBody>
      </p:sp>
      <p:pic>
        <p:nvPicPr>
          <p:cNvPr id="26628" name="Picture 8" descr="Boyer_3_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4813" y="3259138"/>
            <a:ext cx="7086600" cy="3598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rand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a:xfrm>
            <a:off x="1370013" y="304800"/>
            <a:ext cx="7083425" cy="609600"/>
          </a:xfrm>
          <a:effectLst>
            <a:outerShdw dist="107763" dir="2700000" algn="ctr" rotWithShape="0">
              <a:schemeClr val="tx1"/>
            </a:outerShdw>
          </a:effectLst>
        </p:spPr>
        <p:txBody>
          <a:bodyPr/>
          <a:lstStyle/>
          <a:p>
            <a:pPr>
              <a:defRPr/>
            </a:pPr>
            <a:r>
              <a:rPr lang="en-US" altLang="en-US" sz="5400" smtClean="0">
                <a:solidFill>
                  <a:schemeClr val="hlink"/>
                </a:solidFill>
                <a:effectLst>
                  <a:outerShdw blurRad="38100" dist="38100" dir="2700000" algn="tl">
                    <a:srgbClr val="000000"/>
                  </a:outerShdw>
                </a:effectLst>
                <a:latin typeface="Comic Sans MS" pitchFamily="66" charset="0"/>
              </a:rPr>
              <a:t>Bond Polarity</a:t>
            </a:r>
            <a:endParaRPr lang="en-US" altLang="en-US" sz="5400" smtClean="0">
              <a:solidFill>
                <a:schemeClr val="hlink"/>
              </a:solidFill>
              <a:effectLst>
                <a:outerShdw blurRad="38100" dist="38100" dir="2700000" algn="tl">
                  <a:srgbClr val="000000"/>
                </a:outerShdw>
              </a:effectLst>
              <a:latin typeface="Helvetica" charset="0"/>
            </a:endParaRPr>
          </a:p>
        </p:txBody>
      </p:sp>
      <p:sp>
        <p:nvSpPr>
          <p:cNvPr id="182280" name="Rectangle 8"/>
          <p:cNvSpPr>
            <a:spLocks noGrp="1" noChangeArrowheads="1"/>
          </p:cNvSpPr>
          <p:nvPr>
            <p:ph type="body" idx="1"/>
          </p:nvPr>
        </p:nvSpPr>
        <p:spPr>
          <a:xfrm>
            <a:off x="4189413" y="1981200"/>
            <a:ext cx="5410200" cy="4114800"/>
          </a:xfrm>
        </p:spPr>
        <p:txBody>
          <a:bodyPr/>
          <a:lstStyle/>
          <a:p>
            <a:pPr>
              <a:defRPr/>
            </a:pPr>
            <a:r>
              <a:rPr lang="en-US" sz="3200" smtClean="0">
                <a:effectLst>
                  <a:outerShdw blurRad="38100" dist="38100" dir="2700000" algn="tl">
                    <a:srgbClr val="FFFFFF"/>
                  </a:outerShdw>
                </a:effectLst>
              </a:rPr>
              <a:t>“Like Dissolves Like”</a:t>
            </a:r>
          </a:p>
          <a:p>
            <a:pPr lvl="1">
              <a:defRPr/>
            </a:pPr>
            <a:r>
              <a:rPr lang="en-US" sz="3200" smtClean="0">
                <a:effectLst>
                  <a:outerShdw blurRad="38100" dist="38100" dir="2700000" algn="tl">
                    <a:srgbClr val="FFFFFF"/>
                  </a:outerShdw>
                </a:effectLst>
              </a:rPr>
              <a:t>Polar dissolves Polar</a:t>
            </a:r>
          </a:p>
          <a:p>
            <a:pPr lvl="1">
              <a:defRPr/>
            </a:pPr>
            <a:r>
              <a:rPr lang="en-US" sz="3200" smtClean="0">
                <a:effectLst>
                  <a:outerShdw blurRad="38100" dist="38100" dir="2700000" algn="tl">
                    <a:srgbClr val="FFFFFF"/>
                  </a:outerShdw>
                </a:effectLst>
              </a:rPr>
              <a:t>Nonpolar dissolves Nonpolar</a:t>
            </a:r>
          </a:p>
        </p:txBody>
      </p:sp>
      <p:pic>
        <p:nvPicPr>
          <p:cNvPr id="27652" name="Picture 10" descr="shout-spra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9413" y="2057400"/>
            <a:ext cx="381000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293813" y="0"/>
            <a:ext cx="7159625" cy="1143000"/>
          </a:xfrm>
        </p:spPr>
        <p:txBody>
          <a:bodyPr/>
          <a:lstStyle/>
          <a:p>
            <a:r>
              <a:rPr lang="en-US" altLang="en-US" smtClean="0">
                <a:solidFill>
                  <a:schemeClr val="hlink"/>
                </a:solidFill>
                <a:latin typeface="Comic Sans MS" panose="030F0702030302020204" pitchFamily="66" charset="0"/>
              </a:rPr>
              <a:t>Electronegativity Difference</a:t>
            </a:r>
          </a:p>
        </p:txBody>
      </p:sp>
      <p:sp>
        <p:nvSpPr>
          <p:cNvPr id="175107" name="Rectangle 3"/>
          <p:cNvSpPr>
            <a:spLocks noGrp="1" noChangeArrowheads="1"/>
          </p:cNvSpPr>
          <p:nvPr>
            <p:ph type="body" sz="half" idx="1"/>
          </p:nvPr>
        </p:nvSpPr>
        <p:spPr>
          <a:xfrm>
            <a:off x="836613" y="1371600"/>
            <a:ext cx="7848600" cy="2667000"/>
          </a:xfrm>
        </p:spPr>
        <p:txBody>
          <a:bodyPr/>
          <a:lstStyle/>
          <a:p>
            <a:r>
              <a:rPr lang="en-US" altLang="en-US" sz="3200" smtClean="0"/>
              <a:t>If the difference in electronegativities is between:</a:t>
            </a:r>
          </a:p>
          <a:p>
            <a:pPr lvl="1"/>
            <a:r>
              <a:rPr lang="en-US" altLang="en-US" sz="3200" smtClean="0"/>
              <a:t>    2.0 to 4.0:  Ionic</a:t>
            </a:r>
          </a:p>
          <a:p>
            <a:pPr lvl="1"/>
            <a:r>
              <a:rPr lang="en-US" altLang="en-US" sz="3200" smtClean="0"/>
              <a:t>    0.4 to 2.0:  Polar Covalent</a:t>
            </a:r>
          </a:p>
          <a:p>
            <a:pPr lvl="1"/>
            <a:r>
              <a:rPr lang="en-US" altLang="en-US" sz="3200" smtClean="0"/>
              <a:t>    0.0 to 0.4:  Non-Polar Covalent</a:t>
            </a:r>
          </a:p>
        </p:txBody>
      </p:sp>
      <p:pic>
        <p:nvPicPr>
          <p:cNvPr id="8196" name="Picture 4"/>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4189413" y="4343400"/>
            <a:ext cx="5713412" cy="3468688"/>
          </a:xfrm>
          <a:noFill/>
          <a:effectLst>
            <a:outerShdw dist="53882" dir="2700000" algn="ctr" rotWithShape="0">
              <a:schemeClr val="bg2"/>
            </a:outerShdw>
          </a:effectLst>
        </p:spPr>
      </p:pic>
      <p:sp>
        <p:nvSpPr>
          <p:cNvPr id="175110" name="Rectangle 6"/>
          <p:cNvSpPr>
            <a:spLocks noChangeArrowheads="1"/>
          </p:cNvSpPr>
          <p:nvPr/>
        </p:nvSpPr>
        <p:spPr bwMode="auto">
          <a:xfrm>
            <a:off x="0" y="4114800"/>
            <a:ext cx="4568825" cy="18002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sz="2800" b="1">
                <a:solidFill>
                  <a:srgbClr val="FAFD00"/>
                </a:solidFill>
                <a:latin typeface="Arial" panose="020B0604020202020204" pitchFamily="34" charset="0"/>
              </a:defRPr>
            </a:lvl1pPr>
            <a:lvl2pPr>
              <a:defRPr sz="2800" b="1">
                <a:solidFill>
                  <a:srgbClr val="FAFD00"/>
                </a:solidFill>
                <a:latin typeface="Arial" panose="020B0604020202020204" pitchFamily="34" charset="0"/>
              </a:defRPr>
            </a:lvl2pPr>
            <a:lvl3pPr marL="1143000" indent="-228600">
              <a:defRPr sz="2800" b="1">
                <a:solidFill>
                  <a:srgbClr val="FAFD00"/>
                </a:solidFill>
                <a:latin typeface="Arial" panose="020B0604020202020204" pitchFamily="34" charset="0"/>
              </a:defRPr>
            </a:lvl3pPr>
            <a:lvl4pPr marL="1600200" indent="-228600">
              <a:defRPr sz="2800" b="1">
                <a:solidFill>
                  <a:srgbClr val="FAFD00"/>
                </a:solidFill>
                <a:latin typeface="Arial" panose="020B0604020202020204" pitchFamily="34" charset="0"/>
              </a:defRPr>
            </a:lvl4pPr>
            <a:lvl5pPr marL="2057400" indent="-228600">
              <a:defRPr sz="2800" b="1">
                <a:solidFill>
                  <a:srgbClr val="FAFD00"/>
                </a:solidFill>
                <a:latin typeface="Arial" panose="020B0604020202020204" pitchFamily="34" charset="0"/>
              </a:defRPr>
            </a:lvl5pPr>
            <a:lvl6pPr marL="2514600" indent="-228600" eaLnBrk="0" fontAlgn="base" hangingPunct="0">
              <a:spcBef>
                <a:spcPct val="0"/>
              </a:spcBef>
              <a:spcAft>
                <a:spcPct val="0"/>
              </a:spcAft>
              <a:defRPr sz="2800" b="1">
                <a:solidFill>
                  <a:srgbClr val="FAFD00"/>
                </a:solidFill>
                <a:latin typeface="Arial" panose="020B0604020202020204" pitchFamily="34" charset="0"/>
              </a:defRPr>
            </a:lvl6pPr>
            <a:lvl7pPr marL="2971800" indent="-228600" eaLnBrk="0" fontAlgn="base" hangingPunct="0">
              <a:spcBef>
                <a:spcPct val="0"/>
              </a:spcBef>
              <a:spcAft>
                <a:spcPct val="0"/>
              </a:spcAft>
              <a:defRPr sz="2800" b="1">
                <a:solidFill>
                  <a:srgbClr val="FAFD00"/>
                </a:solidFill>
                <a:latin typeface="Arial" panose="020B0604020202020204" pitchFamily="34" charset="0"/>
              </a:defRPr>
            </a:lvl7pPr>
            <a:lvl8pPr marL="3429000" indent="-228600" eaLnBrk="0" fontAlgn="base" hangingPunct="0">
              <a:spcBef>
                <a:spcPct val="0"/>
              </a:spcBef>
              <a:spcAft>
                <a:spcPct val="0"/>
              </a:spcAft>
              <a:defRPr sz="2800" b="1">
                <a:solidFill>
                  <a:srgbClr val="FAFD00"/>
                </a:solidFill>
                <a:latin typeface="Arial" panose="020B0604020202020204" pitchFamily="34" charset="0"/>
              </a:defRPr>
            </a:lvl8pPr>
            <a:lvl9pPr marL="3886200" indent="-228600" eaLnBrk="0" fontAlgn="base" hangingPunct="0">
              <a:spcBef>
                <a:spcPct val="0"/>
              </a:spcBef>
              <a:spcAft>
                <a:spcPct val="0"/>
              </a:spcAft>
              <a:defRPr sz="2800" b="1">
                <a:solidFill>
                  <a:srgbClr val="FAFD00"/>
                </a:solidFill>
                <a:latin typeface="Arial" panose="020B0604020202020204" pitchFamily="34" charset="0"/>
              </a:defRPr>
            </a:lvl9pPr>
          </a:lstStyle>
          <a:p>
            <a:pPr lvl="1"/>
            <a:r>
              <a:rPr lang="en-US" altLang="en-US">
                <a:solidFill>
                  <a:schemeClr val="tx1"/>
                </a:solidFill>
              </a:rPr>
              <a:t>Example:  NaCl</a:t>
            </a:r>
          </a:p>
          <a:p>
            <a:pPr lvl="1"/>
            <a:r>
              <a:rPr lang="en-US" altLang="en-US">
                <a:solidFill>
                  <a:schemeClr val="tx1"/>
                </a:solidFill>
              </a:rPr>
              <a:t>Na = 0.9, Cl = 3.0</a:t>
            </a:r>
          </a:p>
          <a:p>
            <a:pPr lvl="1"/>
            <a:r>
              <a:rPr lang="en-US" altLang="en-US">
                <a:solidFill>
                  <a:schemeClr val="tx1"/>
                </a:solidFill>
              </a:rPr>
              <a:t>Difference is 2.1, so</a:t>
            </a:r>
          </a:p>
          <a:p>
            <a:pPr lvl="1"/>
            <a:r>
              <a:rPr lang="en-US" altLang="en-US">
                <a:solidFill>
                  <a:schemeClr val="tx1"/>
                </a:solidFill>
              </a:rPr>
              <a:t>this is an ionic bond!</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75107">
                                            <p:txEl>
                                              <p:pRg st="1" end="1"/>
                                            </p:txEl>
                                          </p:spTgt>
                                        </p:tgtEl>
                                        <p:attrNameLst>
                                          <p:attrName>style.visibility</p:attrName>
                                        </p:attrNameLst>
                                      </p:cBhvr>
                                      <p:to>
                                        <p:strVal val="visible"/>
                                      </p:to>
                                    </p:set>
                                    <p:animEffect transition="in" filter="blinds(horizontal)">
                                      <p:cBhvr>
                                        <p:cTn id="7" dur="500"/>
                                        <p:tgtEl>
                                          <p:spTgt spid="17510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75107">
                                            <p:txEl>
                                              <p:pRg st="2" end="2"/>
                                            </p:txEl>
                                          </p:spTgt>
                                        </p:tgtEl>
                                        <p:attrNameLst>
                                          <p:attrName>style.visibility</p:attrName>
                                        </p:attrNameLst>
                                      </p:cBhvr>
                                      <p:to>
                                        <p:strVal val="visible"/>
                                      </p:to>
                                    </p:set>
                                    <p:animEffect transition="in" filter="blinds(horizontal)">
                                      <p:cBhvr>
                                        <p:cTn id="12" dur="500"/>
                                        <p:tgtEl>
                                          <p:spTgt spid="17510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75107">
                                            <p:txEl>
                                              <p:pRg st="3" end="3"/>
                                            </p:txEl>
                                          </p:spTgt>
                                        </p:tgtEl>
                                        <p:attrNameLst>
                                          <p:attrName>style.visibility</p:attrName>
                                        </p:attrNameLst>
                                      </p:cBhvr>
                                      <p:to>
                                        <p:strVal val="visible"/>
                                      </p:to>
                                    </p:set>
                                    <p:animEffect transition="in" filter="blinds(horizontal)">
                                      <p:cBhvr>
                                        <p:cTn id="17" dur="500"/>
                                        <p:tgtEl>
                                          <p:spTgt spid="175107">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175110">
                                            <p:txEl>
                                              <p:pRg st="0" end="0"/>
                                            </p:txEl>
                                          </p:spTgt>
                                        </p:tgtEl>
                                        <p:attrNameLst>
                                          <p:attrName>style.visibility</p:attrName>
                                        </p:attrNameLst>
                                      </p:cBhvr>
                                      <p:to>
                                        <p:strVal val="visible"/>
                                      </p:to>
                                    </p:set>
                                    <p:animEffect transition="in" filter="blinds(horizontal)">
                                      <p:cBhvr>
                                        <p:cTn id="22" dur="500"/>
                                        <p:tgtEl>
                                          <p:spTgt spid="175110">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175110">
                                            <p:txEl>
                                              <p:pRg st="1" end="1"/>
                                            </p:txEl>
                                          </p:spTgt>
                                        </p:tgtEl>
                                        <p:attrNameLst>
                                          <p:attrName>style.visibility</p:attrName>
                                        </p:attrNameLst>
                                      </p:cBhvr>
                                      <p:to>
                                        <p:strVal val="visible"/>
                                      </p:to>
                                    </p:set>
                                    <p:animEffect transition="in" filter="blinds(horizontal)">
                                      <p:cBhvr>
                                        <p:cTn id="27" dur="500"/>
                                        <p:tgtEl>
                                          <p:spTgt spid="175110">
                                            <p:txEl>
                                              <p:pRg st="1" end="1"/>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175110">
                                            <p:txEl>
                                              <p:pRg st="2" end="2"/>
                                            </p:txEl>
                                          </p:spTgt>
                                        </p:tgtEl>
                                        <p:attrNameLst>
                                          <p:attrName>style.visibility</p:attrName>
                                        </p:attrNameLst>
                                      </p:cBhvr>
                                      <p:to>
                                        <p:strVal val="visible"/>
                                      </p:to>
                                    </p:set>
                                    <p:animEffect transition="in" filter="blinds(horizontal)">
                                      <p:cBhvr>
                                        <p:cTn id="32" dur="500"/>
                                        <p:tgtEl>
                                          <p:spTgt spid="175110">
                                            <p:txEl>
                                              <p:pRg st="2" end="2"/>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3" presetClass="entr" presetSubtype="10" fill="hold" nodeType="clickEffect">
                                  <p:stCondLst>
                                    <p:cond delay="0"/>
                                  </p:stCondLst>
                                  <p:childTnLst>
                                    <p:set>
                                      <p:cBhvr>
                                        <p:cTn id="36" dur="1" fill="hold">
                                          <p:stCondLst>
                                            <p:cond delay="0"/>
                                          </p:stCondLst>
                                        </p:cTn>
                                        <p:tgtEl>
                                          <p:spTgt spid="175110">
                                            <p:txEl>
                                              <p:pRg st="3" end="3"/>
                                            </p:txEl>
                                          </p:spTgt>
                                        </p:tgtEl>
                                        <p:attrNameLst>
                                          <p:attrName>style.visibility</p:attrName>
                                        </p:attrNameLst>
                                      </p:cBhvr>
                                      <p:to>
                                        <p:strVal val="visible"/>
                                      </p:to>
                                    </p:set>
                                    <p:animEffect transition="in" filter="blinds(horizontal)">
                                      <p:cBhvr>
                                        <p:cTn id="37" dur="500"/>
                                        <p:tgtEl>
                                          <p:spTgt spid="175110">
                                            <p:txEl>
                                              <p:pRg st="3" end="3"/>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nodeType="clickEffect">
                                  <p:stCondLst>
                                    <p:cond delay="0"/>
                                  </p:stCondLst>
                                  <p:childTnLst>
                                    <p:set>
                                      <p:cBhvr>
                                        <p:cTn id="41" dur="1" fill="hold">
                                          <p:stCondLst>
                                            <p:cond delay="0"/>
                                          </p:stCondLst>
                                        </p:cTn>
                                        <p:tgtEl>
                                          <p:spTgt spid="175110">
                                            <p:txEl>
                                              <p:pRg st="3" end="3"/>
                                            </p:txEl>
                                          </p:spTgt>
                                        </p:tgtEl>
                                        <p:attrNameLst>
                                          <p:attrName>style.visibility</p:attrName>
                                        </p:attrNameLst>
                                      </p:cBhvr>
                                      <p:to>
                                        <p:strVal val="visible"/>
                                      </p:to>
                                    </p:set>
                                    <p:animEffect transition="in" filter="blinds(horizontal)">
                                      <p:cBhvr>
                                        <p:cTn id="42" dur="500"/>
                                        <p:tgtEl>
                                          <p:spTgt spid="17511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09600" y="685800"/>
            <a:ext cx="3884613" cy="1905000"/>
          </a:xfrm>
          <a:solidFill>
            <a:srgbClr val="FCFEB9"/>
          </a:solidFill>
          <a:effectLst>
            <a:outerShdw dist="107763" dir="2700000" algn="ctr" rotWithShape="0">
              <a:schemeClr val="bg2"/>
            </a:outerShdw>
          </a:effectLst>
        </p:spPr>
        <p:txBody>
          <a:bodyPr/>
          <a:lstStyle/>
          <a:p>
            <a:pPr>
              <a:defRPr/>
            </a:pPr>
            <a:r>
              <a:rPr lang="en-US" altLang="en-US" smtClean="0">
                <a:effectLst>
                  <a:outerShdw blurRad="38100" dist="38100" dir="2700000" algn="tl">
                    <a:srgbClr val="FFFFFF"/>
                  </a:outerShdw>
                </a:effectLst>
                <a:latin typeface="Comic Sans MS" pitchFamily="66" charset="0"/>
              </a:rPr>
              <a:t>Electron Distribution in Molecules</a:t>
            </a:r>
            <a:endParaRPr lang="en-US" altLang="en-US" sz="4000" smtClean="0">
              <a:effectLst>
                <a:outerShdw blurRad="38100" dist="38100" dir="2700000" algn="tl">
                  <a:srgbClr val="FFFFFF"/>
                </a:outerShdw>
              </a:effectLst>
            </a:endParaRPr>
          </a:p>
        </p:txBody>
      </p:sp>
      <p:sp>
        <p:nvSpPr>
          <p:cNvPr id="12291" name="Rectangle 3"/>
          <p:cNvSpPr>
            <a:spLocks noGrp="1" noChangeArrowheads="1"/>
          </p:cNvSpPr>
          <p:nvPr>
            <p:ph type="body" idx="1"/>
          </p:nvPr>
        </p:nvSpPr>
        <p:spPr>
          <a:xfrm>
            <a:off x="4722813" y="609600"/>
            <a:ext cx="4495800" cy="6019800"/>
          </a:xfrm>
        </p:spPr>
        <p:txBody>
          <a:bodyPr/>
          <a:lstStyle/>
          <a:p>
            <a:pPr>
              <a:defRPr/>
            </a:pPr>
            <a:r>
              <a:rPr lang="en-US" altLang="en-US" smtClean="0">
                <a:effectLst>
                  <a:outerShdw blurRad="38100" dist="38100" dir="2700000" algn="tl">
                    <a:srgbClr val="FFFFFF"/>
                  </a:outerShdw>
                </a:effectLst>
              </a:rPr>
              <a:t>Electron distribution is depicted with</a:t>
            </a:r>
            <a:r>
              <a:rPr lang="en-US" altLang="en-US" smtClean="0">
                <a:solidFill>
                  <a:srgbClr val="FCFEB9"/>
                </a:solidFill>
                <a:effectLst>
                  <a:outerShdw blurRad="38100" dist="38100" dir="2700000" algn="tl">
                    <a:srgbClr val="000000"/>
                  </a:outerShdw>
                </a:effectLst>
              </a:rPr>
              <a:t> </a:t>
            </a:r>
            <a:r>
              <a:rPr lang="en-US" altLang="en-US" sz="3600" smtClean="0">
                <a:solidFill>
                  <a:schemeClr val="hlink"/>
                </a:solidFill>
                <a:effectLst>
                  <a:outerShdw blurRad="38100" dist="38100" dir="2700000" algn="tl">
                    <a:srgbClr val="000000"/>
                  </a:outerShdw>
                </a:effectLst>
              </a:rPr>
              <a:t>Lewis (electron dot) structures</a:t>
            </a:r>
          </a:p>
          <a:p>
            <a:pPr>
              <a:defRPr/>
            </a:pPr>
            <a:r>
              <a:rPr lang="en-US" altLang="en-US" sz="3600" smtClean="0">
                <a:effectLst>
                  <a:outerShdw blurRad="38100" dist="38100" dir="2700000" algn="tl">
                    <a:srgbClr val="FFFFFF"/>
                  </a:outerShdw>
                </a:effectLst>
              </a:rPr>
              <a:t>This is how you decide how many atoms will bond covalently! </a:t>
            </a:r>
            <a:br>
              <a:rPr lang="en-US" altLang="en-US" sz="3600" smtClean="0">
                <a:effectLst>
                  <a:outerShdw blurRad="38100" dist="38100" dir="2700000" algn="tl">
                    <a:srgbClr val="FFFFFF"/>
                  </a:outerShdw>
                </a:effectLst>
              </a:rPr>
            </a:br>
            <a:r>
              <a:rPr lang="en-US" altLang="en-US" sz="3600" smtClean="0">
                <a:solidFill>
                  <a:schemeClr val="hlink"/>
                </a:solidFill>
                <a:effectLst>
                  <a:outerShdw blurRad="38100" dist="38100" dir="2700000" algn="tl">
                    <a:srgbClr val="000000"/>
                  </a:outerShdw>
                </a:effectLst>
              </a:rPr>
              <a:t/>
            </a:r>
            <a:br>
              <a:rPr lang="en-US" altLang="en-US" sz="3600" smtClean="0">
                <a:solidFill>
                  <a:schemeClr val="hlink"/>
                </a:solidFill>
                <a:effectLst>
                  <a:outerShdw blurRad="38100" dist="38100" dir="2700000" algn="tl">
                    <a:srgbClr val="000000"/>
                  </a:outerShdw>
                </a:effectLst>
              </a:rPr>
            </a:br>
            <a:r>
              <a:rPr lang="en-US" altLang="en-US" sz="3600" smtClean="0">
                <a:solidFill>
                  <a:schemeClr val="hlink"/>
                </a:solidFill>
                <a:effectLst>
                  <a:outerShdw blurRad="38100" dist="38100" dir="2700000" algn="tl">
                    <a:srgbClr val="000000"/>
                  </a:outerShdw>
                </a:effectLst>
              </a:rPr>
              <a:t>(In ionic bonds, it was decided with charges)</a:t>
            </a:r>
          </a:p>
          <a:p>
            <a:pPr>
              <a:buFontTx/>
              <a:buNone/>
              <a:defRPr/>
            </a:pPr>
            <a:endParaRPr lang="en-US" altLang="en-US" smtClean="0">
              <a:effectLst>
                <a:outerShdw blurRad="38100" dist="38100" dir="2700000" algn="tl">
                  <a:srgbClr val="FFFFFF"/>
                </a:outerShdw>
              </a:effectLst>
            </a:endParaRPr>
          </a:p>
        </p:txBody>
      </p:sp>
      <p:grpSp>
        <p:nvGrpSpPr>
          <p:cNvPr id="9220" name="Group 6"/>
          <p:cNvGrpSpPr>
            <a:grpSpLocks/>
          </p:cNvGrpSpPr>
          <p:nvPr/>
        </p:nvGrpSpPr>
        <p:grpSpPr bwMode="auto">
          <a:xfrm>
            <a:off x="576263" y="2743200"/>
            <a:ext cx="3332162" cy="3808413"/>
            <a:chOff x="363" y="1728"/>
            <a:chExt cx="2100" cy="2399"/>
          </a:xfrm>
        </p:grpSpPr>
        <p:pic>
          <p:nvPicPr>
            <p:cNvPr id="9221" name="Picture 4"/>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 y="1728"/>
              <a:ext cx="1640" cy="2112"/>
            </a:xfrm>
            <a:prstGeom prst="rect">
              <a:avLst/>
            </a:prstGeom>
            <a:solidFill>
              <a:srgbClr val="FCFEB9"/>
            </a:solidFill>
            <a:ln>
              <a:noFill/>
            </a:ln>
            <a:effectLst>
              <a:outerShdw dist="107763" dir="2700000" algn="ctr" rotWithShape="0">
                <a:schemeClr val="bg2"/>
              </a:outerShdw>
            </a:effectLst>
            <a:extLst>
              <a:ext uri="{91240B29-F687-4F45-9708-019B960494DF}">
                <a14:hiddenLine xmlns:a14="http://schemas.microsoft.com/office/drawing/2010/main" w="50800">
                  <a:solidFill>
                    <a:schemeClr val="tx1"/>
                  </a:solidFill>
                  <a:miter lim="800000"/>
                  <a:headEnd/>
                  <a:tailEnd/>
                </a14:hiddenLine>
              </a:ext>
            </a:extLst>
          </p:spPr>
        </p:pic>
        <p:sp>
          <p:nvSpPr>
            <p:cNvPr id="12293" name="Rectangle 5"/>
            <p:cNvSpPr>
              <a:spLocks noChangeArrowheads="1"/>
            </p:cNvSpPr>
            <p:nvPr/>
          </p:nvSpPr>
          <p:spPr bwMode="auto">
            <a:xfrm>
              <a:off x="1255" y="3603"/>
              <a:ext cx="1208" cy="524"/>
            </a:xfrm>
            <a:prstGeom prst="rect">
              <a:avLst/>
            </a:prstGeom>
            <a:solidFill>
              <a:srgbClr val="FCFEB9"/>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7" tIns="44450" rIns="90487" bIns="44450">
              <a:spAutoFit/>
            </a:bodyPr>
            <a:lstStyle/>
            <a:p>
              <a:pPr>
                <a:defRPr/>
              </a:pPr>
              <a:r>
                <a:rPr lang="en-US" altLang="en-US" sz="2400">
                  <a:solidFill>
                    <a:schemeClr val="tx1"/>
                  </a:solidFill>
                  <a:effectLst>
                    <a:outerShdw blurRad="38100" dist="38100" dir="2700000" algn="tl">
                      <a:srgbClr val="FFFFFF"/>
                    </a:outerShdw>
                  </a:effectLst>
                  <a:latin typeface="Arial" charset="0"/>
                </a:rPr>
                <a:t>G. N. Lewis </a:t>
              </a:r>
            </a:p>
            <a:p>
              <a:pPr>
                <a:defRPr/>
              </a:pPr>
              <a:r>
                <a:rPr lang="en-US" altLang="en-US" sz="2400">
                  <a:solidFill>
                    <a:schemeClr val="tx1"/>
                  </a:solidFill>
                  <a:effectLst>
                    <a:outerShdw blurRad="38100" dist="38100" dir="2700000" algn="tl">
                      <a:srgbClr val="FFFFFF"/>
                    </a:outerShdw>
                  </a:effectLst>
                  <a:latin typeface="Arial" charset="0"/>
                </a:rPr>
                <a:t>1875 - 1946</a:t>
              </a:r>
            </a:p>
          </p:txBody>
        </p:sp>
      </p:grpSp>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1371600" y="457200"/>
            <a:ext cx="7159625" cy="1143000"/>
          </a:xfrm>
          <a:effectLst>
            <a:outerShdw dist="35921" dir="2700000" algn="ctr" rotWithShape="0">
              <a:srgbClr val="000000"/>
            </a:outerShdw>
          </a:effectLst>
        </p:spPr>
        <p:txBody>
          <a:bodyPr/>
          <a:lstStyle/>
          <a:p>
            <a:pPr>
              <a:defRPr/>
            </a:pPr>
            <a:r>
              <a:rPr lang="en-US" altLang="en-US" sz="5400" smtClean="0">
                <a:solidFill>
                  <a:srgbClr val="FAFD00"/>
                </a:solidFill>
                <a:effectLst>
                  <a:outerShdw blurRad="38100" dist="38100" dir="2700000" algn="tl">
                    <a:srgbClr val="000000"/>
                  </a:outerShdw>
                </a:effectLst>
                <a:latin typeface="Comic Sans MS" pitchFamily="66" charset="0"/>
              </a:rPr>
              <a:t>Bond and Lone Pairs</a:t>
            </a:r>
            <a:endParaRPr lang="en-US" altLang="en-US" sz="5400" smtClean="0">
              <a:solidFill>
                <a:srgbClr val="FAFD00"/>
              </a:solidFill>
              <a:effectLst>
                <a:outerShdw blurRad="38100" dist="38100" dir="2700000" algn="tl">
                  <a:srgbClr val="000000"/>
                </a:outerShdw>
              </a:effectLst>
            </a:endParaRPr>
          </a:p>
        </p:txBody>
      </p:sp>
      <p:sp>
        <p:nvSpPr>
          <p:cNvPr id="13315" name="Rectangle 3"/>
          <p:cNvSpPr>
            <a:spLocks noGrp="1" noChangeArrowheads="1"/>
          </p:cNvSpPr>
          <p:nvPr>
            <p:ph type="body" idx="1"/>
          </p:nvPr>
        </p:nvSpPr>
        <p:spPr>
          <a:xfrm>
            <a:off x="531813" y="1524000"/>
            <a:ext cx="7999412" cy="4114800"/>
          </a:xfrm>
        </p:spPr>
        <p:txBody>
          <a:bodyPr/>
          <a:lstStyle/>
          <a:p>
            <a:pPr>
              <a:defRPr/>
            </a:pPr>
            <a:r>
              <a:rPr lang="en-US" altLang="en-US" sz="3600" smtClean="0">
                <a:effectLst>
                  <a:outerShdw blurRad="38100" dist="38100" dir="2700000" algn="tl">
                    <a:srgbClr val="FFFFFF"/>
                  </a:outerShdw>
                </a:effectLst>
              </a:rPr>
              <a:t>Valence electrons are distributed as shared or</a:t>
            </a:r>
            <a:r>
              <a:rPr lang="en-US" altLang="en-US" sz="3600" smtClean="0">
                <a:solidFill>
                  <a:srgbClr val="FCFEB9"/>
                </a:solidFill>
                <a:effectLst>
                  <a:outerShdw blurRad="38100" dist="38100" dir="2700000" algn="tl">
                    <a:srgbClr val="000000"/>
                  </a:outerShdw>
                </a:effectLst>
              </a:rPr>
              <a:t> </a:t>
            </a:r>
            <a:r>
              <a:rPr lang="en-US" altLang="en-US" sz="3600" smtClean="0">
                <a:solidFill>
                  <a:schemeClr val="hlink"/>
                </a:solidFill>
                <a:effectLst>
                  <a:outerShdw blurRad="38100" dist="38100" dir="2700000" algn="tl">
                    <a:srgbClr val="000000"/>
                  </a:outerShdw>
                </a:effectLst>
              </a:rPr>
              <a:t>BOND PAIRS</a:t>
            </a:r>
            <a:r>
              <a:rPr lang="en-US" altLang="en-US" sz="3600" smtClean="0">
                <a:effectLst>
                  <a:outerShdw blurRad="38100" dist="38100" dir="2700000" algn="tl">
                    <a:srgbClr val="FFFFFF"/>
                  </a:outerShdw>
                </a:effectLst>
              </a:rPr>
              <a:t> and unshared or</a:t>
            </a:r>
            <a:r>
              <a:rPr lang="en-US" altLang="en-US" sz="3600" smtClean="0">
                <a:solidFill>
                  <a:srgbClr val="FCFEB9"/>
                </a:solidFill>
                <a:effectLst>
                  <a:outerShdw blurRad="38100" dist="38100" dir="2700000" algn="tl">
                    <a:srgbClr val="000000"/>
                  </a:outerShdw>
                </a:effectLst>
              </a:rPr>
              <a:t> </a:t>
            </a:r>
            <a:r>
              <a:rPr lang="en-US" altLang="en-US" sz="3600" smtClean="0">
                <a:solidFill>
                  <a:schemeClr val="hlink"/>
                </a:solidFill>
                <a:effectLst>
                  <a:outerShdw blurRad="38100" dist="38100" dir="2700000" algn="tl">
                    <a:srgbClr val="000000"/>
                  </a:outerShdw>
                </a:effectLst>
              </a:rPr>
              <a:t>LONE PAIRS.</a:t>
            </a:r>
          </a:p>
        </p:txBody>
      </p:sp>
      <p:sp>
        <p:nvSpPr>
          <p:cNvPr id="13337" name="Rectangle 25"/>
          <p:cNvSpPr>
            <a:spLocks noChangeArrowheads="1"/>
          </p:cNvSpPr>
          <p:nvPr/>
        </p:nvSpPr>
        <p:spPr bwMode="auto">
          <a:xfrm>
            <a:off x="1827213" y="3429000"/>
            <a:ext cx="4786312" cy="1854200"/>
          </a:xfrm>
          <a:prstGeom prst="rect">
            <a:avLst/>
          </a:prstGeom>
          <a:solidFill>
            <a:srgbClr val="FCFEB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US">
              <a:effectLst>
                <a:outerShdw blurRad="38100" dist="38100" dir="2700000" algn="tl">
                  <a:srgbClr val="000000">
                    <a:alpha val="43137"/>
                  </a:srgbClr>
                </a:outerShdw>
              </a:effectLst>
              <a:latin typeface="Arial" charset="0"/>
            </a:endParaRPr>
          </a:p>
        </p:txBody>
      </p:sp>
      <p:sp>
        <p:nvSpPr>
          <p:cNvPr id="13322" name="Rectangle 10"/>
          <p:cNvSpPr>
            <a:spLocks noChangeArrowheads="1"/>
          </p:cNvSpPr>
          <p:nvPr/>
        </p:nvSpPr>
        <p:spPr bwMode="auto">
          <a:xfrm>
            <a:off x="2355850" y="3598863"/>
            <a:ext cx="417513"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en-US" sz="3600">
                <a:solidFill>
                  <a:srgbClr val="000000"/>
                </a:solidFill>
                <a:latin typeface="Geneva" charset="0"/>
              </a:rPr>
              <a:t> </a:t>
            </a:r>
            <a:endParaRPr lang="en-US" altLang="en-US">
              <a:effectLst>
                <a:outerShdw blurRad="38100" dist="38100" dir="2700000" algn="tl">
                  <a:srgbClr val="000000"/>
                </a:outerShdw>
              </a:effectLst>
              <a:latin typeface="Arial" charset="0"/>
            </a:endParaRPr>
          </a:p>
        </p:txBody>
      </p:sp>
      <p:sp>
        <p:nvSpPr>
          <p:cNvPr id="13323" name="Rectangle 11"/>
          <p:cNvSpPr>
            <a:spLocks noChangeArrowheads="1"/>
          </p:cNvSpPr>
          <p:nvPr/>
        </p:nvSpPr>
        <p:spPr bwMode="auto">
          <a:xfrm>
            <a:off x="2484438" y="3598863"/>
            <a:ext cx="4191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en-US" sz="3600">
                <a:solidFill>
                  <a:srgbClr val="000000"/>
                </a:solidFill>
                <a:latin typeface="Geneva" charset="0"/>
              </a:rPr>
              <a:t> </a:t>
            </a:r>
            <a:endParaRPr lang="en-US" altLang="en-US">
              <a:effectLst>
                <a:outerShdw blurRad="38100" dist="38100" dir="2700000" algn="tl">
                  <a:srgbClr val="000000"/>
                </a:outerShdw>
              </a:effectLst>
              <a:latin typeface="Arial" charset="0"/>
            </a:endParaRPr>
          </a:p>
        </p:txBody>
      </p:sp>
      <p:grpSp>
        <p:nvGrpSpPr>
          <p:cNvPr id="10247" name="Group 31"/>
          <p:cNvGrpSpPr>
            <a:grpSpLocks/>
          </p:cNvGrpSpPr>
          <p:nvPr/>
        </p:nvGrpSpPr>
        <p:grpSpPr bwMode="auto">
          <a:xfrm>
            <a:off x="3054350" y="3448050"/>
            <a:ext cx="544513" cy="831850"/>
            <a:chOff x="1925" y="2172"/>
            <a:chExt cx="343" cy="524"/>
          </a:xfrm>
        </p:grpSpPr>
        <p:sp>
          <p:nvSpPr>
            <p:cNvPr id="13326" name="Rectangle 14"/>
            <p:cNvSpPr>
              <a:spLocks noChangeArrowheads="1"/>
            </p:cNvSpPr>
            <p:nvPr/>
          </p:nvSpPr>
          <p:spPr bwMode="auto">
            <a:xfrm>
              <a:off x="2164" y="2315"/>
              <a:ext cx="104"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en-US" sz="1200" b="0">
                  <a:solidFill>
                    <a:srgbClr val="FF0000"/>
                  </a:solidFill>
                  <a:latin typeface="Geneva" charset="0"/>
                </a:rPr>
                <a:t>•</a:t>
              </a:r>
              <a:endParaRPr lang="en-US" altLang="en-US">
                <a:effectLst>
                  <a:outerShdw blurRad="38100" dist="38100" dir="2700000" algn="tl">
                    <a:srgbClr val="000000"/>
                  </a:outerShdw>
                </a:effectLst>
                <a:latin typeface="Arial" charset="0"/>
              </a:endParaRPr>
            </a:p>
          </p:txBody>
        </p:sp>
        <p:grpSp>
          <p:nvGrpSpPr>
            <p:cNvPr id="10264" name="Group 30"/>
            <p:cNvGrpSpPr>
              <a:grpSpLocks/>
            </p:cNvGrpSpPr>
            <p:nvPr/>
          </p:nvGrpSpPr>
          <p:grpSpPr bwMode="auto">
            <a:xfrm>
              <a:off x="1925" y="2172"/>
              <a:ext cx="343" cy="524"/>
              <a:chOff x="1925" y="2172"/>
              <a:chExt cx="343" cy="524"/>
            </a:xfrm>
          </p:grpSpPr>
          <p:sp>
            <p:nvSpPr>
              <p:cNvPr id="13325" name="Rectangle 13"/>
              <p:cNvSpPr>
                <a:spLocks noChangeArrowheads="1"/>
              </p:cNvSpPr>
              <p:nvPr/>
            </p:nvSpPr>
            <p:spPr bwMode="auto">
              <a:xfrm>
                <a:off x="1925" y="2172"/>
                <a:ext cx="168"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en-US" sz="1200" b="0">
                    <a:solidFill>
                      <a:srgbClr val="FF0000"/>
                    </a:solidFill>
                    <a:latin typeface="Geneva" charset="0"/>
                  </a:rPr>
                  <a:t>••</a:t>
                </a:r>
                <a:endParaRPr lang="en-US" altLang="en-US">
                  <a:effectLst>
                    <a:outerShdw blurRad="38100" dist="38100" dir="2700000" algn="tl">
                      <a:srgbClr val="000000"/>
                    </a:outerShdw>
                  </a:effectLst>
                  <a:latin typeface="Arial" charset="0"/>
                </a:endParaRPr>
              </a:p>
            </p:txBody>
          </p:sp>
          <p:sp>
            <p:nvSpPr>
              <p:cNvPr id="13327" name="Rectangle 15"/>
              <p:cNvSpPr>
                <a:spLocks noChangeArrowheads="1"/>
              </p:cNvSpPr>
              <p:nvPr/>
            </p:nvSpPr>
            <p:spPr bwMode="auto">
              <a:xfrm>
                <a:off x="2164" y="2442"/>
                <a:ext cx="104"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en-US" sz="1200" b="0">
                    <a:solidFill>
                      <a:srgbClr val="FF0000"/>
                    </a:solidFill>
                    <a:latin typeface="Geneva" charset="0"/>
                  </a:rPr>
                  <a:t>•</a:t>
                </a:r>
                <a:endParaRPr lang="en-US" altLang="en-US">
                  <a:effectLst>
                    <a:outerShdw blurRad="38100" dist="38100" dir="2700000" algn="tl">
                      <a:srgbClr val="000000"/>
                    </a:outerShdw>
                  </a:effectLst>
                  <a:latin typeface="Arial" charset="0"/>
                </a:endParaRPr>
              </a:p>
            </p:txBody>
          </p:sp>
          <p:sp>
            <p:nvSpPr>
              <p:cNvPr id="13328" name="Rectangle 16"/>
              <p:cNvSpPr>
                <a:spLocks noChangeArrowheads="1"/>
              </p:cNvSpPr>
              <p:nvPr/>
            </p:nvSpPr>
            <p:spPr bwMode="auto">
              <a:xfrm>
                <a:off x="1933" y="2601"/>
                <a:ext cx="168" cy="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en-US" sz="1200" b="0">
                    <a:solidFill>
                      <a:srgbClr val="FF0000"/>
                    </a:solidFill>
                    <a:latin typeface="Geneva" charset="0"/>
                  </a:rPr>
                  <a:t>••</a:t>
                </a:r>
                <a:endParaRPr lang="en-US" altLang="en-US">
                  <a:effectLst>
                    <a:outerShdw blurRad="38100" dist="38100" dir="2700000" algn="tl">
                      <a:srgbClr val="000000"/>
                    </a:outerShdw>
                  </a:effectLst>
                  <a:latin typeface="Arial" charset="0"/>
                </a:endParaRPr>
              </a:p>
            </p:txBody>
          </p:sp>
        </p:grpSp>
      </p:grpSp>
      <p:grpSp>
        <p:nvGrpSpPr>
          <p:cNvPr id="10248" name="Group 29"/>
          <p:cNvGrpSpPr>
            <a:grpSpLocks/>
          </p:cNvGrpSpPr>
          <p:nvPr/>
        </p:nvGrpSpPr>
        <p:grpSpPr bwMode="auto">
          <a:xfrm>
            <a:off x="2028825" y="3598863"/>
            <a:ext cx="1320800" cy="571500"/>
            <a:chOff x="1278" y="2267"/>
            <a:chExt cx="833" cy="360"/>
          </a:xfrm>
        </p:grpSpPr>
        <p:sp>
          <p:nvSpPr>
            <p:cNvPr id="13321" name="Rectangle 9"/>
            <p:cNvSpPr>
              <a:spLocks noChangeArrowheads="1"/>
            </p:cNvSpPr>
            <p:nvPr/>
          </p:nvSpPr>
          <p:spPr bwMode="auto">
            <a:xfrm>
              <a:off x="1278" y="2267"/>
              <a:ext cx="359"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en-US" sz="3600">
                  <a:solidFill>
                    <a:srgbClr val="000000"/>
                  </a:solidFill>
                  <a:latin typeface="Geneva" charset="0"/>
                </a:rPr>
                <a:t>H</a:t>
              </a:r>
              <a:endParaRPr lang="en-US" altLang="en-US">
                <a:effectLst>
                  <a:outerShdw blurRad="38100" dist="38100" dir="2700000" algn="tl">
                    <a:srgbClr val="000000"/>
                  </a:outerShdw>
                </a:effectLst>
                <a:latin typeface="Arial" charset="0"/>
              </a:endParaRPr>
            </a:p>
          </p:txBody>
        </p:sp>
        <p:sp>
          <p:nvSpPr>
            <p:cNvPr id="13324" name="Rectangle 12"/>
            <p:cNvSpPr>
              <a:spLocks noChangeArrowheads="1"/>
            </p:cNvSpPr>
            <p:nvPr/>
          </p:nvSpPr>
          <p:spPr bwMode="auto">
            <a:xfrm>
              <a:off x="1853" y="2267"/>
              <a:ext cx="258"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en-US" sz="3600">
                  <a:solidFill>
                    <a:srgbClr val="000000"/>
                  </a:solidFill>
                  <a:latin typeface="Geneva" charset="0"/>
                </a:rPr>
                <a:t>Cl</a:t>
              </a:r>
              <a:endParaRPr lang="en-US" altLang="en-US">
                <a:effectLst>
                  <a:outerShdw blurRad="38100" dist="38100" dir="2700000" algn="tl">
                    <a:srgbClr val="000000"/>
                  </a:outerShdw>
                </a:effectLst>
                <a:latin typeface="Arial" charset="0"/>
              </a:endParaRPr>
            </a:p>
          </p:txBody>
        </p:sp>
        <p:sp>
          <p:nvSpPr>
            <p:cNvPr id="13329" name="Line 17"/>
            <p:cNvSpPr>
              <a:spLocks noChangeShapeType="1"/>
            </p:cNvSpPr>
            <p:nvPr/>
          </p:nvSpPr>
          <p:spPr bwMode="auto">
            <a:xfrm>
              <a:off x="1530" y="2422"/>
              <a:ext cx="264" cy="1"/>
            </a:xfrm>
            <a:prstGeom prst="line">
              <a:avLst/>
            </a:prstGeom>
            <a:noFill/>
            <a:ln w="50800">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en-US">
                <a:effectLst>
                  <a:outerShdw blurRad="38100" dist="38100" dir="2700000" algn="tl">
                    <a:srgbClr val="000000">
                      <a:alpha val="43137"/>
                    </a:srgbClr>
                  </a:outerShdw>
                </a:effectLst>
                <a:latin typeface="Arial" charset="0"/>
              </a:endParaRPr>
            </a:p>
          </p:txBody>
        </p:sp>
      </p:grpSp>
      <p:grpSp>
        <p:nvGrpSpPr>
          <p:cNvPr id="10249" name="Group 27"/>
          <p:cNvGrpSpPr>
            <a:grpSpLocks/>
          </p:cNvGrpSpPr>
          <p:nvPr/>
        </p:nvGrpSpPr>
        <p:grpSpPr bwMode="auto">
          <a:xfrm>
            <a:off x="3568700" y="3984625"/>
            <a:ext cx="3170238" cy="596900"/>
            <a:chOff x="2249" y="2510"/>
            <a:chExt cx="1997" cy="376"/>
          </a:xfrm>
        </p:grpSpPr>
        <p:sp>
          <p:nvSpPr>
            <p:cNvPr id="13330" name="Arc 18"/>
            <p:cNvSpPr>
              <a:spLocks/>
            </p:cNvSpPr>
            <p:nvPr/>
          </p:nvSpPr>
          <p:spPr bwMode="auto">
            <a:xfrm>
              <a:off x="2249" y="2510"/>
              <a:ext cx="141" cy="112"/>
            </a:xfrm>
            <a:custGeom>
              <a:avLst/>
              <a:gdLst>
                <a:gd name="G0" fmla="+- 0 0 0"/>
                <a:gd name="G1" fmla="+- 0 0 0"/>
                <a:gd name="G2" fmla="+- 21600 0 0"/>
                <a:gd name="T0" fmla="*/ 21200 w 21200"/>
                <a:gd name="T1" fmla="*/ 4132 h 16948"/>
                <a:gd name="T2" fmla="*/ 13390 w 21200"/>
                <a:gd name="T3" fmla="*/ 16948 h 16948"/>
                <a:gd name="T4" fmla="*/ 0 w 21200"/>
                <a:gd name="T5" fmla="*/ 0 h 16948"/>
              </a:gdLst>
              <a:ahLst/>
              <a:cxnLst>
                <a:cxn ang="0">
                  <a:pos x="T0" y="T1"/>
                </a:cxn>
                <a:cxn ang="0">
                  <a:pos x="T2" y="T3"/>
                </a:cxn>
                <a:cxn ang="0">
                  <a:pos x="T4" y="T5"/>
                </a:cxn>
              </a:cxnLst>
              <a:rect l="0" t="0" r="r" b="b"/>
              <a:pathLst>
                <a:path w="21200" h="16948" fill="none" extrusionOk="0">
                  <a:moveTo>
                    <a:pt x="21201" y="4132"/>
                  </a:moveTo>
                  <a:cubicBezTo>
                    <a:pt x="20213" y="9200"/>
                    <a:pt x="17442" y="13747"/>
                    <a:pt x="13390" y="16948"/>
                  </a:cubicBezTo>
                </a:path>
                <a:path w="21200" h="16948" stroke="0" extrusionOk="0">
                  <a:moveTo>
                    <a:pt x="21201" y="4132"/>
                  </a:moveTo>
                  <a:cubicBezTo>
                    <a:pt x="20213" y="9200"/>
                    <a:pt x="17442" y="13747"/>
                    <a:pt x="13390" y="16948"/>
                  </a:cubicBez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effectLst>
                  <a:outerShdw blurRad="38100" dist="38100" dir="2700000" algn="tl">
                    <a:srgbClr val="000000">
                      <a:alpha val="43137"/>
                    </a:srgbClr>
                  </a:outerShdw>
                </a:effectLst>
                <a:latin typeface="Arial" charset="0"/>
              </a:endParaRPr>
            </a:p>
          </p:txBody>
        </p:sp>
        <p:sp>
          <p:nvSpPr>
            <p:cNvPr id="13331" name="Line 19"/>
            <p:cNvSpPr>
              <a:spLocks noChangeShapeType="1"/>
            </p:cNvSpPr>
            <p:nvPr/>
          </p:nvSpPr>
          <p:spPr bwMode="auto">
            <a:xfrm>
              <a:off x="2352" y="2565"/>
              <a:ext cx="383" cy="231"/>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en-US">
                <a:effectLst>
                  <a:outerShdw blurRad="38100" dist="38100" dir="2700000" algn="tl">
                    <a:srgbClr val="000000">
                      <a:alpha val="43137"/>
                    </a:srgbClr>
                  </a:outerShdw>
                </a:effectLst>
                <a:latin typeface="Arial" charset="0"/>
              </a:endParaRPr>
            </a:p>
          </p:txBody>
        </p:sp>
        <p:sp>
          <p:nvSpPr>
            <p:cNvPr id="13334" name="Rectangle 22"/>
            <p:cNvSpPr>
              <a:spLocks noChangeArrowheads="1"/>
            </p:cNvSpPr>
            <p:nvPr/>
          </p:nvSpPr>
          <p:spPr bwMode="auto">
            <a:xfrm>
              <a:off x="2786" y="2695"/>
              <a:ext cx="1460"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en-US" sz="2400">
                  <a:solidFill>
                    <a:srgbClr val="000000"/>
                  </a:solidFill>
                  <a:latin typeface="Geneva" charset="0"/>
                </a:rPr>
                <a:t>lone pair (LP)</a:t>
              </a:r>
              <a:endParaRPr lang="en-US" altLang="en-US">
                <a:effectLst>
                  <a:outerShdw blurRad="38100" dist="38100" dir="2700000" algn="tl">
                    <a:srgbClr val="000000"/>
                  </a:outerShdw>
                </a:effectLst>
                <a:latin typeface="Arial" charset="0"/>
              </a:endParaRPr>
            </a:p>
          </p:txBody>
        </p:sp>
      </p:grpSp>
      <p:grpSp>
        <p:nvGrpSpPr>
          <p:cNvPr id="10250" name="Group 26"/>
          <p:cNvGrpSpPr>
            <a:grpSpLocks/>
          </p:cNvGrpSpPr>
          <p:nvPr/>
        </p:nvGrpSpPr>
        <p:grpSpPr bwMode="auto">
          <a:xfrm>
            <a:off x="2003425" y="3921125"/>
            <a:ext cx="1646238" cy="1241425"/>
            <a:chOff x="1262" y="2470"/>
            <a:chExt cx="1038" cy="782"/>
          </a:xfrm>
        </p:grpSpPr>
        <p:sp>
          <p:nvSpPr>
            <p:cNvPr id="13332" name="Arc 20"/>
            <p:cNvSpPr>
              <a:spLocks/>
            </p:cNvSpPr>
            <p:nvPr/>
          </p:nvSpPr>
          <p:spPr bwMode="auto">
            <a:xfrm>
              <a:off x="1657" y="2470"/>
              <a:ext cx="96" cy="143"/>
            </a:xfrm>
            <a:custGeom>
              <a:avLst/>
              <a:gdLst>
                <a:gd name="G0" fmla="+- 7395 0 0"/>
                <a:gd name="G1" fmla="+- 0 0 0"/>
                <a:gd name="G2" fmla="+- 21600 0 0"/>
                <a:gd name="T0" fmla="*/ 14521 w 14521"/>
                <a:gd name="T1" fmla="*/ 20390 h 21600"/>
                <a:gd name="T2" fmla="*/ 0 w 14521"/>
                <a:gd name="T3" fmla="*/ 20294 h 21600"/>
                <a:gd name="T4" fmla="*/ 7395 w 14521"/>
                <a:gd name="T5" fmla="*/ 0 h 21600"/>
              </a:gdLst>
              <a:ahLst/>
              <a:cxnLst>
                <a:cxn ang="0">
                  <a:pos x="T0" y="T1"/>
                </a:cxn>
                <a:cxn ang="0">
                  <a:pos x="T2" y="T3"/>
                </a:cxn>
                <a:cxn ang="0">
                  <a:pos x="T4" y="T5"/>
                </a:cxn>
              </a:cxnLst>
              <a:rect l="0" t="0" r="r" b="b"/>
              <a:pathLst>
                <a:path w="14521" h="21600" fill="none" extrusionOk="0">
                  <a:moveTo>
                    <a:pt x="14521" y="20390"/>
                  </a:moveTo>
                  <a:cubicBezTo>
                    <a:pt x="12230" y="21191"/>
                    <a:pt x="9821" y="21599"/>
                    <a:pt x="7395" y="21600"/>
                  </a:cubicBezTo>
                  <a:cubicBezTo>
                    <a:pt x="4872" y="21600"/>
                    <a:pt x="2369" y="21158"/>
                    <a:pt x="-1" y="20294"/>
                  </a:cubicBezTo>
                </a:path>
                <a:path w="14521" h="21600" stroke="0" extrusionOk="0">
                  <a:moveTo>
                    <a:pt x="14521" y="20390"/>
                  </a:moveTo>
                  <a:cubicBezTo>
                    <a:pt x="12230" y="21191"/>
                    <a:pt x="9821" y="21599"/>
                    <a:pt x="7395" y="21600"/>
                  </a:cubicBezTo>
                  <a:cubicBezTo>
                    <a:pt x="4872" y="21600"/>
                    <a:pt x="2369" y="21158"/>
                    <a:pt x="-1" y="20294"/>
                  </a:cubicBezTo>
                  <a:lnTo>
                    <a:pt x="739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US">
                <a:effectLst>
                  <a:outerShdw blurRad="38100" dist="38100" dir="2700000" algn="tl">
                    <a:srgbClr val="000000">
                      <a:alpha val="43137"/>
                    </a:srgbClr>
                  </a:outerShdw>
                </a:effectLst>
                <a:latin typeface="Arial" charset="0"/>
              </a:endParaRPr>
            </a:p>
          </p:txBody>
        </p:sp>
        <p:sp>
          <p:nvSpPr>
            <p:cNvPr id="13333" name="Line 21"/>
            <p:cNvSpPr>
              <a:spLocks noChangeShapeType="1"/>
            </p:cNvSpPr>
            <p:nvPr/>
          </p:nvSpPr>
          <p:spPr bwMode="auto">
            <a:xfrm>
              <a:off x="1698" y="2597"/>
              <a:ext cx="1" cy="199"/>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en-US">
                <a:effectLst>
                  <a:outerShdw blurRad="38100" dist="38100" dir="2700000" algn="tl">
                    <a:srgbClr val="000000">
                      <a:alpha val="43137"/>
                    </a:srgbClr>
                  </a:outerShdw>
                </a:effectLst>
                <a:latin typeface="Arial" charset="0"/>
              </a:endParaRPr>
            </a:p>
          </p:txBody>
        </p:sp>
        <p:sp>
          <p:nvSpPr>
            <p:cNvPr id="13335" name="Rectangle 23"/>
            <p:cNvSpPr>
              <a:spLocks noChangeArrowheads="1"/>
            </p:cNvSpPr>
            <p:nvPr/>
          </p:nvSpPr>
          <p:spPr bwMode="auto">
            <a:xfrm>
              <a:off x="1262" y="2831"/>
              <a:ext cx="1038"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en-US" sz="2400">
                  <a:solidFill>
                    <a:srgbClr val="000000"/>
                  </a:solidFill>
                  <a:latin typeface="Geneva" charset="0"/>
                </a:rPr>
                <a:t>shared or</a:t>
              </a:r>
              <a:endParaRPr lang="en-US" altLang="en-US">
                <a:effectLst>
                  <a:outerShdw blurRad="38100" dist="38100" dir="2700000" algn="tl">
                    <a:srgbClr val="000000"/>
                  </a:outerShdw>
                </a:effectLst>
                <a:latin typeface="Arial" charset="0"/>
              </a:endParaRPr>
            </a:p>
          </p:txBody>
        </p:sp>
        <p:sp>
          <p:nvSpPr>
            <p:cNvPr id="13336" name="Rectangle 24"/>
            <p:cNvSpPr>
              <a:spLocks noChangeArrowheads="1"/>
            </p:cNvSpPr>
            <p:nvPr/>
          </p:nvSpPr>
          <p:spPr bwMode="auto">
            <a:xfrm>
              <a:off x="1262" y="3061"/>
              <a:ext cx="1038" cy="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en-US" sz="2400">
                  <a:solidFill>
                    <a:srgbClr val="000000"/>
                  </a:solidFill>
                  <a:latin typeface="Geneva" charset="0"/>
                </a:rPr>
                <a:t>bond pair</a:t>
              </a:r>
              <a:endParaRPr lang="en-US" altLang="en-US">
                <a:effectLst>
                  <a:outerShdw blurRad="38100" dist="38100" dir="2700000" algn="tl">
                    <a:srgbClr val="000000"/>
                  </a:outerShdw>
                </a:effectLst>
                <a:latin typeface="Arial" charset="0"/>
              </a:endParaRPr>
            </a:p>
          </p:txBody>
        </p:sp>
      </p:grpSp>
      <p:pic>
        <p:nvPicPr>
          <p:cNvPr id="10251" name="Picture 5"/>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61225" y="2894013"/>
            <a:ext cx="1654175" cy="32035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44" name="Rectangle 32"/>
          <p:cNvSpPr>
            <a:spLocks noChangeArrowheads="1"/>
          </p:cNvSpPr>
          <p:nvPr/>
        </p:nvSpPr>
        <p:spPr bwMode="auto">
          <a:xfrm>
            <a:off x="2039938" y="5349875"/>
            <a:ext cx="6186487" cy="10636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spAutoFit/>
          </a:bodyPr>
          <a:lstStyle/>
          <a:p>
            <a:pPr>
              <a:defRPr/>
            </a:pPr>
            <a:r>
              <a:rPr lang="en-US" altLang="en-US" sz="3200">
                <a:solidFill>
                  <a:schemeClr val="tx2"/>
                </a:solidFill>
                <a:effectLst>
                  <a:outerShdw blurRad="38100" dist="38100" dir="2700000" algn="tl">
                    <a:srgbClr val="FFFFFF"/>
                  </a:outerShdw>
                </a:effectLst>
                <a:latin typeface="Arial" charset="0"/>
              </a:rPr>
              <a:t>This is called a </a:t>
            </a:r>
            <a:r>
              <a:rPr lang="en-US" altLang="en-US" sz="3200">
                <a:solidFill>
                  <a:schemeClr val="hlink"/>
                </a:solidFill>
                <a:effectLst>
                  <a:outerShdw blurRad="38100" dist="38100" dir="2700000" algn="tl">
                    <a:srgbClr val="000000"/>
                  </a:outerShdw>
                </a:effectLst>
                <a:latin typeface="Arial" charset="0"/>
              </a:rPr>
              <a:t>LEWIS </a:t>
            </a:r>
            <a:r>
              <a:rPr lang="en-US" altLang="en-US" sz="3200">
                <a:solidFill>
                  <a:schemeClr val="tx1"/>
                </a:solidFill>
                <a:effectLst>
                  <a:outerShdw blurRad="38100" dist="38100" dir="2700000" algn="tl">
                    <a:srgbClr val="FFFFFF"/>
                  </a:outerShdw>
                </a:effectLst>
                <a:latin typeface="Arial" charset="0"/>
              </a:rPr>
              <a:t>structure.</a:t>
            </a:r>
          </a:p>
        </p:txBody>
      </p:sp>
    </p:spTree>
  </p:cSld>
  <p:clrMapOvr>
    <a:overrideClrMapping bg1="lt1" tx1="dk1" bg2="lt2" tx2="dk2" accent1="accent1" accent2="accent2" accent3="accent3" accent4="accent4" accent5="accent5" accent6="accent6" hlink="hlink" folHlink="folHlink"/>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303213" y="3810000"/>
            <a:ext cx="8994775" cy="1981200"/>
          </a:xfrm>
          <a:prstGeom prst="rect">
            <a:avLst/>
          </a:prstGeom>
          <a:solidFill>
            <a:srgbClr val="C8FEC8"/>
          </a:solidFill>
          <a:ln>
            <a:noFill/>
          </a:ln>
          <a:effectLst/>
          <a:extLs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effectLst>
                <a:outerShdw blurRad="38100" dist="38100" dir="2700000" algn="tl">
                  <a:srgbClr val="000000">
                    <a:alpha val="43137"/>
                  </a:srgbClr>
                </a:outerShdw>
              </a:effectLst>
              <a:latin typeface="Arial" charset="0"/>
            </a:endParaRPr>
          </a:p>
        </p:txBody>
      </p:sp>
      <p:sp>
        <p:nvSpPr>
          <p:cNvPr id="21507" name="Rectangle 3"/>
          <p:cNvSpPr>
            <a:spLocks noChangeArrowheads="1"/>
          </p:cNvSpPr>
          <p:nvPr/>
        </p:nvSpPr>
        <p:spPr bwMode="auto">
          <a:xfrm>
            <a:off x="303213" y="1447800"/>
            <a:ext cx="8994775" cy="1752600"/>
          </a:xfrm>
          <a:prstGeom prst="rect">
            <a:avLst/>
          </a:prstGeom>
          <a:solidFill>
            <a:srgbClr val="C1CEFF"/>
          </a:solidFill>
          <a:ln>
            <a:noFill/>
          </a:ln>
          <a:effectLst/>
          <a:extLs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effectLst>
                <a:outerShdw blurRad="38100" dist="38100" dir="2700000" algn="tl">
                  <a:srgbClr val="000000">
                    <a:alpha val="43137"/>
                  </a:srgbClr>
                </a:outerShdw>
              </a:effectLst>
              <a:latin typeface="Arial" charset="0"/>
            </a:endParaRPr>
          </a:p>
        </p:txBody>
      </p:sp>
      <p:sp>
        <p:nvSpPr>
          <p:cNvPr id="21508" name="Rectangle 4"/>
          <p:cNvSpPr>
            <a:spLocks noGrp="1" noChangeArrowheads="1"/>
          </p:cNvSpPr>
          <p:nvPr>
            <p:ph type="title"/>
          </p:nvPr>
        </p:nvSpPr>
        <p:spPr>
          <a:xfrm>
            <a:off x="303213" y="152400"/>
            <a:ext cx="9067800" cy="762000"/>
          </a:xfrm>
          <a:effectLst>
            <a:outerShdw dist="35921" dir="2700000" algn="ctr" rotWithShape="0">
              <a:srgbClr val="000000"/>
            </a:outerShdw>
          </a:effectLst>
        </p:spPr>
        <p:txBody>
          <a:bodyPr/>
          <a:lstStyle/>
          <a:p>
            <a:pPr algn="l">
              <a:defRPr/>
            </a:pPr>
            <a:r>
              <a:rPr lang="en-US" altLang="en-US" sz="4000" smtClean="0">
                <a:solidFill>
                  <a:srgbClr val="FAFD00"/>
                </a:solidFill>
                <a:effectLst>
                  <a:outerShdw blurRad="38100" dist="38100" dir="2700000" algn="tl">
                    <a:srgbClr val="000000"/>
                  </a:outerShdw>
                </a:effectLst>
                <a:latin typeface="Comic Sans MS" pitchFamily="66" charset="0"/>
              </a:rPr>
              <a:t>Steps for Building a Dot Structure</a:t>
            </a:r>
            <a:endParaRPr lang="en-US" altLang="en-US" sz="4000" smtClean="0">
              <a:solidFill>
                <a:srgbClr val="FAFD00"/>
              </a:solidFill>
              <a:effectLst>
                <a:outerShdw blurRad="38100" dist="38100" dir="2700000" algn="tl">
                  <a:srgbClr val="000000"/>
                </a:outerShdw>
              </a:effectLst>
              <a:latin typeface="Helvetica" charset="0"/>
            </a:endParaRPr>
          </a:p>
        </p:txBody>
      </p:sp>
      <p:sp>
        <p:nvSpPr>
          <p:cNvPr id="21509" name="Rectangle 5"/>
          <p:cNvSpPr>
            <a:spLocks noGrp="1" noChangeArrowheads="1"/>
          </p:cNvSpPr>
          <p:nvPr>
            <p:ph type="body" idx="1"/>
          </p:nvPr>
        </p:nvSpPr>
        <p:spPr>
          <a:xfrm>
            <a:off x="760413" y="914400"/>
            <a:ext cx="8077200" cy="5943600"/>
          </a:xfrm>
        </p:spPr>
        <p:txBody>
          <a:bodyPr/>
          <a:lstStyle/>
          <a:p>
            <a:pPr>
              <a:buFontTx/>
              <a:buNone/>
              <a:defRPr/>
            </a:pPr>
            <a:r>
              <a:rPr lang="en-US" altLang="en-US" sz="3200" smtClean="0">
                <a:solidFill>
                  <a:schemeClr val="hlink"/>
                </a:solidFill>
                <a:effectLst>
                  <a:outerShdw blurRad="38100" dist="38100" dir="2700000" algn="tl">
                    <a:srgbClr val="000000"/>
                  </a:outerShdw>
                </a:effectLst>
                <a:latin typeface="Helvetica" charset="0"/>
              </a:rPr>
              <a:t>Ammonia, NH</a:t>
            </a:r>
            <a:r>
              <a:rPr lang="en-US" altLang="en-US" sz="3200" baseline="-25000" smtClean="0">
                <a:solidFill>
                  <a:schemeClr val="hlink"/>
                </a:solidFill>
                <a:effectLst>
                  <a:outerShdw blurRad="38100" dist="38100" dir="2700000" algn="tl">
                    <a:srgbClr val="000000"/>
                  </a:outerShdw>
                </a:effectLst>
                <a:latin typeface="Helvetica" charset="0"/>
              </a:rPr>
              <a:t>3</a:t>
            </a:r>
            <a:endParaRPr lang="en-US" altLang="en-US" sz="2800" smtClean="0">
              <a:effectLst>
                <a:outerShdw blurRad="38100" dist="38100" dir="2700000" algn="tl">
                  <a:srgbClr val="FFFFFF"/>
                </a:outerShdw>
              </a:effectLst>
              <a:latin typeface="Helvetica" charset="0"/>
            </a:endParaRPr>
          </a:p>
          <a:p>
            <a:pPr>
              <a:buFontTx/>
              <a:buNone/>
              <a:defRPr/>
            </a:pPr>
            <a:r>
              <a:rPr lang="en-US" altLang="en-US" smtClean="0">
                <a:effectLst>
                  <a:outerShdw blurRad="38100" dist="38100" dir="2700000" algn="tl">
                    <a:srgbClr val="FFFFFF"/>
                  </a:outerShdw>
                </a:effectLst>
                <a:latin typeface="Helvetica" charset="0"/>
              </a:rPr>
              <a:t>1.  Decide on the central atom; never H. </a:t>
            </a:r>
            <a:r>
              <a:rPr lang="en-US" altLang="en-US" smtClean="0">
                <a:solidFill>
                  <a:schemeClr val="hlink"/>
                </a:solidFill>
                <a:effectLst>
                  <a:outerShdw blurRad="38100" dist="38100" dir="2700000" algn="tl">
                    <a:srgbClr val="000000"/>
                  </a:outerShdw>
                </a:effectLst>
                <a:latin typeface="Helvetica" charset="0"/>
              </a:rPr>
              <a:t>Why?</a:t>
            </a:r>
          </a:p>
          <a:p>
            <a:pPr>
              <a:buFontTx/>
              <a:buNone/>
              <a:defRPr/>
            </a:pPr>
            <a:r>
              <a:rPr lang="en-US" altLang="en-US" smtClean="0">
                <a:effectLst>
                  <a:outerShdw blurRad="38100" dist="38100" dir="2700000" algn="tl">
                    <a:srgbClr val="FFFFFF"/>
                  </a:outerShdw>
                </a:effectLst>
                <a:latin typeface="Helvetica" charset="0"/>
              </a:rPr>
              <a:t> 	If there is a choice, the central atom is atom of lowest affinity for electrons. </a:t>
            </a:r>
            <a:r>
              <a:rPr lang="en-US" altLang="en-US" sz="2000" smtClean="0">
                <a:effectLst>
                  <a:outerShdw blurRad="38100" dist="38100" dir="2700000" algn="tl">
                    <a:srgbClr val="FFFFFF"/>
                  </a:outerShdw>
                </a:effectLst>
                <a:latin typeface="Helvetica" charset="0"/>
              </a:rPr>
              <a:t>(Most of the time, this is the </a:t>
            </a:r>
            <a:r>
              <a:rPr lang="en-US" altLang="en-US" sz="2000" smtClean="0">
                <a:solidFill>
                  <a:schemeClr val="hlink"/>
                </a:solidFill>
                <a:effectLst>
                  <a:outerShdw blurRad="38100" dist="38100" dir="2700000" algn="tl">
                    <a:srgbClr val="000000"/>
                  </a:outerShdw>
                </a:effectLst>
                <a:latin typeface="Helvetica" charset="0"/>
              </a:rPr>
              <a:t>least electronegative atom</a:t>
            </a:r>
            <a:r>
              <a:rPr lang="en-US" altLang="en-US" sz="2000" smtClean="0">
                <a:effectLst>
                  <a:outerShdw blurRad="38100" dist="38100" dir="2700000" algn="tl">
                    <a:srgbClr val="FFFFFF"/>
                  </a:outerShdw>
                </a:effectLst>
                <a:latin typeface="Helvetica" charset="0"/>
              </a:rPr>
              <a:t>…in advanced chemistry we use a thing called formal charge to determine the central atom.  But that’s another story!)</a:t>
            </a:r>
            <a:br>
              <a:rPr lang="en-US" altLang="en-US" sz="2000" smtClean="0">
                <a:effectLst>
                  <a:outerShdw blurRad="38100" dist="38100" dir="2700000" algn="tl">
                    <a:srgbClr val="FFFFFF"/>
                  </a:outerShdw>
                </a:effectLst>
                <a:latin typeface="Helvetica" charset="0"/>
              </a:rPr>
            </a:br>
            <a:r>
              <a:rPr lang="en-US" altLang="en-US" smtClean="0">
                <a:effectLst>
                  <a:outerShdw blurRad="38100" dist="38100" dir="2700000" algn="tl">
                    <a:srgbClr val="FFFFFF"/>
                  </a:outerShdw>
                </a:effectLst>
                <a:latin typeface="Helvetica" charset="0"/>
              </a:rPr>
              <a:t>	Therefore, N is central on this one</a:t>
            </a:r>
          </a:p>
          <a:p>
            <a:pPr>
              <a:buFontTx/>
              <a:buNone/>
              <a:defRPr/>
            </a:pPr>
            <a:r>
              <a:rPr lang="en-US" altLang="en-US" sz="2800" smtClean="0">
                <a:effectLst>
                  <a:outerShdw blurRad="38100" dist="38100" dir="2700000" algn="tl">
                    <a:srgbClr val="FFFFFF"/>
                  </a:outerShdw>
                </a:effectLst>
                <a:latin typeface="Helvetica" charset="0"/>
              </a:rPr>
              <a:t>2.  Add up the number of valence electrons that can be used.</a:t>
            </a:r>
          </a:p>
          <a:p>
            <a:pPr>
              <a:buFontTx/>
              <a:buNone/>
              <a:defRPr/>
            </a:pPr>
            <a:r>
              <a:rPr lang="en-US" altLang="en-US" sz="2800" smtClean="0">
                <a:effectLst>
                  <a:outerShdw blurRad="38100" dist="38100" dir="2700000" algn="tl">
                    <a:srgbClr val="FFFFFF"/>
                  </a:outerShdw>
                </a:effectLst>
                <a:latin typeface="Helvetica" charset="0"/>
              </a:rPr>
              <a:t> 		H  =  1 and N  =  5</a:t>
            </a:r>
          </a:p>
          <a:p>
            <a:pPr>
              <a:buFontTx/>
              <a:buNone/>
              <a:defRPr/>
            </a:pPr>
            <a:r>
              <a:rPr lang="en-US" altLang="en-US" sz="2800" smtClean="0">
                <a:effectLst>
                  <a:outerShdw blurRad="38100" dist="38100" dir="2700000" algn="tl">
                    <a:srgbClr val="FFFFFF"/>
                  </a:outerShdw>
                </a:effectLst>
                <a:latin typeface="Helvetica" charset="0"/>
              </a:rPr>
              <a:t> 		Total = (3 x 1) + 5 </a:t>
            </a:r>
          </a:p>
          <a:p>
            <a:pPr>
              <a:buFontTx/>
              <a:buNone/>
              <a:defRPr/>
            </a:pPr>
            <a:r>
              <a:rPr lang="en-US" altLang="en-US" sz="2800" smtClean="0">
                <a:effectLst>
                  <a:outerShdw blurRad="38100" dist="38100" dir="2700000" algn="tl">
                    <a:srgbClr val="FFFFFF"/>
                  </a:outerShdw>
                </a:effectLst>
                <a:latin typeface="Helvetica" charset="0"/>
              </a:rPr>
              <a:t> 				= 8 electrons / 4 pairs</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1509">
                                            <p:txEl>
                                              <p:pRg st="0" end="0"/>
                                            </p:txEl>
                                          </p:spTgt>
                                        </p:tgtEl>
                                        <p:attrNameLst>
                                          <p:attrName>style.visibility</p:attrName>
                                        </p:attrNameLst>
                                      </p:cBhvr>
                                      <p:to>
                                        <p:strVal val="visible"/>
                                      </p:to>
                                    </p:set>
                                    <p:animEffect transition="in" filter="dissolve">
                                      <p:cBhvr>
                                        <p:cTn id="7" dur="500"/>
                                        <p:tgtEl>
                                          <p:spTgt spid="2150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1509">
                                            <p:txEl>
                                              <p:pRg st="1" end="1"/>
                                            </p:txEl>
                                          </p:spTgt>
                                        </p:tgtEl>
                                        <p:attrNameLst>
                                          <p:attrName>style.visibility</p:attrName>
                                        </p:attrNameLst>
                                      </p:cBhvr>
                                      <p:to>
                                        <p:strVal val="visible"/>
                                      </p:to>
                                    </p:set>
                                    <p:animEffect transition="in" filter="dissolve">
                                      <p:cBhvr>
                                        <p:cTn id="12" dur="500"/>
                                        <p:tgtEl>
                                          <p:spTgt spid="2150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1509">
                                            <p:txEl>
                                              <p:pRg st="2" end="2"/>
                                            </p:txEl>
                                          </p:spTgt>
                                        </p:tgtEl>
                                        <p:attrNameLst>
                                          <p:attrName>style.visibility</p:attrName>
                                        </p:attrNameLst>
                                      </p:cBhvr>
                                      <p:to>
                                        <p:strVal val="visible"/>
                                      </p:to>
                                    </p:set>
                                    <p:animEffect transition="in" filter="dissolve">
                                      <p:cBhvr>
                                        <p:cTn id="17" dur="500"/>
                                        <p:tgtEl>
                                          <p:spTgt spid="2150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1509">
                                            <p:txEl>
                                              <p:pRg st="3" end="3"/>
                                            </p:txEl>
                                          </p:spTgt>
                                        </p:tgtEl>
                                        <p:attrNameLst>
                                          <p:attrName>style.visibility</p:attrName>
                                        </p:attrNameLst>
                                      </p:cBhvr>
                                      <p:to>
                                        <p:strVal val="visible"/>
                                      </p:to>
                                    </p:set>
                                    <p:animEffect transition="in" filter="dissolve">
                                      <p:cBhvr>
                                        <p:cTn id="22" dur="500"/>
                                        <p:tgtEl>
                                          <p:spTgt spid="2150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1509">
                                            <p:txEl>
                                              <p:pRg st="4" end="4"/>
                                            </p:txEl>
                                          </p:spTgt>
                                        </p:tgtEl>
                                        <p:attrNameLst>
                                          <p:attrName>style.visibility</p:attrName>
                                        </p:attrNameLst>
                                      </p:cBhvr>
                                      <p:to>
                                        <p:strVal val="visible"/>
                                      </p:to>
                                    </p:set>
                                    <p:animEffect transition="in" filter="dissolve">
                                      <p:cBhvr>
                                        <p:cTn id="27" dur="500"/>
                                        <p:tgtEl>
                                          <p:spTgt spid="21509">
                                            <p:txEl>
                                              <p:pRg st="4" end="4"/>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21509">
                                            <p:txEl>
                                              <p:pRg st="5" end="5"/>
                                            </p:txEl>
                                          </p:spTgt>
                                        </p:tgtEl>
                                        <p:attrNameLst>
                                          <p:attrName>style.visibility</p:attrName>
                                        </p:attrNameLst>
                                      </p:cBhvr>
                                      <p:to>
                                        <p:strVal val="visible"/>
                                      </p:to>
                                    </p:set>
                                    <p:animEffect transition="in" filter="dissolve">
                                      <p:cBhvr>
                                        <p:cTn id="30" dur="500"/>
                                        <p:tgtEl>
                                          <p:spTgt spid="21509">
                                            <p:txEl>
                                              <p:pRg st="5" end="5"/>
                                            </p:txEl>
                                          </p:spTgt>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21509">
                                            <p:txEl>
                                              <p:pRg st="6" end="6"/>
                                            </p:txEl>
                                          </p:spTgt>
                                        </p:tgtEl>
                                        <p:attrNameLst>
                                          <p:attrName>style.visibility</p:attrName>
                                        </p:attrNameLst>
                                      </p:cBhvr>
                                      <p:to>
                                        <p:strVal val="visible"/>
                                      </p:to>
                                    </p:set>
                                    <p:animEffect transition="in" filter="dissolve">
                                      <p:cBhvr>
                                        <p:cTn id="33" dur="500"/>
                                        <p:tgtEl>
                                          <p:spTgt spid="2150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9"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531813" y="3276600"/>
            <a:ext cx="8747125" cy="3276600"/>
          </a:xfrm>
          <a:prstGeom prst="rect">
            <a:avLst/>
          </a:prstGeom>
          <a:solidFill>
            <a:srgbClr val="DBFFB8"/>
          </a:solidFill>
          <a:ln>
            <a:noFill/>
          </a:ln>
          <a:effectLst/>
          <a:extLs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effectLst>
                <a:outerShdw blurRad="38100" dist="38100" dir="2700000" algn="tl">
                  <a:srgbClr val="000000">
                    <a:alpha val="43137"/>
                  </a:srgbClr>
                </a:outerShdw>
              </a:effectLst>
              <a:latin typeface="Arial" charset="0"/>
            </a:endParaRPr>
          </a:p>
        </p:txBody>
      </p:sp>
      <p:sp>
        <p:nvSpPr>
          <p:cNvPr id="23555" name="Rectangle 3"/>
          <p:cNvSpPr>
            <a:spLocks noChangeArrowheads="1"/>
          </p:cNvSpPr>
          <p:nvPr/>
        </p:nvSpPr>
        <p:spPr bwMode="auto">
          <a:xfrm>
            <a:off x="531813" y="1219200"/>
            <a:ext cx="8664575" cy="1752600"/>
          </a:xfrm>
          <a:prstGeom prst="rect">
            <a:avLst/>
          </a:prstGeom>
          <a:solidFill>
            <a:srgbClr val="FCFEB9"/>
          </a:solidFill>
          <a:ln>
            <a:noFill/>
          </a:ln>
          <a:effectLst/>
          <a:extLs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effectLst>
                <a:outerShdw blurRad="38100" dist="38100" dir="2700000" algn="tl">
                  <a:srgbClr val="000000">
                    <a:alpha val="43137"/>
                  </a:srgbClr>
                </a:outerShdw>
              </a:effectLst>
              <a:latin typeface="Arial" charset="0"/>
            </a:endParaRPr>
          </a:p>
        </p:txBody>
      </p:sp>
      <p:sp>
        <p:nvSpPr>
          <p:cNvPr id="23556" name="Rectangle 4"/>
          <p:cNvSpPr>
            <a:spLocks noGrp="1" noChangeArrowheads="1"/>
          </p:cNvSpPr>
          <p:nvPr>
            <p:ph type="body" idx="1"/>
          </p:nvPr>
        </p:nvSpPr>
        <p:spPr>
          <a:xfrm>
            <a:off x="762000" y="1371600"/>
            <a:ext cx="5484813" cy="1371600"/>
          </a:xfrm>
        </p:spPr>
        <p:txBody>
          <a:bodyPr/>
          <a:lstStyle/>
          <a:p>
            <a:pPr>
              <a:lnSpc>
                <a:spcPct val="80000"/>
              </a:lnSpc>
              <a:buFontTx/>
              <a:buNone/>
              <a:defRPr/>
            </a:pPr>
            <a:r>
              <a:rPr lang="en-US" altLang="en-US" sz="2800" smtClean="0">
                <a:effectLst>
                  <a:outerShdw blurRad="38100" dist="38100" dir="2700000" algn="tl">
                    <a:srgbClr val="FFFFFF"/>
                  </a:outerShdw>
                </a:effectLst>
                <a:latin typeface="Helvetica" charset="0"/>
              </a:rPr>
              <a:t>3.	Form a single bond between the central atom and each surrounding atom (each bond takes 2 electrons!)</a:t>
            </a:r>
          </a:p>
        </p:txBody>
      </p:sp>
      <p:grpSp>
        <p:nvGrpSpPr>
          <p:cNvPr id="23569" name="Group 17"/>
          <p:cNvGrpSpPr>
            <a:grpSpLocks/>
          </p:cNvGrpSpPr>
          <p:nvPr/>
        </p:nvGrpSpPr>
        <p:grpSpPr bwMode="auto">
          <a:xfrm>
            <a:off x="6726238" y="1566863"/>
            <a:ext cx="2132012" cy="1296987"/>
            <a:chOff x="4238" y="987"/>
            <a:chExt cx="1344" cy="817"/>
          </a:xfrm>
        </p:grpSpPr>
        <p:sp>
          <p:nvSpPr>
            <p:cNvPr id="23562" name="Rectangle 10"/>
            <p:cNvSpPr>
              <a:spLocks noChangeArrowheads="1"/>
            </p:cNvSpPr>
            <p:nvPr/>
          </p:nvSpPr>
          <p:spPr bwMode="auto">
            <a:xfrm>
              <a:off x="4238" y="995"/>
              <a:ext cx="358"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en-US" sz="3600">
                  <a:solidFill>
                    <a:srgbClr val="000000"/>
                  </a:solidFill>
                  <a:latin typeface="Geneva" charset="0"/>
                </a:rPr>
                <a:t>H</a:t>
              </a:r>
              <a:endParaRPr lang="en-US" altLang="en-US">
                <a:effectLst>
                  <a:outerShdw blurRad="38100" dist="38100" dir="2700000" algn="tl">
                    <a:srgbClr val="000000"/>
                  </a:outerShdw>
                </a:effectLst>
                <a:latin typeface="Arial" charset="0"/>
              </a:endParaRPr>
            </a:p>
          </p:txBody>
        </p:sp>
        <p:sp>
          <p:nvSpPr>
            <p:cNvPr id="23563" name="Rectangle 11"/>
            <p:cNvSpPr>
              <a:spLocks noChangeArrowheads="1"/>
            </p:cNvSpPr>
            <p:nvPr/>
          </p:nvSpPr>
          <p:spPr bwMode="auto">
            <a:xfrm>
              <a:off x="5224" y="987"/>
              <a:ext cx="358"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en-US" sz="3600">
                  <a:solidFill>
                    <a:srgbClr val="000000"/>
                  </a:solidFill>
                  <a:latin typeface="Geneva" charset="0"/>
                </a:rPr>
                <a:t>H</a:t>
              </a:r>
              <a:endParaRPr lang="en-US" altLang="en-US">
                <a:effectLst>
                  <a:outerShdw blurRad="38100" dist="38100" dir="2700000" algn="tl">
                    <a:srgbClr val="000000"/>
                  </a:outerShdw>
                </a:effectLst>
                <a:latin typeface="Arial" charset="0"/>
              </a:endParaRPr>
            </a:p>
          </p:txBody>
        </p:sp>
        <p:sp>
          <p:nvSpPr>
            <p:cNvPr id="23564" name="Rectangle 12"/>
            <p:cNvSpPr>
              <a:spLocks noChangeArrowheads="1"/>
            </p:cNvSpPr>
            <p:nvPr/>
          </p:nvSpPr>
          <p:spPr bwMode="auto">
            <a:xfrm>
              <a:off x="4747" y="1518"/>
              <a:ext cx="351"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en-US" sz="3600">
                  <a:solidFill>
                    <a:srgbClr val="000000"/>
                  </a:solidFill>
                  <a:latin typeface="Geneva" charset="0"/>
                </a:rPr>
                <a:t>H</a:t>
              </a:r>
              <a:endParaRPr lang="en-US" altLang="en-US">
                <a:effectLst>
                  <a:outerShdw blurRad="38100" dist="38100" dir="2700000" algn="tl">
                    <a:srgbClr val="000000"/>
                  </a:outerShdw>
                </a:effectLst>
                <a:latin typeface="Arial" charset="0"/>
              </a:endParaRPr>
            </a:p>
          </p:txBody>
        </p:sp>
        <p:sp>
          <p:nvSpPr>
            <p:cNvPr id="23565" name="Rectangle 13"/>
            <p:cNvSpPr>
              <a:spLocks noChangeArrowheads="1"/>
            </p:cNvSpPr>
            <p:nvPr/>
          </p:nvSpPr>
          <p:spPr bwMode="auto">
            <a:xfrm>
              <a:off x="4731" y="1003"/>
              <a:ext cx="359" cy="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en-US" sz="3600">
                  <a:solidFill>
                    <a:srgbClr val="00BB00"/>
                  </a:solidFill>
                  <a:latin typeface="Geneva" charset="0"/>
                </a:rPr>
                <a:t>N</a:t>
              </a:r>
              <a:endParaRPr lang="en-US" altLang="en-US">
                <a:effectLst>
                  <a:outerShdw blurRad="38100" dist="38100" dir="2700000" algn="tl">
                    <a:srgbClr val="000000"/>
                  </a:outerShdw>
                </a:effectLst>
                <a:latin typeface="Arial" charset="0"/>
              </a:endParaRPr>
            </a:p>
          </p:txBody>
        </p:sp>
        <p:sp>
          <p:nvSpPr>
            <p:cNvPr id="23566" name="Line 14"/>
            <p:cNvSpPr>
              <a:spLocks noChangeShapeType="1"/>
            </p:cNvSpPr>
            <p:nvPr/>
          </p:nvSpPr>
          <p:spPr bwMode="auto">
            <a:xfrm>
              <a:off x="4449" y="1158"/>
              <a:ext cx="247" cy="1"/>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en-US">
                <a:effectLst>
                  <a:outerShdw blurRad="38100" dist="38100" dir="2700000" algn="tl">
                    <a:srgbClr val="000000">
                      <a:alpha val="43137"/>
                    </a:srgbClr>
                  </a:outerShdw>
                </a:effectLst>
                <a:latin typeface="Arial" charset="0"/>
              </a:endParaRPr>
            </a:p>
          </p:txBody>
        </p:sp>
        <p:sp>
          <p:nvSpPr>
            <p:cNvPr id="23567" name="Line 15"/>
            <p:cNvSpPr>
              <a:spLocks noChangeShapeType="1"/>
            </p:cNvSpPr>
            <p:nvPr/>
          </p:nvSpPr>
          <p:spPr bwMode="auto">
            <a:xfrm>
              <a:off x="4950" y="1158"/>
              <a:ext cx="247" cy="1"/>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en-US">
                <a:effectLst>
                  <a:outerShdw blurRad="38100" dist="38100" dir="2700000" algn="tl">
                    <a:srgbClr val="000000">
                      <a:alpha val="43137"/>
                    </a:srgbClr>
                  </a:outerShdw>
                </a:effectLst>
                <a:latin typeface="Arial" charset="0"/>
              </a:endParaRPr>
            </a:p>
          </p:txBody>
        </p:sp>
        <p:sp>
          <p:nvSpPr>
            <p:cNvPr id="23568" name="Line 16"/>
            <p:cNvSpPr>
              <a:spLocks noChangeShapeType="1"/>
            </p:cNvSpPr>
            <p:nvPr/>
          </p:nvSpPr>
          <p:spPr bwMode="auto">
            <a:xfrm>
              <a:off x="4831" y="1309"/>
              <a:ext cx="1" cy="214"/>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en-US">
                <a:effectLst>
                  <a:outerShdw blurRad="38100" dist="38100" dir="2700000" algn="tl">
                    <a:srgbClr val="000000">
                      <a:alpha val="43137"/>
                    </a:srgbClr>
                  </a:outerShdw>
                </a:effectLst>
                <a:latin typeface="Arial" charset="0"/>
              </a:endParaRPr>
            </a:p>
          </p:txBody>
        </p:sp>
      </p:grpSp>
      <p:sp>
        <p:nvSpPr>
          <p:cNvPr id="23558" name="Rectangle 6"/>
          <p:cNvSpPr>
            <a:spLocks noChangeArrowheads="1"/>
          </p:cNvSpPr>
          <p:nvPr/>
        </p:nvSpPr>
        <p:spPr bwMode="auto">
          <a:xfrm>
            <a:off x="908050" y="152400"/>
            <a:ext cx="7756525" cy="7620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nchor="ctr"/>
          <a:lstStyle/>
          <a:p>
            <a:pPr algn="ctr">
              <a:lnSpc>
                <a:spcPct val="90000"/>
              </a:lnSpc>
              <a:defRPr/>
            </a:pPr>
            <a:r>
              <a:rPr lang="en-US" altLang="en-US" sz="4400">
                <a:effectLst>
                  <a:outerShdw blurRad="38100" dist="38100" dir="2700000" algn="tl">
                    <a:srgbClr val="000000"/>
                  </a:outerShdw>
                </a:effectLst>
                <a:latin typeface="Helvetica" charset="0"/>
              </a:rPr>
              <a:t>Building a Dot Structure</a:t>
            </a:r>
          </a:p>
        </p:txBody>
      </p:sp>
      <p:grpSp>
        <p:nvGrpSpPr>
          <p:cNvPr id="23578" name="Group 26"/>
          <p:cNvGrpSpPr>
            <a:grpSpLocks/>
          </p:cNvGrpSpPr>
          <p:nvPr/>
        </p:nvGrpSpPr>
        <p:grpSpPr bwMode="auto">
          <a:xfrm>
            <a:off x="7085013" y="3657600"/>
            <a:ext cx="1893887" cy="1492250"/>
            <a:chOff x="4238" y="2300"/>
            <a:chExt cx="1194" cy="940"/>
          </a:xfrm>
        </p:grpSpPr>
        <p:sp>
          <p:nvSpPr>
            <p:cNvPr id="23570" name="Rectangle 18"/>
            <p:cNvSpPr>
              <a:spLocks noChangeArrowheads="1"/>
            </p:cNvSpPr>
            <p:nvPr/>
          </p:nvSpPr>
          <p:spPr bwMode="auto">
            <a:xfrm>
              <a:off x="4238" y="2371"/>
              <a:ext cx="208"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en-US" sz="3600">
                  <a:solidFill>
                    <a:srgbClr val="000000"/>
                  </a:solidFill>
                  <a:latin typeface="Geneva" charset="0"/>
                </a:rPr>
                <a:t>H</a:t>
              </a:r>
              <a:endParaRPr lang="en-US" altLang="en-US">
                <a:effectLst>
                  <a:outerShdw blurRad="38100" dist="38100" dir="2700000" algn="tl">
                    <a:srgbClr val="000000"/>
                  </a:outerShdw>
                </a:effectLst>
                <a:latin typeface="Arial" charset="0"/>
              </a:endParaRPr>
            </a:p>
          </p:txBody>
        </p:sp>
        <p:sp>
          <p:nvSpPr>
            <p:cNvPr id="23571" name="Rectangle 19"/>
            <p:cNvSpPr>
              <a:spLocks noChangeArrowheads="1"/>
            </p:cNvSpPr>
            <p:nvPr/>
          </p:nvSpPr>
          <p:spPr bwMode="auto">
            <a:xfrm>
              <a:off x="4779" y="2300"/>
              <a:ext cx="62"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en-US" sz="1200" b="0">
                  <a:solidFill>
                    <a:srgbClr val="FF0000"/>
                  </a:solidFill>
                  <a:latin typeface="Geneva" charset="0"/>
                </a:rPr>
                <a:t>••</a:t>
              </a:r>
              <a:endParaRPr lang="en-US" altLang="en-US">
                <a:effectLst>
                  <a:outerShdw blurRad="38100" dist="38100" dir="2700000" algn="tl">
                    <a:srgbClr val="000000"/>
                  </a:outerShdw>
                </a:effectLst>
                <a:latin typeface="Arial" charset="0"/>
              </a:endParaRPr>
            </a:p>
          </p:txBody>
        </p:sp>
        <p:sp>
          <p:nvSpPr>
            <p:cNvPr id="23572" name="Rectangle 20"/>
            <p:cNvSpPr>
              <a:spLocks noChangeArrowheads="1"/>
            </p:cNvSpPr>
            <p:nvPr/>
          </p:nvSpPr>
          <p:spPr bwMode="auto">
            <a:xfrm>
              <a:off x="5224" y="2363"/>
              <a:ext cx="208"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en-US" sz="3600">
                  <a:solidFill>
                    <a:srgbClr val="000000"/>
                  </a:solidFill>
                  <a:latin typeface="Geneva" charset="0"/>
                </a:rPr>
                <a:t>H</a:t>
              </a:r>
              <a:endParaRPr lang="en-US" altLang="en-US">
                <a:effectLst>
                  <a:outerShdw blurRad="38100" dist="38100" dir="2700000" algn="tl">
                    <a:srgbClr val="000000"/>
                  </a:outerShdw>
                </a:effectLst>
                <a:latin typeface="Arial" charset="0"/>
              </a:endParaRPr>
            </a:p>
          </p:txBody>
        </p:sp>
        <p:sp>
          <p:nvSpPr>
            <p:cNvPr id="23573" name="Rectangle 21"/>
            <p:cNvSpPr>
              <a:spLocks noChangeArrowheads="1"/>
            </p:cNvSpPr>
            <p:nvPr/>
          </p:nvSpPr>
          <p:spPr bwMode="auto">
            <a:xfrm>
              <a:off x="4747" y="2894"/>
              <a:ext cx="202"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en-US" sz="3600">
                  <a:solidFill>
                    <a:srgbClr val="000000"/>
                  </a:solidFill>
                  <a:latin typeface="Geneva" charset="0"/>
                </a:rPr>
                <a:t>H</a:t>
              </a:r>
              <a:endParaRPr lang="en-US" altLang="en-US">
                <a:effectLst>
                  <a:outerShdw blurRad="38100" dist="38100" dir="2700000" algn="tl">
                    <a:srgbClr val="000000"/>
                  </a:outerShdw>
                </a:effectLst>
                <a:latin typeface="Arial" charset="0"/>
              </a:endParaRPr>
            </a:p>
          </p:txBody>
        </p:sp>
        <p:sp>
          <p:nvSpPr>
            <p:cNvPr id="23574" name="Rectangle 22"/>
            <p:cNvSpPr>
              <a:spLocks noChangeArrowheads="1"/>
            </p:cNvSpPr>
            <p:nvPr/>
          </p:nvSpPr>
          <p:spPr bwMode="auto">
            <a:xfrm>
              <a:off x="4731" y="2378"/>
              <a:ext cx="202"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en-US" sz="3600">
                  <a:solidFill>
                    <a:srgbClr val="00BB00"/>
                  </a:solidFill>
                  <a:latin typeface="Geneva" charset="0"/>
                </a:rPr>
                <a:t>N</a:t>
              </a:r>
              <a:endParaRPr lang="en-US" altLang="en-US">
                <a:effectLst>
                  <a:outerShdw blurRad="38100" dist="38100" dir="2700000" algn="tl">
                    <a:srgbClr val="000000"/>
                  </a:outerShdw>
                </a:effectLst>
                <a:latin typeface="Arial" charset="0"/>
              </a:endParaRPr>
            </a:p>
          </p:txBody>
        </p:sp>
        <p:sp>
          <p:nvSpPr>
            <p:cNvPr id="23575" name="Line 23"/>
            <p:cNvSpPr>
              <a:spLocks noChangeShapeType="1"/>
            </p:cNvSpPr>
            <p:nvPr/>
          </p:nvSpPr>
          <p:spPr bwMode="auto">
            <a:xfrm>
              <a:off x="4449" y="2534"/>
              <a:ext cx="247" cy="1"/>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en-US">
                <a:effectLst>
                  <a:outerShdw blurRad="38100" dist="38100" dir="2700000" algn="tl">
                    <a:srgbClr val="000000">
                      <a:alpha val="43137"/>
                    </a:srgbClr>
                  </a:outerShdw>
                </a:effectLst>
                <a:latin typeface="Arial" charset="0"/>
              </a:endParaRPr>
            </a:p>
          </p:txBody>
        </p:sp>
        <p:sp>
          <p:nvSpPr>
            <p:cNvPr id="23576" name="Line 24"/>
            <p:cNvSpPr>
              <a:spLocks noChangeShapeType="1"/>
            </p:cNvSpPr>
            <p:nvPr/>
          </p:nvSpPr>
          <p:spPr bwMode="auto">
            <a:xfrm>
              <a:off x="4950" y="2534"/>
              <a:ext cx="247" cy="1"/>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en-US">
                <a:effectLst>
                  <a:outerShdw blurRad="38100" dist="38100" dir="2700000" algn="tl">
                    <a:srgbClr val="000000">
                      <a:alpha val="43137"/>
                    </a:srgbClr>
                  </a:outerShdw>
                </a:effectLst>
                <a:latin typeface="Arial" charset="0"/>
              </a:endParaRPr>
            </a:p>
          </p:txBody>
        </p:sp>
        <p:sp>
          <p:nvSpPr>
            <p:cNvPr id="23577" name="Line 25"/>
            <p:cNvSpPr>
              <a:spLocks noChangeShapeType="1"/>
            </p:cNvSpPr>
            <p:nvPr/>
          </p:nvSpPr>
          <p:spPr bwMode="auto">
            <a:xfrm>
              <a:off x="4831" y="2685"/>
              <a:ext cx="1" cy="214"/>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en-US">
                <a:effectLst>
                  <a:outerShdw blurRad="38100" dist="38100" dir="2700000" algn="tl">
                    <a:srgbClr val="000000">
                      <a:alpha val="43137"/>
                    </a:srgbClr>
                  </a:outerShdw>
                </a:effectLst>
                <a:latin typeface="Arial" charset="0"/>
              </a:endParaRPr>
            </a:p>
          </p:txBody>
        </p:sp>
      </p:grpSp>
      <p:sp>
        <p:nvSpPr>
          <p:cNvPr id="23560" name="Rectangle 8"/>
          <p:cNvSpPr>
            <a:spLocks noChangeArrowheads="1"/>
          </p:cNvSpPr>
          <p:nvPr/>
        </p:nvSpPr>
        <p:spPr bwMode="auto">
          <a:xfrm>
            <a:off x="760413" y="3276600"/>
            <a:ext cx="6248400" cy="18002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en-US">
                <a:solidFill>
                  <a:schemeClr val="tx1"/>
                </a:solidFill>
                <a:effectLst>
                  <a:outerShdw blurRad="38100" dist="38100" dir="2700000" algn="tl">
                    <a:srgbClr val="FFFFFF"/>
                  </a:outerShdw>
                </a:effectLst>
                <a:latin typeface="Helvetica" charset="0"/>
              </a:rPr>
              <a:t>4.	Remaining electrons form LONE PAIRS to complete the octet as needed (or duet in the case of H).</a:t>
            </a:r>
            <a:endParaRPr lang="en-US" altLang="en-US" b="0">
              <a:solidFill>
                <a:schemeClr val="tx1"/>
              </a:solidFill>
              <a:effectLst>
                <a:outerShdw blurRad="38100" dist="38100" dir="2700000" algn="tl">
                  <a:srgbClr val="FFFFFF"/>
                </a:outerShdw>
              </a:effectLst>
              <a:latin typeface="Helvetica" charset="0"/>
            </a:endParaRPr>
          </a:p>
        </p:txBody>
      </p:sp>
      <p:sp>
        <p:nvSpPr>
          <p:cNvPr id="23561" name="Rectangle 9"/>
          <p:cNvSpPr>
            <a:spLocks noChangeArrowheads="1"/>
          </p:cNvSpPr>
          <p:nvPr/>
        </p:nvSpPr>
        <p:spPr bwMode="auto">
          <a:xfrm>
            <a:off x="1065213" y="4953000"/>
            <a:ext cx="5943600" cy="5191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en-US">
                <a:solidFill>
                  <a:schemeClr val="hlink"/>
                </a:solidFill>
                <a:effectLst>
                  <a:outerShdw blurRad="38100" dist="38100" dir="2700000" algn="tl">
                    <a:srgbClr val="000000"/>
                  </a:outerShdw>
                </a:effectLst>
                <a:latin typeface="Helvetica" charset="0"/>
              </a:rPr>
              <a:t>3 BOND PAIRS and 1 LONE PAIR.</a:t>
            </a:r>
            <a:r>
              <a:rPr lang="en-US" altLang="en-US">
                <a:solidFill>
                  <a:schemeClr val="tx1"/>
                </a:solidFill>
                <a:effectLst>
                  <a:outerShdw blurRad="38100" dist="38100" dir="2700000" algn="tl">
                    <a:srgbClr val="FFFFFF"/>
                  </a:outerShdw>
                </a:effectLst>
                <a:latin typeface="Helvetica" charset="0"/>
              </a:rPr>
              <a:t> </a:t>
            </a:r>
          </a:p>
        </p:txBody>
      </p:sp>
      <p:sp>
        <p:nvSpPr>
          <p:cNvPr id="23579" name="Rectangle 27"/>
          <p:cNvSpPr>
            <a:spLocks noChangeArrowheads="1"/>
          </p:cNvSpPr>
          <p:nvPr/>
        </p:nvSpPr>
        <p:spPr bwMode="auto">
          <a:xfrm>
            <a:off x="912813" y="5486400"/>
            <a:ext cx="7770812" cy="9461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en-US">
                <a:solidFill>
                  <a:srgbClr val="005400"/>
                </a:solidFill>
                <a:effectLst>
                  <a:outerShdw blurRad="38100" dist="38100" dir="2700000" algn="tl">
                    <a:srgbClr val="000000"/>
                  </a:outerShdw>
                </a:effectLst>
                <a:latin typeface="Helvetica" charset="0"/>
              </a:rPr>
              <a:t>Note that N has a share in 4 pairs (8 electrons), while H shares 1 pair.</a:t>
            </a:r>
            <a:endParaRPr lang="en-US" altLang="en-US">
              <a:solidFill>
                <a:schemeClr val="tx1"/>
              </a:solidFill>
              <a:effectLst>
                <a:outerShdw blurRad="38100" dist="38100" dir="2700000" algn="tl">
                  <a:srgbClr val="FFFFFF"/>
                </a:outerShdw>
              </a:effectLst>
              <a:latin typeface="Helvetica" charset="0"/>
            </a:endParaRP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556">
                                            <p:txEl>
                                              <p:pRg st="0" end="0"/>
                                            </p:txEl>
                                          </p:spTgt>
                                        </p:tgtEl>
                                        <p:attrNameLst>
                                          <p:attrName>style.visibility</p:attrName>
                                        </p:attrNameLst>
                                      </p:cBhvr>
                                      <p:to>
                                        <p:strVal val="visible"/>
                                      </p:to>
                                    </p:set>
                                    <p:animEffect transition="in" filter="dissolve">
                                      <p:cBhvr>
                                        <p:cTn id="7" dur="500"/>
                                        <p:tgtEl>
                                          <p:spTgt spid="23556">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23569"/>
                                        </p:tgtEl>
                                        <p:attrNameLst>
                                          <p:attrName>style.visibility</p:attrName>
                                        </p:attrNameLst>
                                      </p:cBhvr>
                                      <p:to>
                                        <p:strVal val="visible"/>
                                      </p:to>
                                    </p:set>
                                    <p:animEffect transition="in" filter="dissolve">
                                      <p:cBhvr>
                                        <p:cTn id="10" dur="500"/>
                                        <p:tgtEl>
                                          <p:spTgt spid="23569"/>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23560"/>
                                        </p:tgtEl>
                                        <p:attrNameLst>
                                          <p:attrName>style.visibility</p:attrName>
                                        </p:attrNameLst>
                                      </p:cBhvr>
                                      <p:to>
                                        <p:strVal val="visible"/>
                                      </p:to>
                                    </p:set>
                                    <p:animEffect transition="in" filter="dissolve">
                                      <p:cBhvr>
                                        <p:cTn id="15" dur="500"/>
                                        <p:tgtEl>
                                          <p:spTgt spid="23560"/>
                                        </p:tgtEl>
                                      </p:cBhvr>
                                    </p:animEffect>
                                  </p:childTnLst>
                                </p:cTn>
                              </p:par>
                              <p:par>
                                <p:cTn id="16" presetID="9" presetClass="entr" presetSubtype="0" fill="hold" nodeType="withEffect">
                                  <p:stCondLst>
                                    <p:cond delay="0"/>
                                  </p:stCondLst>
                                  <p:childTnLst>
                                    <p:set>
                                      <p:cBhvr>
                                        <p:cTn id="17" dur="1" fill="hold">
                                          <p:stCondLst>
                                            <p:cond delay="0"/>
                                          </p:stCondLst>
                                        </p:cTn>
                                        <p:tgtEl>
                                          <p:spTgt spid="23578"/>
                                        </p:tgtEl>
                                        <p:attrNameLst>
                                          <p:attrName>style.visibility</p:attrName>
                                        </p:attrNameLst>
                                      </p:cBhvr>
                                      <p:to>
                                        <p:strVal val="visible"/>
                                      </p:to>
                                    </p:set>
                                    <p:animEffect transition="in" filter="dissolve">
                                      <p:cBhvr>
                                        <p:cTn id="18" dur="500"/>
                                        <p:tgtEl>
                                          <p:spTgt spid="23578"/>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23561"/>
                                        </p:tgtEl>
                                        <p:attrNameLst>
                                          <p:attrName>style.visibility</p:attrName>
                                        </p:attrNameLst>
                                      </p:cBhvr>
                                      <p:to>
                                        <p:strVal val="visible"/>
                                      </p:to>
                                    </p:set>
                                    <p:animEffect transition="in" filter="dissolve">
                                      <p:cBhvr>
                                        <p:cTn id="21" dur="500"/>
                                        <p:tgtEl>
                                          <p:spTgt spid="23561"/>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23579"/>
                                        </p:tgtEl>
                                        <p:attrNameLst>
                                          <p:attrName>style.visibility</p:attrName>
                                        </p:attrNameLst>
                                      </p:cBhvr>
                                      <p:to>
                                        <p:strVal val="visible"/>
                                      </p:to>
                                    </p:set>
                                    <p:animEffect transition="in" filter="dissolve">
                                      <p:cBhvr>
                                        <p:cTn id="24" dur="500"/>
                                        <p:tgtEl>
                                          <p:spTgt spid="235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6" grpId="0" build="p" autoUpdateAnimBg="0"/>
      <p:bldP spid="23560" grpId="0" autoUpdateAnimBg="0"/>
      <p:bldP spid="23561" grpId="0" autoUpdateAnimBg="0"/>
      <p:bldP spid="23579"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0813" name="Rectangle 45"/>
          <p:cNvSpPr>
            <a:spLocks noChangeArrowheads="1"/>
          </p:cNvSpPr>
          <p:nvPr/>
        </p:nvSpPr>
        <p:spPr bwMode="auto">
          <a:xfrm>
            <a:off x="227013" y="1295400"/>
            <a:ext cx="8975725" cy="1981200"/>
          </a:xfrm>
          <a:prstGeom prst="rect">
            <a:avLst/>
          </a:prstGeom>
          <a:solidFill>
            <a:srgbClr val="FCFEB9"/>
          </a:solidFill>
          <a:ln>
            <a:noFill/>
          </a:ln>
          <a:effectLst/>
          <a:extLs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effectLst>
                <a:outerShdw blurRad="38100" dist="38100" dir="2700000" algn="tl">
                  <a:srgbClr val="000000">
                    <a:alpha val="43137"/>
                  </a:srgbClr>
                </a:outerShdw>
              </a:effectLst>
              <a:latin typeface="Arial" charset="0"/>
            </a:endParaRPr>
          </a:p>
        </p:txBody>
      </p:sp>
      <p:sp>
        <p:nvSpPr>
          <p:cNvPr id="160770" name="Rectangle 2"/>
          <p:cNvSpPr>
            <a:spLocks noChangeArrowheads="1"/>
          </p:cNvSpPr>
          <p:nvPr/>
        </p:nvSpPr>
        <p:spPr bwMode="auto">
          <a:xfrm>
            <a:off x="227013" y="3429000"/>
            <a:ext cx="8991600" cy="3200400"/>
          </a:xfrm>
          <a:prstGeom prst="rect">
            <a:avLst/>
          </a:prstGeom>
          <a:solidFill>
            <a:srgbClr val="DBFFB8"/>
          </a:solidFill>
          <a:ln>
            <a:noFill/>
          </a:ln>
          <a:effectLst/>
          <a:extLs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effectLst>
                <a:outerShdw blurRad="38100" dist="38100" dir="2700000" algn="tl">
                  <a:srgbClr val="000000">
                    <a:alpha val="43137"/>
                  </a:srgbClr>
                </a:outerShdw>
              </a:effectLst>
              <a:latin typeface="Arial" charset="0"/>
            </a:endParaRPr>
          </a:p>
        </p:txBody>
      </p:sp>
      <p:sp>
        <p:nvSpPr>
          <p:cNvPr id="160772" name="Rectangle 4"/>
          <p:cNvSpPr>
            <a:spLocks noGrp="1" noChangeArrowheads="1"/>
          </p:cNvSpPr>
          <p:nvPr>
            <p:ph type="body" idx="1"/>
          </p:nvPr>
        </p:nvSpPr>
        <p:spPr>
          <a:xfrm>
            <a:off x="455613" y="1371600"/>
            <a:ext cx="6477000" cy="1981200"/>
          </a:xfrm>
        </p:spPr>
        <p:txBody>
          <a:bodyPr/>
          <a:lstStyle/>
          <a:p>
            <a:pPr marL="342900" indent="-342900">
              <a:lnSpc>
                <a:spcPct val="80000"/>
              </a:lnSpc>
              <a:buFontTx/>
              <a:buAutoNum type="arabicPeriod" startAt="5"/>
              <a:defRPr/>
            </a:pPr>
            <a:r>
              <a:rPr lang="en-US" altLang="en-US" sz="2800" smtClean="0">
                <a:effectLst>
                  <a:outerShdw blurRad="38100" dist="38100" dir="2700000" algn="tl">
                    <a:srgbClr val="FFFFFF"/>
                  </a:outerShdw>
                </a:effectLst>
                <a:latin typeface="Helvetica" charset="0"/>
              </a:rPr>
              <a:t>Check to make sure there are 8 electrons around each atom except H.  H should only have 2 electrons.  This includes SHARED pairs.  </a:t>
            </a:r>
          </a:p>
        </p:txBody>
      </p:sp>
      <p:sp>
        <p:nvSpPr>
          <p:cNvPr id="160781" name="Rectangle 13"/>
          <p:cNvSpPr>
            <a:spLocks noChangeArrowheads="1"/>
          </p:cNvSpPr>
          <p:nvPr/>
        </p:nvSpPr>
        <p:spPr bwMode="auto">
          <a:xfrm>
            <a:off x="908050" y="152400"/>
            <a:ext cx="7756525" cy="7620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7" tIns="44450" rIns="90487" bIns="44450" anchor="ctr"/>
          <a:lstStyle/>
          <a:p>
            <a:pPr algn="ctr">
              <a:lnSpc>
                <a:spcPct val="90000"/>
              </a:lnSpc>
              <a:defRPr/>
            </a:pPr>
            <a:r>
              <a:rPr lang="en-US" altLang="en-US" sz="4400">
                <a:effectLst>
                  <a:outerShdw blurRad="38100" dist="38100" dir="2700000" algn="tl">
                    <a:srgbClr val="000000"/>
                  </a:outerShdw>
                </a:effectLst>
                <a:latin typeface="Helvetica" charset="0"/>
              </a:rPr>
              <a:t>Building a Dot Structure</a:t>
            </a:r>
          </a:p>
        </p:txBody>
      </p:sp>
      <p:sp>
        <p:nvSpPr>
          <p:cNvPr id="160791" name="Rectangle 23"/>
          <p:cNvSpPr>
            <a:spLocks noChangeArrowheads="1"/>
          </p:cNvSpPr>
          <p:nvPr/>
        </p:nvSpPr>
        <p:spPr bwMode="auto">
          <a:xfrm>
            <a:off x="379413" y="3581400"/>
            <a:ext cx="8382000" cy="35083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457200" indent="-457200">
              <a:defRPr/>
            </a:pPr>
            <a:r>
              <a:rPr lang="en-US" altLang="en-US">
                <a:solidFill>
                  <a:schemeClr val="tx1"/>
                </a:solidFill>
                <a:effectLst>
                  <a:outerShdw blurRad="38100" dist="38100" dir="2700000" algn="tl">
                    <a:srgbClr val="FFFFFF"/>
                  </a:outerShdw>
                </a:effectLst>
                <a:latin typeface="Helvetica" charset="0"/>
              </a:rPr>
              <a:t>6. </a:t>
            </a:r>
            <a:r>
              <a:rPr lang="en-US" altLang="en-US">
                <a:solidFill>
                  <a:schemeClr val="tx1"/>
                </a:solidFill>
                <a:effectLst>
                  <a:outerShdw blurRad="38100" dist="38100" dir="2700000" algn="tl">
                    <a:srgbClr val="FFFFFF"/>
                  </a:outerShdw>
                </a:effectLst>
                <a:latin typeface="Arial" charset="0"/>
              </a:rPr>
              <a:t>Also, check the number of electrons in your drawing with the number of electrons from step 2.  If you have more electrons in the drawing than in step 2, you must make double or triple bonds.  If you have less electrons in the drawing than in step 2, you made a mistake!</a:t>
            </a:r>
          </a:p>
          <a:p>
            <a:pPr marL="457200" indent="-457200">
              <a:defRPr/>
            </a:pPr>
            <a:endParaRPr lang="en-US" altLang="en-US" b="0">
              <a:solidFill>
                <a:schemeClr val="tx1"/>
              </a:solidFill>
              <a:effectLst>
                <a:outerShdw blurRad="38100" dist="38100" dir="2700000" algn="tl">
                  <a:srgbClr val="FFFFFF"/>
                </a:outerShdw>
              </a:effectLst>
              <a:latin typeface="Helvetica" charset="0"/>
            </a:endParaRPr>
          </a:p>
        </p:txBody>
      </p:sp>
      <p:grpSp>
        <p:nvGrpSpPr>
          <p:cNvPr id="160804" name="Group 36"/>
          <p:cNvGrpSpPr>
            <a:grpSpLocks/>
          </p:cNvGrpSpPr>
          <p:nvPr/>
        </p:nvGrpSpPr>
        <p:grpSpPr bwMode="auto">
          <a:xfrm>
            <a:off x="7237413" y="1371600"/>
            <a:ext cx="1893887" cy="1492250"/>
            <a:chOff x="4238" y="2300"/>
            <a:chExt cx="1194" cy="940"/>
          </a:xfrm>
        </p:grpSpPr>
        <p:sp>
          <p:nvSpPr>
            <p:cNvPr id="160805" name="Rectangle 37"/>
            <p:cNvSpPr>
              <a:spLocks noChangeArrowheads="1"/>
            </p:cNvSpPr>
            <p:nvPr/>
          </p:nvSpPr>
          <p:spPr bwMode="auto">
            <a:xfrm>
              <a:off x="4238" y="2371"/>
              <a:ext cx="208"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en-US" sz="3600">
                  <a:solidFill>
                    <a:srgbClr val="000000"/>
                  </a:solidFill>
                  <a:latin typeface="Geneva" charset="0"/>
                </a:rPr>
                <a:t>H</a:t>
              </a:r>
              <a:endParaRPr lang="en-US" altLang="en-US">
                <a:effectLst>
                  <a:outerShdw blurRad="38100" dist="38100" dir="2700000" algn="tl">
                    <a:srgbClr val="000000"/>
                  </a:outerShdw>
                </a:effectLst>
                <a:latin typeface="Arial" charset="0"/>
              </a:endParaRPr>
            </a:p>
          </p:txBody>
        </p:sp>
        <p:sp>
          <p:nvSpPr>
            <p:cNvPr id="160806" name="Rectangle 38"/>
            <p:cNvSpPr>
              <a:spLocks noChangeArrowheads="1"/>
            </p:cNvSpPr>
            <p:nvPr/>
          </p:nvSpPr>
          <p:spPr bwMode="auto">
            <a:xfrm>
              <a:off x="4779" y="2300"/>
              <a:ext cx="62"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en-US" sz="1200" b="0">
                  <a:solidFill>
                    <a:srgbClr val="FF0000"/>
                  </a:solidFill>
                  <a:latin typeface="Geneva" charset="0"/>
                </a:rPr>
                <a:t>••</a:t>
              </a:r>
              <a:endParaRPr lang="en-US" altLang="en-US">
                <a:effectLst>
                  <a:outerShdw blurRad="38100" dist="38100" dir="2700000" algn="tl">
                    <a:srgbClr val="000000"/>
                  </a:outerShdw>
                </a:effectLst>
                <a:latin typeface="Arial" charset="0"/>
              </a:endParaRPr>
            </a:p>
          </p:txBody>
        </p:sp>
        <p:sp>
          <p:nvSpPr>
            <p:cNvPr id="160807" name="Rectangle 39"/>
            <p:cNvSpPr>
              <a:spLocks noChangeArrowheads="1"/>
            </p:cNvSpPr>
            <p:nvPr/>
          </p:nvSpPr>
          <p:spPr bwMode="auto">
            <a:xfrm>
              <a:off x="5224" y="2363"/>
              <a:ext cx="208"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en-US" sz="3600">
                  <a:solidFill>
                    <a:srgbClr val="000000"/>
                  </a:solidFill>
                  <a:latin typeface="Geneva" charset="0"/>
                </a:rPr>
                <a:t>H</a:t>
              </a:r>
              <a:endParaRPr lang="en-US" altLang="en-US">
                <a:effectLst>
                  <a:outerShdw blurRad="38100" dist="38100" dir="2700000" algn="tl">
                    <a:srgbClr val="000000"/>
                  </a:outerShdw>
                </a:effectLst>
                <a:latin typeface="Arial" charset="0"/>
              </a:endParaRPr>
            </a:p>
          </p:txBody>
        </p:sp>
        <p:sp>
          <p:nvSpPr>
            <p:cNvPr id="160808" name="Rectangle 40"/>
            <p:cNvSpPr>
              <a:spLocks noChangeArrowheads="1"/>
            </p:cNvSpPr>
            <p:nvPr/>
          </p:nvSpPr>
          <p:spPr bwMode="auto">
            <a:xfrm>
              <a:off x="4747" y="2894"/>
              <a:ext cx="202"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en-US" sz="3600">
                  <a:solidFill>
                    <a:srgbClr val="000000"/>
                  </a:solidFill>
                  <a:latin typeface="Geneva" charset="0"/>
                </a:rPr>
                <a:t>H</a:t>
              </a:r>
              <a:endParaRPr lang="en-US" altLang="en-US">
                <a:effectLst>
                  <a:outerShdw blurRad="38100" dist="38100" dir="2700000" algn="tl">
                    <a:srgbClr val="000000"/>
                  </a:outerShdw>
                </a:effectLst>
                <a:latin typeface="Arial" charset="0"/>
              </a:endParaRPr>
            </a:p>
          </p:txBody>
        </p:sp>
        <p:sp>
          <p:nvSpPr>
            <p:cNvPr id="160809" name="Rectangle 41"/>
            <p:cNvSpPr>
              <a:spLocks noChangeArrowheads="1"/>
            </p:cNvSpPr>
            <p:nvPr/>
          </p:nvSpPr>
          <p:spPr bwMode="auto">
            <a:xfrm>
              <a:off x="4731" y="2378"/>
              <a:ext cx="202"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defRPr/>
              </a:pPr>
              <a:r>
                <a:rPr lang="en-US" altLang="en-US" sz="3600">
                  <a:solidFill>
                    <a:srgbClr val="00BB00"/>
                  </a:solidFill>
                  <a:latin typeface="Geneva" charset="0"/>
                </a:rPr>
                <a:t>N</a:t>
              </a:r>
              <a:endParaRPr lang="en-US" altLang="en-US">
                <a:effectLst>
                  <a:outerShdw blurRad="38100" dist="38100" dir="2700000" algn="tl">
                    <a:srgbClr val="000000"/>
                  </a:outerShdw>
                </a:effectLst>
                <a:latin typeface="Arial" charset="0"/>
              </a:endParaRPr>
            </a:p>
          </p:txBody>
        </p:sp>
        <p:sp>
          <p:nvSpPr>
            <p:cNvPr id="160810" name="Line 42"/>
            <p:cNvSpPr>
              <a:spLocks noChangeShapeType="1"/>
            </p:cNvSpPr>
            <p:nvPr/>
          </p:nvSpPr>
          <p:spPr bwMode="auto">
            <a:xfrm>
              <a:off x="4449" y="2534"/>
              <a:ext cx="247" cy="1"/>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en-US">
                <a:effectLst>
                  <a:outerShdw blurRad="38100" dist="38100" dir="2700000" algn="tl">
                    <a:srgbClr val="000000">
                      <a:alpha val="43137"/>
                    </a:srgbClr>
                  </a:outerShdw>
                </a:effectLst>
                <a:latin typeface="Arial" charset="0"/>
              </a:endParaRPr>
            </a:p>
          </p:txBody>
        </p:sp>
        <p:sp>
          <p:nvSpPr>
            <p:cNvPr id="160811" name="Line 43"/>
            <p:cNvSpPr>
              <a:spLocks noChangeShapeType="1"/>
            </p:cNvSpPr>
            <p:nvPr/>
          </p:nvSpPr>
          <p:spPr bwMode="auto">
            <a:xfrm>
              <a:off x="4950" y="2534"/>
              <a:ext cx="247" cy="1"/>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en-US">
                <a:effectLst>
                  <a:outerShdw blurRad="38100" dist="38100" dir="2700000" algn="tl">
                    <a:srgbClr val="000000">
                      <a:alpha val="43137"/>
                    </a:srgbClr>
                  </a:outerShdw>
                </a:effectLst>
                <a:latin typeface="Arial" charset="0"/>
              </a:endParaRPr>
            </a:p>
          </p:txBody>
        </p:sp>
        <p:sp>
          <p:nvSpPr>
            <p:cNvPr id="160812" name="Line 44"/>
            <p:cNvSpPr>
              <a:spLocks noChangeShapeType="1"/>
            </p:cNvSpPr>
            <p:nvPr/>
          </p:nvSpPr>
          <p:spPr bwMode="auto">
            <a:xfrm>
              <a:off x="4831" y="2685"/>
              <a:ext cx="1" cy="214"/>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en-US">
                <a:effectLst>
                  <a:outerShdw blurRad="38100" dist="38100" dir="2700000" algn="tl">
                    <a:srgbClr val="000000">
                      <a:alpha val="43137"/>
                    </a:srgbClr>
                  </a:outerShdw>
                </a:effectLst>
                <a:latin typeface="Arial" charset="0"/>
              </a:endParaRPr>
            </a:p>
          </p:txBody>
        </p:sp>
      </p:gr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60772">
                                            <p:txEl>
                                              <p:pRg st="0" end="0"/>
                                            </p:txEl>
                                          </p:spTgt>
                                        </p:tgtEl>
                                        <p:attrNameLst>
                                          <p:attrName>style.visibility</p:attrName>
                                        </p:attrNameLst>
                                      </p:cBhvr>
                                      <p:to>
                                        <p:strVal val="visible"/>
                                      </p:to>
                                    </p:set>
                                    <p:animEffect transition="in" filter="dissolve">
                                      <p:cBhvr>
                                        <p:cTn id="7" dur="500"/>
                                        <p:tgtEl>
                                          <p:spTgt spid="160772">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160804"/>
                                        </p:tgtEl>
                                        <p:attrNameLst>
                                          <p:attrName>style.visibility</p:attrName>
                                        </p:attrNameLst>
                                      </p:cBhvr>
                                      <p:to>
                                        <p:strVal val="visible"/>
                                      </p:to>
                                    </p:set>
                                    <p:animEffect transition="in" filter="dissolve">
                                      <p:cBhvr>
                                        <p:cTn id="10" dur="500"/>
                                        <p:tgtEl>
                                          <p:spTgt spid="160804"/>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160791"/>
                                        </p:tgtEl>
                                        <p:attrNameLst>
                                          <p:attrName>style.visibility</p:attrName>
                                        </p:attrNameLst>
                                      </p:cBhvr>
                                      <p:to>
                                        <p:strVal val="visible"/>
                                      </p:to>
                                    </p:set>
                                    <p:animEffect transition="in" filter="dissolve">
                                      <p:cBhvr>
                                        <p:cTn id="15" dur="500"/>
                                        <p:tgtEl>
                                          <p:spTgt spid="1607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2" grpId="0" build="p" autoUpdateAnimBg="0"/>
      <p:bldP spid="160791"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solidFill>
            <a:srgbClr val="FFC5CF"/>
          </a:solidFill>
          <a:effectLst>
            <a:outerShdw dist="107763" dir="2700000" algn="ctr" rotWithShape="0">
              <a:schemeClr val="bg2"/>
            </a:outerShdw>
          </a:effectLst>
          <a:extLst>
            <a:ext uri="{91240B29-F687-4F45-9708-019B960494DF}">
              <a14:hiddenLine xmlns:a14="http://schemas.microsoft.com/office/drawing/2010/main" w="25400">
                <a:solidFill>
                  <a:schemeClr val="tx1"/>
                </a:solidFill>
                <a:miter lim="800000"/>
                <a:headEnd/>
                <a:tailEnd/>
              </a14:hiddenLine>
            </a:ext>
          </a:extLst>
        </p:spPr>
        <p:txBody>
          <a:bodyPr/>
          <a:lstStyle/>
          <a:p>
            <a:pPr>
              <a:defRPr/>
            </a:pPr>
            <a:r>
              <a:rPr lang="en-US" altLang="en-US" sz="4000" smtClean="0">
                <a:effectLst>
                  <a:outerShdw blurRad="38100" dist="38100" dir="2700000" algn="tl">
                    <a:srgbClr val="FFFFFF"/>
                  </a:outerShdw>
                </a:effectLst>
                <a:latin typeface="Comic Sans MS" pitchFamily="66" charset="0"/>
              </a:rPr>
              <a:t>Carbon Dioxide, CO</a:t>
            </a:r>
            <a:r>
              <a:rPr lang="en-US" altLang="en-US" sz="4000" baseline="-25000" smtClean="0">
                <a:effectLst>
                  <a:outerShdw blurRad="38100" dist="38100" dir="2700000" algn="tl">
                    <a:srgbClr val="FFFFFF"/>
                  </a:outerShdw>
                </a:effectLst>
                <a:latin typeface="Comic Sans MS" pitchFamily="66" charset="0"/>
              </a:rPr>
              <a:t>2</a:t>
            </a:r>
            <a:endParaRPr lang="en-US" altLang="en-US" sz="4000" baseline="-25000" smtClean="0">
              <a:effectLst>
                <a:outerShdw blurRad="38100" dist="38100" dir="2700000" algn="tl">
                  <a:srgbClr val="FFFFFF"/>
                </a:outerShdw>
              </a:effectLst>
              <a:latin typeface="Helvetica" charset="0"/>
            </a:endParaRPr>
          </a:p>
        </p:txBody>
      </p:sp>
      <p:sp>
        <p:nvSpPr>
          <p:cNvPr id="31747" name="Rectangle 3"/>
          <p:cNvSpPr>
            <a:spLocks noGrp="1" noChangeArrowheads="1"/>
          </p:cNvSpPr>
          <p:nvPr>
            <p:ph type="body" sz="half" idx="1"/>
          </p:nvPr>
        </p:nvSpPr>
        <p:spPr>
          <a:xfrm>
            <a:off x="455613" y="1981200"/>
            <a:ext cx="8229600" cy="4114800"/>
          </a:xfrm>
        </p:spPr>
        <p:txBody>
          <a:bodyPr/>
          <a:lstStyle/>
          <a:p>
            <a:pPr>
              <a:buFontTx/>
              <a:buNone/>
              <a:defRPr/>
            </a:pPr>
            <a:r>
              <a:rPr lang="en-US" altLang="en-US" sz="2800" smtClean="0">
                <a:effectLst>
                  <a:outerShdw blurRad="38100" dist="38100" dir="2700000" algn="tl">
                    <a:srgbClr val="FFFFFF"/>
                  </a:outerShdw>
                </a:effectLst>
                <a:latin typeface="Helvetica" charset="0"/>
              </a:rPr>
              <a:t>1.  Central atom  =  </a:t>
            </a:r>
          </a:p>
          <a:p>
            <a:pPr>
              <a:buFontTx/>
              <a:buNone/>
              <a:defRPr/>
            </a:pPr>
            <a:r>
              <a:rPr lang="en-US" altLang="en-US" sz="2800" smtClean="0">
                <a:effectLst>
                  <a:outerShdw blurRad="38100" dist="38100" dir="2700000" algn="tl">
                    <a:srgbClr val="FFFFFF"/>
                  </a:outerShdw>
                </a:effectLst>
                <a:latin typeface="Helvetica" charset="0"/>
              </a:rPr>
              <a:t>2.  Valence electrons  =</a:t>
            </a:r>
          </a:p>
          <a:p>
            <a:pPr>
              <a:buFontTx/>
              <a:buNone/>
              <a:defRPr/>
            </a:pPr>
            <a:r>
              <a:rPr lang="en-US" altLang="en-US" sz="2800" smtClean="0">
                <a:effectLst>
                  <a:outerShdw blurRad="38100" dist="38100" dir="2700000" algn="tl">
                    <a:srgbClr val="FFFFFF"/>
                  </a:outerShdw>
                </a:effectLst>
                <a:latin typeface="Helvetica" charset="0"/>
              </a:rPr>
              <a:t>3.  Form bonds.</a:t>
            </a:r>
            <a:endParaRPr lang="en-US" altLang="en-US" sz="2800" smtClean="0">
              <a:solidFill>
                <a:srgbClr val="FCFEB9"/>
              </a:solidFill>
              <a:effectLst>
                <a:outerShdw blurRad="38100" dist="38100" dir="2700000" algn="tl">
                  <a:srgbClr val="000000"/>
                </a:outerShdw>
              </a:effectLst>
              <a:latin typeface="Helvetica" charset="0"/>
            </a:endParaRPr>
          </a:p>
        </p:txBody>
      </p:sp>
      <p:pic>
        <p:nvPicPr>
          <p:cNvPr id="31748" name="Picture 4"/>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9013" y="3505200"/>
            <a:ext cx="2474912" cy="635000"/>
          </a:xfrm>
          <a:prstGeom prst="rect">
            <a:avLst/>
          </a:prstGeom>
          <a:solidFill>
            <a:srgbClr val="FCFEB9"/>
          </a:solidFill>
          <a:ln>
            <a:noFill/>
          </a:ln>
          <a:effectLst/>
          <a:extLs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750" name="Rectangle 6"/>
          <p:cNvSpPr>
            <a:spLocks noChangeArrowheads="1"/>
          </p:cNvSpPr>
          <p:nvPr/>
        </p:nvSpPr>
        <p:spPr bwMode="auto">
          <a:xfrm>
            <a:off x="455613" y="4191000"/>
            <a:ext cx="7069137" cy="5191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en-US">
                <a:solidFill>
                  <a:schemeClr val="tx1"/>
                </a:solidFill>
                <a:effectLst>
                  <a:outerShdw blurRad="38100" dist="38100" dir="2700000" algn="tl">
                    <a:srgbClr val="FFFFFF"/>
                  </a:outerShdw>
                </a:effectLst>
                <a:latin typeface="Helvetica" charset="0"/>
              </a:rPr>
              <a:t>4.  Place lone pairs on outer atoms.</a:t>
            </a:r>
            <a:endParaRPr lang="en-US" altLang="en-US" b="0">
              <a:solidFill>
                <a:schemeClr val="tx1"/>
              </a:solidFill>
              <a:effectLst>
                <a:outerShdw blurRad="38100" dist="38100" dir="2700000" algn="tl">
                  <a:srgbClr val="FFFFFF"/>
                </a:outerShdw>
              </a:effectLst>
              <a:latin typeface="Helvetica" charset="0"/>
            </a:endParaRPr>
          </a:p>
        </p:txBody>
      </p:sp>
      <p:sp>
        <p:nvSpPr>
          <p:cNvPr id="31751" name="Rectangle 7"/>
          <p:cNvSpPr>
            <a:spLocks noChangeArrowheads="1"/>
          </p:cNvSpPr>
          <p:nvPr/>
        </p:nvSpPr>
        <p:spPr bwMode="auto">
          <a:xfrm>
            <a:off x="3884613" y="3581400"/>
            <a:ext cx="5667375" cy="5191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a:solidFill>
                  <a:srgbClr val="FF070F"/>
                </a:solidFill>
                <a:effectLst>
                  <a:outerShdw blurRad="38100" dist="38100" dir="2700000" algn="tl">
                    <a:srgbClr val="000000"/>
                  </a:outerShdw>
                </a:effectLst>
                <a:latin typeface="Helvetica" charset="0"/>
              </a:rPr>
              <a:t>This leaves 12 electrons (6 pair).</a:t>
            </a:r>
            <a:endParaRPr lang="en-US" altLang="en-US">
              <a:solidFill>
                <a:srgbClr val="FCFEB9"/>
              </a:solidFill>
              <a:effectLst>
                <a:outerShdw blurRad="38100" dist="38100" dir="2700000" algn="tl">
                  <a:srgbClr val="000000"/>
                </a:outerShdw>
              </a:effectLst>
              <a:latin typeface="Helvetica" charset="0"/>
            </a:endParaRPr>
          </a:p>
        </p:txBody>
      </p:sp>
      <p:pic>
        <p:nvPicPr>
          <p:cNvPr id="31754" name="Picture 10" descr="carbon dioxide"/>
          <p:cNvPicPr>
            <a:picLocks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912813" y="4648200"/>
            <a:ext cx="3503612" cy="10953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1757" name="Rectangle 13"/>
          <p:cNvSpPr>
            <a:spLocks noChangeArrowheads="1"/>
          </p:cNvSpPr>
          <p:nvPr/>
        </p:nvSpPr>
        <p:spPr bwMode="auto">
          <a:xfrm>
            <a:off x="531813" y="5715000"/>
            <a:ext cx="8991600" cy="9461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en-US">
                <a:solidFill>
                  <a:schemeClr val="tx1"/>
                </a:solidFill>
                <a:effectLst>
                  <a:outerShdw blurRad="38100" dist="38100" dir="2700000" algn="tl">
                    <a:srgbClr val="FFFFFF"/>
                  </a:outerShdw>
                </a:effectLst>
                <a:latin typeface="Arial" charset="0"/>
              </a:rPr>
              <a:t>5.  Check to see that all atoms have 8 electrons around it except for H, which can have 2.</a:t>
            </a:r>
          </a:p>
        </p:txBody>
      </p:sp>
      <p:sp>
        <p:nvSpPr>
          <p:cNvPr id="31758" name="Text Box 14"/>
          <p:cNvSpPr txBox="1">
            <a:spLocks noChangeArrowheads="1"/>
          </p:cNvSpPr>
          <p:nvPr/>
        </p:nvSpPr>
        <p:spPr bwMode="auto">
          <a:xfrm>
            <a:off x="5484813" y="1981200"/>
            <a:ext cx="4192587" cy="118745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08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sz="2400">
                <a:effectLst>
                  <a:outerShdw blurRad="38100" dist="38100" dir="2700000" algn="tl">
                    <a:srgbClr val="000000"/>
                  </a:outerShdw>
                </a:effectLst>
                <a:latin typeface="Arial" charset="0"/>
              </a:rPr>
              <a:t>C  4 e-</a:t>
            </a:r>
            <a:br>
              <a:rPr lang="en-US" sz="2400">
                <a:effectLst>
                  <a:outerShdw blurRad="38100" dist="38100" dir="2700000" algn="tl">
                    <a:srgbClr val="000000"/>
                  </a:outerShdw>
                </a:effectLst>
                <a:latin typeface="Arial" charset="0"/>
              </a:rPr>
            </a:br>
            <a:r>
              <a:rPr lang="en-US" sz="2400">
                <a:effectLst>
                  <a:outerShdw blurRad="38100" dist="38100" dir="2700000" algn="tl">
                    <a:srgbClr val="000000"/>
                  </a:outerShdw>
                </a:effectLst>
                <a:latin typeface="Arial" charset="0"/>
              </a:rPr>
              <a:t>O  6 e- X 2 O’s = 12 e-</a:t>
            </a:r>
            <a:br>
              <a:rPr lang="en-US" sz="2400">
                <a:effectLst>
                  <a:outerShdw blurRad="38100" dist="38100" dir="2700000" algn="tl">
                    <a:srgbClr val="000000"/>
                  </a:outerShdw>
                </a:effectLst>
                <a:latin typeface="Arial" charset="0"/>
              </a:rPr>
            </a:br>
            <a:r>
              <a:rPr lang="en-US" sz="2400">
                <a:effectLst>
                  <a:outerShdw blurRad="38100" dist="38100" dir="2700000" algn="tl">
                    <a:srgbClr val="000000"/>
                  </a:outerShdw>
                </a:effectLst>
                <a:latin typeface="Arial" charset="0"/>
              </a:rPr>
              <a:t>Total: 16 valence electrons</a:t>
            </a:r>
          </a:p>
        </p:txBody>
      </p:sp>
    </p:spTree>
  </p:cSld>
  <p:clrMapOvr>
    <a:masterClrMapping/>
  </p:clrMapOvr>
  <p:transition>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animEffect transition="in" filter="dissolve">
                                      <p:cBhvr>
                                        <p:cTn id="7" dur="500"/>
                                        <p:tgtEl>
                                          <p:spTgt spid="317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1747">
                                            <p:txEl>
                                              <p:pRg st="1" end="1"/>
                                            </p:txEl>
                                          </p:spTgt>
                                        </p:tgtEl>
                                        <p:attrNameLst>
                                          <p:attrName>style.visibility</p:attrName>
                                        </p:attrNameLst>
                                      </p:cBhvr>
                                      <p:to>
                                        <p:strVal val="visible"/>
                                      </p:to>
                                    </p:set>
                                    <p:animEffect transition="in" filter="dissolve">
                                      <p:cBhvr>
                                        <p:cTn id="12" dur="500"/>
                                        <p:tgtEl>
                                          <p:spTgt spid="317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1758"/>
                                        </p:tgtEl>
                                        <p:attrNameLst>
                                          <p:attrName>style.visibility</p:attrName>
                                        </p:attrNameLst>
                                      </p:cBhvr>
                                      <p:to>
                                        <p:strVal val="visible"/>
                                      </p:to>
                                    </p:set>
                                    <p:animEffect transition="in" filter="dissolve">
                                      <p:cBhvr>
                                        <p:cTn id="17" dur="500"/>
                                        <p:tgtEl>
                                          <p:spTgt spid="3175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1747">
                                            <p:txEl>
                                              <p:pRg st="2" end="2"/>
                                            </p:txEl>
                                          </p:spTgt>
                                        </p:tgtEl>
                                        <p:attrNameLst>
                                          <p:attrName>style.visibility</p:attrName>
                                        </p:attrNameLst>
                                      </p:cBhvr>
                                      <p:to>
                                        <p:strVal val="visible"/>
                                      </p:to>
                                    </p:set>
                                    <p:animEffect transition="in" filter="dissolve">
                                      <p:cBhvr>
                                        <p:cTn id="22" dur="500"/>
                                        <p:tgtEl>
                                          <p:spTgt spid="3174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31748"/>
                                        </p:tgtEl>
                                        <p:attrNameLst>
                                          <p:attrName>style.visibility</p:attrName>
                                        </p:attrNameLst>
                                      </p:cBhvr>
                                      <p:to>
                                        <p:strVal val="visible"/>
                                      </p:to>
                                    </p:set>
                                    <p:animEffect transition="in" filter="dissolve">
                                      <p:cBhvr>
                                        <p:cTn id="27" dur="500"/>
                                        <p:tgtEl>
                                          <p:spTgt spid="31748"/>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31751"/>
                                        </p:tgtEl>
                                        <p:attrNameLst>
                                          <p:attrName>style.visibility</p:attrName>
                                        </p:attrNameLst>
                                      </p:cBhvr>
                                      <p:to>
                                        <p:strVal val="visible"/>
                                      </p:to>
                                    </p:set>
                                    <p:animEffect transition="in" filter="dissolve">
                                      <p:cBhvr>
                                        <p:cTn id="30" dur="500"/>
                                        <p:tgtEl>
                                          <p:spTgt spid="31751"/>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31750"/>
                                        </p:tgtEl>
                                        <p:attrNameLst>
                                          <p:attrName>style.visibility</p:attrName>
                                        </p:attrNameLst>
                                      </p:cBhvr>
                                      <p:to>
                                        <p:strVal val="visible"/>
                                      </p:to>
                                    </p:set>
                                    <p:animEffect transition="in" filter="dissolve">
                                      <p:cBhvr>
                                        <p:cTn id="35" dur="500"/>
                                        <p:tgtEl>
                                          <p:spTgt spid="31750"/>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9" presetClass="entr" presetSubtype="0" fill="hold" nodeType="clickEffect">
                                  <p:stCondLst>
                                    <p:cond delay="0"/>
                                  </p:stCondLst>
                                  <p:childTnLst>
                                    <p:set>
                                      <p:cBhvr>
                                        <p:cTn id="39" dur="1" fill="hold">
                                          <p:stCondLst>
                                            <p:cond delay="0"/>
                                          </p:stCondLst>
                                        </p:cTn>
                                        <p:tgtEl>
                                          <p:spTgt spid="31754"/>
                                        </p:tgtEl>
                                        <p:attrNameLst>
                                          <p:attrName>style.visibility</p:attrName>
                                        </p:attrNameLst>
                                      </p:cBhvr>
                                      <p:to>
                                        <p:strVal val="visible"/>
                                      </p:to>
                                    </p:set>
                                    <p:animEffect transition="in" filter="dissolve">
                                      <p:cBhvr>
                                        <p:cTn id="40" dur="500"/>
                                        <p:tgtEl>
                                          <p:spTgt spid="31754"/>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31757"/>
                                        </p:tgtEl>
                                        <p:attrNameLst>
                                          <p:attrName>style.visibility</p:attrName>
                                        </p:attrNameLst>
                                      </p:cBhvr>
                                      <p:to>
                                        <p:strVal val="visible"/>
                                      </p:to>
                                    </p:set>
                                    <p:animEffect transition="in" filter="dissolve">
                                      <p:cBhvr>
                                        <p:cTn id="45" dur="500"/>
                                        <p:tgtEl>
                                          <p:spTgt spid="317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autoUpdateAnimBg="0"/>
      <p:bldP spid="31750" grpId="0" autoUpdateAnimBg="0"/>
      <p:bldP spid="31751" grpId="0" autoUpdateAnimBg="0"/>
      <p:bldP spid="31757" grpId="0"/>
      <p:bldP spid="31758" grpId="0"/>
    </p:bldLst>
  </p:timing>
</p:sld>
</file>

<file path=ppt/theme/theme1.xml><?xml version="1.0" encoding="utf-8"?>
<a:theme xmlns:a="http://schemas.openxmlformats.org/drawingml/2006/main" name="Microsoft Office 98">
  <a:themeElements>
    <a:clrScheme name="">
      <a:dk1>
        <a:srgbClr val="000000"/>
      </a:dk1>
      <a:lt1>
        <a:srgbClr val="00279F"/>
      </a:lt1>
      <a:dk2>
        <a:srgbClr val="000000"/>
      </a:dk2>
      <a:lt2>
        <a:srgbClr val="919191"/>
      </a:lt2>
      <a:accent1>
        <a:srgbClr val="618FFD"/>
      </a:accent1>
      <a:accent2>
        <a:srgbClr val="00AE00"/>
      </a:accent2>
      <a:accent3>
        <a:srgbClr val="AAACCD"/>
      </a:accent3>
      <a:accent4>
        <a:srgbClr val="000000"/>
      </a:accent4>
      <a:accent5>
        <a:srgbClr val="B7C6FE"/>
      </a:accent5>
      <a:accent6>
        <a:srgbClr val="009D00"/>
      </a:accent6>
      <a:hlink>
        <a:srgbClr val="FC0128"/>
      </a:hlink>
      <a:folHlink>
        <a:srgbClr val="CECECE"/>
      </a:folHlink>
    </a:clrScheme>
    <a:fontScheme name="Microsoft Office 98">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a:noFill/>
        </a:ln>
        <a:effectLst/>
        <a:extLst>
          <a:ext uri="{91240B29-F687-4F45-9708-019B960494DF}">
            <a14:hiddenLine xmlns:a14="http://schemas.microsoft.com/office/drawing/2010/main" w="508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0" u="none" strike="noStrike" cap="none" normalizeH="0" baseline="0" smtClean="0">
            <a:ln>
              <a:noFill/>
            </a:ln>
            <a:solidFill>
              <a:srgbClr val="FAFD00"/>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solidFill>
          <a:schemeClr val="bg1"/>
        </a:solidFill>
        <a:ln>
          <a:noFill/>
        </a:ln>
        <a:effectLst/>
        <a:extLst>
          <a:ext uri="{91240B29-F687-4F45-9708-019B960494DF}">
            <a14:hiddenLine xmlns:a14="http://schemas.microsoft.com/office/drawing/2010/main" w="508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1" i="0" u="none" strike="noStrike" cap="none" normalizeH="0" baseline="0" smtClean="0">
            <a:ln>
              <a:noFill/>
            </a:ln>
            <a:solidFill>
              <a:srgbClr val="FAFD00"/>
            </a:solidFill>
            <a:effectLst>
              <a:outerShdw blurRad="38100" dist="38100" dir="2700000" algn="tl">
                <a:srgbClr val="000000">
                  <a:alpha val="43137"/>
                </a:srgbClr>
              </a:outerShdw>
            </a:effectLst>
            <a:latin typeface="Arial" charset="0"/>
          </a:defRPr>
        </a:defPPr>
      </a:lstStyle>
    </a:lnDef>
  </a:objectDefaults>
  <a:extraClrSchemeLst>
    <a:extraClrScheme>
      <a:clrScheme name="Microsoft Office 98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icrosoft Office 98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icrosoft Office 98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icrosoft Office 98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icrosoft Office 98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icrosoft Office 98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icrosoft Office 98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themeOverride>
</file>

<file path=ppt/theme/themeOverride2.xml><?xml version="1.0" encoding="utf-8"?>
<a:themeOverride xmlns:a="http://schemas.openxmlformats.org/drawingml/2006/main">
  <a:clrScheme name="">
    <a:dk1>
      <a:srgbClr val="000000"/>
    </a:dk1>
    <a:lt1>
      <a:srgbClr val="00279F"/>
    </a:lt1>
    <a:dk2>
      <a:srgbClr val="000000"/>
    </a:dk2>
    <a:lt2>
      <a:srgbClr val="919191"/>
    </a:lt2>
    <a:accent1>
      <a:srgbClr val="618FFD"/>
    </a:accent1>
    <a:accent2>
      <a:srgbClr val="00AE00"/>
    </a:accent2>
    <a:accent3>
      <a:srgbClr val="AAACCD"/>
    </a:accent3>
    <a:accent4>
      <a:srgbClr val="000000"/>
    </a:accent4>
    <a:accent5>
      <a:srgbClr val="B7C6FE"/>
    </a:accent5>
    <a:accent6>
      <a:srgbClr val="009D00"/>
    </a:accent6>
    <a:hlink>
      <a:srgbClr val="FC0128"/>
    </a:hlink>
    <a:folHlink>
      <a:srgbClr val="CECECE"/>
    </a:folHlink>
  </a:clrScheme>
</a:themeOverride>
</file>

<file path=docProps/app.xml><?xml version="1.0" encoding="utf-8"?>
<Properties xmlns="http://schemas.openxmlformats.org/officeDocument/2006/extended-properties" xmlns:vt="http://schemas.openxmlformats.org/officeDocument/2006/docPropsVTypes">
  <Template/>
  <TotalTime>1212</TotalTime>
  <Pages>51</Pages>
  <Words>856</Words>
  <Application>Microsoft Office PowerPoint</Application>
  <PresentationFormat>Custom</PresentationFormat>
  <Paragraphs>132</Paragraphs>
  <Slides>22</Slides>
  <Notes>2</Notes>
  <HiddenSlides>0</HiddenSlides>
  <MMClips>6</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Comic Sans MS</vt:lpstr>
      <vt:lpstr>Helvetica</vt:lpstr>
      <vt:lpstr>Geneva</vt:lpstr>
      <vt:lpstr>Symbol</vt:lpstr>
      <vt:lpstr>Tahoma</vt:lpstr>
      <vt:lpstr>Microsoft Office 98</vt:lpstr>
      <vt:lpstr>CHEMICAL BONDING</vt:lpstr>
      <vt:lpstr>Review of Chemical Bonds</vt:lpstr>
      <vt:lpstr>Electronegativity Difference</vt:lpstr>
      <vt:lpstr>Electron Distribution in Molecules</vt:lpstr>
      <vt:lpstr>Bond and Lone Pairs</vt:lpstr>
      <vt:lpstr>Steps for Building a Dot Structure</vt:lpstr>
      <vt:lpstr>PowerPoint Presentation</vt:lpstr>
      <vt:lpstr>PowerPoint Presentation</vt:lpstr>
      <vt:lpstr>Carbon Dioxide, CO2</vt:lpstr>
      <vt:lpstr>Carbon Dioxide, CO2</vt:lpstr>
      <vt:lpstr>Keep an Eye on the Ions!</vt:lpstr>
      <vt:lpstr>Violations of the Octet Rule (Honors only)</vt:lpstr>
      <vt:lpstr>MOLECULAR GEOMETRY</vt:lpstr>
      <vt:lpstr>PowerPoint Presentation</vt:lpstr>
      <vt:lpstr>Some Common Geometries</vt:lpstr>
      <vt:lpstr>PowerPoint Presentation</vt:lpstr>
      <vt:lpstr>VSEPR charts</vt:lpstr>
      <vt:lpstr>Structure Determination by VSEPR</vt:lpstr>
      <vt:lpstr>Structure Determination by VSEPR</vt:lpstr>
      <vt:lpstr>Bond Polarity</vt:lpstr>
      <vt:lpstr>PowerPoint Presentation</vt:lpstr>
      <vt:lpstr>Bond Polarity</vt:lpstr>
    </vt:vector>
  </TitlesOfParts>
  <LinksUpToDate>false</LinksUpToDate>
  <SharedDoc>false</SharedDoc>
  <HyperlinkBase>chemistrygeek.com</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Chemical Bonding (short)</dc:title>
  <dc:subject>Chemistry I (High School)</dc:subject>
  <dc:creator>Neil Rapp</dc:creator>
  <cp:keywords>bonds, covalent, ionic, metallic, VSEPR, Lewis structures</cp:keywords>
  <cp:lastModifiedBy>Rapp, Delbert N</cp:lastModifiedBy>
  <cp:revision>164</cp:revision>
  <cp:lastPrinted>2002-08-28T21:29:00Z</cp:lastPrinted>
  <dcterms:created xsi:type="dcterms:W3CDTF">1999-03-19T14:56:56Z</dcterms:created>
  <dcterms:modified xsi:type="dcterms:W3CDTF">2019-09-24T12:04:55Z</dcterms:modified>
</cp:coreProperties>
</file>