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activeX/activeX1.xml" ContentType="application/vnd.ms-office.activeX+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256" r:id="rId2"/>
    <p:sldId id="257" r:id="rId3"/>
    <p:sldId id="394" r:id="rId4"/>
    <p:sldId id="377" r:id="rId5"/>
    <p:sldId id="398" r:id="rId6"/>
    <p:sldId id="259" r:id="rId7"/>
    <p:sldId id="263" r:id="rId8"/>
    <p:sldId id="264" r:id="rId9"/>
    <p:sldId id="266" r:id="rId10"/>
    <p:sldId id="307" r:id="rId11"/>
    <p:sldId id="269" r:id="rId12"/>
    <p:sldId id="272" r:id="rId13"/>
    <p:sldId id="274" r:id="rId14"/>
    <p:sldId id="395" r:id="rId15"/>
    <p:sldId id="282" r:id="rId16"/>
    <p:sldId id="308" r:id="rId17"/>
    <p:sldId id="286" r:id="rId18"/>
    <p:sldId id="291" r:id="rId19"/>
    <p:sldId id="396" r:id="rId20"/>
    <p:sldId id="404" r:id="rId21"/>
    <p:sldId id="314" r:id="rId22"/>
    <p:sldId id="327" r:id="rId23"/>
    <p:sldId id="328" r:id="rId24"/>
    <p:sldId id="331" r:id="rId25"/>
    <p:sldId id="401" r:id="rId26"/>
    <p:sldId id="402" r:id="rId27"/>
    <p:sldId id="405" r:id="rId28"/>
    <p:sldId id="339" r:id="rId29"/>
    <p:sldId id="337" r:id="rId30"/>
    <p:sldId id="372" r:id="rId31"/>
    <p:sldId id="399" r:id="rId32"/>
    <p:sldId id="400" r:id="rId33"/>
    <p:sldId id="403" r:id="rId34"/>
  </p:sldIdLst>
  <p:sldSz cx="9902825" cy="6858000"/>
  <p:notesSz cx="6642100" cy="9779000"/>
  <p:defaultTextStyle>
    <a:defPPr>
      <a:defRPr lang="en-US"/>
    </a:defPPr>
    <a:lvl1pPr algn="l" rtl="0" eaLnBrk="0" fontAlgn="base" hangingPunct="0">
      <a:spcBef>
        <a:spcPct val="0"/>
      </a:spcBef>
      <a:spcAft>
        <a:spcPct val="0"/>
      </a:spcAft>
      <a:defRPr sz="2800" b="1" kern="1200">
        <a:solidFill>
          <a:srgbClr val="FAFD00"/>
        </a:solidFill>
        <a:latin typeface="Arial" panose="020B0604020202020204" pitchFamily="34" charset="0"/>
        <a:ea typeface="+mn-ea"/>
        <a:cs typeface="+mn-cs"/>
      </a:defRPr>
    </a:lvl1pPr>
    <a:lvl2pPr marL="457200" algn="l" rtl="0" eaLnBrk="0" fontAlgn="base" hangingPunct="0">
      <a:spcBef>
        <a:spcPct val="0"/>
      </a:spcBef>
      <a:spcAft>
        <a:spcPct val="0"/>
      </a:spcAft>
      <a:defRPr sz="2800" b="1" kern="1200">
        <a:solidFill>
          <a:srgbClr val="FAFD00"/>
        </a:solidFill>
        <a:latin typeface="Arial" panose="020B0604020202020204" pitchFamily="34" charset="0"/>
        <a:ea typeface="+mn-ea"/>
        <a:cs typeface="+mn-cs"/>
      </a:defRPr>
    </a:lvl2pPr>
    <a:lvl3pPr marL="914400" algn="l" rtl="0" eaLnBrk="0" fontAlgn="base" hangingPunct="0">
      <a:spcBef>
        <a:spcPct val="0"/>
      </a:spcBef>
      <a:spcAft>
        <a:spcPct val="0"/>
      </a:spcAft>
      <a:defRPr sz="2800" b="1" kern="1200">
        <a:solidFill>
          <a:srgbClr val="FAFD00"/>
        </a:solidFill>
        <a:latin typeface="Arial" panose="020B0604020202020204" pitchFamily="34" charset="0"/>
        <a:ea typeface="+mn-ea"/>
        <a:cs typeface="+mn-cs"/>
      </a:defRPr>
    </a:lvl3pPr>
    <a:lvl4pPr marL="1371600" algn="l" rtl="0" eaLnBrk="0" fontAlgn="base" hangingPunct="0">
      <a:spcBef>
        <a:spcPct val="0"/>
      </a:spcBef>
      <a:spcAft>
        <a:spcPct val="0"/>
      </a:spcAft>
      <a:defRPr sz="2800" b="1" kern="1200">
        <a:solidFill>
          <a:srgbClr val="FAFD00"/>
        </a:solidFill>
        <a:latin typeface="Arial" panose="020B0604020202020204" pitchFamily="34" charset="0"/>
        <a:ea typeface="+mn-ea"/>
        <a:cs typeface="+mn-cs"/>
      </a:defRPr>
    </a:lvl4pPr>
    <a:lvl5pPr marL="1828800" algn="l" rtl="0" eaLnBrk="0" fontAlgn="base" hangingPunct="0">
      <a:spcBef>
        <a:spcPct val="0"/>
      </a:spcBef>
      <a:spcAft>
        <a:spcPct val="0"/>
      </a:spcAft>
      <a:defRPr sz="2800" b="1" kern="1200">
        <a:solidFill>
          <a:srgbClr val="FAFD00"/>
        </a:solidFill>
        <a:latin typeface="Arial" panose="020B0604020202020204" pitchFamily="34" charset="0"/>
        <a:ea typeface="+mn-ea"/>
        <a:cs typeface="+mn-cs"/>
      </a:defRPr>
    </a:lvl5pPr>
    <a:lvl6pPr marL="2286000" algn="l" defTabSz="914400" rtl="0" eaLnBrk="1" latinLnBrk="0" hangingPunct="1">
      <a:defRPr sz="2800" b="1" kern="1200">
        <a:solidFill>
          <a:srgbClr val="FAFD00"/>
        </a:solidFill>
        <a:latin typeface="Arial" panose="020B0604020202020204" pitchFamily="34" charset="0"/>
        <a:ea typeface="+mn-ea"/>
        <a:cs typeface="+mn-cs"/>
      </a:defRPr>
    </a:lvl6pPr>
    <a:lvl7pPr marL="2743200" algn="l" defTabSz="914400" rtl="0" eaLnBrk="1" latinLnBrk="0" hangingPunct="1">
      <a:defRPr sz="2800" b="1" kern="1200">
        <a:solidFill>
          <a:srgbClr val="FAFD00"/>
        </a:solidFill>
        <a:latin typeface="Arial" panose="020B0604020202020204" pitchFamily="34" charset="0"/>
        <a:ea typeface="+mn-ea"/>
        <a:cs typeface="+mn-cs"/>
      </a:defRPr>
    </a:lvl7pPr>
    <a:lvl8pPr marL="3200400" algn="l" defTabSz="914400" rtl="0" eaLnBrk="1" latinLnBrk="0" hangingPunct="1">
      <a:defRPr sz="2800" b="1" kern="1200">
        <a:solidFill>
          <a:srgbClr val="FAFD00"/>
        </a:solidFill>
        <a:latin typeface="Arial" panose="020B0604020202020204" pitchFamily="34" charset="0"/>
        <a:ea typeface="+mn-ea"/>
        <a:cs typeface="+mn-cs"/>
      </a:defRPr>
    </a:lvl8pPr>
    <a:lvl9pPr marL="3657600" algn="l" defTabSz="914400" rtl="0" eaLnBrk="1" latinLnBrk="0" hangingPunct="1">
      <a:defRPr sz="2800" b="1" kern="1200">
        <a:solidFill>
          <a:srgbClr val="FAFD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19">
          <p15:clr>
            <a:srgbClr val="A4A3A4"/>
          </p15:clr>
        </p15:guide>
      </p15:sldGuideLst>
    </p:ext>
    <p:ext uri="{2D200454-40CA-4A62-9FC3-DE9A4176ACB9}">
      <p15:notesGuideLst xmlns:p15="http://schemas.microsoft.com/office/powerpoint/2012/main">
        <p15:guide id="1" orient="horz" pos="3080">
          <p15:clr>
            <a:srgbClr val="A4A3A4"/>
          </p15:clr>
        </p15:guide>
        <p15:guide id="2" pos="209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70F"/>
    <a:srgbClr val="500093"/>
    <a:srgbClr val="063DE8"/>
    <a:srgbClr val="005400"/>
    <a:srgbClr val="FCFEB9"/>
    <a:srgbClr val="C0FEF9"/>
    <a:srgbClr val="FFFF99"/>
    <a:srgbClr val="23AF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55" autoAdjust="0"/>
    <p:restoredTop sz="94660"/>
  </p:normalViewPr>
  <p:slideViewPr>
    <p:cSldViewPr>
      <p:cViewPr varScale="1">
        <p:scale>
          <a:sx n="86" d="100"/>
          <a:sy n="86" d="100"/>
        </p:scale>
        <p:origin x="1080" y="90"/>
      </p:cViewPr>
      <p:guideLst>
        <p:guide orient="horz" pos="2160"/>
        <p:guide pos="31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1" d="100"/>
          <a:sy n="111" d="100"/>
        </p:scale>
        <p:origin x="-160" y="-104"/>
      </p:cViewPr>
      <p:guideLst>
        <p:guide orient="horz" pos="3080"/>
        <p:guide pos="209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070225" y="9297988"/>
            <a:ext cx="501650" cy="373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defTabSz="868363">
              <a:defRPr sz="2800" b="1">
                <a:solidFill>
                  <a:srgbClr val="FAFD00"/>
                </a:solidFill>
                <a:latin typeface="Arial" panose="020B0604020202020204" pitchFamily="34" charset="0"/>
              </a:defRPr>
            </a:lvl1pPr>
            <a:lvl2pPr marL="742950" indent="-285750" defTabSz="868363">
              <a:defRPr sz="2800" b="1">
                <a:solidFill>
                  <a:srgbClr val="FAFD00"/>
                </a:solidFill>
                <a:latin typeface="Arial" panose="020B0604020202020204" pitchFamily="34" charset="0"/>
              </a:defRPr>
            </a:lvl2pPr>
            <a:lvl3pPr marL="1143000" indent="-228600" defTabSz="868363">
              <a:defRPr sz="2800" b="1">
                <a:solidFill>
                  <a:srgbClr val="FAFD00"/>
                </a:solidFill>
                <a:latin typeface="Arial" panose="020B0604020202020204" pitchFamily="34" charset="0"/>
              </a:defRPr>
            </a:lvl3pPr>
            <a:lvl4pPr marL="1600200" indent="-228600" defTabSz="868363">
              <a:defRPr sz="2800" b="1">
                <a:solidFill>
                  <a:srgbClr val="FAFD00"/>
                </a:solidFill>
                <a:latin typeface="Arial" panose="020B0604020202020204" pitchFamily="34" charset="0"/>
              </a:defRPr>
            </a:lvl4pPr>
            <a:lvl5pPr marL="2057400" indent="-228600" defTabSz="868363">
              <a:defRPr sz="2800" b="1">
                <a:solidFill>
                  <a:srgbClr val="FAFD00"/>
                </a:solidFill>
                <a:latin typeface="Arial" panose="020B0604020202020204" pitchFamily="34" charset="0"/>
              </a:defRPr>
            </a:lvl5pPr>
            <a:lvl6pPr marL="2514600" indent="-228600" defTabSz="868363" eaLnBrk="0" fontAlgn="base" hangingPunct="0">
              <a:spcBef>
                <a:spcPct val="0"/>
              </a:spcBef>
              <a:spcAft>
                <a:spcPct val="0"/>
              </a:spcAft>
              <a:defRPr sz="2800" b="1">
                <a:solidFill>
                  <a:srgbClr val="FAFD00"/>
                </a:solidFill>
                <a:latin typeface="Arial" panose="020B0604020202020204" pitchFamily="34" charset="0"/>
              </a:defRPr>
            </a:lvl6pPr>
            <a:lvl7pPr marL="2971800" indent="-228600" defTabSz="868363" eaLnBrk="0" fontAlgn="base" hangingPunct="0">
              <a:spcBef>
                <a:spcPct val="0"/>
              </a:spcBef>
              <a:spcAft>
                <a:spcPct val="0"/>
              </a:spcAft>
              <a:defRPr sz="2800" b="1">
                <a:solidFill>
                  <a:srgbClr val="FAFD00"/>
                </a:solidFill>
                <a:latin typeface="Arial" panose="020B0604020202020204" pitchFamily="34" charset="0"/>
              </a:defRPr>
            </a:lvl7pPr>
            <a:lvl8pPr marL="3429000" indent="-228600" defTabSz="868363" eaLnBrk="0" fontAlgn="base" hangingPunct="0">
              <a:spcBef>
                <a:spcPct val="0"/>
              </a:spcBef>
              <a:spcAft>
                <a:spcPct val="0"/>
              </a:spcAft>
              <a:defRPr sz="2800" b="1">
                <a:solidFill>
                  <a:srgbClr val="FAFD00"/>
                </a:solidFill>
                <a:latin typeface="Arial" panose="020B0604020202020204" pitchFamily="34" charset="0"/>
              </a:defRPr>
            </a:lvl8pPr>
            <a:lvl9pPr marL="3886200" indent="-228600" defTabSz="868363" eaLnBrk="0" fontAlgn="base" hangingPunct="0">
              <a:spcBef>
                <a:spcPct val="0"/>
              </a:spcBef>
              <a:spcAft>
                <a:spcPct val="0"/>
              </a:spcAft>
              <a:defRPr sz="2800" b="1">
                <a:solidFill>
                  <a:srgbClr val="FAFD00"/>
                </a:solidFill>
                <a:latin typeface="Arial" panose="020B0604020202020204" pitchFamily="34" charset="0"/>
              </a:defRPr>
            </a:lvl9pPr>
          </a:lstStyle>
          <a:p>
            <a:pPr algn="ctr">
              <a:lnSpc>
                <a:spcPct val="90000"/>
              </a:lnSpc>
              <a:defRPr/>
            </a:pPr>
            <a:r>
              <a:rPr lang="en-US" altLang="en-US" sz="1200" b="0" smtClean="0">
                <a:solidFill>
                  <a:schemeClr val="tx1"/>
                </a:solidFill>
              </a:rPr>
              <a:t>Page </a:t>
            </a:r>
            <a:fld id="{54442BE4-DA5C-4872-A722-F117431D9DF2}" type="slidenum">
              <a:rPr lang="en-US" altLang="en-US" sz="1200" b="0" smtClean="0">
                <a:solidFill>
                  <a:schemeClr val="tx1"/>
                </a:solidFill>
              </a:rPr>
              <a:pPr algn="ctr">
                <a:lnSpc>
                  <a:spcPct val="90000"/>
                </a:lnSpc>
                <a:defRPr/>
              </a:pPr>
              <a:t>‹#›</a:t>
            </a:fld>
            <a:endParaRPr lang="en-US" altLang="en-US" sz="1200" b="0" smtClean="0">
              <a:solidFill>
                <a:schemeClr val="tx1"/>
              </a:solidFil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063875" y="9297988"/>
            <a:ext cx="514350" cy="373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defTabSz="868363">
              <a:defRPr sz="2800" b="1">
                <a:solidFill>
                  <a:srgbClr val="FAFD00"/>
                </a:solidFill>
                <a:latin typeface="Arial" panose="020B0604020202020204" pitchFamily="34" charset="0"/>
              </a:defRPr>
            </a:lvl1pPr>
            <a:lvl2pPr marL="742950" indent="-285750" defTabSz="868363">
              <a:defRPr sz="2800" b="1">
                <a:solidFill>
                  <a:srgbClr val="FAFD00"/>
                </a:solidFill>
                <a:latin typeface="Arial" panose="020B0604020202020204" pitchFamily="34" charset="0"/>
              </a:defRPr>
            </a:lvl2pPr>
            <a:lvl3pPr marL="1143000" indent="-228600" defTabSz="868363">
              <a:defRPr sz="2800" b="1">
                <a:solidFill>
                  <a:srgbClr val="FAFD00"/>
                </a:solidFill>
                <a:latin typeface="Arial" panose="020B0604020202020204" pitchFamily="34" charset="0"/>
              </a:defRPr>
            </a:lvl3pPr>
            <a:lvl4pPr marL="1600200" indent="-228600" defTabSz="868363">
              <a:defRPr sz="2800" b="1">
                <a:solidFill>
                  <a:srgbClr val="FAFD00"/>
                </a:solidFill>
                <a:latin typeface="Arial" panose="020B0604020202020204" pitchFamily="34" charset="0"/>
              </a:defRPr>
            </a:lvl4pPr>
            <a:lvl5pPr marL="2057400" indent="-228600" defTabSz="868363">
              <a:defRPr sz="2800" b="1">
                <a:solidFill>
                  <a:srgbClr val="FAFD00"/>
                </a:solidFill>
                <a:latin typeface="Arial" panose="020B0604020202020204" pitchFamily="34" charset="0"/>
              </a:defRPr>
            </a:lvl5pPr>
            <a:lvl6pPr marL="2514600" indent="-228600" defTabSz="868363" eaLnBrk="0" fontAlgn="base" hangingPunct="0">
              <a:spcBef>
                <a:spcPct val="0"/>
              </a:spcBef>
              <a:spcAft>
                <a:spcPct val="0"/>
              </a:spcAft>
              <a:defRPr sz="2800" b="1">
                <a:solidFill>
                  <a:srgbClr val="FAFD00"/>
                </a:solidFill>
                <a:latin typeface="Arial" panose="020B0604020202020204" pitchFamily="34" charset="0"/>
              </a:defRPr>
            </a:lvl6pPr>
            <a:lvl7pPr marL="2971800" indent="-228600" defTabSz="868363" eaLnBrk="0" fontAlgn="base" hangingPunct="0">
              <a:spcBef>
                <a:spcPct val="0"/>
              </a:spcBef>
              <a:spcAft>
                <a:spcPct val="0"/>
              </a:spcAft>
              <a:defRPr sz="2800" b="1">
                <a:solidFill>
                  <a:srgbClr val="FAFD00"/>
                </a:solidFill>
                <a:latin typeface="Arial" panose="020B0604020202020204" pitchFamily="34" charset="0"/>
              </a:defRPr>
            </a:lvl7pPr>
            <a:lvl8pPr marL="3429000" indent="-228600" defTabSz="868363" eaLnBrk="0" fontAlgn="base" hangingPunct="0">
              <a:spcBef>
                <a:spcPct val="0"/>
              </a:spcBef>
              <a:spcAft>
                <a:spcPct val="0"/>
              </a:spcAft>
              <a:defRPr sz="2800" b="1">
                <a:solidFill>
                  <a:srgbClr val="FAFD00"/>
                </a:solidFill>
                <a:latin typeface="Arial" panose="020B0604020202020204" pitchFamily="34" charset="0"/>
              </a:defRPr>
            </a:lvl8pPr>
            <a:lvl9pPr marL="3886200" indent="-228600" defTabSz="868363" eaLnBrk="0" fontAlgn="base" hangingPunct="0">
              <a:spcBef>
                <a:spcPct val="0"/>
              </a:spcBef>
              <a:spcAft>
                <a:spcPct val="0"/>
              </a:spcAft>
              <a:defRPr sz="2800" b="1">
                <a:solidFill>
                  <a:srgbClr val="FAFD00"/>
                </a:solidFill>
                <a:latin typeface="Arial" panose="020B0604020202020204" pitchFamily="34" charset="0"/>
              </a:defRPr>
            </a:lvl9pPr>
          </a:lstStyle>
          <a:p>
            <a:pPr algn="ctr">
              <a:lnSpc>
                <a:spcPct val="90000"/>
              </a:lnSpc>
              <a:defRPr/>
            </a:pPr>
            <a:r>
              <a:rPr lang="en-US" altLang="en-US" sz="1200" b="0" smtClean="0">
                <a:solidFill>
                  <a:schemeClr val="tx1"/>
                </a:solidFill>
              </a:rPr>
              <a:t>Page </a:t>
            </a:r>
            <a:fld id="{470A689B-27C8-4599-AE0A-7878D0734323}" type="slidenum">
              <a:rPr lang="en-US" altLang="en-US" sz="1200" b="0" smtClean="0">
                <a:solidFill>
                  <a:schemeClr val="tx1"/>
                </a:solidFill>
              </a:rPr>
              <a:pPr algn="ctr">
                <a:lnSpc>
                  <a:spcPct val="90000"/>
                </a:lnSpc>
                <a:defRPr/>
              </a:pPr>
              <a:t>‹#›</a:t>
            </a:fld>
            <a:endParaRPr lang="en-US" altLang="en-US" sz="1200" b="0" smtClean="0">
              <a:solidFill>
                <a:schemeClr val="tx1"/>
              </a:solidFill>
            </a:endParaRPr>
          </a:p>
        </p:txBody>
      </p:sp>
      <p:sp>
        <p:nvSpPr>
          <p:cNvPr id="2051" name="Rectangle 3"/>
          <p:cNvSpPr>
            <a:spLocks noChangeArrowheads="1" noTextEdit="1"/>
          </p:cNvSpPr>
          <p:nvPr>
            <p:ph type="sldImg" idx="2"/>
          </p:nvPr>
        </p:nvSpPr>
        <p:spPr bwMode="auto">
          <a:xfrm>
            <a:off x="673100" y="736600"/>
            <a:ext cx="5295900" cy="36671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885825" y="4643438"/>
            <a:ext cx="4870450" cy="4402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noProof="0" smtClean="0"/>
              <a:t>Body Text</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noTextEdit="1"/>
          </p:cNvSpPr>
          <p:nvPr>
            <p:ph type="sldImg"/>
          </p:nvPr>
        </p:nvSpPr>
        <p:spPr>
          <a:ln/>
        </p:spPr>
      </p:sp>
      <p:sp>
        <p:nvSpPr>
          <p:cNvPr id="5123" name="Rectangle 3"/>
          <p:cNvSpPr>
            <a:spLocks noGrp="1" noChangeArrowheads="1"/>
          </p:cNvSpPr>
          <p:nvPr>
            <p:ph type="body" idx="1"/>
          </p:nvPr>
        </p:nvSpPr>
        <p:spPr>
          <a:noFill/>
        </p:spPr>
        <p:txBody>
          <a:bodyPr/>
          <a:lstStyle/>
          <a:p>
            <a:r>
              <a:rPr lang="en-US" altLang="en-US" b="1" smtClean="0">
                <a:solidFill>
                  <a:srgbClr val="0000FF"/>
                </a:solidFill>
                <a:latin typeface="Tahoma" panose="020B0604030504040204" pitchFamily="34" charset="0"/>
              </a:rPr>
              <a:t>To play the movies and simulations included, view the presentation in Slide Show Mode.</a:t>
            </a:r>
          </a:p>
          <a:p>
            <a:endParaRPr lang="en-US"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
        <p:nvSpPr>
          <p:cNvPr id="8195" name="Rectangle 3"/>
          <p:cNvSpPr>
            <a:spLocks noChangeArrowheads="1" noTextEdit="1"/>
          </p:cNvSpPr>
          <p:nvPr>
            <p:ph type="sldImg"/>
          </p:nvPr>
        </p:nvSpPr>
        <p:spPr>
          <a:xfrm>
            <a:off x="676275" y="736600"/>
            <a:ext cx="5292725" cy="3667125"/>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4294967295"/>
          </p:nvPr>
        </p:nvSpPr>
        <p:spPr bwMode="auto">
          <a:xfrm>
            <a:off x="3762375" y="9288463"/>
            <a:ext cx="2878138"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FAFD00"/>
                </a:solidFill>
                <a:latin typeface="Arial" panose="020B0604020202020204" pitchFamily="34" charset="0"/>
              </a:defRPr>
            </a:lvl1pPr>
            <a:lvl2pPr marL="742950" indent="-285750">
              <a:defRPr sz="2800" b="1">
                <a:solidFill>
                  <a:srgbClr val="FAFD00"/>
                </a:solidFill>
                <a:latin typeface="Arial" panose="020B0604020202020204" pitchFamily="34" charset="0"/>
              </a:defRPr>
            </a:lvl2pPr>
            <a:lvl3pPr marL="1143000" indent="-228600">
              <a:defRPr sz="2800" b="1">
                <a:solidFill>
                  <a:srgbClr val="FAFD00"/>
                </a:solidFill>
                <a:latin typeface="Arial" panose="020B0604020202020204" pitchFamily="34" charset="0"/>
              </a:defRPr>
            </a:lvl3pPr>
            <a:lvl4pPr marL="1600200" indent="-228600">
              <a:defRPr sz="2800" b="1">
                <a:solidFill>
                  <a:srgbClr val="FAFD00"/>
                </a:solidFill>
                <a:latin typeface="Arial" panose="020B0604020202020204" pitchFamily="34" charset="0"/>
              </a:defRPr>
            </a:lvl4pPr>
            <a:lvl5pPr marL="2057400" indent="-228600">
              <a:defRPr sz="2800" b="1">
                <a:solidFill>
                  <a:srgbClr val="FAFD00"/>
                </a:solidFill>
                <a:latin typeface="Arial" panose="020B0604020202020204" pitchFamily="34" charset="0"/>
              </a:defRPr>
            </a:lvl5pPr>
            <a:lvl6pPr marL="2514600" indent="-228600" eaLnBrk="0" fontAlgn="base" hangingPunct="0">
              <a:spcBef>
                <a:spcPct val="0"/>
              </a:spcBef>
              <a:spcAft>
                <a:spcPct val="0"/>
              </a:spcAft>
              <a:defRPr sz="2800" b="1">
                <a:solidFill>
                  <a:srgbClr val="FAFD00"/>
                </a:solidFill>
                <a:latin typeface="Arial" panose="020B0604020202020204" pitchFamily="34" charset="0"/>
              </a:defRPr>
            </a:lvl6pPr>
            <a:lvl7pPr marL="2971800" indent="-228600" eaLnBrk="0" fontAlgn="base" hangingPunct="0">
              <a:spcBef>
                <a:spcPct val="0"/>
              </a:spcBef>
              <a:spcAft>
                <a:spcPct val="0"/>
              </a:spcAft>
              <a:defRPr sz="2800" b="1">
                <a:solidFill>
                  <a:srgbClr val="FAFD00"/>
                </a:solidFill>
                <a:latin typeface="Arial" panose="020B0604020202020204" pitchFamily="34" charset="0"/>
              </a:defRPr>
            </a:lvl7pPr>
            <a:lvl8pPr marL="3429000" indent="-228600" eaLnBrk="0" fontAlgn="base" hangingPunct="0">
              <a:spcBef>
                <a:spcPct val="0"/>
              </a:spcBef>
              <a:spcAft>
                <a:spcPct val="0"/>
              </a:spcAft>
              <a:defRPr sz="2800" b="1">
                <a:solidFill>
                  <a:srgbClr val="FAFD00"/>
                </a:solidFill>
                <a:latin typeface="Arial" panose="020B0604020202020204" pitchFamily="34" charset="0"/>
              </a:defRPr>
            </a:lvl8pPr>
            <a:lvl9pPr marL="3886200" indent="-228600" eaLnBrk="0" fontAlgn="base" hangingPunct="0">
              <a:spcBef>
                <a:spcPct val="0"/>
              </a:spcBef>
              <a:spcAft>
                <a:spcPct val="0"/>
              </a:spcAft>
              <a:defRPr sz="2800" b="1">
                <a:solidFill>
                  <a:srgbClr val="FAFD00"/>
                </a:solidFill>
                <a:latin typeface="Arial" panose="020B0604020202020204" pitchFamily="34" charset="0"/>
              </a:defRPr>
            </a:lvl9pPr>
          </a:lstStyle>
          <a:p>
            <a:fld id="{A91C610B-DF58-4807-8C00-8A0F4255C5EE}" type="slidenum">
              <a:rPr lang="en-US" altLang="en-US" sz="1200">
                <a:solidFill>
                  <a:schemeClr val="tx1"/>
                </a:solidFill>
                <a:latin typeface="Times" panose="02020603050405020304" pitchFamily="18" charset="0"/>
              </a:rPr>
              <a:pPr/>
              <a:t>27</a:t>
            </a:fld>
            <a:endParaRPr lang="en-US" altLang="en-US" sz="1200">
              <a:solidFill>
                <a:schemeClr val="tx1"/>
              </a:solidFill>
              <a:latin typeface="Times" panose="02020603050405020304" pitchFamily="18" charset="0"/>
            </a:endParaRP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16925"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102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29648121"/>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9547731"/>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2113" y="609600"/>
            <a:ext cx="1789112"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609600"/>
            <a:ext cx="52181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1190381"/>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1596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50361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027613" y="1981200"/>
            <a:ext cx="3503612" cy="4114800"/>
          </a:xfrm>
        </p:spPr>
        <p:txBody>
          <a:bodyPr/>
          <a:lstStyle/>
          <a:p>
            <a:pPr lvl="0"/>
            <a:endParaRPr lang="en-US" noProof="0" smtClean="0"/>
          </a:p>
        </p:txBody>
      </p:sp>
    </p:spTree>
    <p:extLst>
      <p:ext uri="{BB962C8B-B14F-4D97-AF65-F5344CB8AC3E}">
        <p14:creationId xmlns:p14="http://schemas.microsoft.com/office/powerpoint/2010/main" val="3239925704"/>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1596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50361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13" y="1981200"/>
            <a:ext cx="35036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197282"/>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609600"/>
            <a:ext cx="71596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1981200"/>
            <a:ext cx="3503613"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7613" y="1981200"/>
            <a:ext cx="35036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71600" y="4114800"/>
            <a:ext cx="3503613"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27613" y="4114800"/>
            <a:ext cx="35036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6020312"/>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3948068"/>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7416975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50361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13" y="1981200"/>
            <a:ext cx="35036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6967157"/>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6101789"/>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5572495"/>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777680"/>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913" y="273050"/>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9705379"/>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7810124"/>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18EFD"/>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609600"/>
            <a:ext cx="7159625"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371600" y="1981200"/>
            <a:ext cx="7159625"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Rectangle 4"/>
          <p:cNvSpPr>
            <a:spLocks noChangeArrowheads="1"/>
          </p:cNvSpPr>
          <p:nvPr/>
        </p:nvSpPr>
        <p:spPr bwMode="auto">
          <a:xfrm>
            <a:off x="9234488" y="144463"/>
            <a:ext cx="490537" cy="393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2800" b="1">
                <a:solidFill>
                  <a:srgbClr val="FAFD00"/>
                </a:solidFill>
                <a:latin typeface="Arial" panose="020B0604020202020204" pitchFamily="34" charset="0"/>
              </a:defRPr>
            </a:lvl1pPr>
            <a:lvl2pPr marL="742950" indent="-285750">
              <a:defRPr sz="2800" b="1">
                <a:solidFill>
                  <a:srgbClr val="FAFD00"/>
                </a:solidFill>
                <a:latin typeface="Arial" panose="020B0604020202020204" pitchFamily="34" charset="0"/>
              </a:defRPr>
            </a:lvl2pPr>
            <a:lvl3pPr marL="1143000" indent="-228600">
              <a:defRPr sz="2800" b="1">
                <a:solidFill>
                  <a:srgbClr val="FAFD00"/>
                </a:solidFill>
                <a:latin typeface="Arial" panose="020B0604020202020204" pitchFamily="34" charset="0"/>
              </a:defRPr>
            </a:lvl3pPr>
            <a:lvl4pPr marL="1600200" indent="-228600">
              <a:defRPr sz="2800" b="1">
                <a:solidFill>
                  <a:srgbClr val="FAFD00"/>
                </a:solidFill>
                <a:latin typeface="Arial" panose="020B0604020202020204" pitchFamily="34" charset="0"/>
              </a:defRPr>
            </a:lvl4pPr>
            <a:lvl5pPr marL="2057400" indent="-228600">
              <a:defRPr sz="2800" b="1">
                <a:solidFill>
                  <a:srgbClr val="FAFD00"/>
                </a:solidFill>
                <a:latin typeface="Arial" panose="020B0604020202020204" pitchFamily="34" charset="0"/>
              </a:defRPr>
            </a:lvl5pPr>
            <a:lvl6pPr marL="2514600" indent="-228600" eaLnBrk="0" fontAlgn="base" hangingPunct="0">
              <a:spcBef>
                <a:spcPct val="0"/>
              </a:spcBef>
              <a:spcAft>
                <a:spcPct val="0"/>
              </a:spcAft>
              <a:defRPr sz="2800" b="1">
                <a:solidFill>
                  <a:srgbClr val="FAFD00"/>
                </a:solidFill>
                <a:latin typeface="Arial" panose="020B0604020202020204" pitchFamily="34" charset="0"/>
              </a:defRPr>
            </a:lvl6pPr>
            <a:lvl7pPr marL="2971800" indent="-228600" eaLnBrk="0" fontAlgn="base" hangingPunct="0">
              <a:spcBef>
                <a:spcPct val="0"/>
              </a:spcBef>
              <a:spcAft>
                <a:spcPct val="0"/>
              </a:spcAft>
              <a:defRPr sz="2800" b="1">
                <a:solidFill>
                  <a:srgbClr val="FAFD00"/>
                </a:solidFill>
                <a:latin typeface="Arial" panose="020B0604020202020204" pitchFamily="34" charset="0"/>
              </a:defRPr>
            </a:lvl7pPr>
            <a:lvl8pPr marL="3429000" indent="-228600" eaLnBrk="0" fontAlgn="base" hangingPunct="0">
              <a:spcBef>
                <a:spcPct val="0"/>
              </a:spcBef>
              <a:spcAft>
                <a:spcPct val="0"/>
              </a:spcAft>
              <a:defRPr sz="2800" b="1">
                <a:solidFill>
                  <a:srgbClr val="FAFD00"/>
                </a:solidFill>
                <a:latin typeface="Arial" panose="020B0604020202020204" pitchFamily="34" charset="0"/>
              </a:defRPr>
            </a:lvl8pPr>
            <a:lvl9pPr marL="3886200" indent="-228600" eaLnBrk="0" fontAlgn="base" hangingPunct="0">
              <a:spcBef>
                <a:spcPct val="0"/>
              </a:spcBef>
              <a:spcAft>
                <a:spcPct val="0"/>
              </a:spcAft>
              <a:defRPr sz="2800" b="1">
                <a:solidFill>
                  <a:srgbClr val="FAFD00"/>
                </a:solidFill>
                <a:latin typeface="Arial" panose="020B0604020202020204" pitchFamily="34" charset="0"/>
              </a:defRPr>
            </a:lvl9pPr>
          </a:lstStyle>
          <a:p>
            <a:pPr>
              <a:defRPr/>
            </a:pPr>
            <a:fld id="{6FE19DC4-1E44-4FA7-8552-B993429F471F}" type="slidenum">
              <a:rPr lang="en-US" altLang="en-US" sz="2000" smtClean="0">
                <a:solidFill>
                  <a:schemeClr val="tx1"/>
                </a:solidFill>
              </a:rPr>
              <a:pPr>
                <a:defRPr/>
              </a:pPr>
              <a:t>‹#›</a:t>
            </a:fld>
            <a:endParaRPr lang="en-US" altLang="en-US" sz="2000" smtClean="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random/>
  </p:transition>
  <p:txStyles>
    <p:titleStyle>
      <a:lvl1pPr algn="ctr" rtl="0" eaLnBrk="0" fontAlgn="base" hangingPunct="0">
        <a:lnSpc>
          <a:spcPct val="90000"/>
        </a:lnSpc>
        <a:spcBef>
          <a:spcPct val="0"/>
        </a:spcBef>
        <a:spcAft>
          <a:spcPct val="0"/>
        </a:spcAft>
        <a:defRPr sz="3600" b="1">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Arial" charset="0"/>
        </a:defRPr>
      </a:lvl2pPr>
      <a:lvl3pPr algn="ctr" rtl="0" eaLnBrk="0" fontAlgn="base" hangingPunct="0">
        <a:lnSpc>
          <a:spcPct val="90000"/>
        </a:lnSpc>
        <a:spcBef>
          <a:spcPct val="0"/>
        </a:spcBef>
        <a:spcAft>
          <a:spcPct val="0"/>
        </a:spcAft>
        <a:defRPr sz="3600" b="1">
          <a:solidFill>
            <a:schemeClr val="tx2"/>
          </a:solidFill>
          <a:latin typeface="Arial" charset="0"/>
        </a:defRPr>
      </a:lvl3pPr>
      <a:lvl4pPr algn="ctr" rtl="0" eaLnBrk="0" fontAlgn="base" hangingPunct="0">
        <a:lnSpc>
          <a:spcPct val="90000"/>
        </a:lnSpc>
        <a:spcBef>
          <a:spcPct val="0"/>
        </a:spcBef>
        <a:spcAft>
          <a:spcPct val="0"/>
        </a:spcAft>
        <a:defRPr sz="3600" b="1">
          <a:solidFill>
            <a:schemeClr val="tx2"/>
          </a:solidFill>
          <a:latin typeface="Arial" charset="0"/>
        </a:defRPr>
      </a:lvl4pPr>
      <a:lvl5pPr algn="ctr" rtl="0" eaLnBrk="0" fontAlgn="base" hangingPunct="0">
        <a:lnSpc>
          <a:spcPct val="90000"/>
        </a:lnSpc>
        <a:spcBef>
          <a:spcPct val="0"/>
        </a:spcBef>
        <a:spcAft>
          <a:spcPct val="0"/>
        </a:spcAft>
        <a:defRPr sz="3600" b="1">
          <a:solidFill>
            <a:schemeClr val="tx2"/>
          </a:solidFill>
          <a:latin typeface="Arial" charset="0"/>
        </a:defRPr>
      </a:lvl5pPr>
      <a:lvl6pPr marL="457200" algn="ctr" rtl="0" eaLnBrk="0" fontAlgn="base" hangingPunct="0">
        <a:lnSpc>
          <a:spcPct val="90000"/>
        </a:lnSpc>
        <a:spcBef>
          <a:spcPct val="0"/>
        </a:spcBef>
        <a:spcAft>
          <a:spcPct val="0"/>
        </a:spcAft>
        <a:defRPr sz="3600" b="1">
          <a:solidFill>
            <a:schemeClr val="tx2"/>
          </a:solidFill>
          <a:latin typeface="Arial" charset="0"/>
        </a:defRPr>
      </a:lvl6pPr>
      <a:lvl7pPr marL="914400" algn="ctr" rtl="0" eaLnBrk="0" fontAlgn="base" hangingPunct="0">
        <a:lnSpc>
          <a:spcPct val="90000"/>
        </a:lnSpc>
        <a:spcBef>
          <a:spcPct val="0"/>
        </a:spcBef>
        <a:spcAft>
          <a:spcPct val="0"/>
        </a:spcAft>
        <a:defRPr sz="3600" b="1">
          <a:solidFill>
            <a:schemeClr val="tx2"/>
          </a:solidFill>
          <a:latin typeface="Arial" charset="0"/>
        </a:defRPr>
      </a:lvl7pPr>
      <a:lvl8pPr marL="1371600" algn="ctr" rtl="0" eaLnBrk="0" fontAlgn="base" hangingPunct="0">
        <a:lnSpc>
          <a:spcPct val="90000"/>
        </a:lnSpc>
        <a:spcBef>
          <a:spcPct val="0"/>
        </a:spcBef>
        <a:spcAft>
          <a:spcPct val="0"/>
        </a:spcAft>
        <a:defRPr sz="3600" b="1">
          <a:solidFill>
            <a:schemeClr val="tx2"/>
          </a:solidFill>
          <a:latin typeface="Arial" charset="0"/>
        </a:defRPr>
      </a:lvl8pPr>
      <a:lvl9pPr marL="1828800" algn="ctr" rtl="0" eaLnBrk="0" fontAlgn="base" hangingPunct="0">
        <a:lnSpc>
          <a:spcPct val="90000"/>
        </a:lnSpc>
        <a:spcBef>
          <a:spcPct val="0"/>
        </a:spcBef>
        <a:spcAft>
          <a:spcPct val="0"/>
        </a:spcAft>
        <a:defRPr sz="3600" b="1">
          <a:solidFill>
            <a:schemeClr val="tx2"/>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image" Target="../media/image3.wmf"/><Relationship Id="rId2" Type="http://schemas.openxmlformats.org/officeDocument/2006/relationships/video" Target="file:///\\sou001\lockers\faculty-staff\nrapp\My%20Documents\Chemistry%201%20Power%20Point\03M05AN3.avi" TargetMode="External"/><Relationship Id="rId1" Type="http://schemas.openxmlformats.org/officeDocument/2006/relationships/themeOverride" Target="../theme/themeOverride1.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2.xml"/><Relationship Id="rId1" Type="http://schemas.openxmlformats.org/officeDocument/2006/relationships/video" Target="file:///\\sou001\lockers\faculty-staff\nrapp\My%20Documents\Chemistry%201%20Power%20Point\09M15AN1.avi"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video" Target="file:///C:\Temp\Chemistry%201%20Power%20Point\09M15AN4.avi" TargetMode="External"/><Relationship Id="rId7" Type="http://schemas.openxmlformats.org/officeDocument/2006/relationships/image" Target="../media/image31.wmf"/><Relationship Id="rId2" Type="http://schemas.openxmlformats.org/officeDocument/2006/relationships/video" Target="file:///C:\Temp\Chemistry%201%20Power%20Point\09M15AN1.avi" TargetMode="External"/><Relationship Id="rId1" Type="http://schemas.openxmlformats.org/officeDocument/2006/relationships/video" Target="file:///C:\Temp\Chemistry%201%20Power%20Point\09M15AN3.avi" TargetMode="External"/><Relationship Id="rId6" Type="http://schemas.openxmlformats.org/officeDocument/2006/relationships/image" Target="../media/image2.wmf"/><Relationship Id="rId5" Type="http://schemas.openxmlformats.org/officeDocument/2006/relationships/image" Target="../media/image34.png"/><Relationship Id="rId10" Type="http://schemas.openxmlformats.org/officeDocument/2006/relationships/image" Target="../media/image36.png"/><Relationship Id="rId4" Type="http://schemas.openxmlformats.org/officeDocument/2006/relationships/slideLayout" Target="../slideLayouts/slideLayout14.xml"/><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39.wmf"/><Relationship Id="rId4"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slideLayout" Target="../slideLayouts/slideLayout12.xml"/><Relationship Id="rId1" Type="http://schemas.openxmlformats.org/officeDocument/2006/relationships/video" Target="file:///C:\Temp\Chemistry%201%20Power%20Point\03M05AN3.avi"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4964113" cy="3543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ectangle 3"/>
          <p:cNvSpPr>
            <a:spLocks noGrp="1" noChangeArrowheads="1"/>
          </p:cNvSpPr>
          <p:nvPr>
            <p:ph type="title"/>
          </p:nvPr>
        </p:nvSpPr>
        <p:spPr>
          <a:effectLst>
            <a:outerShdw dist="107763" dir="2700000" algn="ctr" rotWithShape="0">
              <a:schemeClr val="bg2"/>
            </a:outerShdw>
          </a:effectLst>
          <a:extLst>
            <a:ext uri="{91240B29-F687-4F45-9708-019B960494DF}">
              <a14:hiddenLine xmlns:a14="http://schemas.microsoft.com/office/drawing/2010/main" w="50800">
                <a:solidFill>
                  <a:schemeClr val="tx1"/>
                </a:solidFill>
                <a:miter lim="800000"/>
                <a:headEnd/>
                <a:tailEnd/>
              </a14:hiddenLine>
            </a:ext>
          </a:extLst>
        </p:spPr>
        <p:txBody>
          <a:bodyPr/>
          <a:lstStyle/>
          <a:p>
            <a:pPr>
              <a:defRPr/>
            </a:pPr>
            <a:r>
              <a:rPr lang="en-US" altLang="en-US" sz="6000" smtClean="0">
                <a:solidFill>
                  <a:srgbClr val="00279F"/>
                </a:solidFill>
                <a:effectLst>
                  <a:outerShdw blurRad="38100" dist="38100" dir="2700000" algn="tl">
                    <a:srgbClr val="C0C0C0"/>
                  </a:outerShdw>
                </a:effectLst>
                <a:latin typeface="Comic Sans MS" pitchFamily="66" charset="0"/>
              </a:rPr>
              <a:t>CHEMICAL BONDING</a:t>
            </a:r>
            <a:endParaRPr lang="en-US" altLang="en-US" sz="6000" smtClean="0">
              <a:solidFill>
                <a:srgbClr val="00279F"/>
              </a:solidFill>
              <a:effectLst>
                <a:outerShdw blurRad="38100" dist="38100" dir="2700000" algn="tl">
                  <a:srgbClr val="C0C0C0"/>
                </a:outerShdw>
              </a:effectLst>
              <a:latin typeface="Helvetica" charset="0"/>
            </a:endParaRPr>
          </a:p>
        </p:txBody>
      </p:sp>
      <p:sp>
        <p:nvSpPr>
          <p:cNvPr id="4100" name="Rectangle 4"/>
          <p:cNvSpPr>
            <a:spLocks noGrp="1" noChangeArrowheads="1"/>
          </p:cNvSpPr>
          <p:nvPr>
            <p:ph type="body" sz="half" idx="1"/>
          </p:nvPr>
        </p:nvSpPr>
        <p:spPr>
          <a:xfrm>
            <a:off x="1371600" y="3733800"/>
            <a:ext cx="3503613" cy="2362200"/>
          </a:xfrm>
          <a:noFill/>
        </p:spPr>
        <p:txBody>
          <a:bodyPr/>
          <a:lstStyle/>
          <a:p>
            <a:pPr>
              <a:buFontTx/>
              <a:buNone/>
            </a:pPr>
            <a:r>
              <a:rPr lang="en-US" altLang="en-US" sz="2000" smtClean="0">
                <a:solidFill>
                  <a:schemeClr val="bg1"/>
                </a:solidFill>
                <a:latin typeface="Helvetica" panose="020B0604020202020204" pitchFamily="34" charset="0"/>
              </a:rPr>
              <a:t>Cocaine</a:t>
            </a:r>
          </a:p>
        </p:txBody>
      </p:sp>
      <p:pic>
        <p:nvPicPr>
          <p:cNvPr id="4101" name="Picture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8013" y="4267200"/>
            <a:ext cx="2144712" cy="210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8438" y="2298700"/>
            <a:ext cx="3249612" cy="2082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7" name="Text Box 11"/>
          <p:cNvSpPr txBox="1">
            <a:spLocks noChangeArrowheads="1"/>
          </p:cNvSpPr>
          <p:nvPr/>
        </p:nvSpPr>
        <p:spPr bwMode="auto">
          <a:xfrm>
            <a:off x="7313613" y="762000"/>
            <a:ext cx="2286000" cy="846138"/>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400" dirty="0">
                <a:solidFill>
                  <a:schemeClr val="tx1"/>
                </a:solidFill>
                <a:effectLst>
                  <a:outerShdw blurRad="38100" dist="38100" dir="2700000" algn="tl">
                    <a:srgbClr val="C0C0C0"/>
                  </a:outerShdw>
                </a:effectLst>
                <a:latin typeface="Arial" charset="0"/>
              </a:rPr>
              <a:t>Chemistry I – Chapter 8</a:t>
            </a:r>
          </a:p>
          <a:p>
            <a:pPr>
              <a:spcBef>
                <a:spcPct val="50000"/>
              </a:spcBef>
              <a:defRPr/>
            </a:pPr>
            <a:r>
              <a:rPr lang="en-US" sz="1400" dirty="0">
                <a:solidFill>
                  <a:schemeClr val="tx1"/>
                </a:solidFill>
                <a:effectLst>
                  <a:outerShdw blurRad="38100" dist="38100" dir="2700000" algn="tl">
                    <a:srgbClr val="C0C0C0"/>
                  </a:outerShdw>
                </a:effectLst>
                <a:latin typeface="Arial" charset="0"/>
              </a:rPr>
              <a:t>Chemistry I Honors – </a:t>
            </a:r>
            <a:r>
              <a:rPr lang="en-US" sz="1400">
                <a:solidFill>
                  <a:schemeClr val="tx1"/>
                </a:solidFill>
                <a:effectLst>
                  <a:outerShdw blurRad="38100" dist="38100" dir="2700000" algn="tl">
                    <a:srgbClr val="C0C0C0"/>
                  </a:outerShdw>
                </a:effectLst>
                <a:latin typeface="Arial" charset="0"/>
              </a:rPr>
              <a:t>Chapter 6</a:t>
            </a:r>
            <a:endParaRPr lang="en-US" sz="1400" dirty="0">
              <a:solidFill>
                <a:schemeClr val="tx1"/>
              </a:solidFill>
              <a:effectLst>
                <a:outerShdw blurRad="38100" dist="38100" dir="2700000" algn="tl">
                  <a:srgbClr val="C0C0C0"/>
                </a:outerShdw>
              </a:effectLst>
              <a:latin typeface="Arial" charset="0"/>
            </a:endParaRPr>
          </a:p>
        </p:txBody>
      </p:sp>
      <p:pic>
        <p:nvPicPr>
          <p:cNvPr id="4111" name="03M05AN3.avi">
            <a:hlinkClick r:id="" action="ppaction://media"/>
          </p:cNvPr>
          <p:cNvPicPr>
            <a:picLocks noRot="1" noChangeAspect="1" noChangeArrowheads="1"/>
          </p:cNvPicPr>
          <p:nvPr>
            <p:ph sz="half" idx="2"/>
            <a:videoFile r:link="rId2"/>
          </p:nvPr>
        </p:nvPicPr>
        <p:blipFill>
          <a:blip r:embed="rId8">
            <a:extLst>
              <a:ext uri="{28A0092B-C50C-407E-A947-70E740481C1C}">
                <a14:useLocalDpi xmlns:a14="http://schemas.microsoft.com/office/drawing/2010/main" val="0"/>
              </a:ext>
            </a:extLst>
          </a:blip>
          <a:srcRect/>
          <a:stretch>
            <a:fillRect/>
          </a:stretch>
        </p:blipFill>
        <p:spPr>
          <a:xfrm>
            <a:off x="6399213" y="4800600"/>
            <a:ext cx="3276600" cy="17875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334" fill="hold"/>
                                        <p:tgtEl>
                                          <p:spTgt spid="41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111"/>
                </p:tgtEl>
              </p:cMediaNode>
            </p:video>
            <p:seq concurrent="1" nextAc="seek">
              <p:cTn id="8" restart="whenNotActive" fill="hold" evtFilter="cancelBubble" nodeType="interactiveSeq">
                <p:stCondLst>
                  <p:cond evt="onClick" delay="0">
                    <p:tgtEl>
                      <p:spTgt spid="411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111"/>
                                        </p:tgtEl>
                                      </p:cBhvr>
                                    </p:cmd>
                                  </p:childTnLst>
                                </p:cTn>
                              </p:par>
                            </p:childTnLst>
                          </p:cTn>
                        </p:par>
                      </p:childTnLst>
                    </p:cTn>
                  </p:par>
                </p:childTnLst>
              </p:cTn>
              <p:nextCondLst>
                <p:cond evt="onClick" delay="0">
                  <p:tgtEl>
                    <p:spTgt spid="4111"/>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0413" y="304800"/>
            <a:ext cx="8382000" cy="838200"/>
          </a:xfrm>
          <a:solidFill>
            <a:srgbClr val="FCFEB9"/>
          </a:solidFill>
          <a:effectLst>
            <a:outerShdw dist="107763" dir="2700000" algn="ctr" rotWithShape="0">
              <a:schemeClr val="bg2"/>
            </a:outerShdw>
          </a:effectLst>
        </p:spPr>
        <p:txBody>
          <a:bodyPr/>
          <a:lstStyle/>
          <a:p>
            <a:pPr>
              <a:defRPr/>
            </a:pPr>
            <a:r>
              <a:rPr lang="en-US" altLang="en-US" sz="4400" smtClean="0">
                <a:effectLst>
                  <a:outerShdw blurRad="38100" dist="38100" dir="2700000" algn="tl">
                    <a:srgbClr val="FFFFFF"/>
                  </a:outerShdw>
                </a:effectLst>
                <a:latin typeface="Comic Sans MS" pitchFamily="66" charset="0"/>
              </a:rPr>
              <a:t>Review of Valence Electrons</a:t>
            </a:r>
            <a:endParaRPr lang="en-US" altLang="en-US" sz="4400" smtClean="0">
              <a:effectLst>
                <a:outerShdw blurRad="38100" dist="38100" dir="2700000" algn="tl">
                  <a:srgbClr val="FFFFFF"/>
                </a:outerShdw>
              </a:effectLst>
              <a:latin typeface="Helvetica" charset="0"/>
            </a:endParaRPr>
          </a:p>
        </p:txBody>
      </p:sp>
      <p:sp>
        <p:nvSpPr>
          <p:cNvPr id="58371" name="Rectangle 3"/>
          <p:cNvSpPr>
            <a:spLocks noGrp="1" noChangeArrowheads="1"/>
          </p:cNvSpPr>
          <p:nvPr>
            <p:ph type="body" idx="1"/>
          </p:nvPr>
        </p:nvSpPr>
        <p:spPr>
          <a:xfrm>
            <a:off x="577850" y="1371600"/>
            <a:ext cx="7040563" cy="4953000"/>
          </a:xfrm>
        </p:spPr>
        <p:txBody>
          <a:bodyPr/>
          <a:lstStyle/>
          <a:p>
            <a:pPr>
              <a:defRPr/>
            </a:pPr>
            <a:r>
              <a:rPr lang="en-US" altLang="en-US" sz="2800" smtClean="0">
                <a:effectLst>
                  <a:outerShdw blurRad="38100" dist="38100" dir="2700000" algn="tl">
                    <a:srgbClr val="FFFFFF"/>
                  </a:outerShdw>
                </a:effectLst>
                <a:latin typeface="Helvetica" charset="0"/>
              </a:rPr>
              <a:t>Remember valence electrons are the electrons in the OUTERMOST energy level… that’s why we did all those electron configurations!</a:t>
            </a:r>
          </a:p>
          <a:p>
            <a:pPr>
              <a:defRPr/>
            </a:pPr>
            <a:r>
              <a:rPr lang="en-US" altLang="en-US" sz="2800" smtClean="0">
                <a:effectLst>
                  <a:outerShdw blurRad="38100" dist="38100" dir="2700000" algn="tl">
                    <a:srgbClr val="FFFFFF"/>
                  </a:outerShdw>
                </a:effectLst>
                <a:latin typeface="Helvetica" charset="0"/>
              </a:rPr>
              <a:t>B is </a:t>
            </a:r>
            <a:r>
              <a:rPr lang="en-US" sz="2800" smtClean="0">
                <a:effectLst>
                  <a:outerShdw blurRad="38100" dist="38100" dir="2700000" algn="tl">
                    <a:srgbClr val="FFFFFF"/>
                  </a:outerShdw>
                </a:effectLst>
                <a:latin typeface="Helvetica" charset="0"/>
              </a:rPr>
              <a:t>1s</a:t>
            </a:r>
            <a:r>
              <a:rPr lang="en-US" sz="2800" baseline="30000" smtClean="0">
                <a:effectLst>
                  <a:outerShdw blurRad="38100" dist="38100" dir="2700000" algn="tl">
                    <a:srgbClr val="FFFFFF"/>
                  </a:outerShdw>
                </a:effectLst>
                <a:latin typeface="Helvetica" charset="0"/>
              </a:rPr>
              <a:t>2</a:t>
            </a:r>
            <a:r>
              <a:rPr lang="en-US" sz="2800" smtClean="0">
                <a:effectLst>
                  <a:outerShdw blurRad="38100" dist="38100" dir="2700000" algn="tl">
                    <a:srgbClr val="FFFFFF"/>
                  </a:outerShdw>
                </a:effectLst>
                <a:latin typeface="Helvetica" charset="0"/>
              </a:rPr>
              <a:t> 2s</a:t>
            </a:r>
            <a:r>
              <a:rPr lang="en-US" sz="2800" baseline="30000" smtClean="0">
                <a:effectLst>
                  <a:outerShdw blurRad="38100" dist="38100" dir="2700000" algn="tl">
                    <a:srgbClr val="FFFFFF"/>
                  </a:outerShdw>
                </a:effectLst>
                <a:latin typeface="Helvetica" charset="0"/>
              </a:rPr>
              <a:t>2</a:t>
            </a:r>
            <a:r>
              <a:rPr lang="en-US" sz="2800" smtClean="0">
                <a:effectLst>
                  <a:outerShdw blurRad="38100" dist="38100" dir="2700000" algn="tl">
                    <a:srgbClr val="FFFFFF"/>
                  </a:outerShdw>
                </a:effectLst>
                <a:latin typeface="Helvetica" charset="0"/>
              </a:rPr>
              <a:t> 2p</a:t>
            </a:r>
            <a:r>
              <a:rPr lang="en-US" sz="2800" baseline="30000" smtClean="0">
                <a:effectLst>
                  <a:outerShdw blurRad="38100" dist="38100" dir="2700000" algn="tl">
                    <a:srgbClr val="FFFFFF"/>
                  </a:outerShdw>
                </a:effectLst>
                <a:latin typeface="Helvetica" charset="0"/>
              </a:rPr>
              <a:t>1</a:t>
            </a:r>
            <a:r>
              <a:rPr lang="en-US" sz="2800" smtClean="0">
                <a:effectLst>
                  <a:outerShdw blurRad="38100" dist="38100" dir="2700000" algn="tl">
                    <a:srgbClr val="FFFFFF"/>
                  </a:outerShdw>
                </a:effectLst>
                <a:latin typeface="Helvetica" charset="0"/>
              </a:rPr>
              <a:t>; so the outer energy level is 2, and there are 2+1 = 3 electrons in level 2.  These are the valence electrons!</a:t>
            </a:r>
          </a:p>
          <a:p>
            <a:pPr>
              <a:defRPr/>
            </a:pPr>
            <a:r>
              <a:rPr lang="en-US" sz="2800" smtClean="0">
                <a:effectLst>
                  <a:outerShdw blurRad="38100" dist="38100" dir="2700000" algn="tl">
                    <a:srgbClr val="FFFFFF"/>
                  </a:outerShdw>
                </a:effectLst>
                <a:latin typeface="Helvetica" charset="0"/>
              </a:rPr>
              <a:t>Br is </a:t>
            </a:r>
            <a:r>
              <a:rPr lang="en-US" sz="2800" smtClean="0">
                <a:effectLst>
                  <a:outerShdw blurRad="38100" dist="38100" dir="2700000" algn="tl">
                    <a:srgbClr val="FFFFFF"/>
                  </a:outerShdw>
                </a:effectLst>
              </a:rPr>
              <a:t>[Ar] 4s</a:t>
            </a:r>
            <a:r>
              <a:rPr lang="en-US" sz="2800" baseline="30000" smtClean="0">
                <a:effectLst>
                  <a:outerShdw blurRad="38100" dist="38100" dir="2700000" algn="tl">
                    <a:srgbClr val="FFFFFF"/>
                  </a:outerShdw>
                </a:effectLst>
              </a:rPr>
              <a:t>2</a:t>
            </a:r>
            <a:r>
              <a:rPr lang="en-US" sz="2800" smtClean="0">
                <a:effectLst>
                  <a:outerShdw blurRad="38100" dist="38100" dir="2700000" algn="tl">
                    <a:srgbClr val="FFFFFF"/>
                  </a:outerShdw>
                </a:effectLst>
              </a:rPr>
              <a:t> 3d</a:t>
            </a:r>
            <a:r>
              <a:rPr lang="en-US" sz="2800" baseline="30000" smtClean="0">
                <a:effectLst>
                  <a:outerShdw blurRad="38100" dist="38100" dir="2700000" algn="tl">
                    <a:srgbClr val="FFFFFF"/>
                  </a:outerShdw>
                </a:effectLst>
              </a:rPr>
              <a:t>10</a:t>
            </a:r>
            <a:r>
              <a:rPr lang="en-US" sz="2800" smtClean="0">
                <a:effectLst>
                  <a:outerShdw blurRad="38100" dist="38100" dir="2700000" algn="tl">
                    <a:srgbClr val="FFFFFF"/>
                  </a:outerShdw>
                </a:effectLst>
              </a:rPr>
              <a:t> 4p</a:t>
            </a:r>
            <a:r>
              <a:rPr lang="en-US" sz="2800" baseline="30000" smtClean="0">
                <a:effectLst>
                  <a:outerShdw blurRad="38100" dist="38100" dir="2700000" algn="tl">
                    <a:srgbClr val="FFFFFF"/>
                  </a:outerShdw>
                </a:effectLst>
              </a:rPr>
              <a:t>5</a:t>
            </a:r>
            <a:r>
              <a:rPr lang="en-US" sz="2800" smtClean="0">
                <a:effectLst>
                  <a:outerShdw blurRad="38100" dist="38100" dir="2700000" algn="tl">
                    <a:srgbClr val="FFFFFF"/>
                  </a:outerShdw>
                </a:effectLst>
              </a:rPr>
              <a:t/>
            </a:r>
            <a:br>
              <a:rPr lang="en-US" sz="2800" smtClean="0">
                <a:effectLst>
                  <a:outerShdw blurRad="38100" dist="38100" dir="2700000" algn="tl">
                    <a:srgbClr val="FFFFFF"/>
                  </a:outerShdw>
                </a:effectLst>
              </a:rPr>
            </a:br>
            <a:r>
              <a:rPr lang="en-US" sz="2800" smtClean="0">
                <a:effectLst>
                  <a:outerShdw blurRad="38100" dist="38100" dir="2700000" algn="tl">
                    <a:srgbClr val="FFFFFF"/>
                  </a:outerShdw>
                </a:effectLst>
              </a:rPr>
              <a:t>How many valence electrons are present?</a:t>
            </a:r>
            <a:endParaRPr lang="en-US" altLang="en-US" sz="2800" smtClean="0">
              <a:effectLst>
                <a:outerShdw blurRad="38100" dist="38100" dir="2700000" algn="tl">
                  <a:srgbClr val="FFFFFF"/>
                </a:outerShdw>
              </a:effectLst>
            </a:endParaRPr>
          </a:p>
        </p:txBody>
      </p:sp>
      <p:pic>
        <p:nvPicPr>
          <p:cNvPr id="58373"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0" y="4406900"/>
            <a:ext cx="1719263" cy="20701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Lst>
        </p:spPr>
      </p:pic>
      <p:pic>
        <p:nvPicPr>
          <p:cNvPr id="58375"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025" y="1981200"/>
            <a:ext cx="1587500" cy="20701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dissolve">
                                      <p:cBhvr>
                                        <p:cTn id="7" dur="5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dissolve">
                                      <p:cBhvr>
                                        <p:cTn id="12" dur="500"/>
                                        <p:tgtEl>
                                          <p:spTgt spid="58371">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8375"/>
                                        </p:tgtEl>
                                        <p:attrNameLst>
                                          <p:attrName>style.visibility</p:attrName>
                                        </p:attrNameLst>
                                      </p:cBhvr>
                                      <p:to>
                                        <p:strVal val="visible"/>
                                      </p:to>
                                    </p:set>
                                    <p:animEffect transition="in" filter="dissolve">
                                      <p:cBhvr>
                                        <p:cTn id="15" dur="500"/>
                                        <p:tgtEl>
                                          <p:spTgt spid="5837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8371">
                                            <p:txEl>
                                              <p:pRg st="2" end="2"/>
                                            </p:txEl>
                                          </p:spTgt>
                                        </p:tgtEl>
                                        <p:attrNameLst>
                                          <p:attrName>style.visibility</p:attrName>
                                        </p:attrNameLst>
                                      </p:cBhvr>
                                      <p:to>
                                        <p:strVal val="visible"/>
                                      </p:to>
                                    </p:set>
                                    <p:animEffect transition="in" filter="dissolve">
                                      <p:cBhvr>
                                        <p:cTn id="20" dur="500"/>
                                        <p:tgtEl>
                                          <p:spTgt spid="58371">
                                            <p:txEl>
                                              <p:pRg st="2" end="2"/>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58373"/>
                                        </p:tgtEl>
                                        <p:attrNameLst>
                                          <p:attrName>style.visibility</p:attrName>
                                        </p:attrNameLst>
                                      </p:cBhvr>
                                      <p:to>
                                        <p:strVal val="visible"/>
                                      </p:to>
                                    </p:set>
                                    <p:animEffect transition="in" filter="dissolve">
                                      <p:cBhvr>
                                        <p:cTn id="23"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4213" y="0"/>
            <a:ext cx="8763000" cy="1143000"/>
          </a:xfrm>
          <a:effectLst>
            <a:outerShdw dist="35921" dir="2700000" algn="ctr" rotWithShape="0">
              <a:schemeClr val="tx1"/>
            </a:outerShdw>
          </a:effectLst>
        </p:spPr>
        <p:txBody>
          <a:bodyPr/>
          <a:lstStyle/>
          <a:p>
            <a:pPr>
              <a:defRPr/>
            </a:pPr>
            <a:r>
              <a:rPr lang="en-US" altLang="en-US" sz="4800" smtClean="0">
                <a:solidFill>
                  <a:srgbClr val="FAFD00"/>
                </a:solidFill>
                <a:effectLst>
                  <a:outerShdw blurRad="38100" dist="38100" dir="2700000" algn="tl">
                    <a:srgbClr val="000000"/>
                  </a:outerShdw>
                </a:effectLst>
                <a:latin typeface="Comic Sans MS" pitchFamily="66" charset="0"/>
              </a:rPr>
              <a:t>Review of Valence Electrons</a:t>
            </a:r>
            <a:endParaRPr lang="en-US" altLang="en-US" sz="5400" smtClean="0">
              <a:solidFill>
                <a:srgbClr val="FAFD00"/>
              </a:solidFill>
              <a:effectLst>
                <a:outerShdw blurRad="38100" dist="38100" dir="2700000" algn="tl">
                  <a:srgbClr val="000000"/>
                </a:outerShdw>
              </a:effectLst>
              <a:latin typeface="Helvetica" charset="0"/>
            </a:endParaRPr>
          </a:p>
        </p:txBody>
      </p:sp>
      <p:sp>
        <p:nvSpPr>
          <p:cNvPr id="18435" name="Rectangle 3"/>
          <p:cNvSpPr>
            <a:spLocks noGrp="1" noChangeArrowheads="1"/>
          </p:cNvSpPr>
          <p:nvPr>
            <p:ph type="body" sz="half" idx="1"/>
          </p:nvPr>
        </p:nvSpPr>
        <p:spPr>
          <a:xfrm>
            <a:off x="1293813" y="1143000"/>
            <a:ext cx="7847012" cy="1143000"/>
          </a:xfrm>
        </p:spPr>
        <p:txBody>
          <a:bodyPr/>
          <a:lstStyle/>
          <a:p>
            <a:pPr>
              <a:buFontTx/>
              <a:buNone/>
              <a:defRPr/>
            </a:pPr>
            <a:r>
              <a:rPr lang="en-US" altLang="en-US" sz="2800" smtClean="0">
                <a:solidFill>
                  <a:schemeClr val="hlink"/>
                </a:solidFill>
                <a:effectLst>
                  <a:outerShdw blurRad="38100" dist="38100" dir="2700000" algn="tl">
                    <a:srgbClr val="000000"/>
                  </a:outerShdw>
                </a:effectLst>
                <a:latin typeface="Helvetica" charset="0"/>
              </a:rPr>
              <a:t>Number of valence electrons of a main (A) group atom = Group number</a:t>
            </a:r>
            <a:r>
              <a:rPr lang="en-US" altLang="en-US" sz="2800" smtClean="0">
                <a:effectLst>
                  <a:outerShdw blurRad="38100" dist="38100" dir="2700000" algn="tl">
                    <a:srgbClr val="FFFFFF"/>
                  </a:outerShdw>
                </a:effectLst>
                <a:latin typeface="Helvetica" charset="0"/>
              </a:rPr>
              <a:t> </a:t>
            </a:r>
          </a:p>
        </p:txBody>
      </p:sp>
      <p:pic>
        <p:nvPicPr>
          <p:cNvPr id="1638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929063"/>
            <a:ext cx="2206625" cy="1824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9" descr="Zumdahl03_1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03213" y="2286000"/>
            <a:ext cx="5257800" cy="4287838"/>
          </a:xfr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03213" y="3810000"/>
            <a:ext cx="8994775" cy="1981200"/>
          </a:xfrm>
          <a:prstGeom prst="rect">
            <a:avLst/>
          </a:prstGeom>
          <a:solidFill>
            <a:srgbClr val="C8FEC8"/>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21507" name="Rectangle 3"/>
          <p:cNvSpPr>
            <a:spLocks noChangeArrowheads="1"/>
          </p:cNvSpPr>
          <p:nvPr/>
        </p:nvSpPr>
        <p:spPr bwMode="auto">
          <a:xfrm>
            <a:off x="303213" y="1447800"/>
            <a:ext cx="8994775" cy="1752600"/>
          </a:xfrm>
          <a:prstGeom prst="rect">
            <a:avLst/>
          </a:prstGeom>
          <a:solidFill>
            <a:srgbClr val="C1CEFF"/>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21508" name="Rectangle 4"/>
          <p:cNvSpPr>
            <a:spLocks noGrp="1" noChangeArrowheads="1"/>
          </p:cNvSpPr>
          <p:nvPr>
            <p:ph type="title"/>
          </p:nvPr>
        </p:nvSpPr>
        <p:spPr>
          <a:xfrm>
            <a:off x="303213" y="152400"/>
            <a:ext cx="9067800" cy="762000"/>
          </a:xfrm>
          <a:effectLst>
            <a:outerShdw dist="35921" dir="2700000" algn="ctr" rotWithShape="0">
              <a:srgbClr val="000000"/>
            </a:outerShdw>
          </a:effectLst>
        </p:spPr>
        <p:txBody>
          <a:bodyPr/>
          <a:lstStyle/>
          <a:p>
            <a:pPr algn="l">
              <a:defRPr/>
            </a:pPr>
            <a:r>
              <a:rPr lang="en-US" altLang="en-US" sz="4000" smtClean="0">
                <a:solidFill>
                  <a:srgbClr val="FAFD00"/>
                </a:solidFill>
                <a:effectLst>
                  <a:outerShdw blurRad="38100" dist="38100" dir="2700000" algn="tl">
                    <a:srgbClr val="000000"/>
                  </a:outerShdw>
                </a:effectLst>
                <a:latin typeface="Comic Sans MS" pitchFamily="66" charset="0"/>
              </a:rPr>
              <a:t>Steps for Building a Dot Structure</a:t>
            </a:r>
            <a:endParaRPr lang="en-US" altLang="en-US" sz="4000" smtClean="0">
              <a:solidFill>
                <a:srgbClr val="FAFD00"/>
              </a:solidFill>
              <a:effectLst>
                <a:outerShdw blurRad="38100" dist="38100" dir="2700000" algn="tl">
                  <a:srgbClr val="000000"/>
                </a:outerShdw>
              </a:effectLst>
              <a:latin typeface="Helvetica" charset="0"/>
            </a:endParaRPr>
          </a:p>
        </p:txBody>
      </p:sp>
      <p:sp>
        <p:nvSpPr>
          <p:cNvPr id="21509" name="Rectangle 5"/>
          <p:cNvSpPr>
            <a:spLocks noGrp="1" noChangeArrowheads="1"/>
          </p:cNvSpPr>
          <p:nvPr>
            <p:ph type="body" idx="1"/>
          </p:nvPr>
        </p:nvSpPr>
        <p:spPr>
          <a:xfrm>
            <a:off x="760413" y="914400"/>
            <a:ext cx="8077200" cy="5943600"/>
          </a:xfrm>
        </p:spPr>
        <p:txBody>
          <a:bodyPr/>
          <a:lstStyle/>
          <a:p>
            <a:pPr>
              <a:buFontTx/>
              <a:buNone/>
              <a:defRPr/>
            </a:pPr>
            <a:r>
              <a:rPr lang="en-US" altLang="en-US" sz="3200" dirty="0" smtClean="0">
                <a:solidFill>
                  <a:schemeClr val="hlink"/>
                </a:solidFill>
                <a:effectLst>
                  <a:outerShdw blurRad="38100" dist="38100" dir="2700000" algn="tl">
                    <a:srgbClr val="000000"/>
                  </a:outerShdw>
                </a:effectLst>
                <a:latin typeface="Helvetica" charset="0"/>
              </a:rPr>
              <a:t>Ammonia, NH</a:t>
            </a:r>
            <a:r>
              <a:rPr lang="en-US" altLang="en-US" sz="3200" baseline="-25000" dirty="0" smtClean="0">
                <a:solidFill>
                  <a:schemeClr val="hlink"/>
                </a:solidFill>
                <a:effectLst>
                  <a:outerShdw blurRad="38100" dist="38100" dir="2700000" algn="tl">
                    <a:srgbClr val="000000"/>
                  </a:outerShdw>
                </a:effectLst>
                <a:latin typeface="Helvetica" charset="0"/>
              </a:rPr>
              <a:t>3</a:t>
            </a:r>
            <a:endParaRPr lang="en-US" altLang="en-US" sz="2800" dirty="0" smtClean="0">
              <a:effectLst>
                <a:outerShdw blurRad="38100" dist="38100" dir="2700000" algn="tl">
                  <a:srgbClr val="FFFFFF"/>
                </a:outerShdw>
              </a:effectLst>
              <a:latin typeface="Helvetica" charset="0"/>
            </a:endParaRPr>
          </a:p>
          <a:p>
            <a:pPr>
              <a:buFontTx/>
              <a:buNone/>
              <a:defRPr/>
            </a:pPr>
            <a:r>
              <a:rPr lang="en-US" altLang="en-US" dirty="0" smtClean="0">
                <a:effectLst>
                  <a:outerShdw blurRad="38100" dist="38100" dir="2700000" algn="tl">
                    <a:srgbClr val="FFFFFF"/>
                  </a:outerShdw>
                </a:effectLst>
                <a:latin typeface="Helvetica" charset="0"/>
              </a:rPr>
              <a:t>1.  Decide on the central atom; never H. </a:t>
            </a:r>
            <a:r>
              <a:rPr lang="en-US" altLang="en-US" dirty="0" smtClean="0">
                <a:solidFill>
                  <a:schemeClr val="hlink"/>
                </a:solidFill>
                <a:effectLst>
                  <a:outerShdw blurRad="38100" dist="38100" dir="2700000" algn="tl">
                    <a:srgbClr val="000000"/>
                  </a:outerShdw>
                </a:effectLst>
                <a:latin typeface="Helvetica" charset="0"/>
              </a:rPr>
              <a:t>Why?</a:t>
            </a:r>
          </a:p>
          <a:p>
            <a:pPr>
              <a:buFontTx/>
              <a:buNone/>
              <a:defRPr/>
            </a:pPr>
            <a:r>
              <a:rPr lang="en-US" altLang="en-US" dirty="0" smtClean="0">
                <a:effectLst>
                  <a:outerShdw blurRad="38100" dist="38100" dir="2700000" algn="tl">
                    <a:srgbClr val="FFFFFF"/>
                  </a:outerShdw>
                </a:effectLst>
                <a:latin typeface="Helvetica" charset="0"/>
              </a:rPr>
              <a:t> 	If there is a choice, the central atom is atom of lowest affinity for electrons. </a:t>
            </a:r>
            <a:r>
              <a:rPr lang="en-US" altLang="en-US" sz="2000" dirty="0" smtClean="0">
                <a:effectLst>
                  <a:outerShdw blurRad="38100" dist="38100" dir="2700000" algn="tl">
                    <a:srgbClr val="FFFFFF"/>
                  </a:outerShdw>
                </a:effectLst>
                <a:latin typeface="Helvetica" charset="0"/>
              </a:rPr>
              <a:t>(Most of the time, this is the </a:t>
            </a:r>
            <a:r>
              <a:rPr lang="en-US" altLang="en-US" sz="2000" dirty="0" smtClean="0">
                <a:solidFill>
                  <a:schemeClr val="hlink"/>
                </a:solidFill>
                <a:effectLst>
                  <a:outerShdw blurRad="38100" dist="38100" dir="2700000" algn="tl">
                    <a:srgbClr val="000000"/>
                  </a:outerShdw>
                </a:effectLst>
                <a:latin typeface="Helvetica" charset="0"/>
              </a:rPr>
              <a:t>least electronegative atom</a:t>
            </a:r>
            <a:r>
              <a:rPr lang="en-US" altLang="en-US" sz="2000" dirty="0" smtClean="0">
                <a:effectLst>
                  <a:outerShdw blurRad="38100" dist="38100" dir="2700000" algn="tl">
                    <a:srgbClr val="FFFFFF"/>
                  </a:outerShdw>
                </a:effectLst>
                <a:latin typeface="Helvetica" charset="0"/>
              </a:rPr>
              <a:t>…in AP Chemistry we use a thing called formal charge to determine the central atom.  But that’s another story!)</a:t>
            </a:r>
            <a:br>
              <a:rPr lang="en-US" altLang="en-US" sz="2000" dirty="0" smtClean="0">
                <a:effectLst>
                  <a:outerShdw blurRad="38100" dist="38100" dir="2700000" algn="tl">
                    <a:srgbClr val="FFFFFF"/>
                  </a:outerShdw>
                </a:effectLst>
                <a:latin typeface="Helvetica" charset="0"/>
              </a:rPr>
            </a:br>
            <a:r>
              <a:rPr lang="en-US" altLang="en-US" dirty="0" smtClean="0">
                <a:effectLst>
                  <a:outerShdw blurRad="38100" dist="38100" dir="2700000" algn="tl">
                    <a:srgbClr val="FFFFFF"/>
                  </a:outerShdw>
                </a:effectLst>
                <a:latin typeface="Helvetica" charset="0"/>
              </a:rPr>
              <a:t>	Therefore, N is central on this one</a:t>
            </a:r>
          </a:p>
          <a:p>
            <a:pPr>
              <a:buFontTx/>
              <a:buNone/>
              <a:defRPr/>
            </a:pPr>
            <a:r>
              <a:rPr lang="en-US" altLang="en-US" sz="2800" dirty="0" smtClean="0">
                <a:effectLst>
                  <a:outerShdw blurRad="38100" dist="38100" dir="2700000" algn="tl">
                    <a:srgbClr val="FFFFFF"/>
                  </a:outerShdw>
                </a:effectLst>
                <a:latin typeface="Helvetica" charset="0"/>
              </a:rPr>
              <a:t>2.  Add up the number of valence electrons that can be used.</a:t>
            </a:r>
          </a:p>
          <a:p>
            <a:pPr>
              <a:buFontTx/>
              <a:buNone/>
              <a:defRPr/>
            </a:pPr>
            <a:r>
              <a:rPr lang="en-US" altLang="en-US" sz="2800" dirty="0" smtClean="0">
                <a:effectLst>
                  <a:outerShdw blurRad="38100" dist="38100" dir="2700000" algn="tl">
                    <a:srgbClr val="FFFFFF"/>
                  </a:outerShdw>
                </a:effectLst>
                <a:latin typeface="Helvetica" charset="0"/>
              </a:rPr>
              <a:t> 		H  =  1 and N  =  5</a:t>
            </a:r>
          </a:p>
          <a:p>
            <a:pPr>
              <a:buFontTx/>
              <a:buNone/>
              <a:defRPr/>
            </a:pPr>
            <a:r>
              <a:rPr lang="en-US" altLang="en-US" sz="2800" dirty="0" smtClean="0">
                <a:effectLst>
                  <a:outerShdw blurRad="38100" dist="38100" dir="2700000" algn="tl">
                    <a:srgbClr val="FFFFFF"/>
                  </a:outerShdw>
                </a:effectLst>
                <a:latin typeface="Helvetica" charset="0"/>
              </a:rPr>
              <a:t> 		Total = (3 x 1) + 5 </a:t>
            </a:r>
          </a:p>
          <a:p>
            <a:pPr>
              <a:buFontTx/>
              <a:buNone/>
              <a:defRPr/>
            </a:pPr>
            <a:r>
              <a:rPr lang="en-US" altLang="en-US" sz="2800" dirty="0" smtClean="0">
                <a:effectLst>
                  <a:outerShdw blurRad="38100" dist="38100" dir="2700000" algn="tl">
                    <a:srgbClr val="FFFFFF"/>
                  </a:outerShdw>
                </a:effectLst>
                <a:latin typeface="Helvetica" charset="0"/>
              </a:rPr>
              <a:t> 				= 8 electrons / 4 pairs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dissolve">
                                      <p:cBhvr>
                                        <p:cTn id="7" dur="500"/>
                                        <p:tgtEl>
                                          <p:spTgt spid="215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9">
                                            <p:txEl>
                                              <p:pRg st="1" end="1"/>
                                            </p:txEl>
                                          </p:spTgt>
                                        </p:tgtEl>
                                        <p:attrNameLst>
                                          <p:attrName>style.visibility</p:attrName>
                                        </p:attrNameLst>
                                      </p:cBhvr>
                                      <p:to>
                                        <p:strVal val="visible"/>
                                      </p:to>
                                    </p:set>
                                    <p:animEffect transition="in" filter="dissolve">
                                      <p:cBhvr>
                                        <p:cTn id="12" dur="500"/>
                                        <p:tgtEl>
                                          <p:spTgt spid="2150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09">
                                            <p:txEl>
                                              <p:pRg st="2" end="2"/>
                                            </p:txEl>
                                          </p:spTgt>
                                        </p:tgtEl>
                                        <p:attrNameLst>
                                          <p:attrName>style.visibility</p:attrName>
                                        </p:attrNameLst>
                                      </p:cBhvr>
                                      <p:to>
                                        <p:strVal val="visible"/>
                                      </p:to>
                                    </p:set>
                                    <p:animEffect transition="in" filter="dissolve">
                                      <p:cBhvr>
                                        <p:cTn id="17" dur="500"/>
                                        <p:tgtEl>
                                          <p:spTgt spid="2150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509">
                                            <p:txEl>
                                              <p:pRg st="3" end="3"/>
                                            </p:txEl>
                                          </p:spTgt>
                                        </p:tgtEl>
                                        <p:attrNameLst>
                                          <p:attrName>style.visibility</p:attrName>
                                        </p:attrNameLst>
                                      </p:cBhvr>
                                      <p:to>
                                        <p:strVal val="visible"/>
                                      </p:to>
                                    </p:set>
                                    <p:animEffect transition="in" filter="dissolve">
                                      <p:cBhvr>
                                        <p:cTn id="22" dur="500"/>
                                        <p:tgtEl>
                                          <p:spTgt spid="2150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509">
                                            <p:txEl>
                                              <p:pRg st="4" end="4"/>
                                            </p:txEl>
                                          </p:spTgt>
                                        </p:tgtEl>
                                        <p:attrNameLst>
                                          <p:attrName>style.visibility</p:attrName>
                                        </p:attrNameLst>
                                      </p:cBhvr>
                                      <p:to>
                                        <p:strVal val="visible"/>
                                      </p:to>
                                    </p:set>
                                    <p:animEffect transition="in" filter="dissolve">
                                      <p:cBhvr>
                                        <p:cTn id="27" dur="500"/>
                                        <p:tgtEl>
                                          <p:spTgt spid="21509">
                                            <p:txEl>
                                              <p:pRg st="4" end="4"/>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1509">
                                            <p:txEl>
                                              <p:pRg st="5" end="5"/>
                                            </p:txEl>
                                          </p:spTgt>
                                        </p:tgtEl>
                                        <p:attrNameLst>
                                          <p:attrName>style.visibility</p:attrName>
                                        </p:attrNameLst>
                                      </p:cBhvr>
                                      <p:to>
                                        <p:strVal val="visible"/>
                                      </p:to>
                                    </p:set>
                                    <p:animEffect transition="in" filter="dissolve">
                                      <p:cBhvr>
                                        <p:cTn id="30" dur="500"/>
                                        <p:tgtEl>
                                          <p:spTgt spid="21509">
                                            <p:txEl>
                                              <p:pRg st="5" end="5"/>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1509">
                                            <p:txEl>
                                              <p:pRg st="6" end="6"/>
                                            </p:txEl>
                                          </p:spTgt>
                                        </p:tgtEl>
                                        <p:attrNameLst>
                                          <p:attrName>style.visibility</p:attrName>
                                        </p:attrNameLst>
                                      </p:cBhvr>
                                      <p:to>
                                        <p:strVal val="visible"/>
                                      </p:to>
                                    </p:set>
                                    <p:animEffect transition="in" filter="dissolve">
                                      <p:cBhvr>
                                        <p:cTn id="33" dur="500"/>
                                        <p:tgtEl>
                                          <p:spTgt spid="215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31813" y="3276600"/>
            <a:ext cx="8747125" cy="3276600"/>
          </a:xfrm>
          <a:prstGeom prst="rect">
            <a:avLst/>
          </a:prstGeom>
          <a:solidFill>
            <a:srgbClr val="DBFFB8"/>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23555" name="Rectangle 3"/>
          <p:cNvSpPr>
            <a:spLocks noChangeArrowheads="1"/>
          </p:cNvSpPr>
          <p:nvPr/>
        </p:nvSpPr>
        <p:spPr bwMode="auto">
          <a:xfrm>
            <a:off x="531813" y="1219200"/>
            <a:ext cx="8664575" cy="1752600"/>
          </a:xfrm>
          <a:prstGeom prst="rect">
            <a:avLst/>
          </a:prstGeom>
          <a:solidFill>
            <a:srgbClr val="FCFEB9"/>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23556" name="Rectangle 4"/>
          <p:cNvSpPr>
            <a:spLocks noGrp="1" noChangeArrowheads="1"/>
          </p:cNvSpPr>
          <p:nvPr>
            <p:ph type="body" idx="1"/>
          </p:nvPr>
        </p:nvSpPr>
        <p:spPr>
          <a:xfrm>
            <a:off x="762000" y="1371600"/>
            <a:ext cx="5484813" cy="1371600"/>
          </a:xfrm>
        </p:spPr>
        <p:txBody>
          <a:bodyPr/>
          <a:lstStyle/>
          <a:p>
            <a:pPr>
              <a:lnSpc>
                <a:spcPct val="80000"/>
              </a:lnSpc>
              <a:buFontTx/>
              <a:buNone/>
              <a:defRPr/>
            </a:pPr>
            <a:r>
              <a:rPr lang="en-US" altLang="en-US" sz="2800" smtClean="0">
                <a:effectLst>
                  <a:outerShdw blurRad="38100" dist="38100" dir="2700000" algn="tl">
                    <a:srgbClr val="FFFFFF"/>
                  </a:outerShdw>
                </a:effectLst>
                <a:latin typeface="Helvetica" charset="0"/>
              </a:rPr>
              <a:t>3.	Form a single bond between the central atom and each surrounding atom (each bond takes 2 electrons!)</a:t>
            </a:r>
          </a:p>
        </p:txBody>
      </p:sp>
      <p:grpSp>
        <p:nvGrpSpPr>
          <p:cNvPr id="23569" name="Group 17"/>
          <p:cNvGrpSpPr>
            <a:grpSpLocks/>
          </p:cNvGrpSpPr>
          <p:nvPr/>
        </p:nvGrpSpPr>
        <p:grpSpPr bwMode="auto">
          <a:xfrm>
            <a:off x="6726238" y="1566863"/>
            <a:ext cx="2132012" cy="1296987"/>
            <a:chOff x="4238" y="987"/>
            <a:chExt cx="1344" cy="817"/>
          </a:xfrm>
        </p:grpSpPr>
        <p:sp>
          <p:nvSpPr>
            <p:cNvPr id="23562" name="Rectangle 10"/>
            <p:cNvSpPr>
              <a:spLocks noChangeArrowheads="1"/>
            </p:cNvSpPr>
            <p:nvPr/>
          </p:nvSpPr>
          <p:spPr bwMode="auto">
            <a:xfrm>
              <a:off x="4238" y="995"/>
              <a:ext cx="35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latin typeface="Arial" charset="0"/>
              </a:endParaRPr>
            </a:p>
          </p:txBody>
        </p:sp>
        <p:sp>
          <p:nvSpPr>
            <p:cNvPr id="23563" name="Rectangle 11"/>
            <p:cNvSpPr>
              <a:spLocks noChangeArrowheads="1"/>
            </p:cNvSpPr>
            <p:nvPr/>
          </p:nvSpPr>
          <p:spPr bwMode="auto">
            <a:xfrm>
              <a:off x="5224" y="987"/>
              <a:ext cx="35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latin typeface="Arial" charset="0"/>
              </a:endParaRPr>
            </a:p>
          </p:txBody>
        </p:sp>
        <p:sp>
          <p:nvSpPr>
            <p:cNvPr id="23564" name="Rectangle 12"/>
            <p:cNvSpPr>
              <a:spLocks noChangeArrowheads="1"/>
            </p:cNvSpPr>
            <p:nvPr/>
          </p:nvSpPr>
          <p:spPr bwMode="auto">
            <a:xfrm>
              <a:off x="4747" y="1518"/>
              <a:ext cx="35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latin typeface="Arial" charset="0"/>
              </a:endParaRPr>
            </a:p>
          </p:txBody>
        </p:sp>
        <p:sp>
          <p:nvSpPr>
            <p:cNvPr id="23565" name="Rectangle 13"/>
            <p:cNvSpPr>
              <a:spLocks noChangeArrowheads="1"/>
            </p:cNvSpPr>
            <p:nvPr/>
          </p:nvSpPr>
          <p:spPr bwMode="auto">
            <a:xfrm>
              <a:off x="4731" y="1003"/>
              <a:ext cx="35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BB00"/>
                  </a:solidFill>
                  <a:latin typeface="Geneva" charset="0"/>
                </a:rPr>
                <a:t>N</a:t>
              </a:r>
              <a:endParaRPr lang="en-US" altLang="en-US">
                <a:effectLst>
                  <a:outerShdw blurRad="38100" dist="38100" dir="2700000" algn="tl">
                    <a:srgbClr val="000000"/>
                  </a:outerShdw>
                </a:effectLst>
                <a:latin typeface="Arial" charset="0"/>
              </a:endParaRPr>
            </a:p>
          </p:txBody>
        </p:sp>
        <p:sp>
          <p:nvSpPr>
            <p:cNvPr id="23566" name="Line 14"/>
            <p:cNvSpPr>
              <a:spLocks noChangeShapeType="1"/>
            </p:cNvSpPr>
            <p:nvPr/>
          </p:nvSpPr>
          <p:spPr bwMode="auto">
            <a:xfrm>
              <a:off x="4449" y="1158"/>
              <a:ext cx="24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23567" name="Line 15"/>
            <p:cNvSpPr>
              <a:spLocks noChangeShapeType="1"/>
            </p:cNvSpPr>
            <p:nvPr/>
          </p:nvSpPr>
          <p:spPr bwMode="auto">
            <a:xfrm>
              <a:off x="4950" y="1158"/>
              <a:ext cx="24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23568" name="Line 16"/>
            <p:cNvSpPr>
              <a:spLocks noChangeShapeType="1"/>
            </p:cNvSpPr>
            <p:nvPr/>
          </p:nvSpPr>
          <p:spPr bwMode="auto">
            <a:xfrm>
              <a:off x="4831" y="1309"/>
              <a:ext cx="1" cy="21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23558" name="Rectangle 6"/>
          <p:cNvSpPr>
            <a:spLocks noChangeArrowheads="1"/>
          </p:cNvSpPr>
          <p:nvPr/>
        </p:nvSpPr>
        <p:spPr bwMode="auto">
          <a:xfrm>
            <a:off x="908050" y="152400"/>
            <a:ext cx="7756525"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p>
            <a:pPr algn="ctr">
              <a:lnSpc>
                <a:spcPct val="90000"/>
              </a:lnSpc>
              <a:defRPr/>
            </a:pPr>
            <a:r>
              <a:rPr lang="en-US" altLang="en-US" sz="4400">
                <a:effectLst>
                  <a:outerShdw blurRad="38100" dist="38100" dir="2700000" algn="tl">
                    <a:srgbClr val="000000"/>
                  </a:outerShdw>
                </a:effectLst>
                <a:latin typeface="Helvetica" charset="0"/>
              </a:rPr>
              <a:t>Building a Dot Structure</a:t>
            </a:r>
          </a:p>
        </p:txBody>
      </p:sp>
      <p:grpSp>
        <p:nvGrpSpPr>
          <p:cNvPr id="23578" name="Group 26"/>
          <p:cNvGrpSpPr>
            <a:grpSpLocks/>
          </p:cNvGrpSpPr>
          <p:nvPr/>
        </p:nvGrpSpPr>
        <p:grpSpPr bwMode="auto">
          <a:xfrm>
            <a:off x="7085013" y="3657600"/>
            <a:ext cx="1893887" cy="1492250"/>
            <a:chOff x="4238" y="2300"/>
            <a:chExt cx="1194" cy="940"/>
          </a:xfrm>
        </p:grpSpPr>
        <p:sp>
          <p:nvSpPr>
            <p:cNvPr id="23570" name="Rectangle 18"/>
            <p:cNvSpPr>
              <a:spLocks noChangeArrowheads="1"/>
            </p:cNvSpPr>
            <p:nvPr/>
          </p:nvSpPr>
          <p:spPr bwMode="auto">
            <a:xfrm>
              <a:off x="4238" y="2371"/>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latin typeface="Arial" charset="0"/>
              </a:endParaRPr>
            </a:p>
          </p:txBody>
        </p:sp>
        <p:sp>
          <p:nvSpPr>
            <p:cNvPr id="23571" name="Rectangle 19"/>
            <p:cNvSpPr>
              <a:spLocks noChangeArrowheads="1"/>
            </p:cNvSpPr>
            <p:nvPr/>
          </p:nvSpPr>
          <p:spPr bwMode="auto">
            <a:xfrm>
              <a:off x="4779" y="2300"/>
              <a:ext cx="6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23572" name="Rectangle 20"/>
            <p:cNvSpPr>
              <a:spLocks noChangeArrowheads="1"/>
            </p:cNvSpPr>
            <p:nvPr/>
          </p:nvSpPr>
          <p:spPr bwMode="auto">
            <a:xfrm>
              <a:off x="5224" y="2363"/>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latin typeface="Arial" charset="0"/>
              </a:endParaRPr>
            </a:p>
          </p:txBody>
        </p:sp>
        <p:sp>
          <p:nvSpPr>
            <p:cNvPr id="23573" name="Rectangle 21"/>
            <p:cNvSpPr>
              <a:spLocks noChangeArrowheads="1"/>
            </p:cNvSpPr>
            <p:nvPr/>
          </p:nvSpPr>
          <p:spPr bwMode="auto">
            <a:xfrm>
              <a:off x="4747" y="2894"/>
              <a:ext cx="20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latin typeface="Arial" charset="0"/>
              </a:endParaRPr>
            </a:p>
          </p:txBody>
        </p:sp>
        <p:sp>
          <p:nvSpPr>
            <p:cNvPr id="23574" name="Rectangle 22"/>
            <p:cNvSpPr>
              <a:spLocks noChangeArrowheads="1"/>
            </p:cNvSpPr>
            <p:nvPr/>
          </p:nvSpPr>
          <p:spPr bwMode="auto">
            <a:xfrm>
              <a:off x="4731" y="2378"/>
              <a:ext cx="20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BB00"/>
                  </a:solidFill>
                  <a:latin typeface="Geneva" charset="0"/>
                </a:rPr>
                <a:t>N</a:t>
              </a:r>
              <a:endParaRPr lang="en-US" altLang="en-US">
                <a:effectLst>
                  <a:outerShdw blurRad="38100" dist="38100" dir="2700000" algn="tl">
                    <a:srgbClr val="000000"/>
                  </a:outerShdw>
                </a:effectLst>
                <a:latin typeface="Arial" charset="0"/>
              </a:endParaRPr>
            </a:p>
          </p:txBody>
        </p:sp>
        <p:sp>
          <p:nvSpPr>
            <p:cNvPr id="23575" name="Line 23"/>
            <p:cNvSpPr>
              <a:spLocks noChangeShapeType="1"/>
            </p:cNvSpPr>
            <p:nvPr/>
          </p:nvSpPr>
          <p:spPr bwMode="auto">
            <a:xfrm>
              <a:off x="4449" y="2534"/>
              <a:ext cx="24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23576" name="Line 24"/>
            <p:cNvSpPr>
              <a:spLocks noChangeShapeType="1"/>
            </p:cNvSpPr>
            <p:nvPr/>
          </p:nvSpPr>
          <p:spPr bwMode="auto">
            <a:xfrm>
              <a:off x="4950" y="2534"/>
              <a:ext cx="24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23577" name="Line 25"/>
            <p:cNvSpPr>
              <a:spLocks noChangeShapeType="1"/>
            </p:cNvSpPr>
            <p:nvPr/>
          </p:nvSpPr>
          <p:spPr bwMode="auto">
            <a:xfrm>
              <a:off x="4831" y="2685"/>
              <a:ext cx="1" cy="21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23560" name="Rectangle 8"/>
          <p:cNvSpPr>
            <a:spLocks noChangeArrowheads="1"/>
          </p:cNvSpPr>
          <p:nvPr/>
        </p:nvSpPr>
        <p:spPr bwMode="auto">
          <a:xfrm>
            <a:off x="760413" y="3276600"/>
            <a:ext cx="6248400" cy="180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a:solidFill>
                  <a:schemeClr val="tx1"/>
                </a:solidFill>
                <a:effectLst>
                  <a:outerShdw blurRad="38100" dist="38100" dir="2700000" algn="tl">
                    <a:srgbClr val="FFFFFF"/>
                  </a:outerShdw>
                </a:effectLst>
                <a:latin typeface="Helvetica" charset="0"/>
              </a:rPr>
              <a:t>4.	Remaining electrons form LONE PAIRS to complete the octet as needed (or duet in the case of H).</a:t>
            </a:r>
            <a:endParaRPr lang="en-US" altLang="en-US" b="0">
              <a:solidFill>
                <a:schemeClr val="tx1"/>
              </a:solidFill>
              <a:effectLst>
                <a:outerShdw blurRad="38100" dist="38100" dir="2700000" algn="tl">
                  <a:srgbClr val="FFFFFF"/>
                </a:outerShdw>
              </a:effectLst>
              <a:latin typeface="Helvetica" charset="0"/>
            </a:endParaRPr>
          </a:p>
        </p:txBody>
      </p:sp>
      <p:sp>
        <p:nvSpPr>
          <p:cNvPr id="23561" name="Rectangle 9"/>
          <p:cNvSpPr>
            <a:spLocks noChangeArrowheads="1"/>
          </p:cNvSpPr>
          <p:nvPr/>
        </p:nvSpPr>
        <p:spPr bwMode="auto">
          <a:xfrm>
            <a:off x="1065213" y="4953000"/>
            <a:ext cx="59436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a:solidFill>
                  <a:schemeClr val="hlink"/>
                </a:solidFill>
                <a:effectLst>
                  <a:outerShdw blurRad="38100" dist="38100" dir="2700000" algn="tl">
                    <a:srgbClr val="000000"/>
                  </a:outerShdw>
                </a:effectLst>
                <a:latin typeface="Helvetica" charset="0"/>
              </a:rPr>
              <a:t>3 BOND PAIRS and 1 LONE PAIR.</a:t>
            </a:r>
            <a:r>
              <a:rPr lang="en-US" altLang="en-US">
                <a:solidFill>
                  <a:schemeClr val="tx1"/>
                </a:solidFill>
                <a:effectLst>
                  <a:outerShdw blurRad="38100" dist="38100" dir="2700000" algn="tl">
                    <a:srgbClr val="FFFFFF"/>
                  </a:outerShdw>
                </a:effectLst>
                <a:latin typeface="Helvetica" charset="0"/>
              </a:rPr>
              <a:t> </a:t>
            </a:r>
          </a:p>
        </p:txBody>
      </p:sp>
      <p:sp>
        <p:nvSpPr>
          <p:cNvPr id="23579" name="Rectangle 27"/>
          <p:cNvSpPr>
            <a:spLocks noChangeArrowheads="1"/>
          </p:cNvSpPr>
          <p:nvPr/>
        </p:nvSpPr>
        <p:spPr bwMode="auto">
          <a:xfrm>
            <a:off x="912813" y="5486400"/>
            <a:ext cx="7770812" cy="94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a:solidFill>
                  <a:srgbClr val="005400"/>
                </a:solidFill>
                <a:effectLst>
                  <a:outerShdw blurRad="38100" dist="38100" dir="2700000" algn="tl">
                    <a:srgbClr val="000000"/>
                  </a:outerShdw>
                </a:effectLst>
                <a:latin typeface="Helvetica" charset="0"/>
              </a:rPr>
              <a:t>Note that N has a share in 4 pairs (8 electrons), while H shares 1 pair.</a:t>
            </a:r>
            <a:endParaRPr lang="en-US" altLang="en-US">
              <a:solidFill>
                <a:schemeClr val="tx1"/>
              </a:solidFill>
              <a:effectLst>
                <a:outerShdw blurRad="38100" dist="38100" dir="2700000" algn="tl">
                  <a:srgbClr val="FFFFFF"/>
                </a:outerShdw>
              </a:effectLst>
              <a:latin typeface="Helvetica"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dissolve">
                                      <p:cBhvr>
                                        <p:cTn id="7" dur="500"/>
                                        <p:tgtEl>
                                          <p:spTgt spid="2355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3569"/>
                                        </p:tgtEl>
                                        <p:attrNameLst>
                                          <p:attrName>style.visibility</p:attrName>
                                        </p:attrNameLst>
                                      </p:cBhvr>
                                      <p:to>
                                        <p:strVal val="visible"/>
                                      </p:to>
                                    </p:set>
                                    <p:animEffect transition="in" filter="dissolve">
                                      <p:cBhvr>
                                        <p:cTn id="10" dur="500"/>
                                        <p:tgtEl>
                                          <p:spTgt spid="2356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3560"/>
                                        </p:tgtEl>
                                        <p:attrNameLst>
                                          <p:attrName>style.visibility</p:attrName>
                                        </p:attrNameLst>
                                      </p:cBhvr>
                                      <p:to>
                                        <p:strVal val="visible"/>
                                      </p:to>
                                    </p:set>
                                    <p:animEffect transition="in" filter="dissolve">
                                      <p:cBhvr>
                                        <p:cTn id="15" dur="500"/>
                                        <p:tgtEl>
                                          <p:spTgt spid="23560"/>
                                        </p:tgtEl>
                                      </p:cBhvr>
                                    </p:animEffect>
                                  </p:childTnLst>
                                </p:cTn>
                              </p:par>
                              <p:par>
                                <p:cTn id="16" presetID="9" presetClass="entr" presetSubtype="0" fill="hold" nodeType="withEffect">
                                  <p:stCondLst>
                                    <p:cond delay="0"/>
                                  </p:stCondLst>
                                  <p:childTnLst>
                                    <p:set>
                                      <p:cBhvr>
                                        <p:cTn id="17" dur="1" fill="hold">
                                          <p:stCondLst>
                                            <p:cond delay="0"/>
                                          </p:stCondLst>
                                        </p:cTn>
                                        <p:tgtEl>
                                          <p:spTgt spid="23578"/>
                                        </p:tgtEl>
                                        <p:attrNameLst>
                                          <p:attrName>style.visibility</p:attrName>
                                        </p:attrNameLst>
                                      </p:cBhvr>
                                      <p:to>
                                        <p:strVal val="visible"/>
                                      </p:to>
                                    </p:set>
                                    <p:animEffect transition="in" filter="dissolve">
                                      <p:cBhvr>
                                        <p:cTn id="18" dur="500"/>
                                        <p:tgtEl>
                                          <p:spTgt spid="2357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3561"/>
                                        </p:tgtEl>
                                        <p:attrNameLst>
                                          <p:attrName>style.visibility</p:attrName>
                                        </p:attrNameLst>
                                      </p:cBhvr>
                                      <p:to>
                                        <p:strVal val="visible"/>
                                      </p:to>
                                    </p:set>
                                    <p:animEffect transition="in" filter="dissolve">
                                      <p:cBhvr>
                                        <p:cTn id="21" dur="500"/>
                                        <p:tgtEl>
                                          <p:spTgt spid="2356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3579"/>
                                        </p:tgtEl>
                                        <p:attrNameLst>
                                          <p:attrName>style.visibility</p:attrName>
                                        </p:attrNameLst>
                                      </p:cBhvr>
                                      <p:to>
                                        <p:strVal val="visible"/>
                                      </p:to>
                                    </p:set>
                                    <p:animEffect transition="in" filter="dissolve">
                                      <p:cBhvr>
                                        <p:cTn id="24" dur="500"/>
                                        <p:tgtEl>
                                          <p:spTgt spid="23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autoUpdateAnimBg="0"/>
      <p:bldP spid="23560" grpId="0" autoUpdateAnimBg="0"/>
      <p:bldP spid="23561" grpId="0" autoUpdateAnimBg="0"/>
      <p:bldP spid="2357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813" name="Rectangle 45"/>
          <p:cNvSpPr>
            <a:spLocks noChangeArrowheads="1"/>
          </p:cNvSpPr>
          <p:nvPr/>
        </p:nvSpPr>
        <p:spPr bwMode="auto">
          <a:xfrm>
            <a:off x="227013" y="1295400"/>
            <a:ext cx="8975725" cy="1981200"/>
          </a:xfrm>
          <a:prstGeom prst="rect">
            <a:avLst/>
          </a:prstGeom>
          <a:solidFill>
            <a:srgbClr val="FCFEB9"/>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60770" name="Rectangle 2"/>
          <p:cNvSpPr>
            <a:spLocks noChangeArrowheads="1"/>
          </p:cNvSpPr>
          <p:nvPr/>
        </p:nvSpPr>
        <p:spPr bwMode="auto">
          <a:xfrm>
            <a:off x="227013" y="3429000"/>
            <a:ext cx="8991600" cy="3200400"/>
          </a:xfrm>
          <a:prstGeom prst="rect">
            <a:avLst/>
          </a:prstGeom>
          <a:solidFill>
            <a:srgbClr val="DBFFB8"/>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60772" name="Rectangle 4"/>
          <p:cNvSpPr>
            <a:spLocks noGrp="1" noChangeArrowheads="1"/>
          </p:cNvSpPr>
          <p:nvPr>
            <p:ph type="body" idx="1"/>
          </p:nvPr>
        </p:nvSpPr>
        <p:spPr>
          <a:xfrm>
            <a:off x="455613" y="1371600"/>
            <a:ext cx="6477000" cy="1981200"/>
          </a:xfrm>
        </p:spPr>
        <p:txBody>
          <a:bodyPr/>
          <a:lstStyle/>
          <a:p>
            <a:pPr marL="342900" indent="-342900">
              <a:lnSpc>
                <a:spcPct val="80000"/>
              </a:lnSpc>
              <a:buFontTx/>
              <a:buAutoNum type="arabicPeriod" startAt="5"/>
              <a:defRPr/>
            </a:pPr>
            <a:r>
              <a:rPr lang="en-US" altLang="en-US" sz="2800" smtClean="0">
                <a:effectLst>
                  <a:outerShdw blurRad="38100" dist="38100" dir="2700000" algn="tl">
                    <a:srgbClr val="FFFFFF"/>
                  </a:outerShdw>
                </a:effectLst>
                <a:latin typeface="Helvetica" charset="0"/>
              </a:rPr>
              <a:t>Check to make sure there are 8 electrons around each atom except H.  H should only have 2 electrons.  This includes SHARED pairs.  </a:t>
            </a:r>
          </a:p>
        </p:txBody>
      </p:sp>
      <p:sp>
        <p:nvSpPr>
          <p:cNvPr id="160781" name="Rectangle 13"/>
          <p:cNvSpPr>
            <a:spLocks noChangeArrowheads="1"/>
          </p:cNvSpPr>
          <p:nvPr/>
        </p:nvSpPr>
        <p:spPr bwMode="auto">
          <a:xfrm>
            <a:off x="908050" y="152400"/>
            <a:ext cx="7756525"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lstStyle/>
          <a:p>
            <a:pPr algn="ctr">
              <a:lnSpc>
                <a:spcPct val="90000"/>
              </a:lnSpc>
              <a:defRPr/>
            </a:pPr>
            <a:r>
              <a:rPr lang="en-US" altLang="en-US" sz="4400">
                <a:effectLst>
                  <a:outerShdw blurRad="38100" dist="38100" dir="2700000" algn="tl">
                    <a:srgbClr val="000000"/>
                  </a:outerShdw>
                </a:effectLst>
                <a:latin typeface="Helvetica" charset="0"/>
              </a:rPr>
              <a:t>Building a Dot Structure</a:t>
            </a:r>
          </a:p>
        </p:txBody>
      </p:sp>
      <p:sp>
        <p:nvSpPr>
          <p:cNvPr id="160791" name="Rectangle 23"/>
          <p:cNvSpPr>
            <a:spLocks noChangeArrowheads="1"/>
          </p:cNvSpPr>
          <p:nvPr/>
        </p:nvSpPr>
        <p:spPr bwMode="auto">
          <a:xfrm>
            <a:off x="379413" y="3581400"/>
            <a:ext cx="8382000" cy="3508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defRPr/>
            </a:pPr>
            <a:r>
              <a:rPr lang="en-US" altLang="en-US">
                <a:solidFill>
                  <a:schemeClr val="tx1"/>
                </a:solidFill>
                <a:effectLst>
                  <a:outerShdw blurRad="38100" dist="38100" dir="2700000" algn="tl">
                    <a:srgbClr val="FFFFFF"/>
                  </a:outerShdw>
                </a:effectLst>
                <a:latin typeface="Helvetica" charset="0"/>
              </a:rPr>
              <a:t>6. </a:t>
            </a:r>
            <a:r>
              <a:rPr lang="en-US" altLang="en-US">
                <a:solidFill>
                  <a:schemeClr val="tx1"/>
                </a:solidFill>
                <a:effectLst>
                  <a:outerShdw blurRad="38100" dist="38100" dir="2700000" algn="tl">
                    <a:srgbClr val="FFFFFF"/>
                  </a:outerShdw>
                </a:effectLst>
                <a:latin typeface="Arial" charset="0"/>
              </a:rPr>
              <a:t>Also, check the number of electrons in your drawing with the number of electrons from step 2.  If you have more electrons in the drawing than in step 2, you must make double or triple bonds.  If you have less electrons in the drawing than in step 2, you made a mistake!</a:t>
            </a:r>
          </a:p>
          <a:p>
            <a:pPr marL="457200" indent="-457200">
              <a:defRPr/>
            </a:pPr>
            <a:endParaRPr lang="en-US" altLang="en-US" b="0">
              <a:solidFill>
                <a:schemeClr val="tx1"/>
              </a:solidFill>
              <a:effectLst>
                <a:outerShdw blurRad="38100" dist="38100" dir="2700000" algn="tl">
                  <a:srgbClr val="FFFFFF"/>
                </a:outerShdw>
              </a:effectLst>
              <a:latin typeface="Helvetica" charset="0"/>
            </a:endParaRPr>
          </a:p>
        </p:txBody>
      </p:sp>
      <p:grpSp>
        <p:nvGrpSpPr>
          <p:cNvPr id="160804" name="Group 36"/>
          <p:cNvGrpSpPr>
            <a:grpSpLocks/>
          </p:cNvGrpSpPr>
          <p:nvPr/>
        </p:nvGrpSpPr>
        <p:grpSpPr bwMode="auto">
          <a:xfrm>
            <a:off x="7237413" y="1371600"/>
            <a:ext cx="1893887" cy="1492250"/>
            <a:chOff x="4238" y="2300"/>
            <a:chExt cx="1194" cy="940"/>
          </a:xfrm>
        </p:grpSpPr>
        <p:sp>
          <p:nvSpPr>
            <p:cNvPr id="160805" name="Rectangle 37"/>
            <p:cNvSpPr>
              <a:spLocks noChangeArrowheads="1"/>
            </p:cNvSpPr>
            <p:nvPr/>
          </p:nvSpPr>
          <p:spPr bwMode="auto">
            <a:xfrm>
              <a:off x="4238" y="2371"/>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latin typeface="Arial" charset="0"/>
              </a:endParaRPr>
            </a:p>
          </p:txBody>
        </p:sp>
        <p:sp>
          <p:nvSpPr>
            <p:cNvPr id="160806" name="Rectangle 38"/>
            <p:cNvSpPr>
              <a:spLocks noChangeArrowheads="1"/>
            </p:cNvSpPr>
            <p:nvPr/>
          </p:nvSpPr>
          <p:spPr bwMode="auto">
            <a:xfrm>
              <a:off x="4779" y="2300"/>
              <a:ext cx="6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60807" name="Rectangle 39"/>
            <p:cNvSpPr>
              <a:spLocks noChangeArrowheads="1"/>
            </p:cNvSpPr>
            <p:nvPr/>
          </p:nvSpPr>
          <p:spPr bwMode="auto">
            <a:xfrm>
              <a:off x="5224" y="2363"/>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latin typeface="Arial" charset="0"/>
              </a:endParaRPr>
            </a:p>
          </p:txBody>
        </p:sp>
        <p:sp>
          <p:nvSpPr>
            <p:cNvPr id="160808" name="Rectangle 40"/>
            <p:cNvSpPr>
              <a:spLocks noChangeArrowheads="1"/>
            </p:cNvSpPr>
            <p:nvPr/>
          </p:nvSpPr>
          <p:spPr bwMode="auto">
            <a:xfrm>
              <a:off x="4747" y="2894"/>
              <a:ext cx="20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latin typeface="Arial" charset="0"/>
              </a:endParaRPr>
            </a:p>
          </p:txBody>
        </p:sp>
        <p:sp>
          <p:nvSpPr>
            <p:cNvPr id="160809" name="Rectangle 41"/>
            <p:cNvSpPr>
              <a:spLocks noChangeArrowheads="1"/>
            </p:cNvSpPr>
            <p:nvPr/>
          </p:nvSpPr>
          <p:spPr bwMode="auto">
            <a:xfrm>
              <a:off x="4731" y="2378"/>
              <a:ext cx="20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BB00"/>
                  </a:solidFill>
                  <a:latin typeface="Geneva" charset="0"/>
                </a:rPr>
                <a:t>N</a:t>
              </a:r>
              <a:endParaRPr lang="en-US" altLang="en-US">
                <a:effectLst>
                  <a:outerShdw blurRad="38100" dist="38100" dir="2700000" algn="tl">
                    <a:srgbClr val="000000"/>
                  </a:outerShdw>
                </a:effectLst>
                <a:latin typeface="Arial" charset="0"/>
              </a:endParaRPr>
            </a:p>
          </p:txBody>
        </p:sp>
        <p:sp>
          <p:nvSpPr>
            <p:cNvPr id="160810" name="Line 42"/>
            <p:cNvSpPr>
              <a:spLocks noChangeShapeType="1"/>
            </p:cNvSpPr>
            <p:nvPr/>
          </p:nvSpPr>
          <p:spPr bwMode="auto">
            <a:xfrm>
              <a:off x="4449" y="2534"/>
              <a:ext cx="24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0811" name="Line 43"/>
            <p:cNvSpPr>
              <a:spLocks noChangeShapeType="1"/>
            </p:cNvSpPr>
            <p:nvPr/>
          </p:nvSpPr>
          <p:spPr bwMode="auto">
            <a:xfrm>
              <a:off x="4950" y="2534"/>
              <a:ext cx="24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0812" name="Line 44"/>
            <p:cNvSpPr>
              <a:spLocks noChangeShapeType="1"/>
            </p:cNvSpPr>
            <p:nvPr/>
          </p:nvSpPr>
          <p:spPr bwMode="auto">
            <a:xfrm>
              <a:off x="4831" y="2685"/>
              <a:ext cx="1" cy="21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0772">
                                            <p:txEl>
                                              <p:pRg st="0" end="0"/>
                                            </p:txEl>
                                          </p:spTgt>
                                        </p:tgtEl>
                                        <p:attrNameLst>
                                          <p:attrName>style.visibility</p:attrName>
                                        </p:attrNameLst>
                                      </p:cBhvr>
                                      <p:to>
                                        <p:strVal val="visible"/>
                                      </p:to>
                                    </p:set>
                                    <p:animEffect transition="in" filter="dissolve">
                                      <p:cBhvr>
                                        <p:cTn id="7" dur="500"/>
                                        <p:tgtEl>
                                          <p:spTgt spid="160772">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60804"/>
                                        </p:tgtEl>
                                        <p:attrNameLst>
                                          <p:attrName>style.visibility</p:attrName>
                                        </p:attrNameLst>
                                      </p:cBhvr>
                                      <p:to>
                                        <p:strVal val="visible"/>
                                      </p:to>
                                    </p:set>
                                    <p:animEffect transition="in" filter="dissolve">
                                      <p:cBhvr>
                                        <p:cTn id="10" dur="500"/>
                                        <p:tgtEl>
                                          <p:spTgt spid="16080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0791"/>
                                        </p:tgtEl>
                                        <p:attrNameLst>
                                          <p:attrName>style.visibility</p:attrName>
                                        </p:attrNameLst>
                                      </p:cBhvr>
                                      <p:to>
                                        <p:strVal val="visible"/>
                                      </p:to>
                                    </p:set>
                                    <p:animEffect transition="in" filter="dissolve">
                                      <p:cBhvr>
                                        <p:cTn id="15" dur="500"/>
                                        <p:tgtEl>
                                          <p:spTgt spid="160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2" grpId="0" build="p" autoUpdateAnimBg="0"/>
      <p:bldP spid="16079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solidFill>
            <a:srgbClr val="FFC5CF"/>
          </a:solidFill>
          <a:effectLst>
            <a:outerShdw dist="107763" dir="2700000" algn="ctr" rotWithShape="0">
              <a:schemeClr val="bg2"/>
            </a:outerShdw>
          </a:effectLst>
          <a:extLst>
            <a:ext uri="{91240B29-F687-4F45-9708-019B960494DF}">
              <a14:hiddenLine xmlns:a14="http://schemas.microsoft.com/office/drawing/2010/main" w="25400">
                <a:solidFill>
                  <a:schemeClr val="tx1"/>
                </a:solidFill>
                <a:miter lim="800000"/>
                <a:headEnd/>
                <a:tailEnd/>
              </a14:hiddenLine>
            </a:ext>
          </a:extLst>
        </p:spPr>
        <p:txBody>
          <a:bodyPr/>
          <a:lstStyle/>
          <a:p>
            <a:pPr>
              <a:defRPr/>
            </a:pPr>
            <a:r>
              <a:rPr lang="en-US" altLang="en-US" sz="4000" smtClean="0">
                <a:effectLst>
                  <a:outerShdw blurRad="38100" dist="38100" dir="2700000" algn="tl">
                    <a:srgbClr val="FFFFFF"/>
                  </a:outerShdw>
                </a:effectLst>
                <a:latin typeface="Comic Sans MS" pitchFamily="66" charset="0"/>
              </a:rPr>
              <a:t>Carbon Dioxide, CO</a:t>
            </a:r>
            <a:r>
              <a:rPr lang="en-US" altLang="en-US" sz="4000" baseline="-25000" smtClean="0">
                <a:effectLst>
                  <a:outerShdw blurRad="38100" dist="38100" dir="2700000" algn="tl">
                    <a:srgbClr val="FFFFFF"/>
                  </a:outerShdw>
                </a:effectLst>
                <a:latin typeface="Comic Sans MS" pitchFamily="66" charset="0"/>
              </a:rPr>
              <a:t>2</a:t>
            </a:r>
            <a:endParaRPr lang="en-US" altLang="en-US" sz="4000" baseline="-25000" smtClean="0">
              <a:effectLst>
                <a:outerShdw blurRad="38100" dist="38100" dir="2700000" algn="tl">
                  <a:srgbClr val="FFFFFF"/>
                </a:outerShdw>
              </a:effectLst>
              <a:latin typeface="Helvetica" charset="0"/>
            </a:endParaRPr>
          </a:p>
        </p:txBody>
      </p:sp>
      <p:sp>
        <p:nvSpPr>
          <p:cNvPr id="31747" name="Rectangle 3"/>
          <p:cNvSpPr>
            <a:spLocks noGrp="1" noChangeArrowheads="1"/>
          </p:cNvSpPr>
          <p:nvPr>
            <p:ph type="body" sz="half" idx="1"/>
          </p:nvPr>
        </p:nvSpPr>
        <p:spPr>
          <a:xfrm>
            <a:off x="455613" y="1981200"/>
            <a:ext cx="8229600" cy="4114800"/>
          </a:xfrm>
        </p:spPr>
        <p:txBody>
          <a:bodyPr/>
          <a:lstStyle/>
          <a:p>
            <a:pPr>
              <a:buFontTx/>
              <a:buNone/>
              <a:defRPr/>
            </a:pPr>
            <a:r>
              <a:rPr lang="en-US" altLang="en-US" sz="2800" smtClean="0">
                <a:effectLst>
                  <a:outerShdw blurRad="38100" dist="38100" dir="2700000" algn="tl">
                    <a:srgbClr val="FFFFFF"/>
                  </a:outerShdw>
                </a:effectLst>
                <a:latin typeface="Helvetica" charset="0"/>
              </a:rPr>
              <a:t>1.  Central atom  =  </a:t>
            </a:r>
          </a:p>
          <a:p>
            <a:pPr>
              <a:buFontTx/>
              <a:buNone/>
              <a:defRPr/>
            </a:pPr>
            <a:r>
              <a:rPr lang="en-US" altLang="en-US" sz="2800" smtClean="0">
                <a:effectLst>
                  <a:outerShdw blurRad="38100" dist="38100" dir="2700000" algn="tl">
                    <a:srgbClr val="FFFFFF"/>
                  </a:outerShdw>
                </a:effectLst>
                <a:latin typeface="Helvetica" charset="0"/>
              </a:rPr>
              <a:t>2.  Valence electrons  =</a:t>
            </a:r>
          </a:p>
          <a:p>
            <a:pPr>
              <a:buFontTx/>
              <a:buNone/>
              <a:defRPr/>
            </a:pPr>
            <a:r>
              <a:rPr lang="en-US" altLang="en-US" sz="2800" smtClean="0">
                <a:effectLst>
                  <a:outerShdw blurRad="38100" dist="38100" dir="2700000" algn="tl">
                    <a:srgbClr val="FFFFFF"/>
                  </a:outerShdw>
                </a:effectLst>
                <a:latin typeface="Helvetica" charset="0"/>
              </a:rPr>
              <a:t>3.  Form bonds.</a:t>
            </a:r>
            <a:endParaRPr lang="en-US" altLang="en-US" sz="2800" smtClean="0">
              <a:solidFill>
                <a:srgbClr val="FCFEB9"/>
              </a:solidFill>
              <a:effectLst>
                <a:outerShdw blurRad="38100" dist="38100" dir="2700000" algn="tl">
                  <a:srgbClr val="000000"/>
                </a:outerShdw>
              </a:effectLst>
              <a:latin typeface="Helvetica" charset="0"/>
            </a:endParaRPr>
          </a:p>
        </p:txBody>
      </p:sp>
      <p:pic>
        <p:nvPicPr>
          <p:cNvPr id="3174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013" y="3505200"/>
            <a:ext cx="2474912" cy="635000"/>
          </a:xfrm>
          <a:prstGeom prst="rect">
            <a:avLst/>
          </a:prstGeom>
          <a:solidFill>
            <a:srgbClr val="FCFEB9"/>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0" name="Rectangle 6"/>
          <p:cNvSpPr>
            <a:spLocks noChangeArrowheads="1"/>
          </p:cNvSpPr>
          <p:nvPr/>
        </p:nvSpPr>
        <p:spPr bwMode="auto">
          <a:xfrm>
            <a:off x="455613" y="4191000"/>
            <a:ext cx="7069137"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a:solidFill>
                  <a:schemeClr val="tx1"/>
                </a:solidFill>
                <a:effectLst>
                  <a:outerShdw blurRad="38100" dist="38100" dir="2700000" algn="tl">
                    <a:srgbClr val="FFFFFF"/>
                  </a:outerShdw>
                </a:effectLst>
                <a:latin typeface="Helvetica" charset="0"/>
              </a:rPr>
              <a:t>4.  Place lone pairs on outer atoms.</a:t>
            </a:r>
            <a:endParaRPr lang="en-US" altLang="en-US" b="0">
              <a:solidFill>
                <a:schemeClr val="tx1"/>
              </a:solidFill>
              <a:effectLst>
                <a:outerShdw blurRad="38100" dist="38100" dir="2700000" algn="tl">
                  <a:srgbClr val="FFFFFF"/>
                </a:outerShdw>
              </a:effectLst>
              <a:latin typeface="Helvetica" charset="0"/>
            </a:endParaRPr>
          </a:p>
        </p:txBody>
      </p:sp>
      <p:sp>
        <p:nvSpPr>
          <p:cNvPr id="31751" name="Rectangle 7"/>
          <p:cNvSpPr>
            <a:spLocks noChangeArrowheads="1"/>
          </p:cNvSpPr>
          <p:nvPr/>
        </p:nvSpPr>
        <p:spPr bwMode="auto">
          <a:xfrm>
            <a:off x="3884613" y="3581400"/>
            <a:ext cx="566737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a:solidFill>
                  <a:srgbClr val="FF070F"/>
                </a:solidFill>
                <a:effectLst>
                  <a:outerShdw blurRad="38100" dist="38100" dir="2700000" algn="tl">
                    <a:srgbClr val="000000"/>
                  </a:outerShdw>
                </a:effectLst>
                <a:latin typeface="Helvetica" charset="0"/>
              </a:rPr>
              <a:t>This leaves 12 electrons (6 pair).</a:t>
            </a:r>
            <a:endParaRPr lang="en-US" altLang="en-US">
              <a:solidFill>
                <a:srgbClr val="FCFEB9"/>
              </a:solidFill>
              <a:effectLst>
                <a:outerShdw blurRad="38100" dist="38100" dir="2700000" algn="tl">
                  <a:srgbClr val="000000"/>
                </a:outerShdw>
              </a:effectLst>
              <a:latin typeface="Helvetica" charset="0"/>
            </a:endParaRPr>
          </a:p>
        </p:txBody>
      </p:sp>
      <p:pic>
        <p:nvPicPr>
          <p:cNvPr id="31754" name="Picture 10" descr="carbon dioxid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12813" y="4648200"/>
            <a:ext cx="3503612" cy="1095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7" name="Rectangle 13"/>
          <p:cNvSpPr>
            <a:spLocks noChangeArrowheads="1"/>
          </p:cNvSpPr>
          <p:nvPr/>
        </p:nvSpPr>
        <p:spPr bwMode="auto">
          <a:xfrm>
            <a:off x="531813" y="5715000"/>
            <a:ext cx="8991600" cy="94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a:solidFill>
                  <a:schemeClr val="tx1"/>
                </a:solidFill>
                <a:effectLst>
                  <a:outerShdw blurRad="38100" dist="38100" dir="2700000" algn="tl">
                    <a:srgbClr val="FFFFFF"/>
                  </a:outerShdw>
                </a:effectLst>
                <a:latin typeface="Arial" charset="0"/>
              </a:rPr>
              <a:t>5.  Check to see that all atoms have 8 electrons around it except for H, which can have 2.</a:t>
            </a:r>
          </a:p>
        </p:txBody>
      </p:sp>
      <p:sp>
        <p:nvSpPr>
          <p:cNvPr id="31758" name="Text Box 14"/>
          <p:cNvSpPr txBox="1">
            <a:spLocks noChangeArrowheads="1"/>
          </p:cNvSpPr>
          <p:nvPr/>
        </p:nvSpPr>
        <p:spPr bwMode="auto">
          <a:xfrm>
            <a:off x="5484813" y="1981200"/>
            <a:ext cx="4192587"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effectLst>
                  <a:outerShdw blurRad="38100" dist="38100" dir="2700000" algn="tl">
                    <a:srgbClr val="000000"/>
                  </a:outerShdw>
                </a:effectLst>
                <a:latin typeface="Arial" charset="0"/>
              </a:rPr>
              <a:t>C  4 e-</a:t>
            </a:r>
            <a:br>
              <a:rPr lang="en-US" sz="2400">
                <a:effectLst>
                  <a:outerShdw blurRad="38100" dist="38100" dir="2700000" algn="tl">
                    <a:srgbClr val="000000"/>
                  </a:outerShdw>
                </a:effectLst>
                <a:latin typeface="Arial" charset="0"/>
              </a:rPr>
            </a:br>
            <a:r>
              <a:rPr lang="en-US" sz="2400">
                <a:effectLst>
                  <a:outerShdw blurRad="38100" dist="38100" dir="2700000" algn="tl">
                    <a:srgbClr val="000000"/>
                  </a:outerShdw>
                </a:effectLst>
                <a:latin typeface="Arial" charset="0"/>
              </a:rPr>
              <a:t>O  6 e- X 2 O’s = 12 e-</a:t>
            </a:r>
            <a:br>
              <a:rPr lang="en-US" sz="2400">
                <a:effectLst>
                  <a:outerShdw blurRad="38100" dist="38100" dir="2700000" algn="tl">
                    <a:srgbClr val="000000"/>
                  </a:outerShdw>
                </a:effectLst>
                <a:latin typeface="Arial" charset="0"/>
              </a:rPr>
            </a:br>
            <a:r>
              <a:rPr lang="en-US" sz="2400">
                <a:effectLst>
                  <a:outerShdw blurRad="38100" dist="38100" dir="2700000" algn="tl">
                    <a:srgbClr val="000000"/>
                  </a:outerShdw>
                </a:effectLst>
                <a:latin typeface="Arial" charset="0"/>
              </a:rPr>
              <a:t>Total: 16 valence electrons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ssolve">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dissolve">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58"/>
                                        </p:tgtEl>
                                        <p:attrNameLst>
                                          <p:attrName>style.visibility</p:attrName>
                                        </p:attrNameLst>
                                      </p:cBhvr>
                                      <p:to>
                                        <p:strVal val="visible"/>
                                      </p:to>
                                    </p:set>
                                    <p:animEffect transition="in" filter="dissolve">
                                      <p:cBhvr>
                                        <p:cTn id="17" dur="500"/>
                                        <p:tgtEl>
                                          <p:spTgt spid="317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dissolve">
                                      <p:cBhvr>
                                        <p:cTn id="22" dur="500"/>
                                        <p:tgtEl>
                                          <p:spTgt spid="317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1748"/>
                                        </p:tgtEl>
                                        <p:attrNameLst>
                                          <p:attrName>style.visibility</p:attrName>
                                        </p:attrNameLst>
                                      </p:cBhvr>
                                      <p:to>
                                        <p:strVal val="visible"/>
                                      </p:to>
                                    </p:set>
                                    <p:animEffect transition="in" filter="dissolve">
                                      <p:cBhvr>
                                        <p:cTn id="27" dur="500"/>
                                        <p:tgtEl>
                                          <p:spTgt spid="3174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1751"/>
                                        </p:tgtEl>
                                        <p:attrNameLst>
                                          <p:attrName>style.visibility</p:attrName>
                                        </p:attrNameLst>
                                      </p:cBhvr>
                                      <p:to>
                                        <p:strVal val="visible"/>
                                      </p:to>
                                    </p:set>
                                    <p:animEffect transition="in" filter="dissolve">
                                      <p:cBhvr>
                                        <p:cTn id="30" dur="500"/>
                                        <p:tgtEl>
                                          <p:spTgt spid="3175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1750"/>
                                        </p:tgtEl>
                                        <p:attrNameLst>
                                          <p:attrName>style.visibility</p:attrName>
                                        </p:attrNameLst>
                                      </p:cBhvr>
                                      <p:to>
                                        <p:strVal val="visible"/>
                                      </p:to>
                                    </p:set>
                                    <p:animEffect transition="in" filter="dissolve">
                                      <p:cBhvr>
                                        <p:cTn id="35" dur="500"/>
                                        <p:tgtEl>
                                          <p:spTgt spid="3175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31754"/>
                                        </p:tgtEl>
                                        <p:attrNameLst>
                                          <p:attrName>style.visibility</p:attrName>
                                        </p:attrNameLst>
                                      </p:cBhvr>
                                      <p:to>
                                        <p:strVal val="visible"/>
                                      </p:to>
                                    </p:set>
                                    <p:animEffect transition="in" filter="dissolve">
                                      <p:cBhvr>
                                        <p:cTn id="40" dur="500"/>
                                        <p:tgtEl>
                                          <p:spTgt spid="3175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1757"/>
                                        </p:tgtEl>
                                        <p:attrNameLst>
                                          <p:attrName>style.visibility</p:attrName>
                                        </p:attrNameLst>
                                      </p:cBhvr>
                                      <p:to>
                                        <p:strVal val="visible"/>
                                      </p:to>
                                    </p:set>
                                    <p:animEffect transition="in" filter="dissolve">
                                      <p:cBhvr>
                                        <p:cTn id="45" dur="500"/>
                                        <p:tgtEl>
                                          <p:spTgt spid="31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31750" grpId="0" autoUpdateAnimBg="0"/>
      <p:bldP spid="31751" grpId="0" autoUpdateAnimBg="0"/>
      <p:bldP spid="31757" grpId="0"/>
      <p:bldP spid="317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370013" y="304800"/>
            <a:ext cx="7159625" cy="1143000"/>
          </a:xfrm>
          <a:solidFill>
            <a:srgbClr val="FFC5CF"/>
          </a:solidFill>
          <a:effectLst>
            <a:outerShdw dist="107763" dir="2700000" algn="ctr" rotWithShape="0">
              <a:schemeClr val="bg2"/>
            </a:outerShdw>
          </a:effectLst>
          <a:extLst>
            <a:ext uri="{91240B29-F687-4F45-9708-019B960494DF}">
              <a14:hiddenLine xmlns:a14="http://schemas.microsoft.com/office/drawing/2010/main" w="25400">
                <a:solidFill>
                  <a:schemeClr val="tx1"/>
                </a:solidFill>
                <a:miter lim="800000"/>
                <a:headEnd/>
                <a:tailEnd/>
              </a14:hiddenLine>
            </a:ext>
          </a:extLst>
        </p:spPr>
        <p:txBody>
          <a:bodyPr/>
          <a:lstStyle/>
          <a:p>
            <a:pPr>
              <a:defRPr/>
            </a:pPr>
            <a:r>
              <a:rPr lang="en-US" altLang="en-US" sz="4000" smtClean="0">
                <a:effectLst>
                  <a:outerShdw blurRad="38100" dist="38100" dir="2700000" algn="tl">
                    <a:srgbClr val="FFFFFF"/>
                  </a:outerShdw>
                </a:effectLst>
                <a:latin typeface="Comic Sans MS" pitchFamily="66" charset="0"/>
              </a:rPr>
              <a:t>Carbon Dioxide, CO</a:t>
            </a:r>
            <a:r>
              <a:rPr lang="en-US" altLang="en-US" sz="4000" baseline="-25000" smtClean="0">
                <a:effectLst>
                  <a:outerShdw blurRad="38100" dist="38100" dir="2700000" algn="tl">
                    <a:srgbClr val="FFFFFF"/>
                  </a:outerShdw>
                </a:effectLst>
                <a:latin typeface="Comic Sans MS" pitchFamily="66" charset="0"/>
              </a:rPr>
              <a:t>2</a:t>
            </a:r>
          </a:p>
        </p:txBody>
      </p:sp>
      <p:pic>
        <p:nvPicPr>
          <p:cNvPr id="5939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13" y="5410200"/>
            <a:ext cx="2955925" cy="1104900"/>
          </a:xfrm>
          <a:prstGeom prst="rect">
            <a:avLst/>
          </a:prstGeom>
          <a:solidFill>
            <a:srgbClr val="FCFEB9"/>
          </a:solidFill>
          <a:ln>
            <a:noFill/>
          </a:ln>
          <a:effectLst>
            <a:outerShdw dist="71842" dir="2700000" algn="ctr" rotWithShape="0">
              <a:schemeClr val="bg2"/>
            </a:outerShdw>
          </a:effectLst>
          <a:extLst>
            <a:ext uri="{91240B29-F687-4F45-9708-019B960494DF}">
              <a14:hiddenLine xmlns:a14="http://schemas.microsoft.com/office/drawing/2010/main" w="50800">
                <a:solidFill>
                  <a:schemeClr val="tx1"/>
                </a:solidFill>
                <a:miter lim="800000"/>
                <a:headEnd/>
                <a:tailEnd/>
              </a14:hiddenLine>
            </a:ext>
          </a:extLst>
        </p:spPr>
      </p:pic>
      <p:pic>
        <p:nvPicPr>
          <p:cNvPr id="59398"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613" y="5486400"/>
            <a:ext cx="3700462" cy="1136650"/>
          </a:xfrm>
          <a:prstGeom prst="rect">
            <a:avLst/>
          </a:prstGeom>
          <a:solidFill>
            <a:srgbClr val="FCFEB9"/>
          </a:solidFill>
          <a:ln>
            <a:noFill/>
          </a:ln>
          <a:effectLst>
            <a:outerShdw dist="89803" dir="2700000" algn="ctr" rotWithShape="0">
              <a:schemeClr val="bg2"/>
            </a:outerShdw>
          </a:effectLst>
          <a:extLst>
            <a:ext uri="{91240B29-F687-4F45-9708-019B960494DF}">
              <a14:hiddenLine xmlns:a14="http://schemas.microsoft.com/office/drawing/2010/main" w="50800">
                <a:solidFill>
                  <a:schemeClr val="tx1"/>
                </a:solidFill>
                <a:miter lim="800000"/>
                <a:headEnd/>
                <a:tailEnd/>
              </a14:hiddenLine>
            </a:ext>
          </a:extLst>
        </p:spPr>
      </p:pic>
      <p:sp>
        <p:nvSpPr>
          <p:cNvPr id="59399" name="Line 7"/>
          <p:cNvSpPr>
            <a:spLocks noChangeShapeType="1"/>
          </p:cNvSpPr>
          <p:nvPr/>
        </p:nvSpPr>
        <p:spPr bwMode="auto">
          <a:xfrm>
            <a:off x="4113213" y="6096000"/>
            <a:ext cx="771525"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59401" name="Rectangle 9"/>
          <p:cNvSpPr>
            <a:spLocks noChangeArrowheads="1"/>
          </p:cNvSpPr>
          <p:nvPr/>
        </p:nvSpPr>
        <p:spPr bwMode="auto">
          <a:xfrm>
            <a:off x="989013" y="3352800"/>
            <a:ext cx="8074025" cy="1917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sz="2400">
                <a:solidFill>
                  <a:schemeClr val="tx1"/>
                </a:solidFill>
                <a:effectLst>
                  <a:outerShdw blurRad="38100" dist="38100" dir="2700000" algn="tl">
                    <a:srgbClr val="FFFFFF"/>
                  </a:outerShdw>
                </a:effectLst>
                <a:latin typeface="Helvetica" charset="0"/>
              </a:rPr>
              <a:t>6.  There are too many electrons in our drawing.  We must form DOUBLE BONDS between C and O.  Instead of sharing only 1 pair, a double bond shares 2 pairs.  So one pair is taken away from each atom and replaced with another bond.</a:t>
            </a:r>
          </a:p>
        </p:txBody>
      </p:sp>
      <p:pic>
        <p:nvPicPr>
          <p:cNvPr id="21511" name="Picture 11" descr="carbon dioxide"/>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408613" y="1600200"/>
            <a:ext cx="4267200" cy="1333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405" name="Text Box 13"/>
          <p:cNvSpPr txBox="1">
            <a:spLocks noChangeArrowheads="1"/>
          </p:cNvSpPr>
          <p:nvPr/>
        </p:nvSpPr>
        <p:spPr bwMode="auto">
          <a:xfrm>
            <a:off x="227013" y="1600200"/>
            <a:ext cx="5257800" cy="1735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a:effectLst>
                  <a:outerShdw blurRad="38100" dist="38100" dir="2700000" algn="tl">
                    <a:srgbClr val="000000"/>
                  </a:outerShdw>
                </a:effectLst>
                <a:latin typeface="Arial" charset="0"/>
              </a:rPr>
              <a:t>C  4 e-</a:t>
            </a:r>
            <a:br>
              <a:rPr lang="en-US" sz="2400">
                <a:effectLst>
                  <a:outerShdw blurRad="38100" dist="38100" dir="2700000" algn="tl">
                    <a:srgbClr val="000000"/>
                  </a:outerShdw>
                </a:effectLst>
                <a:latin typeface="Arial" charset="0"/>
              </a:rPr>
            </a:br>
            <a:r>
              <a:rPr lang="en-US" sz="2400">
                <a:effectLst>
                  <a:outerShdw blurRad="38100" dist="38100" dir="2700000" algn="tl">
                    <a:srgbClr val="000000"/>
                  </a:outerShdw>
                </a:effectLst>
                <a:latin typeface="Arial" charset="0"/>
              </a:rPr>
              <a:t>O  6 e- X 2 O’s = 12 e-</a:t>
            </a:r>
            <a:br>
              <a:rPr lang="en-US" sz="2400">
                <a:effectLst>
                  <a:outerShdw blurRad="38100" dist="38100" dir="2700000" algn="tl">
                    <a:srgbClr val="000000"/>
                  </a:outerShdw>
                </a:effectLst>
                <a:latin typeface="Arial" charset="0"/>
              </a:rPr>
            </a:br>
            <a:r>
              <a:rPr lang="en-US" sz="2400">
                <a:effectLst>
                  <a:outerShdw blurRad="38100" dist="38100" dir="2700000" algn="tl">
                    <a:srgbClr val="000000"/>
                  </a:outerShdw>
                </a:effectLst>
                <a:latin typeface="Arial" charset="0"/>
              </a:rPr>
              <a:t>Total: 16 valence electrons</a:t>
            </a:r>
          </a:p>
          <a:p>
            <a:pPr>
              <a:spcBef>
                <a:spcPct val="50000"/>
              </a:spcBef>
              <a:defRPr/>
            </a:pPr>
            <a:r>
              <a:rPr lang="en-US" sz="2400">
                <a:solidFill>
                  <a:schemeClr val="hlink"/>
                </a:solidFill>
                <a:effectLst>
                  <a:outerShdw blurRad="38100" dist="38100" dir="2700000" algn="tl">
                    <a:srgbClr val="000000"/>
                  </a:outerShdw>
                </a:effectLst>
                <a:latin typeface="Arial" charset="0"/>
              </a:rPr>
              <a:t>How many are in the drawing?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401"/>
                                        </p:tgtEl>
                                        <p:attrNameLst>
                                          <p:attrName>style.visibility</p:attrName>
                                        </p:attrNameLst>
                                      </p:cBhvr>
                                      <p:to>
                                        <p:strVal val="visible"/>
                                      </p:to>
                                    </p:set>
                                    <p:animEffect transition="in" filter="dissolve">
                                      <p:cBhvr>
                                        <p:cTn id="7" dur="500"/>
                                        <p:tgtEl>
                                          <p:spTgt spid="59401"/>
                                        </p:tgtEl>
                                      </p:cBhvr>
                                    </p:animEffect>
                                  </p:childTnLst>
                                </p:cTn>
                              </p:par>
                              <p:par>
                                <p:cTn id="8" presetID="9" presetClass="entr" presetSubtype="0" fill="hold" nodeType="withEffect">
                                  <p:stCondLst>
                                    <p:cond delay="0"/>
                                  </p:stCondLst>
                                  <p:childTnLst>
                                    <p:set>
                                      <p:cBhvr>
                                        <p:cTn id="9" dur="1" fill="hold">
                                          <p:stCondLst>
                                            <p:cond delay="0"/>
                                          </p:stCondLst>
                                        </p:cTn>
                                        <p:tgtEl>
                                          <p:spTgt spid="59397"/>
                                        </p:tgtEl>
                                        <p:attrNameLst>
                                          <p:attrName>style.visibility</p:attrName>
                                        </p:attrNameLst>
                                      </p:cBhvr>
                                      <p:to>
                                        <p:strVal val="visible"/>
                                      </p:to>
                                    </p:set>
                                    <p:animEffect transition="in" filter="dissolve">
                                      <p:cBhvr>
                                        <p:cTn id="10" dur="500"/>
                                        <p:tgtEl>
                                          <p:spTgt spid="59397"/>
                                        </p:tgtEl>
                                      </p:cBhvr>
                                    </p:animEffect>
                                  </p:childTnLst>
                                </p:cTn>
                              </p:par>
                              <p:par>
                                <p:cTn id="11" presetID="9" presetClass="entr" presetSubtype="0" fill="hold" nodeType="withEffect">
                                  <p:stCondLst>
                                    <p:cond delay="0"/>
                                  </p:stCondLst>
                                  <p:childTnLst>
                                    <p:set>
                                      <p:cBhvr>
                                        <p:cTn id="12" dur="1" fill="hold">
                                          <p:stCondLst>
                                            <p:cond delay="0"/>
                                          </p:stCondLst>
                                        </p:cTn>
                                        <p:tgtEl>
                                          <p:spTgt spid="59399"/>
                                        </p:tgtEl>
                                        <p:attrNameLst>
                                          <p:attrName>style.visibility</p:attrName>
                                        </p:attrNameLst>
                                      </p:cBhvr>
                                      <p:to>
                                        <p:strVal val="visible"/>
                                      </p:to>
                                    </p:set>
                                    <p:animEffect transition="in" filter="dissolve">
                                      <p:cBhvr>
                                        <p:cTn id="13" dur="500"/>
                                        <p:tgtEl>
                                          <p:spTgt spid="5939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59398"/>
                                        </p:tgtEl>
                                        <p:attrNameLst>
                                          <p:attrName>style.visibility</p:attrName>
                                        </p:attrNameLst>
                                      </p:cBhvr>
                                      <p:to>
                                        <p:strVal val="visible"/>
                                      </p:to>
                                    </p:set>
                                    <p:animEffect transition="in" filter="dissolve">
                                      <p:cBhvr>
                                        <p:cTn id="18" dur="5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14400" y="457200"/>
            <a:ext cx="4037013" cy="2895600"/>
          </a:xfrm>
        </p:spPr>
        <p:txBody>
          <a:bodyPr/>
          <a:lstStyle/>
          <a:p>
            <a:pPr algn="l">
              <a:defRPr/>
            </a:pPr>
            <a:r>
              <a:rPr lang="en-US" altLang="en-US" sz="4000" smtClean="0">
                <a:solidFill>
                  <a:schemeClr val="tx1"/>
                </a:solidFill>
                <a:effectLst>
                  <a:outerShdw blurRad="38100" dist="38100" dir="2700000" algn="tl">
                    <a:srgbClr val="FFFFFF"/>
                  </a:outerShdw>
                </a:effectLst>
                <a:latin typeface="Helvetica" charset="0"/>
              </a:rPr>
              <a:t>Double and even triple bonds are commonly observed for C, N, P, O, and S</a:t>
            </a:r>
            <a:endParaRPr lang="en-US" altLang="en-US" sz="4000" smtClean="0">
              <a:solidFill>
                <a:srgbClr val="FCFEB9"/>
              </a:solidFill>
              <a:effectLst>
                <a:outerShdw blurRad="38100" dist="38100" dir="2700000" algn="tl">
                  <a:srgbClr val="000000"/>
                </a:outerShdw>
              </a:effectLst>
              <a:latin typeface="Helvetica" charset="0"/>
            </a:endParaRPr>
          </a:p>
        </p:txBody>
      </p:sp>
      <p:pic>
        <p:nvPicPr>
          <p:cNvPr id="2253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913" y="5254625"/>
            <a:ext cx="3414712" cy="908050"/>
          </a:xfrm>
          <a:prstGeom prst="rect">
            <a:avLst/>
          </a:prstGeom>
          <a:solidFill>
            <a:srgbClr val="FCFEB9"/>
          </a:solidFill>
          <a:ln>
            <a:noFill/>
          </a:ln>
          <a:effectLst>
            <a:outerShdw dist="107763" dir="2700000" algn="ctr" rotWithShape="0">
              <a:schemeClr val="bg2"/>
            </a:outerShdw>
          </a:effectLst>
          <a:extLst>
            <a:ext uri="{91240B29-F687-4F45-9708-019B960494DF}">
              <a14:hiddenLine xmlns:a14="http://schemas.microsoft.com/office/drawing/2010/main" w="50800">
                <a:solidFill>
                  <a:schemeClr val="tx1"/>
                </a:solidFill>
                <a:miter lim="800000"/>
                <a:headEnd/>
                <a:tailEnd/>
              </a14:hiddenLine>
            </a:ext>
          </a:extLst>
        </p:spPr>
      </p:pic>
      <p:pic>
        <p:nvPicPr>
          <p:cNvPr id="22532"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3708400"/>
            <a:ext cx="3033712" cy="2489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9675" y="266700"/>
            <a:ext cx="2970213" cy="2667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3350" y="2395538"/>
            <a:ext cx="2682875" cy="2524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7" name="Rectangle 7"/>
          <p:cNvSpPr>
            <a:spLocks noChangeArrowheads="1"/>
          </p:cNvSpPr>
          <p:nvPr/>
        </p:nvSpPr>
        <p:spPr bwMode="auto">
          <a:xfrm>
            <a:off x="6429375" y="473075"/>
            <a:ext cx="1104900"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altLang="en-US">
                <a:solidFill>
                  <a:schemeClr val="tx1"/>
                </a:solidFill>
                <a:effectLst>
                  <a:outerShdw blurRad="38100" dist="38100" dir="2700000" algn="tl">
                    <a:srgbClr val="FFFFFF"/>
                  </a:outerShdw>
                </a:effectLst>
                <a:latin typeface="Arial" charset="0"/>
              </a:rPr>
              <a:t>H</a:t>
            </a:r>
            <a:r>
              <a:rPr lang="en-US" altLang="en-US" baseline="-25000">
                <a:solidFill>
                  <a:schemeClr val="tx1"/>
                </a:solidFill>
                <a:effectLst>
                  <a:outerShdw blurRad="38100" dist="38100" dir="2700000" algn="tl">
                    <a:srgbClr val="FFFFFF"/>
                  </a:outerShdw>
                </a:effectLst>
                <a:latin typeface="Arial" charset="0"/>
              </a:rPr>
              <a:t>2</a:t>
            </a:r>
            <a:r>
              <a:rPr lang="en-US" altLang="en-US">
                <a:solidFill>
                  <a:schemeClr val="tx1"/>
                </a:solidFill>
                <a:effectLst>
                  <a:outerShdw blurRad="38100" dist="38100" dir="2700000" algn="tl">
                    <a:srgbClr val="FFFFFF"/>
                  </a:outerShdw>
                </a:effectLst>
                <a:latin typeface="Arial" charset="0"/>
              </a:rPr>
              <a:t>CO</a:t>
            </a:r>
          </a:p>
        </p:txBody>
      </p:sp>
      <p:sp>
        <p:nvSpPr>
          <p:cNvPr id="35848" name="Rectangle 8"/>
          <p:cNvSpPr>
            <a:spLocks noChangeArrowheads="1"/>
          </p:cNvSpPr>
          <p:nvPr/>
        </p:nvSpPr>
        <p:spPr bwMode="auto">
          <a:xfrm>
            <a:off x="7748588" y="4130675"/>
            <a:ext cx="828675"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altLang="en-US">
                <a:solidFill>
                  <a:schemeClr val="hlink"/>
                </a:solidFill>
                <a:effectLst>
                  <a:outerShdw blurRad="38100" dist="38100" dir="2700000" algn="tl">
                    <a:srgbClr val="000000"/>
                  </a:outerShdw>
                </a:effectLst>
                <a:latin typeface="Arial" charset="0"/>
              </a:rPr>
              <a:t>SO</a:t>
            </a:r>
            <a:r>
              <a:rPr lang="en-US" altLang="en-US" baseline="-25000">
                <a:solidFill>
                  <a:schemeClr val="hlink"/>
                </a:solidFill>
                <a:effectLst>
                  <a:outerShdw blurRad="38100" dist="38100" dir="2700000" algn="tl">
                    <a:srgbClr val="000000"/>
                  </a:outerShdw>
                </a:effectLst>
                <a:latin typeface="Arial" charset="0"/>
              </a:rPr>
              <a:t>3</a:t>
            </a:r>
          </a:p>
        </p:txBody>
      </p:sp>
      <p:sp>
        <p:nvSpPr>
          <p:cNvPr id="35849" name="Rectangle 9"/>
          <p:cNvSpPr>
            <a:spLocks noChangeArrowheads="1"/>
          </p:cNvSpPr>
          <p:nvPr/>
        </p:nvSpPr>
        <p:spPr bwMode="auto">
          <a:xfrm>
            <a:off x="1890713" y="5654675"/>
            <a:ext cx="923925"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altLang="en-US">
                <a:solidFill>
                  <a:schemeClr val="accent2"/>
                </a:solidFill>
                <a:effectLst>
                  <a:outerShdw blurRad="38100" dist="38100" dir="2700000" algn="tl">
                    <a:srgbClr val="000000"/>
                  </a:outerShdw>
                </a:effectLst>
                <a:latin typeface="Arial" charset="0"/>
              </a:rPr>
              <a:t>C</a:t>
            </a:r>
            <a:r>
              <a:rPr lang="en-US" altLang="en-US" baseline="-25000">
                <a:solidFill>
                  <a:schemeClr val="accent2"/>
                </a:solidFill>
                <a:effectLst>
                  <a:outerShdw blurRad="38100" dist="38100" dir="2700000" algn="tl">
                    <a:srgbClr val="000000"/>
                  </a:outerShdw>
                </a:effectLst>
                <a:latin typeface="Arial" charset="0"/>
              </a:rPr>
              <a:t>2</a:t>
            </a:r>
            <a:r>
              <a:rPr lang="en-US" altLang="en-US">
                <a:solidFill>
                  <a:schemeClr val="accent2"/>
                </a:solidFill>
                <a:effectLst>
                  <a:outerShdw blurRad="38100" dist="38100" dir="2700000" algn="tl">
                    <a:srgbClr val="000000"/>
                  </a:outerShdw>
                </a:effectLst>
                <a:latin typeface="Arial" charset="0"/>
              </a:rPr>
              <a:t>F</a:t>
            </a:r>
            <a:r>
              <a:rPr lang="en-US" altLang="en-US" baseline="-25000">
                <a:solidFill>
                  <a:schemeClr val="accent2"/>
                </a:solidFill>
                <a:effectLst>
                  <a:outerShdw blurRad="38100" dist="38100" dir="2700000" algn="tl">
                    <a:srgbClr val="000000"/>
                  </a:outerShdw>
                </a:effectLst>
                <a:latin typeface="Arial" charset="0"/>
              </a:rPr>
              <a:t>4</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solidFill>
            <a:srgbClr val="C1CEFF"/>
          </a:solidFill>
          <a:effectLst>
            <a:outerShdw dist="107763" dir="2700000" algn="ctr" rotWithShape="0">
              <a:schemeClr val="bg2"/>
            </a:outerShdw>
          </a:effectLst>
        </p:spPr>
        <p:txBody>
          <a:bodyPr/>
          <a:lstStyle/>
          <a:p>
            <a:pPr>
              <a:defRPr/>
            </a:pPr>
            <a:r>
              <a:rPr lang="en-US" altLang="en-US" smtClean="0">
                <a:effectLst>
                  <a:outerShdw blurRad="38100" dist="38100" dir="2700000" algn="tl">
                    <a:srgbClr val="FFFFFF"/>
                  </a:outerShdw>
                </a:effectLst>
                <a:latin typeface="Comic Sans MS" pitchFamily="66" charset="0"/>
              </a:rPr>
              <a:t>Now You Try One!</a:t>
            </a:r>
            <a:br>
              <a:rPr lang="en-US" altLang="en-US" smtClean="0">
                <a:effectLst>
                  <a:outerShdw blurRad="38100" dist="38100" dir="2700000" algn="tl">
                    <a:srgbClr val="FFFFFF"/>
                  </a:outerShdw>
                </a:effectLst>
                <a:latin typeface="Comic Sans MS" pitchFamily="66" charset="0"/>
              </a:rPr>
            </a:br>
            <a:r>
              <a:rPr lang="en-US" altLang="en-US" smtClean="0">
                <a:effectLst>
                  <a:outerShdw blurRad="38100" dist="38100" dir="2700000" algn="tl">
                    <a:srgbClr val="FFFFFF"/>
                  </a:outerShdw>
                </a:effectLst>
                <a:latin typeface="Comic Sans MS" pitchFamily="66" charset="0"/>
              </a:rPr>
              <a:t>Draw Sulfur Dioxide, SO</a:t>
            </a:r>
            <a:r>
              <a:rPr lang="en-US" altLang="en-US" baseline="-25000" smtClean="0">
                <a:effectLst>
                  <a:outerShdw blurRad="38100" dist="38100" dir="2700000" algn="tl">
                    <a:srgbClr val="FFFFFF"/>
                  </a:outerShdw>
                </a:effectLst>
                <a:latin typeface="Comic Sans MS" pitchFamily="66" charset="0"/>
              </a:rPr>
              <a:t>2</a:t>
            </a:r>
            <a:endParaRPr lang="en-US" altLang="en-US" baseline="-25000" smtClean="0">
              <a:effectLst>
                <a:outerShdw blurRad="38100" dist="38100" dir="2700000" algn="tl">
                  <a:srgbClr val="FFFFFF"/>
                </a:outerShdw>
              </a:effectLst>
              <a:latin typeface="Helvetica" charset="0"/>
            </a:endParaRPr>
          </a:p>
        </p:txBody>
      </p:sp>
      <p:sp>
        <p:nvSpPr>
          <p:cNvPr id="40963" name="Rectangle 3"/>
          <p:cNvSpPr>
            <a:spLocks noGrp="1" noChangeArrowheads="1"/>
          </p:cNvSpPr>
          <p:nvPr>
            <p:ph type="body" sz="half" idx="1"/>
          </p:nvPr>
        </p:nvSpPr>
        <p:spPr>
          <a:xfrm>
            <a:off x="379413" y="1981200"/>
            <a:ext cx="5562600" cy="4114800"/>
          </a:xfrm>
        </p:spPr>
        <p:txBody>
          <a:bodyPr/>
          <a:lstStyle/>
          <a:p>
            <a:pPr marL="457200" indent="-457200">
              <a:lnSpc>
                <a:spcPct val="80000"/>
              </a:lnSpc>
              <a:buFontTx/>
              <a:buNone/>
              <a:defRPr/>
            </a:pPr>
            <a:r>
              <a:rPr lang="en-US" altLang="en-US" sz="3200" smtClean="0">
                <a:effectLst>
                  <a:outerShdw blurRad="38100" dist="38100" dir="2700000" algn="tl">
                    <a:srgbClr val="FFFFFF"/>
                  </a:outerShdw>
                </a:effectLst>
                <a:latin typeface="Helvetica" charset="0"/>
              </a:rPr>
              <a:t>1.  Central atom = S</a:t>
            </a:r>
          </a:p>
          <a:p>
            <a:pPr marL="457200" indent="-457200">
              <a:lnSpc>
                <a:spcPct val="80000"/>
              </a:lnSpc>
              <a:buFontTx/>
              <a:buAutoNum type="arabicPeriod" startAt="2"/>
              <a:defRPr/>
            </a:pPr>
            <a:r>
              <a:rPr lang="en-US" altLang="en-US" sz="3200" smtClean="0">
                <a:effectLst>
                  <a:outerShdw blurRad="38100" dist="38100" dir="2700000" algn="tl">
                    <a:srgbClr val="FFFFFF"/>
                  </a:outerShdw>
                </a:effectLst>
                <a:latin typeface="Helvetica" charset="0"/>
              </a:rPr>
              <a:t>Valence electrons = 18 </a:t>
            </a:r>
          </a:p>
          <a:p>
            <a:pPr marL="457200" indent="-457200">
              <a:lnSpc>
                <a:spcPct val="80000"/>
              </a:lnSpc>
              <a:buFontTx/>
              <a:buAutoNum type="arabicPeriod" startAt="2"/>
              <a:defRPr/>
            </a:pPr>
            <a:r>
              <a:rPr lang="en-US" altLang="en-US" sz="3200" smtClean="0">
                <a:effectLst>
                  <a:outerShdw blurRad="38100" dist="38100" dir="2700000" algn="tl">
                    <a:srgbClr val="FFFFFF"/>
                  </a:outerShdw>
                </a:effectLst>
              </a:rPr>
              <a:t>Put bonds between the atoms.</a:t>
            </a:r>
          </a:p>
          <a:p>
            <a:pPr marL="457200" indent="-457200">
              <a:lnSpc>
                <a:spcPct val="80000"/>
              </a:lnSpc>
              <a:buFontTx/>
              <a:buAutoNum type="arabicPeriod" startAt="2"/>
              <a:defRPr/>
            </a:pPr>
            <a:r>
              <a:rPr lang="en-US" altLang="en-US" sz="3200" smtClean="0">
                <a:effectLst>
                  <a:outerShdw blurRad="38100" dist="38100" dir="2700000" algn="tl">
                    <a:srgbClr val="FFFFFF"/>
                  </a:outerShdw>
                </a:effectLst>
              </a:rPr>
              <a:t>Put the lone dots in so that every atom has 8 electrons around it (except H).</a:t>
            </a:r>
          </a:p>
          <a:p>
            <a:pPr marL="457200" indent="-457200">
              <a:lnSpc>
                <a:spcPct val="80000"/>
              </a:lnSpc>
              <a:buFontTx/>
              <a:buAutoNum type="arabicPeriod" startAt="2"/>
              <a:defRPr/>
            </a:pPr>
            <a:r>
              <a:rPr lang="en-US" altLang="en-US" sz="3200" smtClean="0">
                <a:effectLst>
                  <a:outerShdw blurRad="38100" dist="38100" dir="2700000" algn="tl">
                    <a:srgbClr val="FFFFFF"/>
                  </a:outerShdw>
                </a:effectLst>
              </a:rPr>
              <a:t>Check for 8 dots </a:t>
            </a:r>
            <a:br>
              <a:rPr lang="en-US" altLang="en-US" sz="3200" smtClean="0">
                <a:effectLst>
                  <a:outerShdw blurRad="38100" dist="38100" dir="2700000" algn="tl">
                    <a:srgbClr val="FFFFFF"/>
                  </a:outerShdw>
                </a:effectLst>
              </a:rPr>
            </a:br>
            <a:r>
              <a:rPr lang="en-US" altLang="en-US" sz="3200" smtClean="0">
                <a:effectLst>
                  <a:outerShdw blurRad="38100" dist="38100" dir="2700000" algn="tl">
                    <a:srgbClr val="FFFFFF"/>
                  </a:outerShdw>
                </a:effectLst>
              </a:rPr>
              <a:t>(or 2 for H)</a:t>
            </a:r>
          </a:p>
        </p:txBody>
      </p:sp>
      <p:pic>
        <p:nvPicPr>
          <p:cNvPr id="41002" name="Picture 42" descr="sulfur dioxid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18213" y="2590800"/>
            <a:ext cx="3503612"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dissolve">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dissolve">
                                      <p:cBhvr>
                                        <p:cTn id="12" dur="500"/>
                                        <p:tgtEl>
                                          <p:spTgt spid="40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dissolve">
                                      <p:cBhvr>
                                        <p:cTn id="17" dur="500"/>
                                        <p:tgtEl>
                                          <p:spTgt spid="40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dissolve">
                                      <p:cBhvr>
                                        <p:cTn id="22" dur="500"/>
                                        <p:tgtEl>
                                          <p:spTgt spid="409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dissolve">
                                      <p:cBhvr>
                                        <p:cTn id="27" dur="500"/>
                                        <p:tgtEl>
                                          <p:spTgt spid="409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ntr" presetSubtype="0" fill="hold" nodeType="clickEffect">
                                  <p:stCondLst>
                                    <p:cond delay="0"/>
                                  </p:stCondLst>
                                  <p:childTnLst>
                                    <p:set>
                                      <p:cBhvr>
                                        <p:cTn id="31" dur="1" fill="hold">
                                          <p:stCondLst>
                                            <p:cond delay="0"/>
                                          </p:stCondLst>
                                        </p:cTn>
                                        <p:tgtEl>
                                          <p:spTgt spid="41002"/>
                                        </p:tgtEl>
                                        <p:attrNameLst>
                                          <p:attrName>style.visibility</p:attrName>
                                        </p:attrNameLst>
                                      </p:cBhvr>
                                      <p:to>
                                        <p:strVal val="visible"/>
                                      </p:to>
                                    </p:set>
                                    <p:animEffect transition="in" filter="wipe(down)">
                                      <p:cBhvr>
                                        <p:cTn id="32" dur="580">
                                          <p:stCondLst>
                                            <p:cond delay="0"/>
                                          </p:stCondLst>
                                        </p:cTn>
                                        <p:tgtEl>
                                          <p:spTgt spid="41002"/>
                                        </p:tgtEl>
                                      </p:cBhvr>
                                    </p:animEffect>
                                    <p:anim calcmode="lin" valueType="num">
                                      <p:cBhvr>
                                        <p:cTn id="33" dur="1822" tmFilter="0,0; 0.14,0.36; 0.43,0.73; 0.71,0.91; 1.0,1.0">
                                          <p:stCondLst>
                                            <p:cond delay="0"/>
                                          </p:stCondLst>
                                        </p:cTn>
                                        <p:tgtEl>
                                          <p:spTgt spid="4100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100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100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100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1002"/>
                                        </p:tgtEl>
                                        <p:attrNameLst>
                                          <p:attrName>ppt_y</p:attrName>
                                        </p:attrNameLst>
                                      </p:cBhvr>
                                      <p:tavLst>
                                        <p:tav tm="0" fmla="#ppt_y-sin(pi*$)/81">
                                          <p:val>
                                            <p:fltVal val="0"/>
                                          </p:val>
                                        </p:tav>
                                        <p:tav tm="100000">
                                          <p:val>
                                            <p:fltVal val="1"/>
                                          </p:val>
                                        </p:tav>
                                      </p:tavLst>
                                    </p:anim>
                                    <p:animScale>
                                      <p:cBhvr>
                                        <p:cTn id="38" dur="26">
                                          <p:stCondLst>
                                            <p:cond delay="650"/>
                                          </p:stCondLst>
                                        </p:cTn>
                                        <p:tgtEl>
                                          <p:spTgt spid="41002"/>
                                        </p:tgtEl>
                                      </p:cBhvr>
                                      <p:to x="100000" y="60000"/>
                                    </p:animScale>
                                    <p:animScale>
                                      <p:cBhvr>
                                        <p:cTn id="39" dur="166" decel="50000">
                                          <p:stCondLst>
                                            <p:cond delay="676"/>
                                          </p:stCondLst>
                                        </p:cTn>
                                        <p:tgtEl>
                                          <p:spTgt spid="41002"/>
                                        </p:tgtEl>
                                      </p:cBhvr>
                                      <p:to x="100000" y="100000"/>
                                    </p:animScale>
                                    <p:animScale>
                                      <p:cBhvr>
                                        <p:cTn id="40" dur="26">
                                          <p:stCondLst>
                                            <p:cond delay="1312"/>
                                          </p:stCondLst>
                                        </p:cTn>
                                        <p:tgtEl>
                                          <p:spTgt spid="41002"/>
                                        </p:tgtEl>
                                      </p:cBhvr>
                                      <p:to x="100000" y="80000"/>
                                    </p:animScale>
                                    <p:animScale>
                                      <p:cBhvr>
                                        <p:cTn id="41" dur="166" decel="50000">
                                          <p:stCondLst>
                                            <p:cond delay="1338"/>
                                          </p:stCondLst>
                                        </p:cTn>
                                        <p:tgtEl>
                                          <p:spTgt spid="41002"/>
                                        </p:tgtEl>
                                      </p:cBhvr>
                                      <p:to x="100000" y="100000"/>
                                    </p:animScale>
                                    <p:animScale>
                                      <p:cBhvr>
                                        <p:cTn id="42" dur="26">
                                          <p:stCondLst>
                                            <p:cond delay="1642"/>
                                          </p:stCondLst>
                                        </p:cTn>
                                        <p:tgtEl>
                                          <p:spTgt spid="41002"/>
                                        </p:tgtEl>
                                      </p:cBhvr>
                                      <p:to x="100000" y="90000"/>
                                    </p:animScale>
                                    <p:animScale>
                                      <p:cBhvr>
                                        <p:cTn id="43" dur="166" decel="50000">
                                          <p:stCondLst>
                                            <p:cond delay="1668"/>
                                          </p:stCondLst>
                                        </p:cTn>
                                        <p:tgtEl>
                                          <p:spTgt spid="41002"/>
                                        </p:tgtEl>
                                      </p:cBhvr>
                                      <p:to x="100000" y="100000"/>
                                    </p:animScale>
                                    <p:animScale>
                                      <p:cBhvr>
                                        <p:cTn id="44" dur="26">
                                          <p:stCondLst>
                                            <p:cond delay="1808"/>
                                          </p:stCondLst>
                                        </p:cTn>
                                        <p:tgtEl>
                                          <p:spTgt spid="41002"/>
                                        </p:tgtEl>
                                      </p:cBhvr>
                                      <p:to x="100000" y="95000"/>
                                    </p:animScale>
                                    <p:animScale>
                                      <p:cBhvr>
                                        <p:cTn id="45" dur="166" decel="50000">
                                          <p:stCondLst>
                                            <p:cond delay="1834"/>
                                          </p:stCondLst>
                                        </p:cTn>
                                        <p:tgtEl>
                                          <p:spTgt spid="410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solidFill>
            <a:srgbClr val="C1CEFF"/>
          </a:solidFill>
          <a:effectLst>
            <a:outerShdw dist="107763" dir="2700000" algn="ctr" rotWithShape="0">
              <a:schemeClr val="bg2"/>
            </a:outerShdw>
          </a:effectLst>
        </p:spPr>
        <p:txBody>
          <a:bodyPr/>
          <a:lstStyle/>
          <a:p>
            <a:pPr>
              <a:defRPr/>
            </a:pPr>
            <a:r>
              <a:rPr lang="en-US" altLang="en-US" smtClean="0">
                <a:effectLst>
                  <a:outerShdw blurRad="38100" dist="38100" dir="2700000" algn="tl">
                    <a:srgbClr val="FFFFFF"/>
                  </a:outerShdw>
                </a:effectLst>
                <a:latin typeface="Comic Sans MS" pitchFamily="66" charset="0"/>
              </a:rPr>
              <a:t>Try One!</a:t>
            </a:r>
            <a:br>
              <a:rPr lang="en-US" altLang="en-US" smtClean="0">
                <a:effectLst>
                  <a:outerShdw blurRad="38100" dist="38100" dir="2700000" algn="tl">
                    <a:srgbClr val="FFFFFF"/>
                  </a:outerShdw>
                </a:effectLst>
                <a:latin typeface="Comic Sans MS" pitchFamily="66" charset="0"/>
              </a:rPr>
            </a:br>
            <a:r>
              <a:rPr lang="en-US" altLang="en-US" smtClean="0">
                <a:effectLst>
                  <a:outerShdw blurRad="38100" dist="38100" dir="2700000" algn="tl">
                    <a:srgbClr val="FFFFFF"/>
                  </a:outerShdw>
                </a:effectLst>
                <a:latin typeface="Comic Sans MS" pitchFamily="66" charset="0"/>
              </a:rPr>
              <a:t>Sulfur Dioxide, SO</a:t>
            </a:r>
            <a:r>
              <a:rPr lang="en-US" altLang="en-US" baseline="-25000" smtClean="0">
                <a:effectLst>
                  <a:outerShdw blurRad="38100" dist="38100" dir="2700000" algn="tl">
                    <a:srgbClr val="FFFFFF"/>
                  </a:outerShdw>
                </a:effectLst>
                <a:latin typeface="Comic Sans MS" pitchFamily="66" charset="0"/>
              </a:rPr>
              <a:t>2</a:t>
            </a:r>
            <a:endParaRPr lang="en-US" altLang="en-US" baseline="-25000" smtClean="0">
              <a:effectLst>
                <a:outerShdw blurRad="38100" dist="38100" dir="2700000" algn="tl">
                  <a:srgbClr val="FFFFFF"/>
                </a:outerShdw>
              </a:effectLst>
              <a:latin typeface="Helvetica" charset="0"/>
            </a:endParaRPr>
          </a:p>
        </p:txBody>
      </p:sp>
      <p:sp>
        <p:nvSpPr>
          <p:cNvPr id="164869" name="Rectangle 5"/>
          <p:cNvSpPr>
            <a:spLocks noChangeArrowheads="1"/>
          </p:cNvSpPr>
          <p:nvPr/>
        </p:nvSpPr>
        <p:spPr bwMode="auto">
          <a:xfrm>
            <a:off x="1827213" y="3124200"/>
            <a:ext cx="5699125" cy="1663700"/>
          </a:xfrm>
          <a:prstGeom prst="rect">
            <a:avLst/>
          </a:prstGeom>
          <a:solidFill>
            <a:srgbClr val="FCFEB9"/>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24580" name="Group 6"/>
          <p:cNvGrpSpPr>
            <a:grpSpLocks/>
          </p:cNvGrpSpPr>
          <p:nvPr/>
        </p:nvGrpSpPr>
        <p:grpSpPr bwMode="auto">
          <a:xfrm>
            <a:off x="1990725" y="3230563"/>
            <a:ext cx="2046288" cy="763587"/>
            <a:chOff x="1286" y="2947"/>
            <a:chExt cx="1290" cy="481"/>
          </a:xfrm>
        </p:grpSpPr>
        <p:sp>
          <p:nvSpPr>
            <p:cNvPr id="164871" name="Freeform 7"/>
            <p:cNvSpPr>
              <a:spLocks/>
            </p:cNvSpPr>
            <p:nvPr/>
          </p:nvSpPr>
          <p:spPr bwMode="auto">
            <a:xfrm>
              <a:off x="2329" y="3230"/>
              <a:ext cx="167" cy="198"/>
            </a:xfrm>
            <a:custGeom>
              <a:avLst/>
              <a:gdLst>
                <a:gd name="T0" fmla="*/ 8 w 167"/>
                <a:gd name="T1" fmla="*/ 198 h 198"/>
                <a:gd name="T2" fmla="*/ 8 w 167"/>
                <a:gd name="T3" fmla="*/ 198 h 198"/>
                <a:gd name="T4" fmla="*/ 0 w 167"/>
                <a:gd name="T5" fmla="*/ 143 h 198"/>
                <a:gd name="T6" fmla="*/ 0 w 167"/>
                <a:gd name="T7" fmla="*/ 95 h 198"/>
                <a:gd name="T8" fmla="*/ 0 w 167"/>
                <a:gd name="T9" fmla="*/ 63 h 198"/>
                <a:gd name="T10" fmla="*/ 8 w 167"/>
                <a:gd name="T11" fmla="*/ 32 h 198"/>
                <a:gd name="T12" fmla="*/ 24 w 167"/>
                <a:gd name="T13" fmla="*/ 16 h 198"/>
                <a:gd name="T14" fmla="*/ 48 w 167"/>
                <a:gd name="T15" fmla="*/ 0 h 198"/>
                <a:gd name="T16" fmla="*/ 71 w 167"/>
                <a:gd name="T17" fmla="*/ 0 h 198"/>
                <a:gd name="T18" fmla="*/ 95 w 167"/>
                <a:gd name="T19" fmla="*/ 0 h 198"/>
                <a:gd name="T20" fmla="*/ 143 w 167"/>
                <a:gd name="T21" fmla="*/ 16 h 198"/>
                <a:gd name="T22" fmla="*/ 167 w 167"/>
                <a:gd name="T23" fmla="*/ 5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98">
                  <a:moveTo>
                    <a:pt x="8" y="198"/>
                  </a:moveTo>
                  <a:lnTo>
                    <a:pt x="8" y="198"/>
                  </a:lnTo>
                  <a:lnTo>
                    <a:pt x="0" y="143"/>
                  </a:lnTo>
                  <a:lnTo>
                    <a:pt x="0" y="95"/>
                  </a:lnTo>
                  <a:lnTo>
                    <a:pt x="0" y="63"/>
                  </a:lnTo>
                  <a:lnTo>
                    <a:pt x="8" y="32"/>
                  </a:lnTo>
                  <a:lnTo>
                    <a:pt x="24" y="16"/>
                  </a:lnTo>
                  <a:lnTo>
                    <a:pt x="48" y="0"/>
                  </a:lnTo>
                  <a:lnTo>
                    <a:pt x="71" y="0"/>
                  </a:lnTo>
                  <a:lnTo>
                    <a:pt x="95" y="0"/>
                  </a:lnTo>
                  <a:lnTo>
                    <a:pt x="143" y="16"/>
                  </a:lnTo>
                  <a:lnTo>
                    <a:pt x="167" y="55"/>
                  </a:lnTo>
                </a:path>
              </a:pathLst>
            </a:custGeom>
            <a:noFill/>
            <a:ln w="381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4872" name="Arc 8"/>
            <p:cNvSpPr>
              <a:spLocks/>
            </p:cNvSpPr>
            <p:nvPr/>
          </p:nvSpPr>
          <p:spPr bwMode="auto">
            <a:xfrm>
              <a:off x="2465" y="3271"/>
              <a:ext cx="111" cy="141"/>
            </a:xfrm>
            <a:custGeom>
              <a:avLst/>
              <a:gdLst>
                <a:gd name="G0" fmla="+- 16595 0 0"/>
                <a:gd name="G1" fmla="+- 21268 0 0"/>
                <a:gd name="G2" fmla="+- 21600 0 0"/>
                <a:gd name="T0" fmla="*/ 0 w 16595"/>
                <a:gd name="T1" fmla="*/ 7443 h 21268"/>
                <a:gd name="T2" fmla="*/ 12824 w 16595"/>
                <a:gd name="T3" fmla="*/ 0 h 21268"/>
                <a:gd name="T4" fmla="*/ 16595 w 16595"/>
                <a:gd name="T5" fmla="*/ 21268 h 21268"/>
              </a:gdLst>
              <a:ahLst/>
              <a:cxnLst>
                <a:cxn ang="0">
                  <a:pos x="T0" y="T1"/>
                </a:cxn>
                <a:cxn ang="0">
                  <a:pos x="T2" y="T3"/>
                </a:cxn>
                <a:cxn ang="0">
                  <a:pos x="T4" y="T5"/>
                </a:cxn>
              </a:cxnLst>
              <a:rect l="0" t="0" r="r" b="b"/>
              <a:pathLst>
                <a:path w="16595" h="21268" fill="none" extrusionOk="0">
                  <a:moveTo>
                    <a:pt x="-1" y="7442"/>
                  </a:moveTo>
                  <a:cubicBezTo>
                    <a:pt x="3262" y="3526"/>
                    <a:pt x="7804" y="889"/>
                    <a:pt x="12823" y="-1"/>
                  </a:cubicBezTo>
                </a:path>
                <a:path w="16595" h="21268" stroke="0" extrusionOk="0">
                  <a:moveTo>
                    <a:pt x="-1" y="7442"/>
                  </a:moveTo>
                  <a:cubicBezTo>
                    <a:pt x="3262" y="3526"/>
                    <a:pt x="7804" y="889"/>
                    <a:pt x="12823" y="-1"/>
                  </a:cubicBezTo>
                  <a:lnTo>
                    <a:pt x="16595" y="212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4873" name="Rectangle 9"/>
            <p:cNvSpPr>
              <a:spLocks noChangeArrowheads="1"/>
            </p:cNvSpPr>
            <p:nvPr/>
          </p:nvSpPr>
          <p:spPr bwMode="auto">
            <a:xfrm>
              <a:off x="1286" y="2947"/>
              <a:ext cx="70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2400">
                  <a:solidFill>
                    <a:srgbClr val="000000"/>
                  </a:solidFill>
                  <a:latin typeface="Geneva" charset="0"/>
                </a:rPr>
                <a:t>bring in</a:t>
              </a:r>
              <a:endParaRPr lang="en-US" altLang="en-US">
                <a:effectLst>
                  <a:outerShdw blurRad="38100" dist="38100" dir="2700000" algn="tl">
                    <a:srgbClr val="000000"/>
                  </a:outerShdw>
                </a:effectLst>
                <a:latin typeface="Arial" charset="0"/>
              </a:endParaRPr>
            </a:p>
          </p:txBody>
        </p:sp>
        <p:sp>
          <p:nvSpPr>
            <p:cNvPr id="164874" name="Rectangle 10"/>
            <p:cNvSpPr>
              <a:spLocks noChangeArrowheads="1"/>
            </p:cNvSpPr>
            <p:nvPr/>
          </p:nvSpPr>
          <p:spPr bwMode="auto">
            <a:xfrm>
              <a:off x="1286" y="3177"/>
              <a:ext cx="69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2400">
                  <a:solidFill>
                    <a:srgbClr val="000000"/>
                  </a:solidFill>
                  <a:latin typeface="Geneva" charset="0"/>
                </a:rPr>
                <a:t>left pair</a:t>
              </a:r>
              <a:endParaRPr lang="en-US" altLang="en-US">
                <a:effectLst>
                  <a:outerShdw blurRad="38100" dist="38100" dir="2700000" algn="tl">
                    <a:srgbClr val="000000"/>
                  </a:outerShdw>
                </a:effectLst>
                <a:latin typeface="Arial" charset="0"/>
              </a:endParaRPr>
            </a:p>
          </p:txBody>
        </p:sp>
      </p:grpSp>
      <p:grpSp>
        <p:nvGrpSpPr>
          <p:cNvPr id="24581" name="Group 11"/>
          <p:cNvGrpSpPr>
            <a:grpSpLocks/>
          </p:cNvGrpSpPr>
          <p:nvPr/>
        </p:nvGrpSpPr>
        <p:grpSpPr bwMode="auto">
          <a:xfrm>
            <a:off x="5027613" y="3205163"/>
            <a:ext cx="2168525" cy="827087"/>
            <a:chOff x="3278" y="2931"/>
            <a:chExt cx="1366" cy="521"/>
          </a:xfrm>
        </p:grpSpPr>
        <p:sp>
          <p:nvSpPr>
            <p:cNvPr id="164876" name="Freeform 12"/>
            <p:cNvSpPr>
              <a:spLocks/>
            </p:cNvSpPr>
            <p:nvPr/>
          </p:nvSpPr>
          <p:spPr bwMode="auto">
            <a:xfrm>
              <a:off x="3310" y="3238"/>
              <a:ext cx="224" cy="174"/>
            </a:xfrm>
            <a:custGeom>
              <a:avLst/>
              <a:gdLst>
                <a:gd name="T0" fmla="*/ 0 w 224"/>
                <a:gd name="T1" fmla="*/ 63 h 174"/>
                <a:gd name="T2" fmla="*/ 0 w 224"/>
                <a:gd name="T3" fmla="*/ 31 h 174"/>
                <a:gd name="T4" fmla="*/ 16 w 224"/>
                <a:gd name="T5" fmla="*/ 16 h 174"/>
                <a:gd name="T6" fmla="*/ 40 w 224"/>
                <a:gd name="T7" fmla="*/ 0 h 174"/>
                <a:gd name="T8" fmla="*/ 64 w 224"/>
                <a:gd name="T9" fmla="*/ 0 h 174"/>
                <a:gd name="T10" fmla="*/ 88 w 224"/>
                <a:gd name="T11" fmla="*/ 0 h 174"/>
                <a:gd name="T12" fmla="*/ 136 w 224"/>
                <a:gd name="T13" fmla="*/ 16 h 174"/>
                <a:gd name="T14" fmla="*/ 184 w 224"/>
                <a:gd name="T15" fmla="*/ 55 h 174"/>
                <a:gd name="T16" fmla="*/ 200 w 224"/>
                <a:gd name="T17" fmla="*/ 79 h 174"/>
                <a:gd name="T18" fmla="*/ 216 w 224"/>
                <a:gd name="T19" fmla="*/ 111 h 174"/>
                <a:gd name="T20" fmla="*/ 224 w 224"/>
                <a:gd name="T21" fmla="*/ 143 h 174"/>
                <a:gd name="T22" fmla="*/ 224 w 224"/>
                <a:gd name="T23"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174">
                  <a:moveTo>
                    <a:pt x="0" y="63"/>
                  </a:moveTo>
                  <a:lnTo>
                    <a:pt x="0" y="31"/>
                  </a:lnTo>
                  <a:lnTo>
                    <a:pt x="16" y="16"/>
                  </a:lnTo>
                  <a:lnTo>
                    <a:pt x="40" y="0"/>
                  </a:lnTo>
                  <a:lnTo>
                    <a:pt x="64" y="0"/>
                  </a:lnTo>
                  <a:lnTo>
                    <a:pt x="88" y="0"/>
                  </a:lnTo>
                  <a:lnTo>
                    <a:pt x="136" y="16"/>
                  </a:lnTo>
                  <a:lnTo>
                    <a:pt x="184" y="55"/>
                  </a:lnTo>
                  <a:lnTo>
                    <a:pt x="200" y="79"/>
                  </a:lnTo>
                  <a:lnTo>
                    <a:pt x="216" y="111"/>
                  </a:lnTo>
                  <a:lnTo>
                    <a:pt x="224" y="143"/>
                  </a:lnTo>
                  <a:lnTo>
                    <a:pt x="224" y="174"/>
                  </a:lnTo>
                </a:path>
              </a:pathLst>
            </a:custGeom>
            <a:noFill/>
            <a:ln w="381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4877" name="Arc 13"/>
            <p:cNvSpPr>
              <a:spLocks/>
            </p:cNvSpPr>
            <p:nvPr/>
          </p:nvSpPr>
          <p:spPr bwMode="auto">
            <a:xfrm>
              <a:off x="3278" y="3309"/>
              <a:ext cx="96" cy="143"/>
            </a:xfrm>
            <a:custGeom>
              <a:avLst/>
              <a:gdLst>
                <a:gd name="G0" fmla="+- 7395 0 0"/>
                <a:gd name="G1" fmla="+- 21600 0 0"/>
                <a:gd name="G2" fmla="+- 21600 0 0"/>
                <a:gd name="T0" fmla="*/ 0 w 14521"/>
                <a:gd name="T1" fmla="*/ 1306 h 21600"/>
                <a:gd name="T2" fmla="*/ 14521 w 14521"/>
                <a:gd name="T3" fmla="*/ 1210 h 21600"/>
                <a:gd name="T4" fmla="*/ 7395 w 14521"/>
                <a:gd name="T5" fmla="*/ 21600 h 21600"/>
              </a:gdLst>
              <a:ahLst/>
              <a:cxnLst>
                <a:cxn ang="0">
                  <a:pos x="T0" y="T1"/>
                </a:cxn>
                <a:cxn ang="0">
                  <a:pos x="T2" y="T3"/>
                </a:cxn>
                <a:cxn ang="0">
                  <a:pos x="T4" y="T5"/>
                </a:cxn>
              </a:cxnLst>
              <a:rect l="0" t="0" r="r" b="b"/>
              <a:pathLst>
                <a:path w="14521" h="21600" fill="none" extrusionOk="0">
                  <a:moveTo>
                    <a:pt x="-1" y="1305"/>
                  </a:moveTo>
                  <a:cubicBezTo>
                    <a:pt x="2369" y="441"/>
                    <a:pt x="4872" y="-1"/>
                    <a:pt x="7395" y="0"/>
                  </a:cubicBezTo>
                  <a:cubicBezTo>
                    <a:pt x="9821" y="0"/>
                    <a:pt x="12230" y="408"/>
                    <a:pt x="14521" y="1209"/>
                  </a:cubicBezTo>
                </a:path>
                <a:path w="14521" h="21600" stroke="0" extrusionOk="0">
                  <a:moveTo>
                    <a:pt x="-1" y="1305"/>
                  </a:moveTo>
                  <a:cubicBezTo>
                    <a:pt x="2369" y="441"/>
                    <a:pt x="4872" y="-1"/>
                    <a:pt x="7395" y="0"/>
                  </a:cubicBezTo>
                  <a:cubicBezTo>
                    <a:pt x="9821" y="0"/>
                    <a:pt x="12230" y="408"/>
                    <a:pt x="14521" y="1209"/>
                  </a:cubicBezTo>
                  <a:lnTo>
                    <a:pt x="7395" y="21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4878" name="Rectangle 14"/>
            <p:cNvSpPr>
              <a:spLocks noChangeArrowheads="1"/>
            </p:cNvSpPr>
            <p:nvPr/>
          </p:nvSpPr>
          <p:spPr bwMode="auto">
            <a:xfrm>
              <a:off x="3601" y="2931"/>
              <a:ext cx="104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2400">
                  <a:solidFill>
                    <a:srgbClr val="000000"/>
                  </a:solidFill>
                  <a:latin typeface="Geneva" charset="0"/>
                </a:rPr>
                <a:t>OR bring in</a:t>
              </a:r>
              <a:endParaRPr lang="en-US" altLang="en-US">
                <a:effectLst>
                  <a:outerShdw blurRad="38100" dist="38100" dir="2700000" algn="tl">
                    <a:srgbClr val="000000"/>
                  </a:outerShdw>
                </a:effectLst>
                <a:latin typeface="Arial" charset="0"/>
              </a:endParaRPr>
            </a:p>
          </p:txBody>
        </p:sp>
        <p:sp>
          <p:nvSpPr>
            <p:cNvPr id="164879" name="Rectangle 15"/>
            <p:cNvSpPr>
              <a:spLocks noChangeArrowheads="1"/>
            </p:cNvSpPr>
            <p:nvPr/>
          </p:nvSpPr>
          <p:spPr bwMode="auto">
            <a:xfrm>
              <a:off x="3601" y="3161"/>
              <a:ext cx="83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2400">
                  <a:solidFill>
                    <a:srgbClr val="000000"/>
                  </a:solidFill>
                  <a:latin typeface="Geneva" charset="0"/>
                </a:rPr>
                <a:t>right pair</a:t>
              </a:r>
              <a:endParaRPr lang="en-US" altLang="en-US">
                <a:effectLst>
                  <a:outerShdw blurRad="38100" dist="38100" dir="2700000" algn="tl">
                    <a:srgbClr val="000000"/>
                  </a:outerShdw>
                </a:effectLst>
                <a:latin typeface="Arial" charset="0"/>
              </a:endParaRPr>
            </a:p>
          </p:txBody>
        </p:sp>
      </p:grpSp>
      <p:sp>
        <p:nvSpPr>
          <p:cNvPr id="164880" name="Rectangle 16"/>
          <p:cNvSpPr>
            <a:spLocks noChangeArrowheads="1"/>
          </p:cNvSpPr>
          <p:nvPr/>
        </p:nvSpPr>
        <p:spPr bwMode="auto">
          <a:xfrm>
            <a:off x="912813" y="1752600"/>
            <a:ext cx="8086725" cy="1373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a:solidFill>
                  <a:schemeClr val="tx1"/>
                </a:solidFill>
                <a:effectLst>
                  <a:outerShdw blurRad="38100" dist="38100" dir="2700000" algn="tl">
                    <a:srgbClr val="FFFFFF"/>
                  </a:outerShdw>
                </a:effectLst>
                <a:latin typeface="Helvetica" charset="0"/>
              </a:rPr>
              <a:t>6.   Form a double bond so that S has an octet — but note that there are two ways of doing this.  Either side is fine.</a:t>
            </a:r>
            <a:endParaRPr lang="en-US" altLang="en-US">
              <a:solidFill>
                <a:srgbClr val="FCFEB9"/>
              </a:solidFill>
              <a:effectLst>
                <a:outerShdw blurRad="38100" dist="38100" dir="2700000" algn="tl">
                  <a:srgbClr val="000000"/>
                </a:outerShdw>
              </a:effectLst>
              <a:latin typeface="Helvetica" charset="0"/>
            </a:endParaRPr>
          </a:p>
        </p:txBody>
      </p:sp>
      <p:grpSp>
        <p:nvGrpSpPr>
          <p:cNvPr id="24583" name="Group 17"/>
          <p:cNvGrpSpPr>
            <a:grpSpLocks/>
          </p:cNvGrpSpPr>
          <p:nvPr/>
        </p:nvGrpSpPr>
        <p:grpSpPr bwMode="auto">
          <a:xfrm>
            <a:off x="3206750" y="3898900"/>
            <a:ext cx="2638425" cy="825500"/>
            <a:chOff x="2101" y="3440"/>
            <a:chExt cx="1662" cy="520"/>
          </a:xfrm>
        </p:grpSpPr>
        <p:sp>
          <p:nvSpPr>
            <p:cNvPr id="164882" name="Rectangle 18"/>
            <p:cNvSpPr>
              <a:spLocks noChangeArrowheads="1"/>
            </p:cNvSpPr>
            <p:nvPr/>
          </p:nvSpPr>
          <p:spPr bwMode="auto">
            <a:xfrm>
              <a:off x="2101" y="3583"/>
              <a:ext cx="3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64883" name="Rectangle 19"/>
            <p:cNvSpPr>
              <a:spLocks noChangeArrowheads="1"/>
            </p:cNvSpPr>
            <p:nvPr/>
          </p:nvSpPr>
          <p:spPr bwMode="auto">
            <a:xfrm>
              <a:off x="2101" y="3710"/>
              <a:ext cx="3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64884" name="Rectangle 20"/>
            <p:cNvSpPr>
              <a:spLocks noChangeArrowheads="1"/>
            </p:cNvSpPr>
            <p:nvPr/>
          </p:nvSpPr>
          <p:spPr bwMode="auto">
            <a:xfrm>
              <a:off x="3498" y="3535"/>
              <a:ext cx="22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O</a:t>
              </a:r>
              <a:endParaRPr lang="en-US" altLang="en-US">
                <a:effectLst>
                  <a:outerShdw blurRad="38100" dist="38100" dir="2700000" algn="tl">
                    <a:srgbClr val="000000"/>
                  </a:outerShdw>
                </a:effectLst>
                <a:latin typeface="Arial" charset="0"/>
              </a:endParaRPr>
            </a:p>
          </p:txBody>
        </p:sp>
        <p:sp>
          <p:nvSpPr>
            <p:cNvPr id="164885" name="Rectangle 21"/>
            <p:cNvSpPr>
              <a:spLocks noChangeArrowheads="1"/>
            </p:cNvSpPr>
            <p:nvPr/>
          </p:nvSpPr>
          <p:spPr bwMode="auto">
            <a:xfrm>
              <a:off x="2835" y="3535"/>
              <a:ext cx="19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S</a:t>
              </a:r>
              <a:endParaRPr lang="en-US" altLang="en-US">
                <a:effectLst>
                  <a:outerShdw blurRad="38100" dist="38100" dir="2700000" algn="tl">
                    <a:srgbClr val="000000"/>
                  </a:outerShdw>
                </a:effectLst>
                <a:latin typeface="Arial" charset="0"/>
              </a:endParaRPr>
            </a:p>
          </p:txBody>
        </p:sp>
        <p:sp>
          <p:nvSpPr>
            <p:cNvPr id="164886" name="Line 22"/>
            <p:cNvSpPr>
              <a:spLocks noChangeShapeType="1"/>
            </p:cNvSpPr>
            <p:nvPr/>
          </p:nvSpPr>
          <p:spPr bwMode="auto">
            <a:xfrm>
              <a:off x="2400" y="3714"/>
              <a:ext cx="400"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4887" name="Line 23"/>
            <p:cNvSpPr>
              <a:spLocks noChangeShapeType="1"/>
            </p:cNvSpPr>
            <p:nvPr/>
          </p:nvSpPr>
          <p:spPr bwMode="auto">
            <a:xfrm>
              <a:off x="3031" y="3714"/>
              <a:ext cx="399"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64888" name="Rectangle 24"/>
            <p:cNvSpPr>
              <a:spLocks noChangeArrowheads="1"/>
            </p:cNvSpPr>
            <p:nvPr/>
          </p:nvSpPr>
          <p:spPr bwMode="auto">
            <a:xfrm>
              <a:off x="2228" y="3845"/>
              <a:ext cx="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64889" name="Rectangle 25"/>
            <p:cNvSpPr>
              <a:spLocks noChangeArrowheads="1"/>
            </p:cNvSpPr>
            <p:nvPr/>
          </p:nvSpPr>
          <p:spPr bwMode="auto">
            <a:xfrm>
              <a:off x="2867" y="3440"/>
              <a:ext cx="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64890" name="Rectangle 26"/>
            <p:cNvSpPr>
              <a:spLocks noChangeArrowheads="1"/>
            </p:cNvSpPr>
            <p:nvPr/>
          </p:nvSpPr>
          <p:spPr bwMode="auto">
            <a:xfrm>
              <a:off x="3561" y="3837"/>
              <a:ext cx="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64891" name="Rectangle 27"/>
            <p:cNvSpPr>
              <a:spLocks noChangeArrowheads="1"/>
            </p:cNvSpPr>
            <p:nvPr/>
          </p:nvSpPr>
          <p:spPr bwMode="auto">
            <a:xfrm>
              <a:off x="3545" y="3456"/>
              <a:ext cx="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64892" name="Rectangle 28"/>
            <p:cNvSpPr>
              <a:spLocks noChangeArrowheads="1"/>
            </p:cNvSpPr>
            <p:nvPr/>
          </p:nvSpPr>
          <p:spPr bwMode="auto">
            <a:xfrm>
              <a:off x="2228" y="3448"/>
              <a:ext cx="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64893" name="Rectangle 29"/>
            <p:cNvSpPr>
              <a:spLocks noChangeArrowheads="1"/>
            </p:cNvSpPr>
            <p:nvPr/>
          </p:nvSpPr>
          <p:spPr bwMode="auto">
            <a:xfrm>
              <a:off x="3729" y="3575"/>
              <a:ext cx="3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64894" name="Rectangle 30"/>
            <p:cNvSpPr>
              <a:spLocks noChangeArrowheads="1"/>
            </p:cNvSpPr>
            <p:nvPr/>
          </p:nvSpPr>
          <p:spPr bwMode="auto">
            <a:xfrm>
              <a:off x="3729" y="3702"/>
              <a:ext cx="3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24599" name="Rectangle 31"/>
            <p:cNvSpPr>
              <a:spLocks noChangeArrowheads="1"/>
            </p:cNvSpPr>
            <p:nvPr/>
          </p:nvSpPr>
          <p:spPr bwMode="auto">
            <a:xfrm>
              <a:off x="2112" y="3504"/>
              <a:ext cx="340" cy="4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rgbClr val="FAFD00"/>
                  </a:solidFill>
                  <a:latin typeface="Arial" panose="020B0604020202020204" pitchFamily="34" charset="0"/>
                </a:defRPr>
              </a:lvl1pPr>
              <a:lvl2pPr marL="742950" indent="-285750">
                <a:defRPr sz="2800" b="1">
                  <a:solidFill>
                    <a:srgbClr val="FAFD00"/>
                  </a:solidFill>
                  <a:latin typeface="Arial" panose="020B0604020202020204" pitchFamily="34" charset="0"/>
                </a:defRPr>
              </a:lvl2pPr>
              <a:lvl3pPr marL="1143000" indent="-228600">
                <a:defRPr sz="2800" b="1">
                  <a:solidFill>
                    <a:srgbClr val="FAFD00"/>
                  </a:solidFill>
                  <a:latin typeface="Arial" panose="020B0604020202020204" pitchFamily="34" charset="0"/>
                </a:defRPr>
              </a:lvl3pPr>
              <a:lvl4pPr marL="1600200" indent="-228600">
                <a:defRPr sz="2800" b="1">
                  <a:solidFill>
                    <a:srgbClr val="FAFD00"/>
                  </a:solidFill>
                  <a:latin typeface="Arial" panose="020B0604020202020204" pitchFamily="34" charset="0"/>
                </a:defRPr>
              </a:lvl4pPr>
              <a:lvl5pPr marL="2057400" indent="-228600">
                <a:defRPr sz="2800" b="1">
                  <a:solidFill>
                    <a:srgbClr val="FAFD00"/>
                  </a:solidFill>
                  <a:latin typeface="Arial" panose="020B0604020202020204" pitchFamily="34" charset="0"/>
                </a:defRPr>
              </a:lvl5pPr>
              <a:lvl6pPr marL="2514600" indent="-228600" eaLnBrk="0" fontAlgn="base" hangingPunct="0">
                <a:spcBef>
                  <a:spcPct val="0"/>
                </a:spcBef>
                <a:spcAft>
                  <a:spcPct val="0"/>
                </a:spcAft>
                <a:defRPr sz="2800" b="1">
                  <a:solidFill>
                    <a:srgbClr val="FAFD00"/>
                  </a:solidFill>
                  <a:latin typeface="Arial" panose="020B0604020202020204" pitchFamily="34" charset="0"/>
                </a:defRPr>
              </a:lvl6pPr>
              <a:lvl7pPr marL="2971800" indent="-228600" eaLnBrk="0" fontAlgn="base" hangingPunct="0">
                <a:spcBef>
                  <a:spcPct val="0"/>
                </a:spcBef>
                <a:spcAft>
                  <a:spcPct val="0"/>
                </a:spcAft>
                <a:defRPr sz="2800" b="1">
                  <a:solidFill>
                    <a:srgbClr val="FAFD00"/>
                  </a:solidFill>
                  <a:latin typeface="Arial" panose="020B0604020202020204" pitchFamily="34" charset="0"/>
                </a:defRPr>
              </a:lvl7pPr>
              <a:lvl8pPr marL="3429000" indent="-228600" eaLnBrk="0" fontAlgn="base" hangingPunct="0">
                <a:spcBef>
                  <a:spcPct val="0"/>
                </a:spcBef>
                <a:spcAft>
                  <a:spcPct val="0"/>
                </a:spcAft>
                <a:defRPr sz="2800" b="1">
                  <a:solidFill>
                    <a:srgbClr val="FAFD00"/>
                  </a:solidFill>
                  <a:latin typeface="Arial" panose="020B0604020202020204" pitchFamily="34" charset="0"/>
                </a:defRPr>
              </a:lvl8pPr>
              <a:lvl9pPr marL="3886200" indent="-228600" eaLnBrk="0" fontAlgn="base" hangingPunct="0">
                <a:spcBef>
                  <a:spcPct val="0"/>
                </a:spcBef>
                <a:spcAft>
                  <a:spcPct val="0"/>
                </a:spcAft>
                <a:defRPr sz="2800" b="1">
                  <a:solidFill>
                    <a:srgbClr val="FAFD00"/>
                  </a:solidFill>
                  <a:latin typeface="Arial" panose="020B0604020202020204" pitchFamily="34" charset="0"/>
                </a:defRPr>
              </a:lvl9pPr>
            </a:lstStyle>
            <a:p>
              <a:r>
                <a:rPr lang="en-US" altLang="en-US" sz="3600">
                  <a:solidFill>
                    <a:srgbClr val="000000"/>
                  </a:solidFill>
                  <a:latin typeface="Geneva" charset="0"/>
                </a:rPr>
                <a:t>O</a:t>
              </a:r>
            </a:p>
          </p:txBody>
        </p:sp>
      </p:grpSp>
      <p:pic>
        <p:nvPicPr>
          <p:cNvPr id="164897" name="Picture 33" descr="sulfur dioxide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32213" y="4953000"/>
            <a:ext cx="4419600" cy="171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899" name="Text Box 35"/>
          <p:cNvSpPr txBox="1">
            <a:spLocks noChangeArrowheads="1"/>
          </p:cNvSpPr>
          <p:nvPr/>
        </p:nvSpPr>
        <p:spPr bwMode="auto">
          <a:xfrm>
            <a:off x="684213" y="5638800"/>
            <a:ext cx="35052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solidFill>
                  <a:schemeClr val="hlink"/>
                </a:solidFill>
                <a:effectLst>
                  <a:outerShdw blurRad="38100" dist="38100" dir="2700000" algn="tl">
                    <a:srgbClr val="000000"/>
                  </a:outerShdw>
                </a:effectLst>
                <a:latin typeface="Arial" charset="0"/>
              </a:rPr>
              <a:t>Final Answer: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64897"/>
                                        </p:tgtEl>
                                        <p:attrNameLst>
                                          <p:attrName>style.visibility</p:attrName>
                                        </p:attrNameLst>
                                      </p:cBhvr>
                                      <p:to>
                                        <p:strVal val="visible"/>
                                      </p:to>
                                    </p:set>
                                    <p:animEffect transition="in" filter="wipe(down)">
                                      <p:cBhvr>
                                        <p:cTn id="7" dur="580">
                                          <p:stCondLst>
                                            <p:cond delay="0"/>
                                          </p:stCondLst>
                                        </p:cTn>
                                        <p:tgtEl>
                                          <p:spTgt spid="164897"/>
                                        </p:tgtEl>
                                      </p:cBhvr>
                                    </p:animEffect>
                                    <p:anim calcmode="lin" valueType="num">
                                      <p:cBhvr>
                                        <p:cTn id="8" dur="1822" tmFilter="0,0; 0.14,0.36; 0.43,0.73; 0.71,0.91; 1.0,1.0">
                                          <p:stCondLst>
                                            <p:cond delay="0"/>
                                          </p:stCondLst>
                                        </p:cTn>
                                        <p:tgtEl>
                                          <p:spTgt spid="16489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489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489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489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4897"/>
                                        </p:tgtEl>
                                        <p:attrNameLst>
                                          <p:attrName>ppt_y</p:attrName>
                                        </p:attrNameLst>
                                      </p:cBhvr>
                                      <p:tavLst>
                                        <p:tav tm="0" fmla="#ppt_y-sin(pi*$)/81">
                                          <p:val>
                                            <p:fltVal val="0"/>
                                          </p:val>
                                        </p:tav>
                                        <p:tav tm="100000">
                                          <p:val>
                                            <p:fltVal val="1"/>
                                          </p:val>
                                        </p:tav>
                                      </p:tavLst>
                                    </p:anim>
                                    <p:animScale>
                                      <p:cBhvr>
                                        <p:cTn id="13" dur="26">
                                          <p:stCondLst>
                                            <p:cond delay="650"/>
                                          </p:stCondLst>
                                        </p:cTn>
                                        <p:tgtEl>
                                          <p:spTgt spid="164897"/>
                                        </p:tgtEl>
                                      </p:cBhvr>
                                      <p:to x="100000" y="60000"/>
                                    </p:animScale>
                                    <p:animScale>
                                      <p:cBhvr>
                                        <p:cTn id="14" dur="166" decel="50000">
                                          <p:stCondLst>
                                            <p:cond delay="676"/>
                                          </p:stCondLst>
                                        </p:cTn>
                                        <p:tgtEl>
                                          <p:spTgt spid="164897"/>
                                        </p:tgtEl>
                                      </p:cBhvr>
                                      <p:to x="100000" y="100000"/>
                                    </p:animScale>
                                    <p:animScale>
                                      <p:cBhvr>
                                        <p:cTn id="15" dur="26">
                                          <p:stCondLst>
                                            <p:cond delay="1312"/>
                                          </p:stCondLst>
                                        </p:cTn>
                                        <p:tgtEl>
                                          <p:spTgt spid="164897"/>
                                        </p:tgtEl>
                                      </p:cBhvr>
                                      <p:to x="100000" y="80000"/>
                                    </p:animScale>
                                    <p:animScale>
                                      <p:cBhvr>
                                        <p:cTn id="16" dur="166" decel="50000">
                                          <p:stCondLst>
                                            <p:cond delay="1338"/>
                                          </p:stCondLst>
                                        </p:cTn>
                                        <p:tgtEl>
                                          <p:spTgt spid="164897"/>
                                        </p:tgtEl>
                                      </p:cBhvr>
                                      <p:to x="100000" y="100000"/>
                                    </p:animScale>
                                    <p:animScale>
                                      <p:cBhvr>
                                        <p:cTn id="17" dur="26">
                                          <p:stCondLst>
                                            <p:cond delay="1642"/>
                                          </p:stCondLst>
                                        </p:cTn>
                                        <p:tgtEl>
                                          <p:spTgt spid="164897"/>
                                        </p:tgtEl>
                                      </p:cBhvr>
                                      <p:to x="100000" y="90000"/>
                                    </p:animScale>
                                    <p:animScale>
                                      <p:cBhvr>
                                        <p:cTn id="18" dur="166" decel="50000">
                                          <p:stCondLst>
                                            <p:cond delay="1668"/>
                                          </p:stCondLst>
                                        </p:cTn>
                                        <p:tgtEl>
                                          <p:spTgt spid="164897"/>
                                        </p:tgtEl>
                                      </p:cBhvr>
                                      <p:to x="100000" y="100000"/>
                                    </p:animScale>
                                    <p:animScale>
                                      <p:cBhvr>
                                        <p:cTn id="19" dur="26">
                                          <p:stCondLst>
                                            <p:cond delay="1808"/>
                                          </p:stCondLst>
                                        </p:cTn>
                                        <p:tgtEl>
                                          <p:spTgt spid="164897"/>
                                        </p:tgtEl>
                                      </p:cBhvr>
                                      <p:to x="100000" y="95000"/>
                                    </p:animScale>
                                    <p:animScale>
                                      <p:cBhvr>
                                        <p:cTn id="20" dur="166" decel="50000">
                                          <p:stCondLst>
                                            <p:cond delay="1834"/>
                                          </p:stCondLst>
                                        </p:cTn>
                                        <p:tgtEl>
                                          <p:spTgt spid="16489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64899"/>
                                        </p:tgtEl>
                                        <p:attrNameLst>
                                          <p:attrName>style.visibility</p:attrName>
                                        </p:attrNameLst>
                                      </p:cBhvr>
                                      <p:to>
                                        <p:strVal val="visible"/>
                                      </p:to>
                                    </p:set>
                                    <p:animEffect transition="in" filter="wipe(down)">
                                      <p:cBhvr>
                                        <p:cTn id="23" dur="580">
                                          <p:stCondLst>
                                            <p:cond delay="0"/>
                                          </p:stCondLst>
                                        </p:cTn>
                                        <p:tgtEl>
                                          <p:spTgt spid="164899"/>
                                        </p:tgtEl>
                                      </p:cBhvr>
                                    </p:animEffect>
                                    <p:anim calcmode="lin" valueType="num">
                                      <p:cBhvr>
                                        <p:cTn id="24" dur="1822" tmFilter="0,0; 0.14,0.36; 0.43,0.73; 0.71,0.91; 1.0,1.0">
                                          <p:stCondLst>
                                            <p:cond delay="0"/>
                                          </p:stCondLst>
                                        </p:cTn>
                                        <p:tgtEl>
                                          <p:spTgt spid="16489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489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489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489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4899"/>
                                        </p:tgtEl>
                                        <p:attrNameLst>
                                          <p:attrName>ppt_y</p:attrName>
                                        </p:attrNameLst>
                                      </p:cBhvr>
                                      <p:tavLst>
                                        <p:tav tm="0" fmla="#ppt_y-sin(pi*$)/81">
                                          <p:val>
                                            <p:fltVal val="0"/>
                                          </p:val>
                                        </p:tav>
                                        <p:tav tm="100000">
                                          <p:val>
                                            <p:fltVal val="1"/>
                                          </p:val>
                                        </p:tav>
                                      </p:tavLst>
                                    </p:anim>
                                    <p:animScale>
                                      <p:cBhvr>
                                        <p:cTn id="29" dur="26">
                                          <p:stCondLst>
                                            <p:cond delay="650"/>
                                          </p:stCondLst>
                                        </p:cTn>
                                        <p:tgtEl>
                                          <p:spTgt spid="164899"/>
                                        </p:tgtEl>
                                      </p:cBhvr>
                                      <p:to x="100000" y="60000"/>
                                    </p:animScale>
                                    <p:animScale>
                                      <p:cBhvr>
                                        <p:cTn id="30" dur="166" decel="50000">
                                          <p:stCondLst>
                                            <p:cond delay="676"/>
                                          </p:stCondLst>
                                        </p:cTn>
                                        <p:tgtEl>
                                          <p:spTgt spid="164899"/>
                                        </p:tgtEl>
                                      </p:cBhvr>
                                      <p:to x="100000" y="100000"/>
                                    </p:animScale>
                                    <p:animScale>
                                      <p:cBhvr>
                                        <p:cTn id="31" dur="26">
                                          <p:stCondLst>
                                            <p:cond delay="1312"/>
                                          </p:stCondLst>
                                        </p:cTn>
                                        <p:tgtEl>
                                          <p:spTgt spid="164899"/>
                                        </p:tgtEl>
                                      </p:cBhvr>
                                      <p:to x="100000" y="80000"/>
                                    </p:animScale>
                                    <p:animScale>
                                      <p:cBhvr>
                                        <p:cTn id="32" dur="166" decel="50000">
                                          <p:stCondLst>
                                            <p:cond delay="1338"/>
                                          </p:stCondLst>
                                        </p:cTn>
                                        <p:tgtEl>
                                          <p:spTgt spid="164899"/>
                                        </p:tgtEl>
                                      </p:cBhvr>
                                      <p:to x="100000" y="100000"/>
                                    </p:animScale>
                                    <p:animScale>
                                      <p:cBhvr>
                                        <p:cTn id="33" dur="26">
                                          <p:stCondLst>
                                            <p:cond delay="1642"/>
                                          </p:stCondLst>
                                        </p:cTn>
                                        <p:tgtEl>
                                          <p:spTgt spid="164899"/>
                                        </p:tgtEl>
                                      </p:cBhvr>
                                      <p:to x="100000" y="90000"/>
                                    </p:animScale>
                                    <p:animScale>
                                      <p:cBhvr>
                                        <p:cTn id="34" dur="166" decel="50000">
                                          <p:stCondLst>
                                            <p:cond delay="1668"/>
                                          </p:stCondLst>
                                        </p:cTn>
                                        <p:tgtEl>
                                          <p:spTgt spid="164899"/>
                                        </p:tgtEl>
                                      </p:cBhvr>
                                      <p:to x="100000" y="100000"/>
                                    </p:animScale>
                                    <p:animScale>
                                      <p:cBhvr>
                                        <p:cTn id="35" dur="26">
                                          <p:stCondLst>
                                            <p:cond delay="1808"/>
                                          </p:stCondLst>
                                        </p:cTn>
                                        <p:tgtEl>
                                          <p:spTgt spid="164899"/>
                                        </p:tgtEl>
                                      </p:cBhvr>
                                      <p:to x="100000" y="95000"/>
                                    </p:animScale>
                                    <p:animScale>
                                      <p:cBhvr>
                                        <p:cTn id="36" dur="166" decel="50000">
                                          <p:stCondLst>
                                            <p:cond delay="1834"/>
                                          </p:stCondLst>
                                        </p:cTn>
                                        <p:tgtEl>
                                          <p:spTgt spid="16489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99"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95400" y="457200"/>
            <a:ext cx="6931025" cy="762000"/>
          </a:xfrm>
        </p:spPr>
        <p:txBody>
          <a:bodyPr/>
          <a:lstStyle/>
          <a:p>
            <a:pPr>
              <a:defRPr/>
            </a:pPr>
            <a:r>
              <a:rPr lang="en-US" altLang="en-US" sz="6000" smtClean="0">
                <a:solidFill>
                  <a:schemeClr val="hlink"/>
                </a:solidFill>
                <a:effectLst>
                  <a:outerShdw blurRad="38100" dist="38100" dir="2700000" algn="tl">
                    <a:srgbClr val="000000"/>
                  </a:outerShdw>
                </a:effectLst>
                <a:latin typeface="Comic Sans MS" pitchFamily="66" charset="0"/>
              </a:rPr>
              <a:t>Chemical Bonding</a:t>
            </a:r>
            <a:endParaRPr lang="en-US" altLang="en-US" sz="6000" smtClean="0">
              <a:solidFill>
                <a:schemeClr val="hlink"/>
              </a:solidFill>
              <a:effectLst>
                <a:outerShdw blurRad="38100" dist="38100" dir="2700000" algn="tl">
                  <a:srgbClr val="000000"/>
                </a:outerShdw>
              </a:effectLst>
              <a:latin typeface="Helvetica" charset="0"/>
            </a:endParaRPr>
          </a:p>
        </p:txBody>
      </p:sp>
      <p:sp>
        <p:nvSpPr>
          <p:cNvPr id="5123" name="Rectangle 3"/>
          <p:cNvSpPr>
            <a:spLocks noGrp="1" noChangeArrowheads="1"/>
          </p:cNvSpPr>
          <p:nvPr>
            <p:ph type="body" idx="1"/>
          </p:nvPr>
        </p:nvSpPr>
        <p:spPr>
          <a:xfrm>
            <a:off x="914400" y="1447800"/>
            <a:ext cx="5484813" cy="4876800"/>
          </a:xfrm>
        </p:spPr>
        <p:txBody>
          <a:bodyPr/>
          <a:lstStyle/>
          <a:p>
            <a:pPr>
              <a:buFontTx/>
              <a:buNone/>
              <a:defRPr/>
            </a:pPr>
            <a:r>
              <a:rPr lang="en-US" altLang="en-US" sz="2800" smtClean="0">
                <a:solidFill>
                  <a:schemeClr val="accent2"/>
                </a:solidFill>
                <a:effectLst>
                  <a:outerShdw blurRad="38100" dist="38100" dir="2700000" algn="tl">
                    <a:srgbClr val="000000"/>
                  </a:outerShdw>
                </a:effectLst>
                <a:latin typeface="Helvetica" charset="0"/>
              </a:rPr>
              <a:t>Problems and questions —</a:t>
            </a:r>
            <a:endParaRPr lang="en-US" altLang="en-US" sz="2800" smtClean="0">
              <a:effectLst>
                <a:outerShdw blurRad="38100" dist="38100" dir="2700000" algn="tl">
                  <a:srgbClr val="FFFFFF"/>
                </a:outerShdw>
              </a:effectLst>
              <a:latin typeface="Helvetica" charset="0"/>
            </a:endParaRPr>
          </a:p>
          <a:p>
            <a:pPr>
              <a:buFontTx/>
              <a:buNone/>
              <a:defRPr/>
            </a:pPr>
            <a:r>
              <a:rPr lang="en-US" altLang="en-US" sz="2800" smtClean="0">
                <a:effectLst>
                  <a:outerShdw blurRad="38100" dist="38100" dir="2700000" algn="tl">
                    <a:srgbClr val="FFFFFF"/>
                  </a:outerShdw>
                </a:effectLst>
                <a:latin typeface="Helvetica" charset="0"/>
              </a:rPr>
              <a:t>How is a molecule or polyatomic ion held together?</a:t>
            </a:r>
          </a:p>
          <a:p>
            <a:pPr>
              <a:buFontTx/>
              <a:buNone/>
              <a:defRPr/>
            </a:pPr>
            <a:r>
              <a:rPr lang="en-US" altLang="en-US" sz="2800" smtClean="0">
                <a:effectLst>
                  <a:outerShdw blurRad="38100" dist="38100" dir="2700000" algn="tl">
                    <a:srgbClr val="FFFFFF"/>
                  </a:outerShdw>
                </a:effectLst>
                <a:latin typeface="Helvetica" charset="0"/>
              </a:rPr>
              <a:t>Why are atoms distributed at strange angles?</a:t>
            </a:r>
          </a:p>
          <a:p>
            <a:pPr>
              <a:buFontTx/>
              <a:buNone/>
              <a:defRPr/>
            </a:pPr>
            <a:r>
              <a:rPr lang="en-US" altLang="en-US" sz="2800" smtClean="0">
                <a:effectLst>
                  <a:outerShdw blurRad="38100" dist="38100" dir="2700000" algn="tl">
                    <a:srgbClr val="FFFFFF"/>
                  </a:outerShdw>
                </a:effectLst>
                <a:latin typeface="Helvetica" charset="0"/>
              </a:rPr>
              <a:t>Why are molecules not flat?</a:t>
            </a:r>
          </a:p>
          <a:p>
            <a:pPr>
              <a:buFontTx/>
              <a:buNone/>
              <a:defRPr/>
            </a:pPr>
            <a:r>
              <a:rPr lang="en-US" altLang="en-US" sz="2800" smtClean="0">
                <a:effectLst>
                  <a:outerShdw blurRad="38100" dist="38100" dir="2700000" algn="tl">
                    <a:srgbClr val="FFFFFF"/>
                  </a:outerShdw>
                </a:effectLst>
                <a:latin typeface="Helvetica" charset="0"/>
              </a:rPr>
              <a:t>Can we predict the structure?</a:t>
            </a:r>
          </a:p>
          <a:p>
            <a:pPr>
              <a:buFontTx/>
              <a:buNone/>
              <a:defRPr/>
            </a:pPr>
            <a:r>
              <a:rPr lang="en-US" altLang="en-US" sz="2800" smtClean="0">
                <a:effectLst>
                  <a:outerShdw blurRad="38100" dist="38100" dir="2700000" algn="tl">
                    <a:srgbClr val="FFFFFF"/>
                  </a:outerShdw>
                </a:effectLst>
                <a:latin typeface="Helvetica" charset="0"/>
              </a:rPr>
              <a:t>How is structure related to chemical and physical properties?</a:t>
            </a:r>
          </a:p>
          <a:p>
            <a:pPr>
              <a:defRPr/>
            </a:pPr>
            <a:endParaRPr lang="en-US" altLang="en-US" sz="2800" smtClean="0">
              <a:solidFill>
                <a:srgbClr val="FCFEB9"/>
              </a:solidFill>
              <a:effectLst>
                <a:outerShdw blurRad="38100" dist="38100" dir="2700000" algn="tl">
                  <a:srgbClr val="000000"/>
                </a:outerShdw>
              </a:effectLst>
              <a:latin typeface="Helvetica" charset="0"/>
            </a:endParaRPr>
          </a:p>
        </p:txBody>
      </p:sp>
      <p:pic>
        <p:nvPicPr>
          <p:cNvPr id="614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088" y="1722438"/>
            <a:ext cx="2922587" cy="3095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dissolve">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dissolve">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dissolve">
                                      <p:cBhvr>
                                        <p:cTn id="22" dur="500"/>
                                        <p:tgtEl>
                                          <p:spTgt spid="5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dissolve">
                                      <p:cBhvr>
                                        <p:cTn id="27" dur="500"/>
                                        <p:tgtEl>
                                          <p:spTgt spid="51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dissolve">
                                      <p:cBhvr>
                                        <p:cTn id="32"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370013" y="152400"/>
            <a:ext cx="7159625" cy="1143000"/>
          </a:xfrm>
        </p:spPr>
        <p:txBody>
          <a:bodyPr/>
          <a:lstStyle/>
          <a:p>
            <a:r>
              <a:rPr lang="en-US" altLang="en-US" smtClean="0"/>
              <a:t>Keep an Eye on the Ions!</a:t>
            </a:r>
          </a:p>
        </p:txBody>
      </p:sp>
      <p:sp>
        <p:nvSpPr>
          <p:cNvPr id="25603" name="Rectangle 3"/>
          <p:cNvSpPr>
            <a:spLocks noGrp="1" noChangeArrowheads="1"/>
          </p:cNvSpPr>
          <p:nvPr>
            <p:ph type="body" idx="1"/>
          </p:nvPr>
        </p:nvSpPr>
        <p:spPr>
          <a:xfrm>
            <a:off x="1370013" y="1219200"/>
            <a:ext cx="7159625" cy="4114800"/>
          </a:xfrm>
        </p:spPr>
        <p:txBody>
          <a:bodyPr/>
          <a:lstStyle/>
          <a:p>
            <a:r>
              <a:rPr lang="en-US" altLang="en-US" smtClean="0"/>
              <a:t>Anions – add the electrons gained from the charge to the valence (step 2)</a:t>
            </a:r>
          </a:p>
          <a:p>
            <a:r>
              <a:rPr lang="en-US" altLang="en-US" smtClean="0"/>
              <a:t>Cations – subtract the electrons lost from the charge to the valence (step 2)</a:t>
            </a:r>
          </a:p>
          <a:p>
            <a:r>
              <a:rPr lang="en-US" altLang="en-US" smtClean="0"/>
              <a:t>Put [ ] around the entire structure, and indicate the charge at the top right</a:t>
            </a:r>
          </a:p>
        </p:txBody>
      </p:sp>
      <p:pic>
        <p:nvPicPr>
          <p:cNvPr id="25604" name="Picture 5" descr="128che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013" y="3657600"/>
            <a:ext cx="72390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title"/>
          </p:nvPr>
        </p:nvSpPr>
        <p:spPr>
          <a:xfrm>
            <a:off x="685800" y="457200"/>
            <a:ext cx="8416925" cy="685800"/>
          </a:xfrm>
          <a:effectLst>
            <a:outerShdw dist="35921" dir="2700000" algn="ctr" rotWithShape="0">
              <a:schemeClr val="bg2"/>
            </a:outerShdw>
          </a:effectLst>
          <a:extLst>
            <a:ext uri="{91240B29-F687-4F45-9708-019B960494DF}">
              <a14:hiddenLine xmlns:a14="http://schemas.microsoft.com/office/drawing/2010/main" w="25400">
                <a:solidFill>
                  <a:schemeClr val="tx1"/>
                </a:solidFill>
                <a:miter lim="800000"/>
                <a:headEnd/>
                <a:tailEnd/>
              </a14:hiddenLine>
            </a:ext>
          </a:extLst>
        </p:spPr>
        <p:txBody>
          <a:bodyPr/>
          <a:lstStyle/>
          <a:p>
            <a:pPr>
              <a:defRPr/>
            </a:pPr>
            <a:r>
              <a:rPr lang="en-US" altLang="en-US" sz="4400" smtClean="0">
                <a:solidFill>
                  <a:schemeClr val="hlink"/>
                </a:solidFill>
                <a:effectLst>
                  <a:outerShdw blurRad="38100" dist="38100" dir="2700000" algn="tl">
                    <a:srgbClr val="000000"/>
                  </a:outerShdw>
                </a:effectLst>
                <a:latin typeface="Comic Sans MS" pitchFamily="66" charset="0"/>
              </a:rPr>
              <a:t>Violations of the Octet Rule</a:t>
            </a:r>
            <a:br>
              <a:rPr lang="en-US" altLang="en-US" sz="4400" smtClean="0">
                <a:solidFill>
                  <a:schemeClr val="hlink"/>
                </a:solidFill>
                <a:effectLst>
                  <a:outerShdw blurRad="38100" dist="38100" dir="2700000" algn="tl">
                    <a:srgbClr val="000000"/>
                  </a:outerShdw>
                </a:effectLst>
                <a:latin typeface="Comic Sans MS" pitchFamily="66" charset="0"/>
              </a:rPr>
            </a:br>
            <a:r>
              <a:rPr lang="en-US" altLang="en-US" sz="1600" smtClean="0">
                <a:solidFill>
                  <a:schemeClr val="hlink"/>
                </a:solidFill>
                <a:effectLst>
                  <a:outerShdw blurRad="38100" dist="38100" dir="2700000" algn="tl">
                    <a:srgbClr val="000000"/>
                  </a:outerShdw>
                </a:effectLst>
                <a:latin typeface="Comic Sans MS" pitchFamily="66" charset="0"/>
              </a:rPr>
              <a:t>(Honors only)</a:t>
            </a:r>
            <a:endParaRPr lang="en-US" altLang="en-US" sz="1600" smtClean="0">
              <a:solidFill>
                <a:schemeClr val="hlink"/>
              </a:solidFill>
              <a:effectLst>
                <a:outerShdw blurRad="38100" dist="38100" dir="2700000" algn="tl">
                  <a:srgbClr val="000000"/>
                </a:outerShdw>
              </a:effectLst>
            </a:endParaRPr>
          </a:p>
        </p:txBody>
      </p:sp>
      <p:sp>
        <p:nvSpPr>
          <p:cNvPr id="65540" name="Rectangle 4"/>
          <p:cNvSpPr>
            <a:spLocks noGrp="1" noChangeArrowheads="1"/>
          </p:cNvSpPr>
          <p:nvPr>
            <p:ph type="body" idx="1"/>
          </p:nvPr>
        </p:nvSpPr>
        <p:spPr>
          <a:xfrm>
            <a:off x="455613" y="1295400"/>
            <a:ext cx="6477000" cy="2057400"/>
          </a:xfrm>
        </p:spPr>
        <p:txBody>
          <a:bodyPr/>
          <a:lstStyle/>
          <a:p>
            <a:pPr>
              <a:buFontTx/>
              <a:buNone/>
              <a:defRPr/>
            </a:pPr>
            <a:r>
              <a:rPr lang="en-US" altLang="en-US" sz="2800" smtClean="0">
                <a:effectLst>
                  <a:outerShdw blurRad="38100" dist="38100" dir="2700000" algn="tl">
                    <a:srgbClr val="FFFFFF"/>
                  </a:outerShdw>
                </a:effectLst>
              </a:rPr>
              <a:t>Usually occurs with B and elements of higher periods. Common exceptions are: Be, B, P, S, and Xe. </a:t>
            </a:r>
          </a:p>
        </p:txBody>
      </p:sp>
      <p:grpSp>
        <p:nvGrpSpPr>
          <p:cNvPr id="26628" name="Group 8"/>
          <p:cNvGrpSpPr>
            <a:grpSpLocks/>
          </p:cNvGrpSpPr>
          <p:nvPr/>
        </p:nvGrpSpPr>
        <p:grpSpPr bwMode="auto">
          <a:xfrm>
            <a:off x="455613" y="3733800"/>
            <a:ext cx="2908300" cy="2638425"/>
            <a:chOff x="782" y="1941"/>
            <a:chExt cx="1833" cy="1662"/>
          </a:xfrm>
        </p:grpSpPr>
        <p:pic>
          <p:nvPicPr>
            <p:cNvPr id="26633"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 y="1941"/>
              <a:ext cx="1833" cy="1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4" name="Rectangle 6"/>
            <p:cNvSpPr>
              <a:spLocks noChangeArrowheads="1"/>
            </p:cNvSpPr>
            <p:nvPr/>
          </p:nvSpPr>
          <p:spPr bwMode="auto">
            <a:xfrm>
              <a:off x="1706" y="3150"/>
              <a:ext cx="548" cy="363"/>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Lst>
          </p:spPr>
          <p:txBody>
            <a:bodyPr wrap="none" lIns="90487" tIns="44450" rIns="90487" bIns="44450">
              <a:spAutoFit/>
            </a:bodyPr>
            <a:lstStyle>
              <a:lvl1pPr>
                <a:defRPr sz="2800" b="1">
                  <a:solidFill>
                    <a:srgbClr val="FAFD00"/>
                  </a:solidFill>
                  <a:latin typeface="Arial" panose="020B0604020202020204" pitchFamily="34" charset="0"/>
                </a:defRPr>
              </a:lvl1pPr>
              <a:lvl2pPr marL="742950" indent="-285750">
                <a:defRPr sz="2800" b="1">
                  <a:solidFill>
                    <a:srgbClr val="FAFD00"/>
                  </a:solidFill>
                  <a:latin typeface="Arial" panose="020B0604020202020204" pitchFamily="34" charset="0"/>
                </a:defRPr>
              </a:lvl2pPr>
              <a:lvl3pPr marL="1143000" indent="-228600">
                <a:defRPr sz="2800" b="1">
                  <a:solidFill>
                    <a:srgbClr val="FAFD00"/>
                  </a:solidFill>
                  <a:latin typeface="Arial" panose="020B0604020202020204" pitchFamily="34" charset="0"/>
                </a:defRPr>
              </a:lvl3pPr>
              <a:lvl4pPr marL="1600200" indent="-228600">
                <a:defRPr sz="2800" b="1">
                  <a:solidFill>
                    <a:srgbClr val="FAFD00"/>
                  </a:solidFill>
                  <a:latin typeface="Arial" panose="020B0604020202020204" pitchFamily="34" charset="0"/>
                </a:defRPr>
              </a:lvl4pPr>
              <a:lvl5pPr marL="2057400" indent="-228600">
                <a:defRPr sz="2800" b="1">
                  <a:solidFill>
                    <a:srgbClr val="FAFD00"/>
                  </a:solidFill>
                  <a:latin typeface="Arial" panose="020B0604020202020204" pitchFamily="34" charset="0"/>
                </a:defRPr>
              </a:lvl5pPr>
              <a:lvl6pPr marL="2514600" indent="-228600" eaLnBrk="0" fontAlgn="base" hangingPunct="0">
                <a:spcBef>
                  <a:spcPct val="0"/>
                </a:spcBef>
                <a:spcAft>
                  <a:spcPct val="0"/>
                </a:spcAft>
                <a:defRPr sz="2800" b="1">
                  <a:solidFill>
                    <a:srgbClr val="FAFD00"/>
                  </a:solidFill>
                  <a:latin typeface="Arial" panose="020B0604020202020204" pitchFamily="34" charset="0"/>
                </a:defRPr>
              </a:lvl6pPr>
              <a:lvl7pPr marL="2971800" indent="-228600" eaLnBrk="0" fontAlgn="base" hangingPunct="0">
                <a:spcBef>
                  <a:spcPct val="0"/>
                </a:spcBef>
                <a:spcAft>
                  <a:spcPct val="0"/>
                </a:spcAft>
                <a:defRPr sz="2800" b="1">
                  <a:solidFill>
                    <a:srgbClr val="FAFD00"/>
                  </a:solidFill>
                  <a:latin typeface="Arial" panose="020B0604020202020204" pitchFamily="34" charset="0"/>
                </a:defRPr>
              </a:lvl7pPr>
              <a:lvl8pPr marL="3429000" indent="-228600" eaLnBrk="0" fontAlgn="base" hangingPunct="0">
                <a:spcBef>
                  <a:spcPct val="0"/>
                </a:spcBef>
                <a:spcAft>
                  <a:spcPct val="0"/>
                </a:spcAft>
                <a:defRPr sz="2800" b="1">
                  <a:solidFill>
                    <a:srgbClr val="FAFD00"/>
                  </a:solidFill>
                  <a:latin typeface="Arial" panose="020B0604020202020204" pitchFamily="34" charset="0"/>
                </a:defRPr>
              </a:lvl8pPr>
              <a:lvl9pPr marL="3886200" indent="-228600" eaLnBrk="0" fontAlgn="base" hangingPunct="0">
                <a:spcBef>
                  <a:spcPct val="0"/>
                </a:spcBef>
                <a:spcAft>
                  <a:spcPct val="0"/>
                </a:spcAft>
                <a:defRPr sz="2800" b="1">
                  <a:solidFill>
                    <a:srgbClr val="FAFD00"/>
                  </a:solidFill>
                  <a:latin typeface="Arial" panose="020B0604020202020204" pitchFamily="34" charset="0"/>
                </a:defRPr>
              </a:lvl9pPr>
            </a:lstStyle>
            <a:p>
              <a:r>
                <a:rPr lang="en-US" altLang="en-US" sz="3200">
                  <a:solidFill>
                    <a:schemeClr val="tx1"/>
                  </a:solidFill>
                </a:rPr>
                <a:t>BF</a:t>
              </a:r>
              <a:r>
                <a:rPr lang="en-US" altLang="en-US" sz="3200" baseline="-25000">
                  <a:solidFill>
                    <a:schemeClr val="tx1"/>
                  </a:solidFill>
                </a:rPr>
                <a:t>3</a:t>
              </a:r>
            </a:p>
          </p:txBody>
        </p:sp>
      </p:grpSp>
      <p:grpSp>
        <p:nvGrpSpPr>
          <p:cNvPr id="26629" name="Group 9"/>
          <p:cNvGrpSpPr>
            <a:grpSpLocks/>
          </p:cNvGrpSpPr>
          <p:nvPr/>
        </p:nvGrpSpPr>
        <p:grpSpPr bwMode="auto">
          <a:xfrm>
            <a:off x="7008813" y="2133600"/>
            <a:ext cx="2654300" cy="4191000"/>
            <a:chOff x="3423" y="1320"/>
            <a:chExt cx="1673" cy="2640"/>
          </a:xfrm>
        </p:grpSpPr>
        <p:pic>
          <p:nvPicPr>
            <p:cNvPr id="26631"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3" y="1320"/>
              <a:ext cx="1673" cy="2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2" name="Rectangle 7"/>
            <p:cNvSpPr>
              <a:spLocks noChangeArrowheads="1"/>
            </p:cNvSpPr>
            <p:nvPr/>
          </p:nvSpPr>
          <p:spPr bwMode="auto">
            <a:xfrm>
              <a:off x="3474" y="3150"/>
              <a:ext cx="534" cy="363"/>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Lst>
          </p:spPr>
          <p:txBody>
            <a:bodyPr wrap="none" lIns="90487" tIns="44450" rIns="90487" bIns="44450">
              <a:spAutoFit/>
            </a:bodyPr>
            <a:lstStyle>
              <a:lvl1pPr>
                <a:defRPr sz="2800" b="1">
                  <a:solidFill>
                    <a:srgbClr val="FAFD00"/>
                  </a:solidFill>
                  <a:latin typeface="Arial" panose="020B0604020202020204" pitchFamily="34" charset="0"/>
                </a:defRPr>
              </a:lvl1pPr>
              <a:lvl2pPr marL="742950" indent="-285750">
                <a:defRPr sz="2800" b="1">
                  <a:solidFill>
                    <a:srgbClr val="FAFD00"/>
                  </a:solidFill>
                  <a:latin typeface="Arial" panose="020B0604020202020204" pitchFamily="34" charset="0"/>
                </a:defRPr>
              </a:lvl2pPr>
              <a:lvl3pPr marL="1143000" indent="-228600">
                <a:defRPr sz="2800" b="1">
                  <a:solidFill>
                    <a:srgbClr val="FAFD00"/>
                  </a:solidFill>
                  <a:latin typeface="Arial" panose="020B0604020202020204" pitchFamily="34" charset="0"/>
                </a:defRPr>
              </a:lvl3pPr>
              <a:lvl4pPr marL="1600200" indent="-228600">
                <a:defRPr sz="2800" b="1">
                  <a:solidFill>
                    <a:srgbClr val="FAFD00"/>
                  </a:solidFill>
                  <a:latin typeface="Arial" panose="020B0604020202020204" pitchFamily="34" charset="0"/>
                </a:defRPr>
              </a:lvl4pPr>
              <a:lvl5pPr marL="2057400" indent="-228600">
                <a:defRPr sz="2800" b="1">
                  <a:solidFill>
                    <a:srgbClr val="FAFD00"/>
                  </a:solidFill>
                  <a:latin typeface="Arial" panose="020B0604020202020204" pitchFamily="34" charset="0"/>
                </a:defRPr>
              </a:lvl5pPr>
              <a:lvl6pPr marL="2514600" indent="-228600" eaLnBrk="0" fontAlgn="base" hangingPunct="0">
                <a:spcBef>
                  <a:spcPct val="0"/>
                </a:spcBef>
                <a:spcAft>
                  <a:spcPct val="0"/>
                </a:spcAft>
                <a:defRPr sz="2800" b="1">
                  <a:solidFill>
                    <a:srgbClr val="FAFD00"/>
                  </a:solidFill>
                  <a:latin typeface="Arial" panose="020B0604020202020204" pitchFamily="34" charset="0"/>
                </a:defRPr>
              </a:lvl6pPr>
              <a:lvl7pPr marL="2971800" indent="-228600" eaLnBrk="0" fontAlgn="base" hangingPunct="0">
                <a:spcBef>
                  <a:spcPct val="0"/>
                </a:spcBef>
                <a:spcAft>
                  <a:spcPct val="0"/>
                </a:spcAft>
                <a:defRPr sz="2800" b="1">
                  <a:solidFill>
                    <a:srgbClr val="FAFD00"/>
                  </a:solidFill>
                  <a:latin typeface="Arial" panose="020B0604020202020204" pitchFamily="34" charset="0"/>
                </a:defRPr>
              </a:lvl7pPr>
              <a:lvl8pPr marL="3429000" indent="-228600" eaLnBrk="0" fontAlgn="base" hangingPunct="0">
                <a:spcBef>
                  <a:spcPct val="0"/>
                </a:spcBef>
                <a:spcAft>
                  <a:spcPct val="0"/>
                </a:spcAft>
                <a:defRPr sz="2800" b="1">
                  <a:solidFill>
                    <a:srgbClr val="FAFD00"/>
                  </a:solidFill>
                  <a:latin typeface="Arial" panose="020B0604020202020204" pitchFamily="34" charset="0"/>
                </a:defRPr>
              </a:lvl8pPr>
              <a:lvl9pPr marL="3886200" indent="-228600" eaLnBrk="0" fontAlgn="base" hangingPunct="0">
                <a:spcBef>
                  <a:spcPct val="0"/>
                </a:spcBef>
                <a:spcAft>
                  <a:spcPct val="0"/>
                </a:spcAft>
                <a:defRPr sz="2800" b="1">
                  <a:solidFill>
                    <a:srgbClr val="FAFD00"/>
                  </a:solidFill>
                  <a:latin typeface="Arial" panose="020B0604020202020204" pitchFamily="34" charset="0"/>
                </a:defRPr>
              </a:lvl9pPr>
            </a:lstStyle>
            <a:p>
              <a:r>
                <a:rPr lang="en-US" altLang="en-US" sz="3200">
                  <a:solidFill>
                    <a:schemeClr val="tx1"/>
                  </a:solidFill>
                </a:rPr>
                <a:t>SF</a:t>
              </a:r>
              <a:r>
                <a:rPr lang="en-US" altLang="en-US" sz="3200" baseline="-25000">
                  <a:solidFill>
                    <a:schemeClr val="tx1"/>
                  </a:solidFill>
                </a:rPr>
                <a:t>4</a:t>
              </a:r>
            </a:p>
          </p:txBody>
        </p:sp>
      </p:grpSp>
      <p:sp>
        <p:nvSpPr>
          <p:cNvPr id="65546" name="Text Box 10"/>
          <p:cNvSpPr txBox="1">
            <a:spLocks noChangeArrowheads="1"/>
          </p:cNvSpPr>
          <p:nvPr/>
        </p:nvSpPr>
        <p:spPr bwMode="auto">
          <a:xfrm>
            <a:off x="3503613" y="2971800"/>
            <a:ext cx="2971800" cy="3084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solidFill>
                  <a:schemeClr val="tx1"/>
                </a:solidFill>
                <a:effectLst>
                  <a:outerShdw blurRad="38100" dist="38100" dir="2700000" algn="tl">
                    <a:srgbClr val="FFFFFF"/>
                  </a:outerShdw>
                </a:effectLst>
                <a:latin typeface="Arial" charset="0"/>
              </a:rPr>
              <a:t>Be: 4</a:t>
            </a:r>
          </a:p>
          <a:p>
            <a:pPr>
              <a:spcBef>
                <a:spcPct val="50000"/>
              </a:spcBef>
              <a:defRPr/>
            </a:pPr>
            <a:r>
              <a:rPr lang="en-US">
                <a:solidFill>
                  <a:schemeClr val="tx1"/>
                </a:solidFill>
                <a:effectLst>
                  <a:outerShdw blurRad="38100" dist="38100" dir="2700000" algn="tl">
                    <a:srgbClr val="FFFFFF"/>
                  </a:outerShdw>
                </a:effectLst>
                <a:latin typeface="Arial" charset="0"/>
              </a:rPr>
              <a:t>B: 6</a:t>
            </a:r>
          </a:p>
          <a:p>
            <a:pPr>
              <a:spcBef>
                <a:spcPct val="50000"/>
              </a:spcBef>
              <a:defRPr/>
            </a:pPr>
            <a:r>
              <a:rPr lang="en-US">
                <a:solidFill>
                  <a:schemeClr val="tx1"/>
                </a:solidFill>
                <a:effectLst>
                  <a:outerShdw blurRad="38100" dist="38100" dir="2700000" algn="tl">
                    <a:srgbClr val="FFFFFF"/>
                  </a:outerShdw>
                </a:effectLst>
                <a:latin typeface="Arial" charset="0"/>
              </a:rPr>
              <a:t>P: 8 OR 10</a:t>
            </a:r>
          </a:p>
          <a:p>
            <a:pPr>
              <a:spcBef>
                <a:spcPct val="50000"/>
              </a:spcBef>
              <a:defRPr/>
            </a:pPr>
            <a:r>
              <a:rPr lang="en-US">
                <a:solidFill>
                  <a:schemeClr val="tx1"/>
                </a:solidFill>
                <a:effectLst>
                  <a:outerShdw blurRad="38100" dist="38100" dir="2700000" algn="tl">
                    <a:srgbClr val="FFFFFF"/>
                  </a:outerShdw>
                </a:effectLst>
                <a:latin typeface="Arial" charset="0"/>
              </a:rPr>
              <a:t>S: 8, 10, OR 12</a:t>
            </a:r>
          </a:p>
          <a:p>
            <a:pPr>
              <a:spcBef>
                <a:spcPct val="50000"/>
              </a:spcBef>
              <a:defRPr/>
            </a:pPr>
            <a:r>
              <a:rPr lang="en-US">
                <a:solidFill>
                  <a:schemeClr val="tx1"/>
                </a:solidFill>
                <a:effectLst>
                  <a:outerShdw blurRad="38100" dist="38100" dir="2700000" algn="tl">
                    <a:srgbClr val="FFFFFF"/>
                  </a:outerShdw>
                </a:effectLst>
                <a:latin typeface="Arial" charset="0"/>
              </a:rPr>
              <a:t>Xe: 8, 10, OR 12</a:t>
            </a: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663" y="1447800"/>
            <a:ext cx="3529012" cy="294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hlink"/>
                  </a:outerShdw>
                </a:effectLst>
              </a14:hiddenEffects>
            </a:ext>
          </a:extLst>
        </p:spPr>
      </p:pic>
      <p:pic>
        <p:nvPicPr>
          <p:cNvPr id="2765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1092200"/>
            <a:ext cx="345440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hlink"/>
                  </a:outerShdw>
                </a:effectLst>
              </a14:hiddenEffects>
            </a:ext>
          </a:extLst>
        </p:spPr>
      </p:pic>
      <p:pic>
        <p:nvPicPr>
          <p:cNvPr id="27652"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3" y="3962400"/>
            <a:ext cx="2144712"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hlink"/>
                  </a:outerShdw>
                </a:effectLst>
              </a14:hiddenEffects>
            </a:ext>
          </a:extLst>
        </p:spPr>
      </p:pic>
      <p:sp>
        <p:nvSpPr>
          <p:cNvPr id="86021" name="Rectangle 5"/>
          <p:cNvSpPr>
            <a:spLocks noGrp="1" noChangeArrowheads="1"/>
          </p:cNvSpPr>
          <p:nvPr>
            <p:ph type="title"/>
          </p:nvPr>
        </p:nvSpPr>
        <p:spPr>
          <a:xfrm>
            <a:off x="1371600" y="457200"/>
            <a:ext cx="7159625" cy="1143000"/>
          </a:xfrm>
          <a:effectLst>
            <a:outerShdw dist="71842" dir="2700000" algn="ctr" rotWithShape="0">
              <a:schemeClr val="tx2"/>
            </a:outerShdw>
          </a:effectLst>
        </p:spPr>
        <p:txBody>
          <a:bodyPr/>
          <a:lstStyle/>
          <a:p>
            <a:pPr>
              <a:defRPr/>
            </a:pPr>
            <a:r>
              <a:rPr lang="en-US" altLang="en-US" sz="4800" smtClean="0">
                <a:solidFill>
                  <a:schemeClr val="hlink"/>
                </a:solidFill>
                <a:effectLst>
                  <a:outerShdw blurRad="38100" dist="38100" dir="2700000" algn="tl">
                    <a:srgbClr val="000000"/>
                  </a:outerShdw>
                </a:effectLst>
                <a:latin typeface="Comic Sans MS" pitchFamily="66" charset="0"/>
              </a:rPr>
              <a:t>MOLECULAR GEOMETRY</a:t>
            </a:r>
            <a:endParaRPr lang="en-US" altLang="en-US" sz="5400" smtClean="0">
              <a:solidFill>
                <a:schemeClr val="hlink"/>
              </a:solidFill>
              <a:effectLst>
                <a:outerShdw blurRad="38100" dist="38100" dir="2700000" algn="tl">
                  <a:srgbClr val="000000"/>
                </a:outerShdw>
              </a:effectLst>
            </a:endParaRPr>
          </a:p>
        </p:txBody>
      </p:sp>
      <p:pic>
        <p:nvPicPr>
          <p:cNvPr id="27654"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3763" y="4038600"/>
            <a:ext cx="3960812"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hlink"/>
                  </a:outerShdw>
                </a:effectLst>
              </a14:hiddenEffects>
            </a:ext>
          </a:extLst>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body" sz="half" idx="1"/>
          </p:nvPr>
        </p:nvSpPr>
        <p:spPr>
          <a:xfrm>
            <a:off x="531813" y="1981200"/>
            <a:ext cx="5410200" cy="4114800"/>
          </a:xfrm>
        </p:spPr>
        <p:txBody>
          <a:bodyPr/>
          <a:lstStyle/>
          <a:p>
            <a:pPr>
              <a:buFontTx/>
              <a:buNone/>
              <a:defRPr/>
            </a:pPr>
            <a:r>
              <a:rPr lang="en-US" altLang="en-US" sz="4800" smtClean="0">
                <a:solidFill>
                  <a:srgbClr val="063DE8"/>
                </a:solidFill>
                <a:effectLst>
                  <a:outerShdw blurRad="38100" dist="38100" dir="2700000" algn="tl">
                    <a:srgbClr val="000000"/>
                  </a:outerShdw>
                </a:effectLst>
                <a:latin typeface="Helvetica" charset="0"/>
              </a:rPr>
              <a:t> 		VSEPR</a:t>
            </a:r>
            <a:r>
              <a:rPr lang="en-US" altLang="en-US" sz="4800" smtClean="0">
                <a:effectLst>
                  <a:outerShdw blurRad="38100" dist="38100" dir="2700000" algn="tl">
                    <a:srgbClr val="FFFFFF"/>
                  </a:outerShdw>
                </a:effectLst>
                <a:latin typeface="Helvetica" charset="0"/>
              </a:rPr>
              <a:t> </a:t>
            </a:r>
            <a:endParaRPr lang="en-US" altLang="en-US" smtClean="0">
              <a:effectLst>
                <a:outerShdw blurRad="38100" dist="38100" dir="2700000" algn="tl">
                  <a:srgbClr val="FFFFFF"/>
                </a:outerShdw>
              </a:effectLst>
              <a:latin typeface="Helvetica" charset="0"/>
            </a:endParaRPr>
          </a:p>
          <a:p>
            <a:pPr>
              <a:defRPr/>
            </a:pPr>
            <a:r>
              <a:rPr lang="en-US" altLang="en-US" sz="3600" smtClean="0">
                <a:solidFill>
                  <a:schemeClr val="hlink"/>
                </a:solidFill>
                <a:effectLst>
                  <a:outerShdw blurRad="38100" dist="38100" dir="2700000" algn="tl">
                    <a:srgbClr val="000000"/>
                  </a:outerShdw>
                </a:effectLst>
                <a:latin typeface="Helvetica" charset="0"/>
              </a:rPr>
              <a:t>V</a:t>
            </a:r>
            <a:r>
              <a:rPr lang="en-US" altLang="en-US" smtClean="0">
                <a:effectLst>
                  <a:outerShdw blurRad="38100" dist="38100" dir="2700000" algn="tl">
                    <a:srgbClr val="FFFFFF"/>
                  </a:outerShdw>
                </a:effectLst>
                <a:latin typeface="Helvetica" charset="0"/>
              </a:rPr>
              <a:t>alence </a:t>
            </a:r>
            <a:r>
              <a:rPr lang="en-US" altLang="en-US" sz="3600" smtClean="0">
                <a:solidFill>
                  <a:schemeClr val="hlink"/>
                </a:solidFill>
                <a:effectLst>
                  <a:outerShdw blurRad="38100" dist="38100" dir="2700000" algn="tl">
                    <a:srgbClr val="000000"/>
                  </a:outerShdw>
                </a:effectLst>
                <a:latin typeface="Helvetica" charset="0"/>
              </a:rPr>
              <a:t>S</a:t>
            </a:r>
            <a:r>
              <a:rPr lang="en-US" altLang="en-US" smtClean="0">
                <a:effectLst>
                  <a:outerShdw blurRad="38100" dist="38100" dir="2700000" algn="tl">
                    <a:srgbClr val="FFFFFF"/>
                  </a:outerShdw>
                </a:effectLst>
                <a:latin typeface="Helvetica" charset="0"/>
              </a:rPr>
              <a:t>hell </a:t>
            </a:r>
            <a:r>
              <a:rPr lang="en-US" altLang="en-US" sz="3600" smtClean="0">
                <a:solidFill>
                  <a:schemeClr val="hlink"/>
                </a:solidFill>
                <a:effectLst>
                  <a:outerShdw blurRad="38100" dist="38100" dir="2700000" algn="tl">
                    <a:srgbClr val="000000"/>
                  </a:outerShdw>
                </a:effectLst>
                <a:latin typeface="Helvetica" charset="0"/>
              </a:rPr>
              <a:t>E</a:t>
            </a:r>
            <a:r>
              <a:rPr lang="en-US" altLang="en-US" smtClean="0">
                <a:effectLst>
                  <a:outerShdw blurRad="38100" dist="38100" dir="2700000" algn="tl">
                    <a:srgbClr val="FFFFFF"/>
                  </a:outerShdw>
                </a:effectLst>
                <a:latin typeface="Helvetica" charset="0"/>
              </a:rPr>
              <a:t>lectron </a:t>
            </a:r>
            <a:r>
              <a:rPr lang="en-US" altLang="en-US" sz="3600" smtClean="0">
                <a:solidFill>
                  <a:schemeClr val="hlink"/>
                </a:solidFill>
                <a:effectLst>
                  <a:outerShdw blurRad="38100" dist="38100" dir="2700000" algn="tl">
                    <a:srgbClr val="000000"/>
                  </a:outerShdw>
                </a:effectLst>
                <a:latin typeface="Helvetica" charset="0"/>
              </a:rPr>
              <a:t>P</a:t>
            </a:r>
            <a:r>
              <a:rPr lang="en-US" altLang="en-US" smtClean="0">
                <a:effectLst>
                  <a:outerShdw blurRad="38100" dist="38100" dir="2700000" algn="tl">
                    <a:srgbClr val="FFFFFF"/>
                  </a:outerShdw>
                </a:effectLst>
                <a:latin typeface="Helvetica" charset="0"/>
              </a:rPr>
              <a:t>air </a:t>
            </a:r>
            <a:r>
              <a:rPr lang="en-US" altLang="en-US" sz="3600" smtClean="0">
                <a:solidFill>
                  <a:schemeClr val="hlink"/>
                </a:solidFill>
                <a:effectLst>
                  <a:outerShdw blurRad="38100" dist="38100" dir="2700000" algn="tl">
                    <a:srgbClr val="000000"/>
                  </a:outerShdw>
                </a:effectLst>
                <a:latin typeface="Helvetica" charset="0"/>
              </a:rPr>
              <a:t>R</a:t>
            </a:r>
            <a:r>
              <a:rPr lang="en-US" altLang="en-US" smtClean="0">
                <a:effectLst>
                  <a:outerShdw blurRad="38100" dist="38100" dir="2700000" algn="tl">
                    <a:srgbClr val="FFFFFF"/>
                  </a:outerShdw>
                </a:effectLst>
                <a:latin typeface="Helvetica" charset="0"/>
              </a:rPr>
              <a:t>epulsion theory.</a:t>
            </a:r>
          </a:p>
          <a:p>
            <a:pPr>
              <a:defRPr/>
            </a:pPr>
            <a:r>
              <a:rPr lang="en-US" altLang="en-US" sz="2800" smtClean="0">
                <a:effectLst>
                  <a:outerShdw blurRad="38100" dist="38100" dir="2700000" algn="tl">
                    <a:srgbClr val="FFFFFF"/>
                  </a:outerShdw>
                </a:effectLst>
                <a:latin typeface="Helvetica" charset="0"/>
              </a:rPr>
              <a:t>Most important factor in determining geometry is relative </a:t>
            </a:r>
            <a:r>
              <a:rPr lang="en-US" altLang="en-US" sz="2800" smtClean="0">
                <a:solidFill>
                  <a:schemeClr val="bg1"/>
                </a:solidFill>
                <a:effectLst>
                  <a:outerShdw blurRad="38100" dist="38100" dir="2700000" algn="tl">
                    <a:srgbClr val="000000"/>
                  </a:outerShdw>
                </a:effectLst>
                <a:latin typeface="Helvetica" charset="0"/>
              </a:rPr>
              <a:t>repulsion between electron pairs.</a:t>
            </a:r>
          </a:p>
        </p:txBody>
      </p:sp>
      <p:sp>
        <p:nvSpPr>
          <p:cNvPr id="87043" name="Rectangle 3"/>
          <p:cNvSpPr>
            <a:spLocks noChangeArrowheads="1"/>
          </p:cNvSpPr>
          <p:nvPr/>
        </p:nvSpPr>
        <p:spPr bwMode="auto">
          <a:xfrm>
            <a:off x="6272213" y="1447800"/>
            <a:ext cx="3051175" cy="2651125"/>
          </a:xfrm>
          <a:prstGeom prst="rect">
            <a:avLst/>
          </a:prstGeom>
          <a:solidFill>
            <a:srgbClr val="FCFEB9"/>
          </a:solidFill>
          <a:ln>
            <a:noFill/>
          </a:ln>
          <a:effectLst>
            <a:outerShdw dist="53882" dir="2700000" algn="ctr" rotWithShape="0">
              <a:schemeClr val="bg2"/>
            </a:outerShdw>
          </a:effectLst>
          <a:extLst>
            <a:ext uri="{91240B29-F687-4F45-9708-019B960494DF}">
              <a14:hiddenLine xmlns:a14="http://schemas.microsoft.com/office/drawing/2010/main" w="50800">
                <a:solidFill>
                  <a:schemeClr val="tx1"/>
                </a:solidFill>
                <a:miter lim="800000"/>
                <a:headEnd/>
                <a:tailEnd/>
              </a14:hiddenLine>
            </a:ext>
          </a:extLst>
        </p:spPr>
        <p:txBody>
          <a:bodyPr lIns="90487" tIns="44450" rIns="90487" bIns="44450">
            <a:spAutoFit/>
          </a:bodyPr>
          <a:lstStyle/>
          <a:p>
            <a:pPr>
              <a:defRPr/>
            </a:pPr>
            <a:r>
              <a:rPr lang="en-US" altLang="en-US">
                <a:solidFill>
                  <a:schemeClr val="tx1"/>
                </a:solidFill>
                <a:effectLst>
                  <a:outerShdw blurRad="38100" dist="38100" dir="2700000" algn="tl">
                    <a:srgbClr val="FFFFFF"/>
                  </a:outerShdw>
                </a:effectLst>
                <a:latin typeface="Arial" charset="0"/>
              </a:rPr>
              <a:t>Molecule adopts the shape that minimizes the electron pair repulsions.</a:t>
            </a:r>
          </a:p>
        </p:txBody>
      </p:sp>
      <p:sp>
        <p:nvSpPr>
          <p:cNvPr id="87044" name="Rectangle 4"/>
          <p:cNvSpPr>
            <a:spLocks noChangeArrowheads="1"/>
          </p:cNvSpPr>
          <p:nvPr/>
        </p:nvSpPr>
        <p:spPr bwMode="auto">
          <a:xfrm>
            <a:off x="1238250" y="457200"/>
            <a:ext cx="7756525" cy="68580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algn="ctr">
              <a:lnSpc>
                <a:spcPct val="90000"/>
              </a:lnSpc>
              <a:defRPr/>
            </a:pPr>
            <a:r>
              <a:rPr lang="en-US" altLang="en-US" sz="4400">
                <a:solidFill>
                  <a:schemeClr val="hlink"/>
                </a:solidFill>
                <a:effectLst>
                  <a:outerShdw blurRad="38100" dist="38100" dir="2700000" algn="tl">
                    <a:srgbClr val="000000"/>
                  </a:outerShdw>
                </a:effectLst>
                <a:latin typeface="Comic Sans MS" pitchFamily="66" charset="0"/>
              </a:rPr>
              <a:t>MOLECULAR GEOMETRY</a:t>
            </a:r>
          </a:p>
        </p:txBody>
      </p:sp>
      <p:pic>
        <p:nvPicPr>
          <p:cNvPr id="87047" name="09M15AN1.avi">
            <a:hlinkClick r:id="" action="ppaction://media"/>
          </p:cNvPr>
          <p:cNvPicPr>
            <a:picLocks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6246813" y="4191000"/>
            <a:ext cx="2971800" cy="22288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8704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87047"/>
                                        </p:tgtEl>
                                      </p:cBhvr>
                                    </p:cmd>
                                  </p:childTnLst>
                                </p:cTn>
                              </p:par>
                            </p:childTnLst>
                          </p:cTn>
                        </p:par>
                      </p:childTnLst>
                    </p:cTn>
                  </p:par>
                </p:childTnLst>
              </p:cTn>
              <p:nextCondLst>
                <p:cond evt="onClick" delay="0">
                  <p:tgtEl>
                    <p:spTgt spid="87047"/>
                  </p:tgtEl>
                </p:cond>
              </p:nextCondLst>
            </p:seq>
            <p:video>
              <p:cMediaNode>
                <p:cTn id="7" fill="hold" display="0">
                  <p:stCondLst>
                    <p:cond delay="indefinite"/>
                  </p:stCondLst>
                  <p:endCondLst>
                    <p:cond evt="onNext" delay="0">
                      <p:tgtEl>
                        <p:sldTgt/>
                      </p:tgtEl>
                    </p:cond>
                    <p:cond evt="onPrev" delay="0">
                      <p:tgtEl>
                        <p:sldTgt/>
                      </p:tgtEl>
                    </p:cond>
                  </p:endCondLst>
                </p:cTn>
                <p:tgtEl>
                  <p:spTgt spid="87047"/>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6" name="Rectangle 14"/>
          <p:cNvSpPr>
            <a:spLocks noGrp="1" noChangeArrowheads="1"/>
          </p:cNvSpPr>
          <p:nvPr>
            <p:ph type="title" sz="quarter"/>
          </p:nvPr>
        </p:nvSpPr>
        <p:spPr>
          <a:xfrm>
            <a:off x="1370013" y="228600"/>
            <a:ext cx="7159625" cy="1143000"/>
          </a:xfrm>
        </p:spPr>
        <p:txBody>
          <a:bodyPr/>
          <a:lstStyle/>
          <a:p>
            <a:pPr>
              <a:defRPr/>
            </a:pPr>
            <a:r>
              <a:rPr lang="en-US" smtClean="0">
                <a:solidFill>
                  <a:schemeClr val="hlink"/>
                </a:solidFill>
                <a:effectLst>
                  <a:outerShdw blurRad="38100" dist="38100" dir="2700000" algn="tl">
                    <a:srgbClr val="000000"/>
                  </a:outerShdw>
                </a:effectLst>
                <a:latin typeface="Comic Sans MS" pitchFamily="66" charset="0"/>
              </a:rPr>
              <a:t>Some Common Geometries</a:t>
            </a:r>
          </a:p>
        </p:txBody>
      </p:sp>
      <p:pic>
        <p:nvPicPr>
          <p:cNvPr id="90136" name="09M15AN3.avi">
            <a:hlinkClick r:id="" action="ppaction://media"/>
          </p:cNvPr>
          <p:cNvPicPr>
            <a:picLocks noRot="1" noChangeAspect="1" noChangeArrowheads="1"/>
          </p:cNvPicPr>
          <p:nvPr>
            <p:ph sz="quarter" idx="1"/>
            <a:videoFile r:link="rId1"/>
          </p:nvPr>
        </p:nvPicPr>
        <p:blipFill>
          <a:blip r:embed="rId5">
            <a:extLst>
              <a:ext uri="{28A0092B-C50C-407E-A947-70E740481C1C}">
                <a14:useLocalDpi xmlns:a14="http://schemas.microsoft.com/office/drawing/2010/main" val="0"/>
              </a:ext>
            </a:extLst>
          </a:blip>
          <a:srcRect/>
          <a:stretch>
            <a:fillRect/>
          </a:stretch>
        </p:blipFill>
        <p:spPr>
          <a:xfrm>
            <a:off x="227013" y="4648200"/>
            <a:ext cx="2286000" cy="1981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0" name="Picture 7"/>
          <p:cNvPicPr>
            <a:picLocks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2513013" y="4648200"/>
            <a:ext cx="2016125" cy="1981200"/>
          </a:xfrm>
          <a:solidFill>
            <a:schemeClr val="bg1"/>
          </a:solidFill>
          <a:ln w="6350">
            <a:solidFill>
              <a:schemeClr val="tx1"/>
            </a:solidFill>
            <a:miter lim="800000"/>
            <a:headEnd/>
            <a:tailEnd/>
          </a:ln>
          <a:effectLst>
            <a:outerShdw dist="63500" dir="3187806" algn="ctr" rotWithShape="0">
              <a:schemeClr val="bg2"/>
            </a:outerShdw>
          </a:effectLst>
        </p:spPr>
      </p:pic>
      <p:pic>
        <p:nvPicPr>
          <p:cNvPr id="29701" name="Picture 13"/>
          <p:cNvPicPr>
            <a:picLocks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a:xfrm>
            <a:off x="7694613" y="4648200"/>
            <a:ext cx="1973262" cy="1981200"/>
          </a:xfrm>
          <a:noFill/>
          <a:ln w="6350">
            <a:solidFill>
              <a:schemeClr val="tx1"/>
            </a:solidFill>
            <a:miter lim="800000"/>
            <a:headEnd/>
            <a:tailEnd/>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29702"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2813" y="2133600"/>
            <a:ext cx="3465512" cy="1468438"/>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0130" name="Text Box 18"/>
          <p:cNvSpPr txBox="1">
            <a:spLocks noChangeArrowheads="1"/>
          </p:cNvSpPr>
          <p:nvPr/>
        </p:nvSpPr>
        <p:spPr bwMode="auto">
          <a:xfrm>
            <a:off x="4799013" y="1524000"/>
            <a:ext cx="13716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effectLst>
                  <a:outerShdw blurRad="38100" dist="38100" dir="2700000" algn="tl">
                    <a:srgbClr val="000000"/>
                  </a:outerShdw>
                </a:effectLst>
                <a:latin typeface="Arial" charset="0"/>
              </a:rPr>
              <a:t>Linear</a:t>
            </a:r>
          </a:p>
        </p:txBody>
      </p:sp>
      <p:sp>
        <p:nvSpPr>
          <p:cNvPr id="90131" name="Text Box 19"/>
          <p:cNvSpPr txBox="1">
            <a:spLocks noChangeArrowheads="1"/>
          </p:cNvSpPr>
          <p:nvPr/>
        </p:nvSpPr>
        <p:spPr bwMode="auto">
          <a:xfrm>
            <a:off x="836613" y="4114800"/>
            <a:ext cx="33528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solidFill>
                  <a:srgbClr val="23AFDB"/>
                </a:solidFill>
                <a:effectLst>
                  <a:outerShdw blurRad="38100" dist="38100" dir="2700000" algn="tl">
                    <a:srgbClr val="000000"/>
                  </a:outerShdw>
                </a:effectLst>
                <a:latin typeface="Arial" charset="0"/>
              </a:rPr>
              <a:t>Trigonal Planar</a:t>
            </a:r>
          </a:p>
        </p:txBody>
      </p:sp>
      <p:sp>
        <p:nvSpPr>
          <p:cNvPr id="90132" name="Text Box 20"/>
          <p:cNvSpPr txBox="1">
            <a:spLocks noChangeArrowheads="1"/>
          </p:cNvSpPr>
          <p:nvPr/>
        </p:nvSpPr>
        <p:spPr bwMode="auto">
          <a:xfrm>
            <a:off x="6704013" y="4038600"/>
            <a:ext cx="21336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solidFill>
                  <a:srgbClr val="005400"/>
                </a:solidFill>
                <a:effectLst>
                  <a:outerShdw blurRad="38100" dist="38100" dir="2700000" algn="tl">
                    <a:srgbClr val="000000"/>
                  </a:outerShdw>
                </a:effectLst>
                <a:latin typeface="Arial" charset="0"/>
              </a:rPr>
              <a:t>Tetrahedral</a:t>
            </a:r>
          </a:p>
        </p:txBody>
      </p:sp>
      <p:pic>
        <p:nvPicPr>
          <p:cNvPr id="90133" name="09M15AN1.avi">
            <a:hlinkClick r:id="" action="ppaction://media"/>
          </p:cNvPr>
          <p:cNvPicPr>
            <a:picLocks noRot="1" noChangeAspect="1" noChangeArrowheads="1"/>
          </p:cNvPicPr>
          <p:nvPr>
            <a:videoFile r:link="rId2"/>
          </p:nvPr>
        </p:nvPicPr>
        <p:blipFill>
          <a:blip r:embed="rId9">
            <a:extLst>
              <a:ext uri="{28A0092B-C50C-407E-A947-70E740481C1C}">
                <a14:useLocalDpi xmlns:a14="http://schemas.microsoft.com/office/drawing/2010/main" val="0"/>
              </a:ext>
            </a:extLst>
          </a:blip>
          <a:srcRect/>
          <a:stretch>
            <a:fillRect/>
          </a:stretch>
        </p:blipFill>
        <p:spPr bwMode="auto">
          <a:xfrm>
            <a:off x="2589213" y="21336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9" name="09M15AN4.avi">
            <a:hlinkClick r:id="" action="ppaction://media"/>
          </p:cNvPr>
          <p:cNvPicPr>
            <a:picLocks noRot="1" noChangeAspect="1" noChangeArrowheads="1"/>
          </p:cNvPicPr>
          <p:nvPr>
            <p:ph sz="quarter" idx="3"/>
            <a:videoFile r:link="rId3"/>
          </p:nvPr>
        </p:nvPicPr>
        <p:blipFill>
          <a:blip r:embed="rId10">
            <a:extLst>
              <a:ext uri="{28A0092B-C50C-407E-A947-70E740481C1C}">
                <a14:useLocalDpi xmlns:a14="http://schemas.microsoft.com/office/drawing/2010/main" val="0"/>
              </a:ext>
            </a:extLst>
          </a:blip>
          <a:srcRect/>
          <a:stretch>
            <a:fillRect/>
          </a:stretch>
        </p:blipFill>
        <p:spPr>
          <a:xfrm>
            <a:off x="5256213" y="4648200"/>
            <a:ext cx="2286000" cy="1981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7167" fill="hold"/>
                                        <p:tgtEl>
                                          <p:spTgt spid="9013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mediacall" presetSubtype="0" fill="hold" nodeType="clickEffect">
                                  <p:stCondLst>
                                    <p:cond delay="0"/>
                                  </p:stCondLst>
                                  <p:childTnLst>
                                    <p:cmd type="call" cmd="playFrom(0.0)">
                                      <p:cBhvr>
                                        <p:cTn id="10" dur="2542" fill="hold"/>
                                        <p:tgtEl>
                                          <p:spTgt spid="90136"/>
                                        </p:tgtEl>
                                      </p:cBhvr>
                                    </p:cmd>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mediacall" presetSubtype="0" fill="hold" nodeType="clickEffect">
                                  <p:stCondLst>
                                    <p:cond delay="0"/>
                                  </p:stCondLst>
                                  <p:childTnLst>
                                    <p:cmd type="call" cmd="playFrom(0.0)">
                                      <p:cBhvr>
                                        <p:cTn id="14" dur="2542" fill="hold"/>
                                        <p:tgtEl>
                                          <p:spTgt spid="9013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5" fill="hold" display="0">
                  <p:stCondLst>
                    <p:cond delay="indefinite"/>
                  </p:stCondLst>
                  <p:endCondLst>
                    <p:cond evt="onNext" delay="0">
                      <p:tgtEl>
                        <p:sldTgt/>
                      </p:tgtEl>
                    </p:cond>
                    <p:cond evt="onPrev" delay="0">
                      <p:tgtEl>
                        <p:sldTgt/>
                      </p:tgtEl>
                    </p:cond>
                  </p:endCondLst>
                </p:cTn>
                <p:tgtEl>
                  <p:spTgt spid="90133"/>
                </p:tgtEl>
              </p:cMediaNode>
            </p:video>
            <p:seq concurrent="1" nextAc="seek">
              <p:cTn id="16" restart="whenNotActive" fill="hold" evtFilter="cancelBubble" nodeType="interactiveSeq">
                <p:stCondLst>
                  <p:cond evt="onClick" delay="0">
                    <p:tgtEl>
                      <p:spTgt spid="90133"/>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2" presetClass="mediacall" presetSubtype="0" fill="hold" nodeType="clickEffect">
                                  <p:stCondLst>
                                    <p:cond delay="0"/>
                                  </p:stCondLst>
                                  <p:childTnLst>
                                    <p:cmd type="call" cmd="togglePause">
                                      <p:cBhvr>
                                        <p:cTn id="20" dur="1" fill="hold"/>
                                        <p:tgtEl>
                                          <p:spTgt spid="90133"/>
                                        </p:tgtEl>
                                      </p:cBhvr>
                                    </p:cmd>
                                  </p:childTnLst>
                                </p:cTn>
                              </p:par>
                            </p:childTnLst>
                          </p:cTn>
                        </p:par>
                      </p:childTnLst>
                    </p:cTn>
                  </p:par>
                </p:childTnLst>
              </p:cTn>
              <p:nextCondLst>
                <p:cond evt="onClick" delay="0">
                  <p:tgtEl>
                    <p:spTgt spid="90133"/>
                  </p:tgtEl>
                </p:cond>
              </p:nextCondLst>
            </p:seq>
            <p:video>
              <p:cMediaNode>
                <p:cTn id="21" fill="hold" display="0">
                  <p:stCondLst>
                    <p:cond delay="indefinite"/>
                  </p:stCondLst>
                  <p:endCondLst>
                    <p:cond evt="onNext" delay="0">
                      <p:tgtEl>
                        <p:sldTgt/>
                      </p:tgtEl>
                    </p:cond>
                    <p:cond evt="onPrev" delay="0">
                      <p:tgtEl>
                        <p:sldTgt/>
                      </p:tgtEl>
                    </p:cond>
                  </p:endCondLst>
                </p:cTn>
                <p:tgtEl>
                  <p:spTgt spid="90136"/>
                </p:tgtEl>
              </p:cMediaNode>
            </p:video>
            <p:seq concurrent="1" nextAc="seek">
              <p:cTn id="22" restart="whenNotActive" fill="hold" evtFilter="cancelBubble" nodeType="interactiveSeq">
                <p:stCondLst>
                  <p:cond evt="onClick" delay="0">
                    <p:tgtEl>
                      <p:spTgt spid="90136"/>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2" presetClass="mediacall" presetSubtype="0" fill="hold" nodeType="clickEffect">
                                  <p:stCondLst>
                                    <p:cond delay="0"/>
                                  </p:stCondLst>
                                  <p:childTnLst>
                                    <p:cmd type="call" cmd="togglePause">
                                      <p:cBhvr>
                                        <p:cTn id="26" dur="1" fill="hold"/>
                                        <p:tgtEl>
                                          <p:spTgt spid="90136"/>
                                        </p:tgtEl>
                                      </p:cBhvr>
                                    </p:cmd>
                                  </p:childTnLst>
                                </p:cTn>
                              </p:par>
                            </p:childTnLst>
                          </p:cTn>
                        </p:par>
                      </p:childTnLst>
                    </p:cTn>
                  </p:par>
                </p:childTnLst>
              </p:cTn>
              <p:nextCondLst>
                <p:cond evt="onClick" delay="0">
                  <p:tgtEl>
                    <p:spTgt spid="90136"/>
                  </p:tgtEl>
                </p:cond>
              </p:nextCondLst>
            </p:seq>
            <p:video>
              <p:cMediaNode>
                <p:cTn id="27" fill="hold" display="0">
                  <p:stCondLst>
                    <p:cond delay="indefinite"/>
                  </p:stCondLst>
                  <p:endCondLst>
                    <p:cond evt="onNext" delay="0">
                      <p:tgtEl>
                        <p:sldTgt/>
                      </p:tgtEl>
                    </p:cond>
                    <p:cond evt="onPrev" delay="0">
                      <p:tgtEl>
                        <p:sldTgt/>
                      </p:tgtEl>
                    </p:cond>
                  </p:endCondLst>
                </p:cTn>
                <p:tgtEl>
                  <p:spTgt spid="90139"/>
                </p:tgtEl>
              </p:cMediaNode>
            </p:video>
            <p:seq concurrent="1" nextAc="seek">
              <p:cTn id="28" restart="whenNotActive" fill="hold" evtFilter="cancelBubble" nodeType="interactiveSeq">
                <p:stCondLst>
                  <p:cond evt="onClick" delay="0">
                    <p:tgtEl>
                      <p:spTgt spid="90139"/>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 presetClass="mediacall" presetSubtype="0" fill="hold" nodeType="clickEffect">
                                  <p:stCondLst>
                                    <p:cond delay="0"/>
                                  </p:stCondLst>
                                  <p:childTnLst>
                                    <p:cmd type="call" cmd="togglePause">
                                      <p:cBhvr>
                                        <p:cTn id="32" dur="1" fill="hold"/>
                                        <p:tgtEl>
                                          <p:spTgt spid="90139"/>
                                        </p:tgtEl>
                                      </p:cBhvr>
                                    </p:cmd>
                                  </p:childTnLst>
                                </p:cTn>
                              </p:par>
                            </p:childTnLst>
                          </p:cTn>
                        </p:par>
                      </p:childTnLst>
                    </p:cTn>
                  </p:par>
                </p:childTnLst>
              </p:cTn>
              <p:nextCondLst>
                <p:cond evt="onClick" delay="0">
                  <p:tgtEl>
                    <p:spTgt spid="90139"/>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vseprtabl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83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5" descr="vsepr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038" y="2209800"/>
            <a:ext cx="5411787"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2" name="Text Box 6"/>
          <p:cNvSpPr txBox="1">
            <a:spLocks noChangeArrowheads="1"/>
          </p:cNvSpPr>
          <p:nvPr/>
        </p:nvSpPr>
        <p:spPr bwMode="auto">
          <a:xfrm>
            <a:off x="4722813" y="457200"/>
            <a:ext cx="44196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dirty="0">
                <a:effectLst>
                  <a:outerShdw blurRad="38100" dist="38100" dir="2700000" algn="tl">
                    <a:srgbClr val="000000"/>
                  </a:outerShdw>
                </a:effectLst>
                <a:latin typeface="Arial" charset="0"/>
              </a:rPr>
              <a:t>VSEPR charts</a:t>
            </a: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370013" y="0"/>
            <a:ext cx="7159625" cy="1143000"/>
          </a:xfrm>
        </p:spPr>
        <p:txBody>
          <a:bodyPr/>
          <a:lstStyle/>
          <a:p>
            <a:pPr>
              <a:defRPr/>
            </a:pPr>
            <a:r>
              <a:rPr lang="en-US" smtClean="0">
                <a:solidFill>
                  <a:srgbClr val="FF070F"/>
                </a:solidFill>
                <a:effectLst>
                  <a:outerShdw blurRad="38100" dist="38100" dir="2700000" algn="tl">
                    <a:srgbClr val="000000"/>
                  </a:outerShdw>
                </a:effectLst>
              </a:rPr>
              <a:t>VSEPR charts</a:t>
            </a:r>
          </a:p>
        </p:txBody>
      </p:sp>
      <p:sp>
        <p:nvSpPr>
          <p:cNvPr id="184323" name="Rectangle 3"/>
          <p:cNvSpPr>
            <a:spLocks noGrp="1" noChangeArrowheads="1"/>
          </p:cNvSpPr>
          <p:nvPr>
            <p:ph type="body" idx="1"/>
          </p:nvPr>
        </p:nvSpPr>
        <p:spPr>
          <a:xfrm>
            <a:off x="989013" y="1295400"/>
            <a:ext cx="8305800" cy="4114800"/>
          </a:xfrm>
        </p:spPr>
        <p:txBody>
          <a:bodyPr/>
          <a:lstStyle/>
          <a:p>
            <a:pPr>
              <a:defRPr/>
            </a:pPr>
            <a:r>
              <a:rPr lang="en-US" sz="2800" smtClean="0">
                <a:effectLst>
                  <a:outerShdw blurRad="38100" dist="38100" dir="2700000" algn="tl">
                    <a:srgbClr val="FFFFFF"/>
                  </a:outerShdw>
                </a:effectLst>
              </a:rPr>
              <a:t>Use the Lewis structure to determine the geometry of the molecule</a:t>
            </a:r>
          </a:p>
          <a:p>
            <a:pPr>
              <a:defRPr/>
            </a:pPr>
            <a:r>
              <a:rPr lang="en-US" sz="2800" smtClean="0">
                <a:effectLst>
                  <a:outerShdw blurRad="38100" dist="38100" dir="2700000" algn="tl">
                    <a:srgbClr val="FFFFFF"/>
                  </a:outerShdw>
                </a:effectLst>
              </a:rPr>
              <a:t>Electron arrangement establishes the bond angles</a:t>
            </a:r>
          </a:p>
          <a:p>
            <a:pPr>
              <a:defRPr/>
            </a:pPr>
            <a:r>
              <a:rPr lang="en-US" sz="2800" smtClean="0">
                <a:effectLst>
                  <a:outerShdw blurRad="38100" dist="38100" dir="2700000" algn="tl">
                    <a:srgbClr val="FFFFFF"/>
                  </a:outerShdw>
                </a:effectLst>
              </a:rPr>
              <a:t>Molecule takes the shape of that portion of the electron arrangement</a:t>
            </a:r>
          </a:p>
          <a:p>
            <a:pPr>
              <a:defRPr/>
            </a:pPr>
            <a:r>
              <a:rPr lang="en-US" sz="2800" smtClean="0">
                <a:effectLst>
                  <a:outerShdw blurRad="38100" dist="38100" dir="2700000" algn="tl">
                    <a:srgbClr val="FFFFFF"/>
                  </a:outerShdw>
                </a:effectLst>
              </a:rPr>
              <a:t>Charts look at the CENTRAL atom for all data!</a:t>
            </a:r>
          </a:p>
          <a:p>
            <a:pPr>
              <a:defRPr/>
            </a:pPr>
            <a:r>
              <a:rPr lang="en-US" sz="2800" smtClean="0">
                <a:effectLst>
                  <a:outerShdw blurRad="38100" dist="38100" dir="2700000" algn="tl">
                    <a:srgbClr val="FFFFFF"/>
                  </a:outerShdw>
                </a:effectLst>
              </a:rPr>
              <a:t>Think REGIONS OF ELECTRON DENSITY rather than bonds (for instance, a double bond would only be 1 region)</a:t>
            </a: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VSEPR</a:t>
            </a:r>
          </a:p>
        </p:txBody>
      </p:sp>
      <p:sp>
        <p:nvSpPr>
          <p:cNvPr id="32771" name="Rectangle 3"/>
          <p:cNvSpPr>
            <a:spLocks noChangeArrowheads="1"/>
          </p:cNvSpPr>
          <p:nvPr/>
        </p:nvSpPr>
        <p:spPr bwMode="auto">
          <a:xfrm>
            <a:off x="0" y="2747963"/>
            <a:ext cx="184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b="1">
                <a:solidFill>
                  <a:srgbClr val="FAFD00"/>
                </a:solidFill>
                <a:latin typeface="Arial" panose="020B0604020202020204" pitchFamily="34" charset="0"/>
              </a:defRPr>
            </a:lvl1pPr>
            <a:lvl2pPr marL="742950" indent="-285750">
              <a:defRPr sz="2800" b="1">
                <a:solidFill>
                  <a:srgbClr val="FAFD00"/>
                </a:solidFill>
                <a:latin typeface="Arial" panose="020B0604020202020204" pitchFamily="34" charset="0"/>
              </a:defRPr>
            </a:lvl2pPr>
            <a:lvl3pPr marL="1143000" indent="-228600">
              <a:defRPr sz="2800" b="1">
                <a:solidFill>
                  <a:srgbClr val="FAFD00"/>
                </a:solidFill>
                <a:latin typeface="Arial" panose="020B0604020202020204" pitchFamily="34" charset="0"/>
              </a:defRPr>
            </a:lvl3pPr>
            <a:lvl4pPr marL="1600200" indent="-228600">
              <a:defRPr sz="2800" b="1">
                <a:solidFill>
                  <a:srgbClr val="FAFD00"/>
                </a:solidFill>
                <a:latin typeface="Arial" panose="020B0604020202020204" pitchFamily="34" charset="0"/>
              </a:defRPr>
            </a:lvl4pPr>
            <a:lvl5pPr marL="2057400" indent="-228600">
              <a:defRPr sz="2800" b="1">
                <a:solidFill>
                  <a:srgbClr val="FAFD00"/>
                </a:solidFill>
                <a:latin typeface="Arial" panose="020B0604020202020204" pitchFamily="34" charset="0"/>
              </a:defRPr>
            </a:lvl5pPr>
            <a:lvl6pPr marL="2514600" indent="-228600" eaLnBrk="0" fontAlgn="base" hangingPunct="0">
              <a:spcBef>
                <a:spcPct val="0"/>
              </a:spcBef>
              <a:spcAft>
                <a:spcPct val="0"/>
              </a:spcAft>
              <a:defRPr sz="2800" b="1">
                <a:solidFill>
                  <a:srgbClr val="FAFD00"/>
                </a:solidFill>
                <a:latin typeface="Arial" panose="020B0604020202020204" pitchFamily="34" charset="0"/>
              </a:defRPr>
            </a:lvl6pPr>
            <a:lvl7pPr marL="2971800" indent="-228600" eaLnBrk="0" fontAlgn="base" hangingPunct="0">
              <a:spcBef>
                <a:spcPct val="0"/>
              </a:spcBef>
              <a:spcAft>
                <a:spcPct val="0"/>
              </a:spcAft>
              <a:defRPr sz="2800" b="1">
                <a:solidFill>
                  <a:srgbClr val="FAFD00"/>
                </a:solidFill>
                <a:latin typeface="Arial" panose="020B0604020202020204" pitchFamily="34" charset="0"/>
              </a:defRPr>
            </a:lvl7pPr>
            <a:lvl8pPr marL="3429000" indent="-228600" eaLnBrk="0" fontAlgn="base" hangingPunct="0">
              <a:spcBef>
                <a:spcPct val="0"/>
              </a:spcBef>
              <a:spcAft>
                <a:spcPct val="0"/>
              </a:spcAft>
              <a:defRPr sz="2800" b="1">
                <a:solidFill>
                  <a:srgbClr val="FAFD00"/>
                </a:solidFill>
                <a:latin typeface="Arial" panose="020B0604020202020204" pitchFamily="34" charset="0"/>
              </a:defRPr>
            </a:lvl8pPr>
            <a:lvl9pPr marL="3886200" indent="-228600" eaLnBrk="0" fontAlgn="base" hangingPunct="0">
              <a:spcBef>
                <a:spcPct val="0"/>
              </a:spcBef>
              <a:spcAft>
                <a:spcPct val="0"/>
              </a:spcAft>
              <a:defRPr sz="2800" b="1">
                <a:solidFill>
                  <a:srgbClr val="FAFD00"/>
                </a:solidFill>
                <a:latin typeface="Arial" panose="020B0604020202020204" pitchFamily="34" charset="0"/>
              </a:defRPr>
            </a:lvl9pPr>
          </a:lstStyle>
          <a:p>
            <a:endParaRPr lang="en-US" altLang="en-US"/>
          </a:p>
        </p:txBody>
      </p:sp>
    </p:spTree>
    <p:controls>
      <mc:AlternateContent xmlns:mc="http://schemas.openxmlformats.org/markup-compatibility/2006">
        <mc:Choice xmlns:v="urn:schemas-microsoft-com:vml" Requires="v">
          <p:control spid="32773" name="ShockwaveFlash1" r:id="rId2" imgW="6399360" imgH="4038480"/>
        </mc:Choice>
        <mc:Fallback>
          <p:control name="ShockwaveFlash1" r:id="rId2" imgW="6399360" imgH="4038480">
            <p:pic>
              <p:nvPicPr>
                <p:cNvPr id="32772" name="ShockwaveFlash1"/>
                <p:cNvPicPr preferRelativeResize="0">
                  <a:picLocks noChangeArrowheads="1" noChangeShapeType="1"/>
                </p:cNvPicPr>
                <p:nvPr/>
              </p:nvPicPr>
              <p:blipFill>
                <a:blip r:embed="rId5"/>
                <a:srcRect/>
                <a:stretch>
                  <a:fillRect/>
                </a:stretch>
              </p:blipFill>
              <p:spPr bwMode="auto">
                <a:xfrm>
                  <a:off x="1485900" y="1981200"/>
                  <a:ext cx="6929438" cy="403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3213" y="304800"/>
            <a:ext cx="8915400" cy="1143000"/>
          </a:xfrm>
          <a:effectLst>
            <a:outerShdw dist="53882" dir="2700000" algn="ctr" rotWithShape="0">
              <a:schemeClr val="bg2"/>
            </a:outerShdw>
          </a:effectLst>
        </p:spPr>
        <p:txBody>
          <a:bodyPr/>
          <a:lstStyle/>
          <a:p>
            <a:pPr>
              <a:defRPr/>
            </a:pPr>
            <a:r>
              <a:rPr lang="en-US" altLang="en-US" sz="4000" smtClean="0">
                <a:solidFill>
                  <a:srgbClr val="00279F"/>
                </a:solidFill>
                <a:effectLst>
                  <a:outerShdw blurRad="38100" dist="38100" dir="2700000" algn="tl">
                    <a:srgbClr val="000000"/>
                  </a:outerShdw>
                </a:effectLst>
                <a:latin typeface="Comic Sans MS" pitchFamily="66" charset="0"/>
              </a:rPr>
              <a:t>Structure Determination by VSEPR</a:t>
            </a:r>
          </a:p>
        </p:txBody>
      </p:sp>
      <p:sp>
        <p:nvSpPr>
          <p:cNvPr id="98307" name="Rectangle 3"/>
          <p:cNvSpPr>
            <a:spLocks noGrp="1" noChangeArrowheads="1"/>
          </p:cNvSpPr>
          <p:nvPr>
            <p:ph type="body" sz="half" idx="1"/>
          </p:nvPr>
        </p:nvSpPr>
        <p:spPr>
          <a:xfrm>
            <a:off x="455613" y="1905000"/>
            <a:ext cx="3503612" cy="4114800"/>
          </a:xfrm>
        </p:spPr>
        <p:txBody>
          <a:bodyPr/>
          <a:lstStyle/>
          <a:p>
            <a:pPr>
              <a:buFontTx/>
              <a:buNone/>
              <a:defRPr/>
            </a:pPr>
            <a:r>
              <a:rPr lang="en-US" altLang="en-US" sz="3200" smtClean="0">
                <a:solidFill>
                  <a:srgbClr val="005400"/>
                </a:solidFill>
                <a:effectLst>
                  <a:outerShdw blurRad="38100" dist="38100" dir="2700000" algn="tl">
                    <a:srgbClr val="000000"/>
                  </a:outerShdw>
                </a:effectLst>
                <a:latin typeface="Helvetica" charset="0"/>
              </a:rPr>
              <a:t>Water, H</a:t>
            </a:r>
            <a:r>
              <a:rPr lang="en-US" altLang="en-US" sz="3200" baseline="-25000" smtClean="0">
                <a:solidFill>
                  <a:srgbClr val="005400"/>
                </a:solidFill>
                <a:effectLst>
                  <a:outerShdw blurRad="38100" dist="38100" dir="2700000" algn="tl">
                    <a:srgbClr val="000000"/>
                  </a:outerShdw>
                </a:effectLst>
                <a:latin typeface="Helvetica" charset="0"/>
              </a:rPr>
              <a:t>2</a:t>
            </a:r>
            <a:r>
              <a:rPr lang="en-US" altLang="en-US" sz="3200" smtClean="0">
                <a:solidFill>
                  <a:srgbClr val="005400"/>
                </a:solidFill>
                <a:effectLst>
                  <a:outerShdw blurRad="38100" dist="38100" dir="2700000" algn="tl">
                    <a:srgbClr val="000000"/>
                  </a:outerShdw>
                </a:effectLst>
                <a:latin typeface="Helvetica" charset="0"/>
              </a:rPr>
              <a:t>O</a:t>
            </a:r>
            <a:endParaRPr lang="en-US" altLang="en-US" sz="3200" smtClean="0">
              <a:effectLst>
                <a:outerShdw blurRad="38100" dist="38100" dir="2700000" algn="tl">
                  <a:srgbClr val="FFFFFF"/>
                </a:outerShdw>
              </a:effectLst>
              <a:latin typeface="Helvetica" charset="0"/>
            </a:endParaRPr>
          </a:p>
          <a:p>
            <a:pPr>
              <a:defRPr/>
            </a:pPr>
            <a:endParaRPr lang="en-US" altLang="en-US" sz="3200" smtClean="0">
              <a:effectLst>
                <a:outerShdw blurRad="38100" dist="38100" dir="2700000" algn="tl">
                  <a:srgbClr val="FFFFFF"/>
                </a:outerShdw>
              </a:effectLst>
              <a:latin typeface="Helvetica" charset="0"/>
            </a:endParaRPr>
          </a:p>
        </p:txBody>
      </p:sp>
      <p:sp>
        <p:nvSpPr>
          <p:cNvPr id="98309" name="Rectangle 5"/>
          <p:cNvSpPr>
            <a:spLocks noChangeArrowheads="1"/>
          </p:cNvSpPr>
          <p:nvPr/>
        </p:nvSpPr>
        <p:spPr bwMode="auto">
          <a:xfrm>
            <a:off x="5865813" y="2286000"/>
            <a:ext cx="3711575" cy="1370013"/>
          </a:xfrm>
          <a:prstGeom prst="rect">
            <a:avLst/>
          </a:prstGeom>
          <a:solidFill>
            <a:srgbClr val="FCFEB9"/>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altLang="en-US">
                <a:solidFill>
                  <a:schemeClr val="tx1"/>
                </a:solidFill>
                <a:effectLst>
                  <a:outerShdw blurRad="38100" dist="38100" dir="2700000" algn="tl">
                    <a:srgbClr val="FFFFFF"/>
                  </a:outerShdw>
                </a:effectLst>
                <a:latin typeface="Arial" charset="0"/>
              </a:rPr>
              <a:t>The electron pair geometry is </a:t>
            </a:r>
            <a:r>
              <a:rPr lang="en-US" altLang="en-US">
                <a:solidFill>
                  <a:schemeClr val="hlink"/>
                </a:solidFill>
                <a:effectLst>
                  <a:outerShdw blurRad="38100" dist="38100" dir="2700000" algn="tl">
                    <a:srgbClr val="000000"/>
                  </a:outerShdw>
                </a:effectLst>
                <a:latin typeface="Arial" charset="0"/>
              </a:rPr>
              <a:t>TETRAHEDRAL</a:t>
            </a:r>
          </a:p>
        </p:txBody>
      </p:sp>
      <p:sp>
        <p:nvSpPr>
          <p:cNvPr id="98310" name="Rectangle 6"/>
          <p:cNvSpPr>
            <a:spLocks noChangeArrowheads="1"/>
          </p:cNvSpPr>
          <p:nvPr/>
        </p:nvSpPr>
        <p:spPr bwMode="auto">
          <a:xfrm>
            <a:off x="2549525" y="4968875"/>
            <a:ext cx="3133725" cy="1370013"/>
          </a:xfrm>
          <a:prstGeom prst="rect">
            <a:avLst/>
          </a:prstGeom>
          <a:solidFill>
            <a:srgbClr val="C1CEFF"/>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defRPr/>
            </a:pPr>
            <a:r>
              <a:rPr lang="en-US" altLang="en-US">
                <a:solidFill>
                  <a:schemeClr val="tx1"/>
                </a:solidFill>
                <a:effectLst>
                  <a:outerShdw blurRad="38100" dist="38100" dir="2700000" algn="tl">
                    <a:srgbClr val="FFFFFF"/>
                  </a:outerShdw>
                </a:effectLst>
                <a:latin typeface="Arial" charset="0"/>
              </a:rPr>
              <a:t>The molecular geometry is </a:t>
            </a:r>
            <a:r>
              <a:rPr lang="en-US" altLang="en-US">
                <a:solidFill>
                  <a:schemeClr val="hlink"/>
                </a:solidFill>
                <a:effectLst>
                  <a:outerShdw blurRad="38100" dist="38100" dir="2700000" algn="tl">
                    <a:srgbClr val="000000"/>
                  </a:outerShdw>
                </a:effectLst>
                <a:latin typeface="Arial" charset="0"/>
              </a:rPr>
              <a:t>BENT</a:t>
            </a:r>
            <a:r>
              <a:rPr lang="en-US" altLang="en-US">
                <a:solidFill>
                  <a:schemeClr val="tx1"/>
                </a:solidFill>
                <a:effectLst>
                  <a:outerShdw blurRad="38100" dist="38100" dir="2700000" algn="tl">
                    <a:srgbClr val="FFFFFF"/>
                  </a:outerShdw>
                </a:effectLst>
                <a:latin typeface="Arial" charset="0"/>
              </a:rPr>
              <a:t>.</a:t>
            </a:r>
          </a:p>
        </p:txBody>
      </p:sp>
      <p:pic>
        <p:nvPicPr>
          <p:cNvPr id="98311"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125" y="4572000"/>
            <a:ext cx="2843213"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hlink"/>
                  </a:outerShdw>
                </a:effectLst>
              </a14:hiddenEffects>
            </a:ext>
          </a:extLst>
        </p:spPr>
      </p:pic>
      <p:pic>
        <p:nvPicPr>
          <p:cNvPr id="34823"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2895600"/>
            <a:ext cx="1892300" cy="85090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Lst>
        </p:spPr>
      </p:pic>
      <p:pic>
        <p:nvPicPr>
          <p:cNvPr id="98313" name="Picture 9" descr="Zumdahl12_14b"/>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776538" y="1676400"/>
            <a:ext cx="2919412" cy="3124200"/>
          </a:xfr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8315" name="Text Box 11"/>
          <p:cNvSpPr txBox="1">
            <a:spLocks noChangeArrowheads="1"/>
          </p:cNvSpPr>
          <p:nvPr/>
        </p:nvSpPr>
        <p:spPr bwMode="auto">
          <a:xfrm>
            <a:off x="227013" y="4114800"/>
            <a:ext cx="1828800" cy="2014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solidFill>
                  <a:srgbClr val="500093"/>
                </a:solidFill>
                <a:effectLst>
                  <a:outerShdw blurRad="38100" dist="38100" dir="2700000" algn="tl">
                    <a:srgbClr val="000000"/>
                  </a:outerShdw>
                </a:effectLst>
                <a:latin typeface="Arial" charset="0"/>
              </a:rPr>
              <a:t>2 bond pairs</a:t>
            </a:r>
          </a:p>
          <a:p>
            <a:pPr>
              <a:spcBef>
                <a:spcPct val="50000"/>
              </a:spcBef>
              <a:defRPr/>
            </a:pPr>
            <a:r>
              <a:rPr lang="en-US">
                <a:solidFill>
                  <a:srgbClr val="500093"/>
                </a:solidFill>
                <a:effectLst>
                  <a:outerShdw blurRad="38100" dist="38100" dir="2700000" algn="tl">
                    <a:srgbClr val="000000"/>
                  </a:outerShdw>
                </a:effectLst>
                <a:latin typeface="Arial" charset="0"/>
              </a:rPr>
              <a:t>2 lone pairs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98309"/>
                                        </p:tgtEl>
                                        <p:attrNameLst>
                                          <p:attrName>style.visibility</p:attrName>
                                        </p:attrNameLst>
                                      </p:cBhvr>
                                      <p:to>
                                        <p:strVal val="visible"/>
                                      </p:to>
                                    </p:set>
                                    <p:animEffect transition="in" filter="dissolve">
                                      <p:cBhvr>
                                        <p:cTn id="11" dur="500"/>
                                        <p:tgtEl>
                                          <p:spTgt spid="9830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98311"/>
                                        </p:tgtEl>
                                        <p:attrNameLst>
                                          <p:attrName>style.visibility</p:attrName>
                                        </p:attrNameLst>
                                      </p:cBhvr>
                                      <p:to>
                                        <p:strVal val="visible"/>
                                      </p:to>
                                    </p:set>
                                    <p:animEffect transition="in" filter="dissolve">
                                      <p:cBhvr>
                                        <p:cTn id="16" dur="500"/>
                                        <p:tgtEl>
                                          <p:spTgt spid="9831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8310"/>
                                        </p:tgtEl>
                                        <p:attrNameLst>
                                          <p:attrName>style.visibility</p:attrName>
                                        </p:attrNameLst>
                                      </p:cBhvr>
                                      <p:to>
                                        <p:strVal val="visible"/>
                                      </p:to>
                                    </p:set>
                                    <p:animEffect transition="in" filter="dissolve">
                                      <p:cBhvr>
                                        <p:cTn id="19" dur="500"/>
                                        <p:tgtEl>
                                          <p:spTgt spid="98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animBg="1" autoUpdateAnimBg="0"/>
      <p:bldP spid="98310"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title"/>
          </p:nvPr>
        </p:nvSpPr>
        <p:spPr>
          <a:effectLst>
            <a:outerShdw dist="53882" dir="2700000" algn="ctr" rotWithShape="0">
              <a:schemeClr val="bg2"/>
            </a:outerShdw>
          </a:effectLst>
        </p:spPr>
        <p:txBody>
          <a:bodyPr/>
          <a:lstStyle/>
          <a:p>
            <a:pPr>
              <a:defRPr/>
            </a:pPr>
            <a:r>
              <a:rPr lang="en-US" altLang="en-US" sz="4000" smtClean="0">
                <a:solidFill>
                  <a:srgbClr val="00279F"/>
                </a:solidFill>
                <a:effectLst>
                  <a:outerShdw blurRad="38100" dist="38100" dir="2700000" algn="tl">
                    <a:srgbClr val="000000"/>
                  </a:outerShdw>
                </a:effectLst>
                <a:latin typeface="Comic Sans MS" pitchFamily="66" charset="0"/>
              </a:rPr>
              <a:t>Structure Determination by VSEPR</a:t>
            </a:r>
          </a:p>
        </p:txBody>
      </p:sp>
      <p:sp>
        <p:nvSpPr>
          <p:cNvPr id="96258" name="Rectangle 2"/>
          <p:cNvSpPr>
            <a:spLocks noGrp="1" noChangeArrowheads="1"/>
          </p:cNvSpPr>
          <p:nvPr>
            <p:ph type="body" sz="half" idx="1"/>
          </p:nvPr>
        </p:nvSpPr>
        <p:spPr>
          <a:xfrm>
            <a:off x="1371600" y="1981200"/>
            <a:ext cx="7085013" cy="4114800"/>
          </a:xfrm>
        </p:spPr>
        <p:txBody>
          <a:bodyPr/>
          <a:lstStyle/>
          <a:p>
            <a:pPr>
              <a:buFontTx/>
              <a:buNone/>
              <a:defRPr/>
            </a:pPr>
            <a:r>
              <a:rPr lang="en-US" altLang="en-US" smtClean="0">
                <a:solidFill>
                  <a:srgbClr val="005400"/>
                </a:solidFill>
                <a:effectLst>
                  <a:outerShdw blurRad="38100" dist="38100" dir="2700000" algn="tl">
                    <a:srgbClr val="000000"/>
                  </a:outerShdw>
                </a:effectLst>
                <a:latin typeface="Helvetica" charset="0"/>
              </a:rPr>
              <a:t>Ammonia, NH</a:t>
            </a:r>
            <a:r>
              <a:rPr lang="en-US" altLang="en-US" baseline="-25000" smtClean="0">
                <a:solidFill>
                  <a:srgbClr val="005400"/>
                </a:solidFill>
                <a:effectLst>
                  <a:outerShdw blurRad="38100" dist="38100" dir="2700000" algn="tl">
                    <a:srgbClr val="000000"/>
                  </a:outerShdw>
                </a:effectLst>
                <a:latin typeface="Helvetica" charset="0"/>
              </a:rPr>
              <a:t>3</a:t>
            </a:r>
            <a:endParaRPr lang="en-US" altLang="en-US" smtClean="0">
              <a:effectLst>
                <a:outerShdw blurRad="38100" dist="38100" dir="2700000" algn="tl">
                  <a:srgbClr val="FFFFFF"/>
                </a:outerShdw>
              </a:effectLst>
              <a:latin typeface="Helvetica" charset="0"/>
            </a:endParaRPr>
          </a:p>
          <a:p>
            <a:pPr>
              <a:buFontTx/>
              <a:buNone/>
              <a:defRPr/>
            </a:pPr>
            <a:r>
              <a:rPr lang="en-US" altLang="en-US" smtClean="0">
                <a:effectLst>
                  <a:outerShdw blurRad="38100" dist="38100" dir="2700000" algn="tl">
                    <a:srgbClr val="FFFFFF"/>
                  </a:outerShdw>
                </a:effectLst>
                <a:latin typeface="Helvetica" charset="0"/>
              </a:rPr>
              <a:t>The electron pair geometry is tetrahedral.</a:t>
            </a:r>
          </a:p>
        </p:txBody>
      </p:sp>
      <p:pic>
        <p:nvPicPr>
          <p:cNvPr id="3584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2870200"/>
            <a:ext cx="49149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hlink"/>
                  </a:outerShdw>
                </a:effectLst>
              </a14:hiddenEffects>
            </a:ext>
          </a:extLst>
        </p:spPr>
      </p:pic>
      <p:sp>
        <p:nvSpPr>
          <p:cNvPr id="96261" name="Rectangle 5"/>
          <p:cNvSpPr>
            <a:spLocks noChangeArrowheads="1"/>
          </p:cNvSpPr>
          <p:nvPr/>
        </p:nvSpPr>
        <p:spPr bwMode="auto">
          <a:xfrm>
            <a:off x="762000" y="4953000"/>
            <a:ext cx="8226425" cy="1493838"/>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Lst>
        </p:spPr>
        <p:txBody>
          <a:bodyPr>
            <a:spAutoFit/>
          </a:bodyPr>
          <a:lstStyle/>
          <a:p>
            <a:pPr>
              <a:defRPr/>
            </a:pPr>
            <a:r>
              <a:rPr lang="en-US" altLang="en-US">
                <a:solidFill>
                  <a:schemeClr val="tx1"/>
                </a:solidFill>
                <a:effectLst>
                  <a:outerShdw blurRad="38100" dist="38100" dir="2700000" algn="tl">
                    <a:srgbClr val="FFFFFF"/>
                  </a:outerShdw>
                </a:effectLst>
                <a:latin typeface="Helvetica" charset="0"/>
              </a:rPr>
              <a:t>The </a:t>
            </a:r>
            <a:r>
              <a:rPr lang="en-US" altLang="en-US" sz="3200">
                <a:solidFill>
                  <a:schemeClr val="hlink"/>
                </a:solidFill>
                <a:effectLst>
                  <a:outerShdw blurRad="38100" dist="38100" dir="2700000" algn="tl">
                    <a:srgbClr val="000000"/>
                  </a:outerShdw>
                </a:effectLst>
                <a:latin typeface="Helvetica" charset="0"/>
              </a:rPr>
              <a:t>MOLECULAR GEOMETRY</a:t>
            </a:r>
            <a:r>
              <a:rPr lang="en-US" altLang="en-US">
                <a:solidFill>
                  <a:schemeClr val="tx1"/>
                </a:solidFill>
                <a:effectLst>
                  <a:outerShdw blurRad="38100" dist="38100" dir="2700000" algn="tl">
                    <a:srgbClr val="FFFFFF"/>
                  </a:outerShdw>
                </a:effectLst>
                <a:latin typeface="Helvetica" charset="0"/>
              </a:rPr>
              <a:t> — the positions of the atoms — is </a:t>
            </a:r>
            <a:r>
              <a:rPr lang="en-US" altLang="en-US">
                <a:solidFill>
                  <a:schemeClr val="hlink"/>
                </a:solidFill>
                <a:effectLst>
                  <a:outerShdw blurRad="38100" dist="38100" dir="2700000" algn="tl">
                    <a:srgbClr val="000000"/>
                  </a:outerShdw>
                </a:effectLst>
                <a:latin typeface="Helvetica" charset="0"/>
              </a:rPr>
              <a:t>TRIGONAL </a:t>
            </a:r>
            <a:r>
              <a:rPr lang="en-US" altLang="en-US" sz="3200">
                <a:solidFill>
                  <a:schemeClr val="hlink"/>
                </a:solidFill>
                <a:effectLst>
                  <a:outerShdw blurRad="38100" dist="38100" dir="2700000" algn="tl">
                    <a:srgbClr val="000000"/>
                  </a:outerShdw>
                </a:effectLst>
                <a:latin typeface="Helvetica" charset="0"/>
              </a:rPr>
              <a:t>PYRAMID</a:t>
            </a:r>
            <a:r>
              <a:rPr lang="en-US" altLang="en-US">
                <a:solidFill>
                  <a:schemeClr val="tx1"/>
                </a:solidFill>
                <a:effectLst>
                  <a:outerShdw blurRad="38100" dist="38100" dir="2700000" algn="tl">
                    <a:srgbClr val="FFFFFF"/>
                  </a:outerShdw>
                </a:effectLst>
                <a:latin typeface="Helvetica" charset="0"/>
              </a:rPr>
              <a:t>.</a:t>
            </a:r>
            <a:endParaRPr lang="en-US" altLang="en-US" b="0">
              <a:solidFill>
                <a:schemeClr val="tx1"/>
              </a:solidFill>
              <a:effectLst>
                <a:outerShdw blurRad="38100" dist="38100" dir="2700000" algn="tl">
                  <a:srgbClr val="FFFFFF"/>
                </a:outerShdw>
              </a:effectLst>
              <a:latin typeface="Helvetica" charset="0"/>
            </a:endParaRPr>
          </a:p>
        </p:txBody>
      </p:sp>
      <p:pic>
        <p:nvPicPr>
          <p:cNvPr id="96263" name="03M05AN3.avi">
            <a:hlinkClick r:id="" action="ppaction://media"/>
          </p:cNvPr>
          <p:cNvPicPr>
            <a:picLocks noRot="1" noChangeAspect="1" noChangeArrowheads="1"/>
          </p:cNvPicPr>
          <p:nvPr>
            <p:ph sz="half" idx="2"/>
            <a:videoFile r:link="rId1"/>
          </p:nvPr>
        </p:nvPicPr>
        <p:blipFill>
          <a:blip r:embed="rId4">
            <a:extLst>
              <a:ext uri="{28A0092B-C50C-407E-A947-70E740481C1C}">
                <a14:useLocalDpi xmlns:a14="http://schemas.microsoft.com/office/drawing/2010/main" val="0"/>
              </a:ext>
            </a:extLst>
          </a:blip>
          <a:srcRect/>
          <a:stretch>
            <a:fillRect/>
          </a:stretch>
        </p:blipFill>
        <p:spPr>
          <a:xfrm>
            <a:off x="6094413" y="3124200"/>
            <a:ext cx="3124200" cy="1704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334" fill="hold"/>
                                        <p:tgtEl>
                                          <p:spTgt spid="9626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96261"/>
                                        </p:tgtEl>
                                        <p:attrNameLst>
                                          <p:attrName>style.visibility</p:attrName>
                                        </p:attrNameLst>
                                      </p:cBhvr>
                                      <p:to>
                                        <p:strVal val="visible"/>
                                      </p:to>
                                    </p:set>
                                    <p:animEffect transition="in" filter="dissolve">
                                      <p:cBhvr>
                                        <p:cTn id="11" dur="500"/>
                                        <p:tgtEl>
                                          <p:spTgt spid="9626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96263"/>
                </p:tgtEl>
              </p:cMediaNode>
            </p:video>
            <p:seq concurrent="1" nextAc="seek">
              <p:cTn id="13" restart="whenNotActive" fill="hold" evtFilter="cancelBubble" nodeType="interactiveSeq">
                <p:stCondLst>
                  <p:cond evt="onClick" delay="0">
                    <p:tgtEl>
                      <p:spTgt spid="96263"/>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 presetClass="mediacall" presetSubtype="0" fill="hold" nodeType="clickEffect">
                                  <p:stCondLst>
                                    <p:cond delay="0"/>
                                  </p:stCondLst>
                                  <p:childTnLst>
                                    <p:cmd type="call" cmd="togglePause">
                                      <p:cBhvr>
                                        <p:cTn id="17" dur="1" fill="hold"/>
                                        <p:tgtEl>
                                          <p:spTgt spid="96263"/>
                                        </p:tgtEl>
                                      </p:cBhvr>
                                    </p:cmd>
                                  </p:childTnLst>
                                </p:cTn>
                              </p:par>
                            </p:childTnLst>
                          </p:cTn>
                        </p:par>
                      </p:childTnLst>
                    </p:cTn>
                  </p:par>
                </p:childTnLst>
              </p:cTn>
              <p:nextCondLst>
                <p:cond evt="onClick" delay="0">
                  <p:tgtEl>
                    <p:spTgt spid="96263"/>
                  </p:tgtEl>
                </p:cond>
              </p:nextCondLst>
            </p:seq>
          </p:childTnLst>
        </p:cTn>
      </p:par>
    </p:tnLst>
    <p:bldLst>
      <p:bldP spid="9626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762000" y="304800"/>
            <a:ext cx="8302625" cy="685800"/>
          </a:xfrm>
        </p:spPr>
        <p:txBody>
          <a:bodyPr/>
          <a:lstStyle/>
          <a:p>
            <a:pPr>
              <a:defRPr/>
            </a:pPr>
            <a:r>
              <a:rPr lang="en-US" sz="4400" smtClean="0">
                <a:solidFill>
                  <a:schemeClr val="hlink"/>
                </a:solidFill>
                <a:effectLst>
                  <a:outerShdw blurRad="38100" dist="38100" dir="2700000" algn="tl">
                    <a:srgbClr val="000000"/>
                  </a:outerShdw>
                </a:effectLst>
                <a:latin typeface="Comic Sans MS" pitchFamily="66" charset="0"/>
              </a:rPr>
              <a:t>Review of Chemical Bonds</a:t>
            </a:r>
            <a:endParaRPr lang="en-US" sz="4800" smtClean="0">
              <a:solidFill>
                <a:schemeClr val="hlink"/>
              </a:solidFill>
              <a:effectLst>
                <a:outerShdw blurRad="38100" dist="38100" dir="2700000" algn="tl">
                  <a:srgbClr val="000000"/>
                </a:outerShdw>
              </a:effectLst>
              <a:latin typeface="Helvetica" charset="0"/>
            </a:endParaRPr>
          </a:p>
        </p:txBody>
      </p:sp>
      <p:sp>
        <p:nvSpPr>
          <p:cNvPr id="158723" name="Rectangle 3"/>
          <p:cNvSpPr>
            <a:spLocks noGrp="1" noChangeArrowheads="1"/>
          </p:cNvSpPr>
          <p:nvPr>
            <p:ph type="body" idx="1"/>
          </p:nvPr>
        </p:nvSpPr>
        <p:spPr>
          <a:xfrm>
            <a:off x="3503613" y="1219200"/>
            <a:ext cx="5943600" cy="4343400"/>
          </a:xfrm>
        </p:spPr>
        <p:txBody>
          <a:bodyPr/>
          <a:lstStyle/>
          <a:p>
            <a:pPr>
              <a:defRPr/>
            </a:pPr>
            <a:r>
              <a:rPr lang="en-US" sz="2800" smtClean="0">
                <a:effectLst>
                  <a:outerShdw blurRad="38100" dist="38100" dir="2700000" algn="tl">
                    <a:srgbClr val="FFFFFF"/>
                  </a:outerShdw>
                </a:effectLst>
                <a:latin typeface="Helvetica" charset="0"/>
              </a:rPr>
              <a:t>There are 3 forms of bonding:</a:t>
            </a:r>
          </a:p>
          <a:p>
            <a:pPr>
              <a:defRPr/>
            </a:pPr>
            <a:r>
              <a:rPr lang="en-US" sz="2800" smtClean="0">
                <a:solidFill>
                  <a:schemeClr val="hlink"/>
                </a:solidFill>
                <a:effectLst>
                  <a:outerShdw blurRad="38100" dist="38100" dir="2700000" algn="tl">
                    <a:srgbClr val="000000"/>
                  </a:outerShdw>
                </a:effectLst>
                <a:latin typeface="Helvetica" charset="0"/>
              </a:rPr>
              <a:t>Ionic</a:t>
            </a:r>
            <a:r>
              <a:rPr lang="en-US" sz="2800" smtClean="0">
                <a:effectLst>
                  <a:outerShdw blurRad="38100" dist="38100" dir="2700000" algn="tl">
                    <a:srgbClr val="FFFFFF"/>
                  </a:outerShdw>
                </a:effectLst>
                <a:latin typeface="Helvetica" charset="0"/>
              </a:rPr>
              <a:t>—complete </a:t>
            </a:r>
            <a:r>
              <a:rPr lang="en-US" sz="2800" i="1" smtClean="0">
                <a:effectLst>
                  <a:outerShdw blurRad="38100" dist="38100" dir="2700000" algn="tl">
                    <a:srgbClr val="FFFFFF"/>
                  </a:outerShdw>
                </a:effectLst>
                <a:latin typeface="Helvetica" charset="0"/>
              </a:rPr>
              <a:t>transfer </a:t>
            </a:r>
            <a:r>
              <a:rPr lang="en-US" sz="2800" smtClean="0">
                <a:effectLst>
                  <a:outerShdw blurRad="38100" dist="38100" dir="2700000" algn="tl">
                    <a:srgbClr val="FFFFFF"/>
                  </a:outerShdw>
                </a:effectLst>
                <a:latin typeface="Helvetica" charset="0"/>
              </a:rPr>
              <a:t>of 1 or more electrons from one atom to another (one loses, the other gains) forming oppositely charged ions that attract one another</a:t>
            </a:r>
            <a:endParaRPr lang="en-US" sz="2800" smtClean="0">
              <a:solidFill>
                <a:srgbClr val="FCFEB9"/>
              </a:solidFill>
              <a:effectLst>
                <a:outerShdw blurRad="38100" dist="38100" dir="2700000" algn="tl">
                  <a:srgbClr val="000000"/>
                </a:outerShdw>
              </a:effectLst>
              <a:latin typeface="Helvetica" charset="0"/>
            </a:endParaRPr>
          </a:p>
          <a:p>
            <a:pPr>
              <a:defRPr/>
            </a:pPr>
            <a:r>
              <a:rPr lang="en-US" sz="2800" smtClean="0">
                <a:solidFill>
                  <a:schemeClr val="hlink"/>
                </a:solidFill>
                <a:effectLst>
                  <a:outerShdw blurRad="38100" dist="38100" dir="2700000" algn="tl">
                    <a:srgbClr val="000000"/>
                  </a:outerShdw>
                </a:effectLst>
                <a:latin typeface="Helvetica" charset="0"/>
              </a:rPr>
              <a:t>Covalent</a:t>
            </a:r>
            <a:r>
              <a:rPr lang="en-US" sz="2800" smtClean="0">
                <a:effectLst>
                  <a:outerShdw blurRad="38100" dist="38100" dir="2700000" algn="tl">
                    <a:srgbClr val="FFFFFF"/>
                  </a:outerShdw>
                </a:effectLst>
                <a:latin typeface="Helvetica" charset="0"/>
              </a:rPr>
              <a:t>—</a:t>
            </a:r>
            <a:r>
              <a:rPr lang="en-US" sz="2800" smtClean="0">
                <a:solidFill>
                  <a:schemeClr val="tx2"/>
                </a:solidFill>
                <a:effectLst>
                  <a:outerShdw blurRad="38100" dist="38100" dir="2700000" algn="tl">
                    <a:srgbClr val="FFFFFF"/>
                  </a:outerShdw>
                </a:effectLst>
                <a:latin typeface="Helvetica" charset="0"/>
              </a:rPr>
              <a:t>some valence electrons </a:t>
            </a:r>
            <a:r>
              <a:rPr lang="en-US" sz="2800" i="1" smtClean="0">
                <a:solidFill>
                  <a:schemeClr val="tx2"/>
                </a:solidFill>
                <a:effectLst>
                  <a:outerShdw blurRad="38100" dist="38100" dir="2700000" algn="tl">
                    <a:srgbClr val="FFFFFF"/>
                  </a:outerShdw>
                </a:effectLst>
                <a:latin typeface="Helvetica" charset="0"/>
              </a:rPr>
              <a:t>shared</a:t>
            </a:r>
            <a:r>
              <a:rPr lang="en-US" sz="2800" smtClean="0">
                <a:solidFill>
                  <a:schemeClr val="tx2"/>
                </a:solidFill>
                <a:effectLst>
                  <a:outerShdw blurRad="38100" dist="38100" dir="2700000" algn="tl">
                    <a:srgbClr val="FFFFFF"/>
                  </a:outerShdw>
                </a:effectLst>
                <a:latin typeface="Helvetica" charset="0"/>
              </a:rPr>
              <a:t> between atoms</a:t>
            </a:r>
          </a:p>
          <a:p>
            <a:pPr>
              <a:defRPr/>
            </a:pPr>
            <a:r>
              <a:rPr lang="en-US" sz="2800" smtClean="0">
                <a:solidFill>
                  <a:schemeClr val="hlink"/>
                </a:solidFill>
                <a:effectLst>
                  <a:outerShdw blurRad="38100" dist="38100" dir="2700000" algn="tl">
                    <a:srgbClr val="000000"/>
                  </a:outerShdw>
                </a:effectLst>
                <a:latin typeface="Helvetica" charset="0"/>
              </a:rPr>
              <a:t>Metallic</a:t>
            </a:r>
            <a:r>
              <a:rPr lang="en-US" sz="2800" smtClean="0">
                <a:solidFill>
                  <a:schemeClr val="tx2"/>
                </a:solidFill>
                <a:effectLst>
                  <a:outerShdw blurRad="38100" dist="38100" dir="2700000" algn="tl">
                    <a:srgbClr val="FFFFFF"/>
                  </a:outerShdw>
                </a:effectLst>
                <a:latin typeface="Helvetica" charset="0"/>
              </a:rPr>
              <a:t> – holds atoms of a metal together</a:t>
            </a:r>
            <a:endParaRPr lang="en-US" sz="2800" smtClean="0">
              <a:solidFill>
                <a:srgbClr val="FAFD00"/>
              </a:solidFill>
              <a:effectLst>
                <a:outerShdw blurRad="38100" dist="38100" dir="2700000" algn="tl">
                  <a:srgbClr val="000000"/>
                </a:outerShdw>
              </a:effectLst>
              <a:latin typeface="Helvetica" charset="0"/>
            </a:endParaRPr>
          </a:p>
        </p:txBody>
      </p:sp>
      <p:pic>
        <p:nvPicPr>
          <p:cNvPr id="7172"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1530350"/>
            <a:ext cx="2606675" cy="2730500"/>
          </a:xfrm>
          <a:prstGeom prst="rect">
            <a:avLst/>
          </a:prstGeom>
          <a:solidFill>
            <a:schemeClr val="bg2"/>
          </a:solidFill>
          <a:ln w="12700">
            <a:solidFill>
              <a:schemeClr val="tx1"/>
            </a:solidFill>
            <a:miter lim="800000"/>
            <a:headEnd/>
            <a:tailEnd/>
          </a:ln>
          <a:effectLst>
            <a:outerShdw dist="53882" dir="2700000" algn="ctr" rotWithShape="0">
              <a:schemeClr val="bg2"/>
            </a:outerShdw>
          </a:effectLst>
        </p:spPr>
      </p:pic>
      <p:sp>
        <p:nvSpPr>
          <p:cNvPr id="158725" name="Line 5"/>
          <p:cNvSpPr>
            <a:spLocks noChangeShapeType="1"/>
          </p:cNvSpPr>
          <p:nvPr/>
        </p:nvSpPr>
        <p:spPr bwMode="auto">
          <a:xfrm>
            <a:off x="423863" y="1066800"/>
            <a:ext cx="8972550"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158726" name="Rectangle 6"/>
          <p:cNvSpPr>
            <a:spLocks noChangeArrowheads="1"/>
          </p:cNvSpPr>
          <p:nvPr/>
        </p:nvSpPr>
        <p:spPr bwMode="auto">
          <a:xfrm>
            <a:off x="247650" y="4600575"/>
            <a:ext cx="297021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accent2"/>
              </a:buClr>
              <a:defRPr/>
            </a:pPr>
            <a:r>
              <a:rPr lang="en-US" b="0">
                <a:solidFill>
                  <a:schemeClr val="hlink"/>
                </a:solidFill>
                <a:effectLst>
                  <a:outerShdw blurRad="38100" dist="38100" dir="2700000" algn="tl">
                    <a:srgbClr val="000000"/>
                  </a:outerShdw>
                </a:effectLst>
                <a:latin typeface="Arial" charset="0"/>
              </a:rPr>
              <a:t>Most bonds are somewhere in between ionic and covalent.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dissolve">
                                      <p:cBhvr>
                                        <p:cTn id="7" dur="500"/>
                                        <p:tgtEl>
                                          <p:spTgt spid="158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8723">
                                            <p:txEl>
                                              <p:pRg st="1" end="1"/>
                                            </p:txEl>
                                          </p:spTgt>
                                        </p:tgtEl>
                                        <p:attrNameLst>
                                          <p:attrName>style.visibility</p:attrName>
                                        </p:attrNameLst>
                                      </p:cBhvr>
                                      <p:to>
                                        <p:strVal val="visible"/>
                                      </p:to>
                                    </p:set>
                                    <p:animEffect transition="in" filter="dissolve">
                                      <p:cBhvr>
                                        <p:cTn id="12" dur="500"/>
                                        <p:tgtEl>
                                          <p:spTgt spid="158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8723">
                                            <p:txEl>
                                              <p:pRg st="2" end="2"/>
                                            </p:txEl>
                                          </p:spTgt>
                                        </p:tgtEl>
                                        <p:attrNameLst>
                                          <p:attrName>style.visibility</p:attrName>
                                        </p:attrNameLst>
                                      </p:cBhvr>
                                      <p:to>
                                        <p:strVal val="visible"/>
                                      </p:to>
                                    </p:set>
                                    <p:animEffect transition="in" filter="dissolve">
                                      <p:cBhvr>
                                        <p:cTn id="17" dur="500"/>
                                        <p:tgtEl>
                                          <p:spTgt spid="1587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8723">
                                            <p:txEl>
                                              <p:pRg st="3" end="3"/>
                                            </p:txEl>
                                          </p:spTgt>
                                        </p:tgtEl>
                                        <p:attrNameLst>
                                          <p:attrName>style.visibility</p:attrName>
                                        </p:attrNameLst>
                                      </p:cBhvr>
                                      <p:to>
                                        <p:strVal val="visible"/>
                                      </p:to>
                                    </p:set>
                                    <p:animEffect transition="in" filter="dissolve">
                                      <p:cBhvr>
                                        <p:cTn id="22" dur="500"/>
                                        <p:tgtEl>
                                          <p:spTgt spid="158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370013" y="304800"/>
            <a:ext cx="7083425" cy="609600"/>
          </a:xfrm>
          <a:effectLst>
            <a:outerShdw dist="107763" dir="2700000" algn="ctr" rotWithShape="0">
              <a:schemeClr val="tx1"/>
            </a:outerShdw>
          </a:effectLst>
        </p:spPr>
        <p:txBody>
          <a:bodyPr/>
          <a:lstStyle/>
          <a:p>
            <a:pPr>
              <a:defRPr/>
            </a:pPr>
            <a:r>
              <a:rPr lang="en-US" altLang="en-US" sz="5400" smtClean="0">
                <a:solidFill>
                  <a:schemeClr val="hlink"/>
                </a:solidFill>
                <a:effectLst>
                  <a:outerShdw blurRad="38100" dist="38100" dir="2700000" algn="tl">
                    <a:srgbClr val="000000"/>
                  </a:outerShdw>
                </a:effectLst>
                <a:latin typeface="Comic Sans MS" pitchFamily="66" charset="0"/>
              </a:rPr>
              <a:t>Bond Polarity</a:t>
            </a:r>
            <a:endParaRPr lang="en-US" altLang="en-US" sz="5400" smtClean="0">
              <a:solidFill>
                <a:schemeClr val="hlink"/>
              </a:solidFill>
              <a:effectLst>
                <a:outerShdw blurRad="38100" dist="38100" dir="2700000" algn="tl">
                  <a:srgbClr val="000000"/>
                </a:outerShdw>
              </a:effectLst>
              <a:latin typeface="Helvetica" charset="0"/>
            </a:endParaRPr>
          </a:p>
        </p:txBody>
      </p:sp>
      <p:sp>
        <p:nvSpPr>
          <p:cNvPr id="133123" name="Rectangle 3"/>
          <p:cNvSpPr>
            <a:spLocks noGrp="1" noChangeArrowheads="1"/>
          </p:cNvSpPr>
          <p:nvPr>
            <p:ph type="body" idx="1"/>
          </p:nvPr>
        </p:nvSpPr>
        <p:spPr>
          <a:xfrm>
            <a:off x="3878263" y="1295400"/>
            <a:ext cx="5529262" cy="2133600"/>
          </a:xfrm>
        </p:spPr>
        <p:txBody>
          <a:bodyPr/>
          <a:lstStyle/>
          <a:p>
            <a:pPr>
              <a:buFontTx/>
              <a:buNone/>
              <a:defRPr/>
            </a:pPr>
            <a:r>
              <a:rPr lang="en-US" altLang="en-US" sz="3200" smtClean="0">
                <a:effectLst>
                  <a:outerShdw blurRad="38100" dist="38100" dir="2700000" algn="tl">
                    <a:srgbClr val="FFFFFF"/>
                  </a:outerShdw>
                </a:effectLst>
                <a:latin typeface="Helvetica" charset="0"/>
              </a:rPr>
              <a:t>HCl is </a:t>
            </a:r>
            <a:r>
              <a:rPr lang="en-US" altLang="en-US" sz="3200" smtClean="0">
                <a:solidFill>
                  <a:schemeClr val="hlink"/>
                </a:solidFill>
                <a:effectLst>
                  <a:outerShdw blurRad="38100" dist="38100" dir="2700000" algn="tl">
                    <a:srgbClr val="000000"/>
                  </a:outerShdw>
                </a:effectLst>
                <a:latin typeface="Comic Sans MS" pitchFamily="66" charset="0"/>
              </a:rPr>
              <a:t>POLAR</a:t>
            </a:r>
            <a:r>
              <a:rPr lang="en-US" altLang="en-US" sz="3200" smtClean="0">
                <a:effectLst>
                  <a:outerShdw blurRad="38100" dist="38100" dir="2700000" algn="tl">
                    <a:srgbClr val="FFFFFF"/>
                  </a:outerShdw>
                </a:effectLst>
                <a:latin typeface="Helvetica" charset="0"/>
              </a:rPr>
              <a:t> because it has a positive end and a negative end. (difference in electronegativity)</a:t>
            </a:r>
            <a:endParaRPr lang="en-US" altLang="en-US" sz="3200" smtClean="0">
              <a:effectLst>
                <a:outerShdw blurRad="38100" dist="38100" dir="2700000" algn="tl">
                  <a:srgbClr val="FFFFFF"/>
                </a:outerShdw>
              </a:effectLst>
            </a:endParaRPr>
          </a:p>
        </p:txBody>
      </p:sp>
      <p:sp>
        <p:nvSpPr>
          <p:cNvPr id="133124" name="Text Box 4"/>
          <p:cNvSpPr txBox="1">
            <a:spLocks noChangeArrowheads="1"/>
          </p:cNvSpPr>
          <p:nvPr/>
        </p:nvSpPr>
        <p:spPr bwMode="auto">
          <a:xfrm>
            <a:off x="3960813" y="3581400"/>
            <a:ext cx="5199062" cy="1554163"/>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defRPr/>
            </a:pPr>
            <a:r>
              <a:rPr lang="en-US" altLang="en-US" sz="3200">
                <a:solidFill>
                  <a:schemeClr val="tx1"/>
                </a:solidFill>
                <a:effectLst>
                  <a:outerShdw blurRad="38100" dist="38100" dir="2700000" algn="tl">
                    <a:srgbClr val="FFFFFF"/>
                  </a:outerShdw>
                </a:effectLst>
                <a:latin typeface="Arial" charset="0"/>
              </a:rPr>
              <a:t>Cl has a greater share in bonding electrons than does H.</a:t>
            </a:r>
          </a:p>
        </p:txBody>
      </p:sp>
      <p:pic>
        <p:nvPicPr>
          <p:cNvPr id="368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1884363"/>
            <a:ext cx="3465513" cy="1468437"/>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3126" name="Text Box 6"/>
          <p:cNvSpPr txBox="1">
            <a:spLocks noChangeArrowheads="1"/>
          </p:cNvSpPr>
          <p:nvPr/>
        </p:nvSpPr>
        <p:spPr bwMode="auto">
          <a:xfrm>
            <a:off x="725488" y="5654675"/>
            <a:ext cx="8929687"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p>
            <a:pPr>
              <a:defRPr/>
            </a:pPr>
            <a:r>
              <a:rPr lang="en-US" altLang="en-US" sz="3200">
                <a:solidFill>
                  <a:schemeClr val="tx1"/>
                </a:solidFill>
                <a:effectLst>
                  <a:outerShdw blurRad="38100" dist="38100" dir="2700000" algn="tl">
                    <a:srgbClr val="FFFFFF"/>
                  </a:outerShdw>
                </a:effectLst>
                <a:latin typeface="Arial" charset="0"/>
              </a:rPr>
              <a:t>Cl has slight negative charge </a:t>
            </a:r>
            <a:r>
              <a:rPr lang="en-US" altLang="en-US" sz="3200">
                <a:solidFill>
                  <a:schemeClr val="hlink"/>
                </a:solidFill>
                <a:effectLst>
                  <a:outerShdw blurRad="38100" dist="38100" dir="2700000" algn="tl">
                    <a:srgbClr val="000000"/>
                  </a:outerShdw>
                </a:effectLst>
                <a:latin typeface="Arial" charset="0"/>
              </a:rPr>
              <a:t>(-</a:t>
            </a:r>
            <a:r>
              <a:rPr lang="en-US" altLang="en-US" sz="3200">
                <a:solidFill>
                  <a:schemeClr val="hlink"/>
                </a:solidFill>
                <a:effectLst>
                  <a:outerShdw blurRad="38100" dist="38100" dir="2700000" algn="tl">
                    <a:srgbClr val="000000"/>
                  </a:outerShdw>
                </a:effectLst>
                <a:latin typeface="Symbol" pitchFamily="18" charset="2"/>
              </a:rPr>
              <a:t>d</a:t>
            </a:r>
            <a:r>
              <a:rPr lang="en-US" altLang="en-US" sz="3200">
                <a:solidFill>
                  <a:schemeClr val="hlink"/>
                </a:solidFill>
                <a:effectLst>
                  <a:outerShdw blurRad="38100" dist="38100" dir="2700000" algn="tl">
                    <a:srgbClr val="000000"/>
                  </a:outerShdw>
                </a:effectLst>
                <a:latin typeface="Arial" charset="0"/>
              </a:rPr>
              <a:t>)</a:t>
            </a:r>
            <a:r>
              <a:rPr lang="en-US" altLang="en-US" sz="3200">
                <a:solidFill>
                  <a:schemeClr val="tx1"/>
                </a:solidFill>
                <a:effectLst>
                  <a:outerShdw blurRad="38100" dist="38100" dir="2700000" algn="tl">
                    <a:srgbClr val="FFFFFF"/>
                  </a:outerShdw>
                </a:effectLst>
                <a:latin typeface="Arial" charset="0"/>
              </a:rPr>
              <a:t> and H has slight positive charge </a:t>
            </a:r>
            <a:r>
              <a:rPr lang="en-US" altLang="en-US" sz="3200">
                <a:solidFill>
                  <a:schemeClr val="hlink"/>
                </a:solidFill>
                <a:effectLst>
                  <a:outerShdw blurRad="38100" dist="38100" dir="2700000" algn="tl">
                    <a:srgbClr val="000000"/>
                  </a:outerShdw>
                </a:effectLst>
                <a:latin typeface="Arial" charset="0"/>
              </a:rPr>
              <a:t>(+ </a:t>
            </a:r>
            <a:r>
              <a:rPr lang="en-US" altLang="en-US" sz="3200">
                <a:solidFill>
                  <a:schemeClr val="hlink"/>
                </a:solidFill>
                <a:effectLst>
                  <a:outerShdw blurRad="38100" dist="38100" dir="2700000" algn="tl">
                    <a:srgbClr val="000000"/>
                  </a:outerShdw>
                </a:effectLst>
                <a:latin typeface="Symbol" pitchFamily="18" charset="2"/>
              </a:rPr>
              <a:t>d</a:t>
            </a:r>
            <a:r>
              <a:rPr lang="en-US" altLang="en-US" sz="3200">
                <a:solidFill>
                  <a:schemeClr val="hlink"/>
                </a:solidFill>
                <a:effectLst>
                  <a:outerShdw blurRad="38100" dist="38100" dir="2700000" algn="tl">
                    <a:srgbClr val="000000"/>
                  </a:outerShdw>
                </a:effectLst>
                <a:latin typeface="Arial" charset="0"/>
              </a:rPr>
              <a:t>)</a:t>
            </a:r>
            <a:endParaRPr lang="en-US" altLang="en-US" sz="3200">
              <a:solidFill>
                <a:schemeClr val="tx1"/>
              </a:solidFill>
              <a:effectLst>
                <a:outerShdw blurRad="38100" dist="38100" dir="2700000" algn="tl">
                  <a:srgbClr val="FFFFFF"/>
                </a:outerShdw>
              </a:effectLst>
              <a:latin typeface="Arial" charset="0"/>
            </a:endParaRPr>
          </a:p>
        </p:txBody>
      </p:sp>
      <p:pic>
        <p:nvPicPr>
          <p:cNvPr id="368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3581400"/>
            <a:ext cx="1671638" cy="1676400"/>
          </a:xfrm>
          <a:prstGeom prst="rect">
            <a:avLst/>
          </a:prstGeom>
          <a:solidFill>
            <a:srgbClr val="FDE3BA"/>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dissolve">
                                      <p:cBhvr>
                                        <p:cTn id="7" dur="500"/>
                                        <p:tgtEl>
                                          <p:spTgt spid="133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24"/>
                                        </p:tgtEl>
                                        <p:attrNameLst>
                                          <p:attrName>style.visibility</p:attrName>
                                        </p:attrNameLst>
                                      </p:cBhvr>
                                      <p:to>
                                        <p:strVal val="visible"/>
                                      </p:to>
                                    </p:set>
                                    <p:animEffect transition="in" filter="dissolve">
                                      <p:cBhvr>
                                        <p:cTn id="12" dur="500"/>
                                        <p:tgtEl>
                                          <p:spTgt spid="1331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26"/>
                                        </p:tgtEl>
                                        <p:attrNameLst>
                                          <p:attrName>style.visibility</p:attrName>
                                        </p:attrNameLst>
                                      </p:cBhvr>
                                      <p:to>
                                        <p:strVal val="visible"/>
                                      </p:to>
                                    </p:set>
                                    <p:animEffect transition="in" filter="dissolve">
                                      <p:cBhvr>
                                        <p:cTn id="17" dur="500"/>
                                        <p:tgtEl>
                                          <p:spTgt spid="133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P spid="133124" grpId="0" autoUpdateAnimBg="0"/>
      <p:bldP spid="13312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Grp="1" noChangeArrowheads="1"/>
          </p:cNvSpPr>
          <p:nvPr>
            <p:ph type="body" idx="1"/>
          </p:nvPr>
        </p:nvSpPr>
        <p:spPr>
          <a:xfrm>
            <a:off x="608013" y="1219200"/>
            <a:ext cx="8534400" cy="4114800"/>
          </a:xfrm>
        </p:spPr>
        <p:txBody>
          <a:bodyPr/>
          <a:lstStyle/>
          <a:p>
            <a:pPr>
              <a:defRPr/>
            </a:pPr>
            <a:r>
              <a:rPr lang="en-US" sz="3200" smtClean="0">
                <a:effectLst>
                  <a:outerShdw blurRad="38100" dist="38100" dir="2700000" algn="tl">
                    <a:srgbClr val="FFFFFF"/>
                  </a:outerShdw>
                </a:effectLst>
              </a:rPr>
              <a:t>This is why oil and water will not mix!  Oil is nonpolar, and water is polar.</a:t>
            </a:r>
          </a:p>
          <a:p>
            <a:pPr>
              <a:defRPr/>
            </a:pPr>
            <a:r>
              <a:rPr lang="en-US" sz="3200" smtClean="0">
                <a:effectLst>
                  <a:outerShdw blurRad="38100" dist="38100" dir="2700000" algn="tl">
                    <a:srgbClr val="FFFFFF"/>
                  </a:outerShdw>
                </a:effectLst>
              </a:rPr>
              <a:t>The two will repel each other, and so you can not dissolve one in the other</a:t>
            </a:r>
          </a:p>
          <a:p>
            <a:pPr>
              <a:buFontTx/>
              <a:buNone/>
              <a:defRPr/>
            </a:pPr>
            <a:endParaRPr lang="en-US" smtClean="0"/>
          </a:p>
        </p:txBody>
      </p:sp>
      <p:sp>
        <p:nvSpPr>
          <p:cNvPr id="176133" name="Rectangle 5"/>
          <p:cNvSpPr>
            <a:spLocks noChangeArrowheads="1"/>
          </p:cNvSpPr>
          <p:nvPr/>
        </p:nvSpPr>
        <p:spPr bwMode="auto">
          <a:xfrm>
            <a:off x="1370013" y="304800"/>
            <a:ext cx="7083425" cy="6096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ctr"/>
          <a:lstStyle/>
          <a:p>
            <a:pPr algn="ctr">
              <a:lnSpc>
                <a:spcPct val="90000"/>
              </a:lnSpc>
              <a:defRPr/>
            </a:pPr>
            <a:r>
              <a:rPr lang="en-US" altLang="en-US" sz="5400">
                <a:solidFill>
                  <a:schemeClr val="hlink"/>
                </a:solidFill>
                <a:effectLst>
                  <a:outerShdw blurRad="38100" dist="38100" dir="2700000" algn="tl">
                    <a:srgbClr val="000000"/>
                  </a:outerShdw>
                </a:effectLst>
                <a:latin typeface="Comic Sans MS" pitchFamily="66" charset="0"/>
              </a:rPr>
              <a:t>Bond Polarity</a:t>
            </a:r>
            <a:endParaRPr lang="en-US" altLang="en-US" sz="5400">
              <a:solidFill>
                <a:schemeClr val="hlink"/>
              </a:solidFill>
              <a:effectLst>
                <a:outerShdw blurRad="38100" dist="38100" dir="2700000" algn="tl">
                  <a:srgbClr val="000000"/>
                </a:outerShdw>
              </a:effectLst>
              <a:latin typeface="Helvetica" charset="0"/>
            </a:endParaRPr>
          </a:p>
        </p:txBody>
      </p:sp>
      <p:pic>
        <p:nvPicPr>
          <p:cNvPr id="37892" name="Picture 8" descr="Boyer_3_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13" y="3259138"/>
            <a:ext cx="7086600"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370013" y="304800"/>
            <a:ext cx="7083425" cy="609600"/>
          </a:xfrm>
          <a:effectLst>
            <a:outerShdw dist="107763" dir="2700000" algn="ctr" rotWithShape="0">
              <a:schemeClr val="tx1"/>
            </a:outerShdw>
          </a:effectLst>
        </p:spPr>
        <p:txBody>
          <a:bodyPr/>
          <a:lstStyle/>
          <a:p>
            <a:pPr>
              <a:defRPr/>
            </a:pPr>
            <a:r>
              <a:rPr lang="en-US" altLang="en-US" sz="5400" smtClean="0">
                <a:solidFill>
                  <a:schemeClr val="hlink"/>
                </a:solidFill>
                <a:effectLst>
                  <a:outerShdw blurRad="38100" dist="38100" dir="2700000" algn="tl">
                    <a:srgbClr val="000000"/>
                  </a:outerShdw>
                </a:effectLst>
                <a:latin typeface="Comic Sans MS" pitchFamily="66" charset="0"/>
              </a:rPr>
              <a:t>Bond Polarity</a:t>
            </a:r>
            <a:endParaRPr lang="en-US" altLang="en-US" sz="5400" smtClean="0">
              <a:solidFill>
                <a:schemeClr val="hlink"/>
              </a:solidFill>
              <a:effectLst>
                <a:outerShdw blurRad="38100" dist="38100" dir="2700000" algn="tl">
                  <a:srgbClr val="000000"/>
                </a:outerShdw>
              </a:effectLst>
              <a:latin typeface="Helvetica" charset="0"/>
            </a:endParaRPr>
          </a:p>
        </p:txBody>
      </p:sp>
      <p:sp>
        <p:nvSpPr>
          <p:cNvPr id="182280" name="Rectangle 8"/>
          <p:cNvSpPr>
            <a:spLocks noGrp="1" noChangeArrowheads="1"/>
          </p:cNvSpPr>
          <p:nvPr>
            <p:ph type="body" idx="1"/>
          </p:nvPr>
        </p:nvSpPr>
        <p:spPr>
          <a:xfrm>
            <a:off x="4189413" y="1981200"/>
            <a:ext cx="5410200" cy="4114800"/>
          </a:xfrm>
        </p:spPr>
        <p:txBody>
          <a:bodyPr/>
          <a:lstStyle/>
          <a:p>
            <a:pPr>
              <a:defRPr/>
            </a:pPr>
            <a:r>
              <a:rPr lang="en-US" sz="3200" smtClean="0">
                <a:effectLst>
                  <a:outerShdw blurRad="38100" dist="38100" dir="2700000" algn="tl">
                    <a:srgbClr val="FFFFFF"/>
                  </a:outerShdw>
                </a:effectLst>
              </a:rPr>
              <a:t>“Like Dissolves Like”</a:t>
            </a:r>
          </a:p>
          <a:p>
            <a:pPr lvl="1">
              <a:defRPr/>
            </a:pPr>
            <a:r>
              <a:rPr lang="en-US" sz="3200" smtClean="0">
                <a:effectLst>
                  <a:outerShdw blurRad="38100" dist="38100" dir="2700000" algn="tl">
                    <a:srgbClr val="FFFFFF"/>
                  </a:outerShdw>
                </a:effectLst>
              </a:rPr>
              <a:t>Polar dissolves Polar</a:t>
            </a:r>
          </a:p>
          <a:p>
            <a:pPr lvl="1">
              <a:defRPr/>
            </a:pPr>
            <a:r>
              <a:rPr lang="en-US" sz="3200" smtClean="0">
                <a:effectLst>
                  <a:outerShdw blurRad="38100" dist="38100" dir="2700000" algn="tl">
                    <a:srgbClr val="FFFFFF"/>
                  </a:outerShdw>
                </a:effectLst>
              </a:rPr>
              <a:t>Nonpolar dissolves Nonpolar</a:t>
            </a:r>
          </a:p>
        </p:txBody>
      </p:sp>
      <p:pic>
        <p:nvPicPr>
          <p:cNvPr id="38916" name="Picture 10" descr="shout-sp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3" y="20574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a:defRPr/>
            </a:pPr>
            <a:r>
              <a:rPr lang="en-US" smtClean="0">
                <a:solidFill>
                  <a:schemeClr val="hlink"/>
                </a:solidFill>
                <a:effectLst>
                  <a:outerShdw blurRad="38100" dist="38100" dir="2700000" algn="tl">
                    <a:srgbClr val="000000"/>
                  </a:outerShdw>
                </a:effectLst>
                <a:latin typeface="Comic Sans MS" pitchFamily="66" charset="0"/>
              </a:rPr>
              <a:t>Diatomic Elements</a:t>
            </a:r>
          </a:p>
        </p:txBody>
      </p:sp>
      <p:sp>
        <p:nvSpPr>
          <p:cNvPr id="39939" name="Rectangle 3"/>
          <p:cNvSpPr>
            <a:spLocks noGrp="1" noChangeArrowheads="1"/>
          </p:cNvSpPr>
          <p:nvPr>
            <p:ph type="body" idx="1"/>
          </p:nvPr>
        </p:nvSpPr>
        <p:spPr/>
        <p:txBody>
          <a:bodyPr/>
          <a:lstStyle/>
          <a:p>
            <a:r>
              <a:rPr lang="en-US" altLang="en-US" smtClean="0"/>
              <a:t>These elements do not exist as a single atom; they always appear as pairs</a:t>
            </a:r>
          </a:p>
          <a:p>
            <a:r>
              <a:rPr lang="en-US" altLang="en-US" smtClean="0"/>
              <a:t>When atoms turn into ions, this NO LONGER HAPPENS!</a:t>
            </a:r>
          </a:p>
          <a:p>
            <a:pPr lvl="1"/>
            <a:r>
              <a:rPr lang="en-US" altLang="en-US" smtClean="0"/>
              <a:t>Hydrogen</a:t>
            </a:r>
          </a:p>
          <a:p>
            <a:pPr lvl="1"/>
            <a:r>
              <a:rPr lang="en-US" altLang="en-US" smtClean="0"/>
              <a:t>Nitrogen</a:t>
            </a:r>
          </a:p>
          <a:p>
            <a:pPr lvl="1"/>
            <a:r>
              <a:rPr lang="en-US" altLang="en-US" smtClean="0"/>
              <a:t>Oxygen</a:t>
            </a:r>
          </a:p>
          <a:p>
            <a:pPr lvl="1"/>
            <a:r>
              <a:rPr lang="en-US" altLang="en-US" smtClean="0"/>
              <a:t>Fluorine</a:t>
            </a:r>
          </a:p>
          <a:p>
            <a:pPr lvl="1"/>
            <a:r>
              <a:rPr lang="en-US" altLang="en-US" smtClean="0"/>
              <a:t>Chlorine</a:t>
            </a:r>
          </a:p>
          <a:p>
            <a:pPr lvl="1"/>
            <a:r>
              <a:rPr lang="en-US" altLang="en-US" smtClean="0"/>
              <a:t>Bromine</a:t>
            </a:r>
          </a:p>
          <a:p>
            <a:pPr lvl="1"/>
            <a:r>
              <a:rPr lang="en-US" altLang="en-US" smtClean="0"/>
              <a:t>Iodine</a:t>
            </a:r>
          </a:p>
        </p:txBody>
      </p:sp>
      <p:sp>
        <p:nvSpPr>
          <p:cNvPr id="185348" name="Text Box 4"/>
          <p:cNvSpPr txBox="1">
            <a:spLocks noChangeArrowheads="1"/>
          </p:cNvSpPr>
          <p:nvPr/>
        </p:nvSpPr>
        <p:spPr bwMode="auto">
          <a:xfrm>
            <a:off x="3960813" y="3733800"/>
            <a:ext cx="4953000" cy="1920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6000">
                <a:solidFill>
                  <a:schemeClr val="bg1"/>
                </a:solidFill>
                <a:effectLst>
                  <a:outerShdw blurRad="38100" dist="38100" dir="2700000" algn="tl">
                    <a:srgbClr val="000000"/>
                  </a:outerShdw>
                </a:effectLst>
                <a:latin typeface="Arial" charset="0"/>
              </a:rPr>
              <a:t>Remember:  </a:t>
            </a:r>
            <a:r>
              <a:rPr lang="en-US" sz="6000">
                <a:solidFill>
                  <a:schemeClr val="bg1"/>
                </a:solidFill>
                <a:effectLst>
                  <a:outerShdw blurRad="38100" dist="38100" dir="2700000" algn="tl">
                    <a:srgbClr val="000000"/>
                  </a:outerShdw>
                </a:effectLst>
                <a:latin typeface="Times New Roman" pitchFamily="18" charset="0"/>
              </a:rPr>
              <a:t>BrINClHOF</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5348"/>
                                        </p:tgtEl>
                                        <p:attrNameLst>
                                          <p:attrName>style.visibility</p:attrName>
                                        </p:attrNameLst>
                                      </p:cBhvr>
                                      <p:to>
                                        <p:strVal val="visible"/>
                                      </p:to>
                                    </p:set>
                                    <p:animEffect transition="in" filter="blinds(horizontal)">
                                      <p:cBhvr>
                                        <p:cTn id="7" dur="500"/>
                                        <p:tgtEl>
                                          <p:spTgt spid="185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227013" y="304800"/>
            <a:ext cx="9220200" cy="914400"/>
          </a:xfrm>
        </p:spPr>
        <p:txBody>
          <a:bodyPr/>
          <a:lstStyle/>
          <a:p>
            <a:pPr>
              <a:defRPr/>
            </a:pPr>
            <a:r>
              <a:rPr lang="en-US" altLang="en-US" sz="3200" smtClean="0">
                <a:solidFill>
                  <a:schemeClr val="hlink"/>
                </a:solidFill>
                <a:effectLst>
                  <a:outerShdw blurRad="38100" dist="38100" dir="2700000" algn="tl">
                    <a:srgbClr val="000000"/>
                  </a:outerShdw>
                </a:effectLst>
                <a:latin typeface="Helvetica" charset="0"/>
              </a:rPr>
              <a:t>The type of bond can </a:t>
            </a:r>
            <a:r>
              <a:rPr lang="en-US" altLang="en-US" sz="3200" u="sng" smtClean="0">
                <a:solidFill>
                  <a:schemeClr val="hlink"/>
                </a:solidFill>
                <a:effectLst>
                  <a:outerShdw blurRad="38100" dist="38100" dir="2700000" algn="tl">
                    <a:srgbClr val="000000"/>
                  </a:outerShdw>
                </a:effectLst>
                <a:latin typeface="Helvetica" charset="0"/>
              </a:rPr>
              <a:t>usually</a:t>
            </a:r>
            <a:r>
              <a:rPr lang="en-US" altLang="en-US" sz="3200" smtClean="0">
                <a:solidFill>
                  <a:schemeClr val="hlink"/>
                </a:solidFill>
                <a:effectLst>
                  <a:outerShdw blurRad="38100" dist="38100" dir="2700000" algn="tl">
                    <a:srgbClr val="000000"/>
                  </a:outerShdw>
                </a:effectLst>
                <a:latin typeface="Helvetica" charset="0"/>
              </a:rPr>
              <a:t> be calculated by finding the difference in electronegativity of the two atoms that are going together.</a:t>
            </a:r>
            <a:endParaRPr lang="en-US" altLang="en-US" sz="3200" smtClean="0">
              <a:solidFill>
                <a:schemeClr val="hlink"/>
              </a:solidFill>
              <a:latin typeface="Helvetica"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38" y="1601788"/>
            <a:ext cx="8718550" cy="488950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3813" y="0"/>
            <a:ext cx="7159625" cy="1143000"/>
          </a:xfrm>
        </p:spPr>
        <p:txBody>
          <a:bodyPr/>
          <a:lstStyle/>
          <a:p>
            <a:r>
              <a:rPr lang="en-US" altLang="en-US" smtClean="0">
                <a:solidFill>
                  <a:schemeClr val="hlink"/>
                </a:solidFill>
                <a:latin typeface="Comic Sans MS" panose="030F0702030302020204" pitchFamily="66" charset="0"/>
              </a:rPr>
              <a:t>Electronegativity Difference</a:t>
            </a:r>
          </a:p>
        </p:txBody>
      </p:sp>
      <p:sp>
        <p:nvSpPr>
          <p:cNvPr id="175107" name="Rectangle 3"/>
          <p:cNvSpPr>
            <a:spLocks noGrp="1" noChangeArrowheads="1"/>
          </p:cNvSpPr>
          <p:nvPr>
            <p:ph type="body" sz="half" idx="1"/>
          </p:nvPr>
        </p:nvSpPr>
        <p:spPr>
          <a:xfrm>
            <a:off x="836613" y="1371600"/>
            <a:ext cx="7848600" cy="2667000"/>
          </a:xfrm>
        </p:spPr>
        <p:txBody>
          <a:bodyPr/>
          <a:lstStyle/>
          <a:p>
            <a:r>
              <a:rPr lang="en-US" altLang="en-US" sz="3200" smtClean="0"/>
              <a:t>If the difference in electronegativities is between:</a:t>
            </a:r>
          </a:p>
          <a:p>
            <a:pPr lvl="1"/>
            <a:r>
              <a:rPr lang="en-US" altLang="en-US" sz="3200" smtClean="0"/>
              <a:t>    2.0 to 4.0:  Ionic</a:t>
            </a:r>
          </a:p>
          <a:p>
            <a:pPr lvl="1"/>
            <a:r>
              <a:rPr lang="en-US" altLang="en-US" sz="3200" smtClean="0"/>
              <a:t>    0.3 to 2.0:  Polar Covalent</a:t>
            </a:r>
          </a:p>
          <a:p>
            <a:pPr lvl="1"/>
            <a:r>
              <a:rPr lang="en-US" altLang="en-US" sz="3200" smtClean="0"/>
              <a:t>    0.0 to 0.3:  Non-Polar Covalent</a:t>
            </a:r>
          </a:p>
        </p:txBody>
      </p:sp>
      <p:pic>
        <p:nvPicPr>
          <p:cNvPr id="10244"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89413" y="4343400"/>
            <a:ext cx="5713412" cy="3468688"/>
          </a:xfrm>
          <a:noFill/>
          <a:effectLst>
            <a:outerShdw dist="53882" dir="2700000" algn="ctr" rotWithShape="0">
              <a:schemeClr val="bg2"/>
            </a:outerShdw>
          </a:effectLst>
        </p:spPr>
      </p:pic>
      <p:sp>
        <p:nvSpPr>
          <p:cNvPr id="175110" name="Rectangle 6"/>
          <p:cNvSpPr>
            <a:spLocks noChangeArrowheads="1"/>
          </p:cNvSpPr>
          <p:nvPr/>
        </p:nvSpPr>
        <p:spPr bwMode="auto">
          <a:xfrm>
            <a:off x="0" y="4114800"/>
            <a:ext cx="4568825" cy="180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b="1">
                <a:solidFill>
                  <a:srgbClr val="FAFD00"/>
                </a:solidFill>
                <a:latin typeface="Arial" panose="020B0604020202020204" pitchFamily="34" charset="0"/>
              </a:defRPr>
            </a:lvl1pPr>
            <a:lvl2pPr>
              <a:defRPr sz="2800" b="1">
                <a:solidFill>
                  <a:srgbClr val="FAFD00"/>
                </a:solidFill>
                <a:latin typeface="Arial" panose="020B0604020202020204" pitchFamily="34" charset="0"/>
              </a:defRPr>
            </a:lvl2pPr>
            <a:lvl3pPr marL="1143000" indent="-228600">
              <a:defRPr sz="2800" b="1">
                <a:solidFill>
                  <a:srgbClr val="FAFD00"/>
                </a:solidFill>
                <a:latin typeface="Arial" panose="020B0604020202020204" pitchFamily="34" charset="0"/>
              </a:defRPr>
            </a:lvl3pPr>
            <a:lvl4pPr marL="1600200" indent="-228600">
              <a:defRPr sz="2800" b="1">
                <a:solidFill>
                  <a:srgbClr val="FAFD00"/>
                </a:solidFill>
                <a:latin typeface="Arial" panose="020B0604020202020204" pitchFamily="34" charset="0"/>
              </a:defRPr>
            </a:lvl4pPr>
            <a:lvl5pPr marL="2057400" indent="-228600">
              <a:defRPr sz="2800" b="1">
                <a:solidFill>
                  <a:srgbClr val="FAFD00"/>
                </a:solidFill>
                <a:latin typeface="Arial" panose="020B0604020202020204" pitchFamily="34" charset="0"/>
              </a:defRPr>
            </a:lvl5pPr>
            <a:lvl6pPr marL="2514600" indent="-228600" eaLnBrk="0" fontAlgn="base" hangingPunct="0">
              <a:spcBef>
                <a:spcPct val="0"/>
              </a:spcBef>
              <a:spcAft>
                <a:spcPct val="0"/>
              </a:spcAft>
              <a:defRPr sz="2800" b="1">
                <a:solidFill>
                  <a:srgbClr val="FAFD00"/>
                </a:solidFill>
                <a:latin typeface="Arial" panose="020B0604020202020204" pitchFamily="34" charset="0"/>
              </a:defRPr>
            </a:lvl6pPr>
            <a:lvl7pPr marL="2971800" indent="-228600" eaLnBrk="0" fontAlgn="base" hangingPunct="0">
              <a:spcBef>
                <a:spcPct val="0"/>
              </a:spcBef>
              <a:spcAft>
                <a:spcPct val="0"/>
              </a:spcAft>
              <a:defRPr sz="2800" b="1">
                <a:solidFill>
                  <a:srgbClr val="FAFD00"/>
                </a:solidFill>
                <a:latin typeface="Arial" panose="020B0604020202020204" pitchFamily="34" charset="0"/>
              </a:defRPr>
            </a:lvl7pPr>
            <a:lvl8pPr marL="3429000" indent="-228600" eaLnBrk="0" fontAlgn="base" hangingPunct="0">
              <a:spcBef>
                <a:spcPct val="0"/>
              </a:spcBef>
              <a:spcAft>
                <a:spcPct val="0"/>
              </a:spcAft>
              <a:defRPr sz="2800" b="1">
                <a:solidFill>
                  <a:srgbClr val="FAFD00"/>
                </a:solidFill>
                <a:latin typeface="Arial" panose="020B0604020202020204" pitchFamily="34" charset="0"/>
              </a:defRPr>
            </a:lvl8pPr>
            <a:lvl9pPr marL="3886200" indent="-228600" eaLnBrk="0" fontAlgn="base" hangingPunct="0">
              <a:spcBef>
                <a:spcPct val="0"/>
              </a:spcBef>
              <a:spcAft>
                <a:spcPct val="0"/>
              </a:spcAft>
              <a:defRPr sz="2800" b="1">
                <a:solidFill>
                  <a:srgbClr val="FAFD00"/>
                </a:solidFill>
                <a:latin typeface="Arial" panose="020B0604020202020204" pitchFamily="34" charset="0"/>
              </a:defRPr>
            </a:lvl9pPr>
          </a:lstStyle>
          <a:p>
            <a:pPr lvl="1"/>
            <a:r>
              <a:rPr lang="en-US" altLang="en-US">
                <a:solidFill>
                  <a:schemeClr val="tx1"/>
                </a:solidFill>
              </a:rPr>
              <a:t>Example:  NaCl</a:t>
            </a:r>
          </a:p>
          <a:p>
            <a:pPr lvl="1"/>
            <a:r>
              <a:rPr lang="en-US" altLang="en-US">
                <a:solidFill>
                  <a:schemeClr val="tx1"/>
                </a:solidFill>
              </a:rPr>
              <a:t>Na = 0.9, Cl = 3.0</a:t>
            </a:r>
          </a:p>
          <a:p>
            <a:pPr lvl="1"/>
            <a:r>
              <a:rPr lang="en-US" altLang="en-US">
                <a:solidFill>
                  <a:schemeClr val="tx1"/>
                </a:solidFill>
              </a:rPr>
              <a:t>Difference is 2.1, so</a:t>
            </a:r>
          </a:p>
          <a:p>
            <a:pPr lvl="1"/>
            <a:r>
              <a:rPr lang="en-US" altLang="en-US">
                <a:solidFill>
                  <a:schemeClr val="tx1"/>
                </a:solidFill>
              </a:rPr>
              <a:t>this is an ionic bond!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5107">
                                            <p:txEl>
                                              <p:pRg st="1" end="1"/>
                                            </p:txEl>
                                          </p:spTgt>
                                        </p:tgtEl>
                                        <p:attrNameLst>
                                          <p:attrName>style.visibility</p:attrName>
                                        </p:attrNameLst>
                                      </p:cBhvr>
                                      <p:to>
                                        <p:strVal val="visible"/>
                                      </p:to>
                                    </p:set>
                                    <p:animEffect transition="in" filter="blinds(horizontal)">
                                      <p:cBhvr>
                                        <p:cTn id="7" dur="500"/>
                                        <p:tgtEl>
                                          <p:spTgt spid="1751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5107">
                                            <p:txEl>
                                              <p:pRg st="2" end="2"/>
                                            </p:txEl>
                                          </p:spTgt>
                                        </p:tgtEl>
                                        <p:attrNameLst>
                                          <p:attrName>style.visibility</p:attrName>
                                        </p:attrNameLst>
                                      </p:cBhvr>
                                      <p:to>
                                        <p:strVal val="visible"/>
                                      </p:to>
                                    </p:set>
                                    <p:animEffect transition="in" filter="blinds(horizontal)">
                                      <p:cBhvr>
                                        <p:cTn id="12" dur="500"/>
                                        <p:tgtEl>
                                          <p:spTgt spid="1751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5107">
                                            <p:txEl>
                                              <p:pRg st="3" end="3"/>
                                            </p:txEl>
                                          </p:spTgt>
                                        </p:tgtEl>
                                        <p:attrNameLst>
                                          <p:attrName>style.visibility</p:attrName>
                                        </p:attrNameLst>
                                      </p:cBhvr>
                                      <p:to>
                                        <p:strVal val="visible"/>
                                      </p:to>
                                    </p:set>
                                    <p:animEffect transition="in" filter="blinds(horizontal)">
                                      <p:cBhvr>
                                        <p:cTn id="17" dur="500"/>
                                        <p:tgtEl>
                                          <p:spTgt spid="1751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5110">
                                            <p:txEl>
                                              <p:pRg st="0" end="0"/>
                                            </p:txEl>
                                          </p:spTgt>
                                        </p:tgtEl>
                                        <p:attrNameLst>
                                          <p:attrName>style.visibility</p:attrName>
                                        </p:attrNameLst>
                                      </p:cBhvr>
                                      <p:to>
                                        <p:strVal val="visible"/>
                                      </p:to>
                                    </p:set>
                                    <p:animEffect transition="in" filter="blinds(horizontal)">
                                      <p:cBhvr>
                                        <p:cTn id="22" dur="500"/>
                                        <p:tgtEl>
                                          <p:spTgt spid="17511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75110">
                                            <p:txEl>
                                              <p:pRg st="1" end="1"/>
                                            </p:txEl>
                                          </p:spTgt>
                                        </p:tgtEl>
                                        <p:attrNameLst>
                                          <p:attrName>style.visibility</p:attrName>
                                        </p:attrNameLst>
                                      </p:cBhvr>
                                      <p:to>
                                        <p:strVal val="visible"/>
                                      </p:to>
                                    </p:set>
                                    <p:animEffect transition="in" filter="blinds(horizontal)">
                                      <p:cBhvr>
                                        <p:cTn id="27" dur="500"/>
                                        <p:tgtEl>
                                          <p:spTgt spid="175110">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75110">
                                            <p:txEl>
                                              <p:pRg st="2" end="2"/>
                                            </p:txEl>
                                          </p:spTgt>
                                        </p:tgtEl>
                                        <p:attrNameLst>
                                          <p:attrName>style.visibility</p:attrName>
                                        </p:attrNameLst>
                                      </p:cBhvr>
                                      <p:to>
                                        <p:strVal val="visible"/>
                                      </p:to>
                                    </p:set>
                                    <p:animEffect transition="in" filter="blinds(horizontal)">
                                      <p:cBhvr>
                                        <p:cTn id="32" dur="500"/>
                                        <p:tgtEl>
                                          <p:spTgt spid="175110">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75110">
                                            <p:txEl>
                                              <p:pRg st="3" end="3"/>
                                            </p:txEl>
                                          </p:spTgt>
                                        </p:tgtEl>
                                        <p:attrNameLst>
                                          <p:attrName>style.visibility</p:attrName>
                                        </p:attrNameLst>
                                      </p:cBhvr>
                                      <p:to>
                                        <p:strVal val="visible"/>
                                      </p:to>
                                    </p:set>
                                    <p:animEffect transition="in" filter="blinds(horizontal)">
                                      <p:cBhvr>
                                        <p:cTn id="37" dur="500"/>
                                        <p:tgtEl>
                                          <p:spTgt spid="175110">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75110">
                                            <p:txEl>
                                              <p:pRg st="3" end="3"/>
                                            </p:txEl>
                                          </p:spTgt>
                                        </p:tgtEl>
                                        <p:attrNameLst>
                                          <p:attrName>style.visibility</p:attrName>
                                        </p:attrNameLst>
                                      </p:cBhvr>
                                      <p:to>
                                        <p:strVal val="visible"/>
                                      </p:to>
                                    </p:set>
                                    <p:animEffect transition="in" filter="blinds(horizontal)">
                                      <p:cBhvr>
                                        <p:cTn id="42" dur="500"/>
                                        <p:tgtEl>
                                          <p:spTgt spid="1751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0013" y="228600"/>
            <a:ext cx="7159625" cy="1143000"/>
          </a:xfrm>
          <a:solidFill>
            <a:srgbClr val="C8FEC8"/>
          </a:solidFill>
          <a:effectLst>
            <a:outerShdw dist="107763" dir="2700000" algn="ctr" rotWithShape="0">
              <a:schemeClr val="bg2"/>
            </a:outerShdw>
          </a:effectLst>
        </p:spPr>
        <p:txBody>
          <a:bodyPr/>
          <a:lstStyle/>
          <a:p>
            <a:pPr>
              <a:defRPr/>
            </a:pPr>
            <a:r>
              <a:rPr lang="en-US" altLang="en-US" sz="4800" smtClean="0">
                <a:effectLst>
                  <a:outerShdw blurRad="38100" dist="38100" dir="2700000" algn="tl">
                    <a:srgbClr val="FFFFFF"/>
                  </a:outerShdw>
                </a:effectLst>
                <a:latin typeface="Comic Sans MS" pitchFamily="66" charset="0"/>
              </a:rPr>
              <a:t>Ionic Bonds</a:t>
            </a:r>
            <a:endParaRPr lang="en-US" altLang="en-US" sz="5400" smtClean="0">
              <a:effectLst>
                <a:outerShdw blurRad="38100" dist="38100" dir="2700000" algn="tl">
                  <a:srgbClr val="FFFFFF"/>
                </a:outerShdw>
              </a:effectLst>
              <a:latin typeface="Helvetica" charset="0"/>
            </a:endParaRPr>
          </a:p>
        </p:txBody>
      </p:sp>
      <p:sp>
        <p:nvSpPr>
          <p:cNvPr id="8195" name="Rectangle 3"/>
          <p:cNvSpPr>
            <a:spLocks noGrp="1" noChangeArrowheads="1"/>
          </p:cNvSpPr>
          <p:nvPr>
            <p:ph type="body" sz="half" idx="1"/>
          </p:nvPr>
        </p:nvSpPr>
        <p:spPr>
          <a:xfrm>
            <a:off x="0" y="1447800"/>
            <a:ext cx="6248400" cy="2819400"/>
          </a:xfrm>
        </p:spPr>
        <p:txBody>
          <a:bodyPr/>
          <a:lstStyle/>
          <a:p>
            <a:pPr>
              <a:buFontTx/>
              <a:buNone/>
              <a:defRPr/>
            </a:pPr>
            <a:r>
              <a:rPr lang="en-US" altLang="en-US" sz="2600" dirty="0" smtClean="0">
                <a:effectLst>
                  <a:outerShdw blurRad="38100" dist="38100" dir="2700000" algn="tl">
                    <a:srgbClr val="FFFFFF"/>
                  </a:outerShdw>
                </a:effectLst>
                <a:latin typeface="Helvetica" charset="0"/>
              </a:rPr>
              <a:t>All those ionic compounds were made from ionic bonds. Positive </a:t>
            </a:r>
            <a:r>
              <a:rPr lang="en-US" altLang="en-US" sz="2600" dirty="0" err="1" smtClean="0">
                <a:effectLst>
                  <a:outerShdw blurRad="38100" dist="38100" dir="2700000" algn="tl">
                    <a:srgbClr val="FFFFFF"/>
                  </a:outerShdw>
                </a:effectLst>
                <a:latin typeface="Helvetica" charset="0"/>
              </a:rPr>
              <a:t>cations</a:t>
            </a:r>
            <a:r>
              <a:rPr lang="en-US" altLang="en-US" sz="2600" dirty="0" smtClean="0">
                <a:effectLst>
                  <a:outerShdw blurRad="38100" dist="38100" dir="2700000" algn="tl">
                    <a:srgbClr val="FFFFFF"/>
                  </a:outerShdw>
                </a:effectLst>
                <a:latin typeface="Helvetica" charset="0"/>
              </a:rPr>
              <a:t> and the negative anions are attracted to one another (Paula Abdul Principle of Chemistry:  Opposites Attract!)</a:t>
            </a:r>
            <a:endParaRPr lang="en-US" altLang="en-US" sz="2600" dirty="0" smtClean="0">
              <a:solidFill>
                <a:schemeClr val="tx2"/>
              </a:solidFill>
              <a:effectLst>
                <a:outerShdw blurRad="38100" dist="38100" dir="2700000" algn="tl">
                  <a:srgbClr val="FFFFFF"/>
                </a:outerShdw>
              </a:effectLst>
              <a:latin typeface="Helvetica" charset="0"/>
            </a:endParaRPr>
          </a:p>
        </p:txBody>
      </p:sp>
      <p:pic>
        <p:nvPicPr>
          <p:cNvPr id="1126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613" y="1447800"/>
            <a:ext cx="3170237" cy="27527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Lst>
        </p:spPr>
      </p:pic>
      <p:pic>
        <p:nvPicPr>
          <p:cNvPr id="11269" name="Picture 5" descr="paulaabdul"/>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751013" y="4267200"/>
            <a:ext cx="3122612" cy="234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9" name="Rectangle 7"/>
          <p:cNvSpPr>
            <a:spLocks noChangeArrowheads="1"/>
          </p:cNvSpPr>
          <p:nvPr/>
        </p:nvSpPr>
        <p:spPr bwMode="auto">
          <a:xfrm>
            <a:off x="4951413" y="4343400"/>
            <a:ext cx="4724400" cy="2012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30000"/>
              </a:spcBef>
              <a:buSzPct val="100000"/>
              <a:defRPr/>
            </a:pPr>
            <a:r>
              <a:rPr lang="en-US" altLang="en-US">
                <a:solidFill>
                  <a:srgbClr val="063DE8"/>
                </a:solidFill>
                <a:effectLst>
                  <a:outerShdw blurRad="38100" dist="38100" dir="2700000" algn="tl">
                    <a:srgbClr val="000000"/>
                  </a:outerShdw>
                </a:effectLst>
                <a:latin typeface="Arial" charset="0"/>
              </a:rPr>
              <a:t>Therefore, ionic compounds are usually between metals and nonmetals (opposite ends of the periodic table).</a:t>
            </a: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685800"/>
            <a:ext cx="3884613" cy="1905000"/>
          </a:xfrm>
          <a:solidFill>
            <a:srgbClr val="FCFEB9"/>
          </a:solidFill>
          <a:effectLst>
            <a:outerShdw dist="107763" dir="2700000" algn="ctr" rotWithShape="0">
              <a:schemeClr val="bg2"/>
            </a:outerShdw>
          </a:effectLst>
        </p:spPr>
        <p:txBody>
          <a:bodyPr/>
          <a:lstStyle/>
          <a:p>
            <a:pPr>
              <a:defRPr/>
            </a:pPr>
            <a:r>
              <a:rPr lang="en-US" altLang="en-US" smtClean="0">
                <a:effectLst>
                  <a:outerShdw blurRad="38100" dist="38100" dir="2700000" algn="tl">
                    <a:srgbClr val="FFFFFF"/>
                  </a:outerShdw>
                </a:effectLst>
                <a:latin typeface="Comic Sans MS" pitchFamily="66" charset="0"/>
              </a:rPr>
              <a:t>Electron Distribution in Molecules</a:t>
            </a:r>
            <a:endParaRPr lang="en-US" altLang="en-US" sz="4000" smtClean="0">
              <a:effectLst>
                <a:outerShdw blurRad="38100" dist="38100" dir="2700000" algn="tl">
                  <a:srgbClr val="FFFFFF"/>
                </a:outerShdw>
              </a:effectLst>
            </a:endParaRPr>
          </a:p>
        </p:txBody>
      </p:sp>
      <p:sp>
        <p:nvSpPr>
          <p:cNvPr id="12291" name="Rectangle 3"/>
          <p:cNvSpPr>
            <a:spLocks noGrp="1" noChangeArrowheads="1"/>
          </p:cNvSpPr>
          <p:nvPr>
            <p:ph type="body" idx="1"/>
          </p:nvPr>
        </p:nvSpPr>
        <p:spPr>
          <a:xfrm>
            <a:off x="4722813" y="609600"/>
            <a:ext cx="4495800" cy="6019800"/>
          </a:xfrm>
        </p:spPr>
        <p:txBody>
          <a:bodyPr/>
          <a:lstStyle/>
          <a:p>
            <a:pPr>
              <a:defRPr/>
            </a:pPr>
            <a:r>
              <a:rPr lang="en-US" altLang="en-US" smtClean="0">
                <a:effectLst>
                  <a:outerShdw blurRad="38100" dist="38100" dir="2700000" algn="tl">
                    <a:srgbClr val="FFFFFF"/>
                  </a:outerShdw>
                </a:effectLst>
              </a:rPr>
              <a:t>Electron distribution is depicted with</a:t>
            </a:r>
            <a:r>
              <a:rPr lang="en-US" altLang="en-US" smtClean="0">
                <a:solidFill>
                  <a:srgbClr val="FCFEB9"/>
                </a:solidFill>
                <a:effectLst>
                  <a:outerShdw blurRad="38100" dist="38100" dir="2700000" algn="tl">
                    <a:srgbClr val="000000"/>
                  </a:outerShdw>
                </a:effectLst>
              </a:rPr>
              <a:t> </a:t>
            </a:r>
            <a:r>
              <a:rPr lang="en-US" altLang="en-US" sz="3600" smtClean="0">
                <a:solidFill>
                  <a:schemeClr val="hlink"/>
                </a:solidFill>
                <a:effectLst>
                  <a:outerShdw blurRad="38100" dist="38100" dir="2700000" algn="tl">
                    <a:srgbClr val="000000"/>
                  </a:outerShdw>
                </a:effectLst>
              </a:rPr>
              <a:t>Lewis (electron dot) structures</a:t>
            </a:r>
          </a:p>
          <a:p>
            <a:pPr>
              <a:defRPr/>
            </a:pPr>
            <a:r>
              <a:rPr lang="en-US" altLang="en-US" sz="3600" smtClean="0">
                <a:effectLst>
                  <a:outerShdw blurRad="38100" dist="38100" dir="2700000" algn="tl">
                    <a:srgbClr val="FFFFFF"/>
                  </a:outerShdw>
                </a:effectLst>
              </a:rPr>
              <a:t>This is how you decide how many atoms will bond covalently! </a:t>
            </a:r>
            <a:br>
              <a:rPr lang="en-US" altLang="en-US" sz="3600" smtClean="0">
                <a:effectLst>
                  <a:outerShdw blurRad="38100" dist="38100" dir="2700000" algn="tl">
                    <a:srgbClr val="FFFFFF"/>
                  </a:outerShdw>
                </a:effectLst>
              </a:rPr>
            </a:br>
            <a:r>
              <a:rPr lang="en-US" altLang="en-US" sz="3600" smtClean="0">
                <a:solidFill>
                  <a:schemeClr val="hlink"/>
                </a:solidFill>
                <a:effectLst>
                  <a:outerShdw blurRad="38100" dist="38100" dir="2700000" algn="tl">
                    <a:srgbClr val="000000"/>
                  </a:outerShdw>
                </a:effectLst>
              </a:rPr>
              <a:t/>
            </a:r>
            <a:br>
              <a:rPr lang="en-US" altLang="en-US" sz="3600" smtClean="0">
                <a:solidFill>
                  <a:schemeClr val="hlink"/>
                </a:solidFill>
                <a:effectLst>
                  <a:outerShdw blurRad="38100" dist="38100" dir="2700000" algn="tl">
                    <a:srgbClr val="000000"/>
                  </a:outerShdw>
                </a:effectLst>
              </a:rPr>
            </a:br>
            <a:r>
              <a:rPr lang="en-US" altLang="en-US" sz="3600" smtClean="0">
                <a:solidFill>
                  <a:schemeClr val="hlink"/>
                </a:solidFill>
                <a:effectLst>
                  <a:outerShdw blurRad="38100" dist="38100" dir="2700000" algn="tl">
                    <a:srgbClr val="000000"/>
                  </a:outerShdw>
                </a:effectLst>
              </a:rPr>
              <a:t>(In ionic bonds, it was decided with charges)</a:t>
            </a:r>
          </a:p>
          <a:p>
            <a:pPr>
              <a:buFontTx/>
              <a:buNone/>
              <a:defRPr/>
            </a:pPr>
            <a:endParaRPr lang="en-US" altLang="en-US" smtClean="0">
              <a:effectLst>
                <a:outerShdw blurRad="38100" dist="38100" dir="2700000" algn="tl">
                  <a:srgbClr val="FFFFFF"/>
                </a:outerShdw>
              </a:effectLst>
            </a:endParaRPr>
          </a:p>
        </p:txBody>
      </p:sp>
      <p:grpSp>
        <p:nvGrpSpPr>
          <p:cNvPr id="12292" name="Group 6"/>
          <p:cNvGrpSpPr>
            <a:grpSpLocks/>
          </p:cNvGrpSpPr>
          <p:nvPr/>
        </p:nvGrpSpPr>
        <p:grpSpPr bwMode="auto">
          <a:xfrm>
            <a:off x="576263" y="2743200"/>
            <a:ext cx="3332162" cy="3808413"/>
            <a:chOff x="363" y="1728"/>
            <a:chExt cx="2100" cy="2399"/>
          </a:xfrm>
        </p:grpSpPr>
        <p:pic>
          <p:nvPicPr>
            <p:cNvPr id="12293"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 y="1728"/>
              <a:ext cx="1640" cy="2112"/>
            </a:xfrm>
            <a:prstGeom prst="rect">
              <a:avLst/>
            </a:prstGeom>
            <a:solidFill>
              <a:srgbClr val="FCFEB9"/>
            </a:solidFill>
            <a:ln>
              <a:noFill/>
            </a:ln>
            <a:effectLst>
              <a:outerShdw dist="107763" dir="2700000" algn="ctr" rotWithShape="0">
                <a:schemeClr val="bg2"/>
              </a:outerShdw>
            </a:effectLst>
            <a:extLst>
              <a:ext uri="{91240B29-F687-4F45-9708-019B960494DF}">
                <a14:hiddenLine xmlns:a14="http://schemas.microsoft.com/office/drawing/2010/main" w="50800">
                  <a:solidFill>
                    <a:schemeClr val="tx1"/>
                  </a:solidFill>
                  <a:miter lim="800000"/>
                  <a:headEnd/>
                  <a:tailEnd/>
                </a14:hiddenLine>
              </a:ext>
            </a:extLst>
          </p:spPr>
        </p:pic>
        <p:sp>
          <p:nvSpPr>
            <p:cNvPr id="2" name="Rectangle 5"/>
            <p:cNvSpPr>
              <a:spLocks noChangeArrowheads="1"/>
            </p:cNvSpPr>
            <p:nvPr/>
          </p:nvSpPr>
          <p:spPr bwMode="auto">
            <a:xfrm>
              <a:off x="1255" y="3603"/>
              <a:ext cx="1208" cy="524"/>
            </a:xfrm>
            <a:prstGeom prst="rect">
              <a:avLst/>
            </a:prstGeom>
            <a:solidFill>
              <a:srgbClr val="FCFEB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altLang="en-US" sz="2400">
                  <a:solidFill>
                    <a:schemeClr val="tx1"/>
                  </a:solidFill>
                  <a:effectLst>
                    <a:outerShdw blurRad="38100" dist="38100" dir="2700000" algn="tl">
                      <a:srgbClr val="FFFFFF"/>
                    </a:outerShdw>
                  </a:effectLst>
                  <a:latin typeface="Arial" charset="0"/>
                </a:rPr>
                <a:t>G. N. Lewis </a:t>
              </a:r>
            </a:p>
            <a:p>
              <a:pPr>
                <a:defRPr/>
              </a:pPr>
              <a:r>
                <a:rPr lang="en-US" altLang="en-US" sz="2400">
                  <a:solidFill>
                    <a:schemeClr val="tx1"/>
                  </a:solidFill>
                  <a:effectLst>
                    <a:outerShdw blurRad="38100" dist="38100" dir="2700000" algn="tl">
                      <a:srgbClr val="FFFFFF"/>
                    </a:outerShdw>
                  </a:effectLst>
                  <a:latin typeface="Arial" charset="0"/>
                </a:rPr>
                <a:t>1875 - 1946</a:t>
              </a:r>
            </a:p>
          </p:txBody>
        </p:sp>
      </p:gr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71600" y="457200"/>
            <a:ext cx="7159625" cy="1143000"/>
          </a:xfrm>
          <a:effectLst>
            <a:outerShdw dist="35921" dir="2700000" algn="ctr" rotWithShape="0">
              <a:srgbClr val="000000"/>
            </a:outerShdw>
          </a:effectLst>
        </p:spPr>
        <p:txBody>
          <a:bodyPr/>
          <a:lstStyle/>
          <a:p>
            <a:pPr>
              <a:defRPr/>
            </a:pPr>
            <a:r>
              <a:rPr lang="en-US" altLang="en-US" sz="5400" smtClean="0">
                <a:solidFill>
                  <a:srgbClr val="FAFD00"/>
                </a:solidFill>
                <a:effectLst>
                  <a:outerShdw blurRad="38100" dist="38100" dir="2700000" algn="tl">
                    <a:srgbClr val="000000"/>
                  </a:outerShdw>
                </a:effectLst>
                <a:latin typeface="Comic Sans MS" pitchFamily="66" charset="0"/>
              </a:rPr>
              <a:t>Bond and Lone Pairs</a:t>
            </a:r>
            <a:endParaRPr lang="en-US" altLang="en-US" sz="5400" smtClean="0">
              <a:solidFill>
                <a:srgbClr val="FAFD00"/>
              </a:solidFill>
              <a:effectLst>
                <a:outerShdw blurRad="38100" dist="38100" dir="2700000" algn="tl">
                  <a:srgbClr val="000000"/>
                </a:outerShdw>
              </a:effectLst>
            </a:endParaRPr>
          </a:p>
        </p:txBody>
      </p:sp>
      <p:sp>
        <p:nvSpPr>
          <p:cNvPr id="13315" name="Rectangle 3"/>
          <p:cNvSpPr>
            <a:spLocks noGrp="1" noChangeArrowheads="1"/>
          </p:cNvSpPr>
          <p:nvPr>
            <p:ph type="body" idx="1"/>
          </p:nvPr>
        </p:nvSpPr>
        <p:spPr>
          <a:xfrm>
            <a:off x="531813" y="1524000"/>
            <a:ext cx="7999412" cy="4114800"/>
          </a:xfrm>
        </p:spPr>
        <p:txBody>
          <a:bodyPr/>
          <a:lstStyle/>
          <a:p>
            <a:pPr>
              <a:defRPr/>
            </a:pPr>
            <a:r>
              <a:rPr lang="en-US" altLang="en-US" sz="3600" smtClean="0">
                <a:effectLst>
                  <a:outerShdw blurRad="38100" dist="38100" dir="2700000" algn="tl">
                    <a:srgbClr val="FFFFFF"/>
                  </a:outerShdw>
                </a:effectLst>
              </a:rPr>
              <a:t>Valence electrons are distributed as shared or</a:t>
            </a:r>
            <a:r>
              <a:rPr lang="en-US" altLang="en-US" sz="3600" smtClean="0">
                <a:solidFill>
                  <a:srgbClr val="FCFEB9"/>
                </a:solidFill>
                <a:effectLst>
                  <a:outerShdw blurRad="38100" dist="38100" dir="2700000" algn="tl">
                    <a:srgbClr val="000000"/>
                  </a:outerShdw>
                </a:effectLst>
              </a:rPr>
              <a:t> </a:t>
            </a:r>
            <a:r>
              <a:rPr lang="en-US" altLang="en-US" sz="3600" smtClean="0">
                <a:solidFill>
                  <a:schemeClr val="hlink"/>
                </a:solidFill>
                <a:effectLst>
                  <a:outerShdw blurRad="38100" dist="38100" dir="2700000" algn="tl">
                    <a:srgbClr val="000000"/>
                  </a:outerShdw>
                </a:effectLst>
              </a:rPr>
              <a:t>BOND PAIRS</a:t>
            </a:r>
            <a:r>
              <a:rPr lang="en-US" altLang="en-US" sz="3600" smtClean="0">
                <a:effectLst>
                  <a:outerShdw blurRad="38100" dist="38100" dir="2700000" algn="tl">
                    <a:srgbClr val="FFFFFF"/>
                  </a:outerShdw>
                </a:effectLst>
              </a:rPr>
              <a:t> and unshared or</a:t>
            </a:r>
            <a:r>
              <a:rPr lang="en-US" altLang="en-US" sz="3600" smtClean="0">
                <a:solidFill>
                  <a:srgbClr val="FCFEB9"/>
                </a:solidFill>
                <a:effectLst>
                  <a:outerShdw blurRad="38100" dist="38100" dir="2700000" algn="tl">
                    <a:srgbClr val="000000"/>
                  </a:outerShdw>
                </a:effectLst>
              </a:rPr>
              <a:t> </a:t>
            </a:r>
            <a:r>
              <a:rPr lang="en-US" altLang="en-US" sz="3600" smtClean="0">
                <a:solidFill>
                  <a:schemeClr val="hlink"/>
                </a:solidFill>
                <a:effectLst>
                  <a:outerShdw blurRad="38100" dist="38100" dir="2700000" algn="tl">
                    <a:srgbClr val="000000"/>
                  </a:outerShdw>
                </a:effectLst>
              </a:rPr>
              <a:t>LONE PAIRS.</a:t>
            </a:r>
          </a:p>
        </p:txBody>
      </p:sp>
      <p:sp>
        <p:nvSpPr>
          <p:cNvPr id="13337" name="Rectangle 25"/>
          <p:cNvSpPr>
            <a:spLocks noChangeArrowheads="1"/>
          </p:cNvSpPr>
          <p:nvPr/>
        </p:nvSpPr>
        <p:spPr bwMode="auto">
          <a:xfrm>
            <a:off x="1827213" y="3429000"/>
            <a:ext cx="4786312" cy="1854200"/>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3322" name="Rectangle 10"/>
          <p:cNvSpPr>
            <a:spLocks noChangeArrowheads="1"/>
          </p:cNvSpPr>
          <p:nvPr/>
        </p:nvSpPr>
        <p:spPr bwMode="auto">
          <a:xfrm>
            <a:off x="2355850" y="3598863"/>
            <a:ext cx="4175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 </a:t>
            </a:r>
            <a:endParaRPr lang="en-US" altLang="en-US">
              <a:effectLst>
                <a:outerShdw blurRad="38100" dist="38100" dir="2700000" algn="tl">
                  <a:srgbClr val="000000"/>
                </a:outerShdw>
              </a:effectLst>
              <a:latin typeface="Arial" charset="0"/>
            </a:endParaRPr>
          </a:p>
        </p:txBody>
      </p:sp>
      <p:sp>
        <p:nvSpPr>
          <p:cNvPr id="13323" name="Rectangle 11"/>
          <p:cNvSpPr>
            <a:spLocks noChangeArrowheads="1"/>
          </p:cNvSpPr>
          <p:nvPr/>
        </p:nvSpPr>
        <p:spPr bwMode="auto">
          <a:xfrm>
            <a:off x="2484438" y="3598863"/>
            <a:ext cx="4191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 </a:t>
            </a:r>
            <a:endParaRPr lang="en-US" altLang="en-US">
              <a:effectLst>
                <a:outerShdw blurRad="38100" dist="38100" dir="2700000" algn="tl">
                  <a:srgbClr val="000000"/>
                </a:outerShdw>
              </a:effectLst>
              <a:latin typeface="Arial" charset="0"/>
            </a:endParaRPr>
          </a:p>
        </p:txBody>
      </p:sp>
      <p:grpSp>
        <p:nvGrpSpPr>
          <p:cNvPr id="13319" name="Group 31"/>
          <p:cNvGrpSpPr>
            <a:grpSpLocks/>
          </p:cNvGrpSpPr>
          <p:nvPr/>
        </p:nvGrpSpPr>
        <p:grpSpPr bwMode="auto">
          <a:xfrm>
            <a:off x="3054350" y="3448050"/>
            <a:ext cx="544513" cy="831850"/>
            <a:chOff x="1925" y="2172"/>
            <a:chExt cx="343" cy="524"/>
          </a:xfrm>
        </p:grpSpPr>
        <p:sp>
          <p:nvSpPr>
            <p:cNvPr id="13326" name="Rectangle 14"/>
            <p:cNvSpPr>
              <a:spLocks noChangeArrowheads="1"/>
            </p:cNvSpPr>
            <p:nvPr/>
          </p:nvSpPr>
          <p:spPr bwMode="auto">
            <a:xfrm>
              <a:off x="2164" y="2315"/>
              <a:ext cx="104"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grpSp>
          <p:nvGrpSpPr>
            <p:cNvPr id="2" name="Group 30"/>
            <p:cNvGrpSpPr>
              <a:grpSpLocks/>
            </p:cNvGrpSpPr>
            <p:nvPr/>
          </p:nvGrpSpPr>
          <p:grpSpPr bwMode="auto">
            <a:xfrm>
              <a:off x="1925" y="2172"/>
              <a:ext cx="343" cy="524"/>
              <a:chOff x="1925" y="2172"/>
              <a:chExt cx="343" cy="524"/>
            </a:xfrm>
          </p:grpSpPr>
          <p:sp>
            <p:nvSpPr>
              <p:cNvPr id="13325" name="Rectangle 13"/>
              <p:cNvSpPr>
                <a:spLocks noChangeArrowheads="1"/>
              </p:cNvSpPr>
              <p:nvPr/>
            </p:nvSpPr>
            <p:spPr bwMode="auto">
              <a:xfrm>
                <a:off x="1925" y="2172"/>
                <a:ext cx="16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3327" name="Rectangle 15"/>
              <p:cNvSpPr>
                <a:spLocks noChangeArrowheads="1"/>
              </p:cNvSpPr>
              <p:nvPr/>
            </p:nvSpPr>
            <p:spPr bwMode="auto">
              <a:xfrm>
                <a:off x="2164" y="2442"/>
                <a:ext cx="104"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3328" name="Rectangle 16"/>
              <p:cNvSpPr>
                <a:spLocks noChangeArrowheads="1"/>
              </p:cNvSpPr>
              <p:nvPr/>
            </p:nvSpPr>
            <p:spPr bwMode="auto">
              <a:xfrm>
                <a:off x="1933" y="2601"/>
                <a:ext cx="16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grpSp>
      </p:grpSp>
      <p:grpSp>
        <p:nvGrpSpPr>
          <p:cNvPr id="13320" name="Group 29"/>
          <p:cNvGrpSpPr>
            <a:grpSpLocks/>
          </p:cNvGrpSpPr>
          <p:nvPr/>
        </p:nvGrpSpPr>
        <p:grpSpPr bwMode="auto">
          <a:xfrm>
            <a:off x="2028825" y="3598863"/>
            <a:ext cx="1320800" cy="571500"/>
            <a:chOff x="1278" y="2267"/>
            <a:chExt cx="833" cy="360"/>
          </a:xfrm>
        </p:grpSpPr>
        <p:sp>
          <p:nvSpPr>
            <p:cNvPr id="3" name="Rectangle 9"/>
            <p:cNvSpPr>
              <a:spLocks noChangeArrowheads="1"/>
            </p:cNvSpPr>
            <p:nvPr/>
          </p:nvSpPr>
          <p:spPr bwMode="auto">
            <a:xfrm>
              <a:off x="1278" y="2267"/>
              <a:ext cx="35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H</a:t>
              </a:r>
              <a:endParaRPr lang="en-US" altLang="en-US">
                <a:effectLst>
                  <a:outerShdw blurRad="38100" dist="38100" dir="2700000" algn="tl">
                    <a:srgbClr val="000000"/>
                  </a:outerShdw>
                </a:effectLst>
                <a:latin typeface="Arial" charset="0"/>
              </a:endParaRPr>
            </a:p>
          </p:txBody>
        </p:sp>
        <p:sp>
          <p:nvSpPr>
            <p:cNvPr id="13324" name="Rectangle 12"/>
            <p:cNvSpPr>
              <a:spLocks noChangeArrowheads="1"/>
            </p:cNvSpPr>
            <p:nvPr/>
          </p:nvSpPr>
          <p:spPr bwMode="auto">
            <a:xfrm>
              <a:off x="1853" y="2267"/>
              <a:ext cx="258"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3600">
                  <a:solidFill>
                    <a:srgbClr val="000000"/>
                  </a:solidFill>
                  <a:latin typeface="Geneva" charset="0"/>
                </a:rPr>
                <a:t>Cl</a:t>
              </a:r>
              <a:endParaRPr lang="en-US" altLang="en-US">
                <a:effectLst>
                  <a:outerShdw blurRad="38100" dist="38100" dir="2700000" algn="tl">
                    <a:srgbClr val="000000"/>
                  </a:outerShdw>
                </a:effectLst>
                <a:latin typeface="Arial" charset="0"/>
              </a:endParaRPr>
            </a:p>
          </p:txBody>
        </p:sp>
        <p:sp>
          <p:nvSpPr>
            <p:cNvPr id="13329" name="Line 17"/>
            <p:cNvSpPr>
              <a:spLocks noChangeShapeType="1"/>
            </p:cNvSpPr>
            <p:nvPr/>
          </p:nvSpPr>
          <p:spPr bwMode="auto">
            <a:xfrm>
              <a:off x="1530" y="2422"/>
              <a:ext cx="264" cy="1"/>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grpSp>
      <p:grpSp>
        <p:nvGrpSpPr>
          <p:cNvPr id="13321" name="Group 27"/>
          <p:cNvGrpSpPr>
            <a:grpSpLocks/>
          </p:cNvGrpSpPr>
          <p:nvPr/>
        </p:nvGrpSpPr>
        <p:grpSpPr bwMode="auto">
          <a:xfrm>
            <a:off x="3568700" y="3984625"/>
            <a:ext cx="3170238" cy="596900"/>
            <a:chOff x="2249" y="2510"/>
            <a:chExt cx="1997" cy="376"/>
          </a:xfrm>
        </p:grpSpPr>
        <p:sp>
          <p:nvSpPr>
            <p:cNvPr id="13330" name="Arc 18"/>
            <p:cNvSpPr>
              <a:spLocks/>
            </p:cNvSpPr>
            <p:nvPr/>
          </p:nvSpPr>
          <p:spPr bwMode="auto">
            <a:xfrm>
              <a:off x="2249" y="2510"/>
              <a:ext cx="141" cy="112"/>
            </a:xfrm>
            <a:custGeom>
              <a:avLst/>
              <a:gdLst>
                <a:gd name="G0" fmla="+- 0 0 0"/>
                <a:gd name="G1" fmla="+- 0 0 0"/>
                <a:gd name="G2" fmla="+- 21600 0 0"/>
                <a:gd name="T0" fmla="*/ 21200 w 21200"/>
                <a:gd name="T1" fmla="*/ 4132 h 16948"/>
                <a:gd name="T2" fmla="*/ 13390 w 21200"/>
                <a:gd name="T3" fmla="*/ 16948 h 16948"/>
                <a:gd name="T4" fmla="*/ 0 w 21200"/>
                <a:gd name="T5" fmla="*/ 0 h 16948"/>
              </a:gdLst>
              <a:ahLst/>
              <a:cxnLst>
                <a:cxn ang="0">
                  <a:pos x="T0" y="T1"/>
                </a:cxn>
                <a:cxn ang="0">
                  <a:pos x="T2" y="T3"/>
                </a:cxn>
                <a:cxn ang="0">
                  <a:pos x="T4" y="T5"/>
                </a:cxn>
              </a:cxnLst>
              <a:rect l="0" t="0" r="r" b="b"/>
              <a:pathLst>
                <a:path w="21200" h="16948" fill="none" extrusionOk="0">
                  <a:moveTo>
                    <a:pt x="21201" y="4132"/>
                  </a:moveTo>
                  <a:cubicBezTo>
                    <a:pt x="20213" y="9200"/>
                    <a:pt x="17442" y="13747"/>
                    <a:pt x="13390" y="16948"/>
                  </a:cubicBezTo>
                </a:path>
                <a:path w="21200" h="16948" stroke="0" extrusionOk="0">
                  <a:moveTo>
                    <a:pt x="21201" y="4132"/>
                  </a:moveTo>
                  <a:cubicBezTo>
                    <a:pt x="20213" y="9200"/>
                    <a:pt x="17442" y="13747"/>
                    <a:pt x="13390" y="16948"/>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3331" name="Line 19"/>
            <p:cNvSpPr>
              <a:spLocks noChangeShapeType="1"/>
            </p:cNvSpPr>
            <p:nvPr/>
          </p:nvSpPr>
          <p:spPr bwMode="auto">
            <a:xfrm>
              <a:off x="2352" y="2565"/>
              <a:ext cx="383" cy="23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3334" name="Rectangle 22"/>
            <p:cNvSpPr>
              <a:spLocks noChangeArrowheads="1"/>
            </p:cNvSpPr>
            <p:nvPr/>
          </p:nvSpPr>
          <p:spPr bwMode="auto">
            <a:xfrm>
              <a:off x="2786" y="2695"/>
              <a:ext cx="146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2400">
                  <a:solidFill>
                    <a:srgbClr val="000000"/>
                  </a:solidFill>
                  <a:latin typeface="Geneva" charset="0"/>
                </a:rPr>
                <a:t>lone pair (LP)</a:t>
              </a:r>
              <a:endParaRPr lang="en-US" altLang="en-US">
                <a:effectLst>
                  <a:outerShdw blurRad="38100" dist="38100" dir="2700000" algn="tl">
                    <a:srgbClr val="000000"/>
                  </a:outerShdw>
                </a:effectLst>
                <a:latin typeface="Arial" charset="0"/>
              </a:endParaRPr>
            </a:p>
          </p:txBody>
        </p:sp>
      </p:grpSp>
      <p:grpSp>
        <p:nvGrpSpPr>
          <p:cNvPr id="4" name="Group 26"/>
          <p:cNvGrpSpPr>
            <a:grpSpLocks/>
          </p:cNvGrpSpPr>
          <p:nvPr/>
        </p:nvGrpSpPr>
        <p:grpSpPr bwMode="auto">
          <a:xfrm>
            <a:off x="2003425" y="3921125"/>
            <a:ext cx="1646238" cy="1241425"/>
            <a:chOff x="1262" y="2470"/>
            <a:chExt cx="1038" cy="782"/>
          </a:xfrm>
        </p:grpSpPr>
        <p:sp>
          <p:nvSpPr>
            <p:cNvPr id="13332" name="Arc 20"/>
            <p:cNvSpPr>
              <a:spLocks/>
            </p:cNvSpPr>
            <p:nvPr/>
          </p:nvSpPr>
          <p:spPr bwMode="auto">
            <a:xfrm>
              <a:off x="1657" y="2470"/>
              <a:ext cx="96" cy="143"/>
            </a:xfrm>
            <a:custGeom>
              <a:avLst/>
              <a:gdLst>
                <a:gd name="G0" fmla="+- 7395 0 0"/>
                <a:gd name="G1" fmla="+- 0 0 0"/>
                <a:gd name="G2" fmla="+- 21600 0 0"/>
                <a:gd name="T0" fmla="*/ 14521 w 14521"/>
                <a:gd name="T1" fmla="*/ 20390 h 21600"/>
                <a:gd name="T2" fmla="*/ 0 w 14521"/>
                <a:gd name="T3" fmla="*/ 20294 h 21600"/>
                <a:gd name="T4" fmla="*/ 7395 w 14521"/>
                <a:gd name="T5" fmla="*/ 0 h 21600"/>
              </a:gdLst>
              <a:ahLst/>
              <a:cxnLst>
                <a:cxn ang="0">
                  <a:pos x="T0" y="T1"/>
                </a:cxn>
                <a:cxn ang="0">
                  <a:pos x="T2" y="T3"/>
                </a:cxn>
                <a:cxn ang="0">
                  <a:pos x="T4" y="T5"/>
                </a:cxn>
              </a:cxnLst>
              <a:rect l="0" t="0" r="r" b="b"/>
              <a:pathLst>
                <a:path w="14521" h="21600" fill="none" extrusionOk="0">
                  <a:moveTo>
                    <a:pt x="14521" y="20390"/>
                  </a:moveTo>
                  <a:cubicBezTo>
                    <a:pt x="12230" y="21191"/>
                    <a:pt x="9821" y="21599"/>
                    <a:pt x="7395" y="21600"/>
                  </a:cubicBezTo>
                  <a:cubicBezTo>
                    <a:pt x="4872" y="21600"/>
                    <a:pt x="2369" y="21158"/>
                    <a:pt x="-1" y="20294"/>
                  </a:cubicBezTo>
                </a:path>
                <a:path w="14521" h="21600" stroke="0" extrusionOk="0">
                  <a:moveTo>
                    <a:pt x="14521" y="20390"/>
                  </a:moveTo>
                  <a:cubicBezTo>
                    <a:pt x="12230" y="21191"/>
                    <a:pt x="9821" y="21599"/>
                    <a:pt x="7395" y="21600"/>
                  </a:cubicBezTo>
                  <a:cubicBezTo>
                    <a:pt x="4872" y="21600"/>
                    <a:pt x="2369" y="21158"/>
                    <a:pt x="-1" y="20294"/>
                  </a:cubicBezTo>
                  <a:lnTo>
                    <a:pt x="73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3333" name="Line 21"/>
            <p:cNvSpPr>
              <a:spLocks noChangeShapeType="1"/>
            </p:cNvSpPr>
            <p:nvPr/>
          </p:nvSpPr>
          <p:spPr bwMode="auto">
            <a:xfrm>
              <a:off x="1698" y="2597"/>
              <a:ext cx="1" cy="19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3335" name="Rectangle 23"/>
            <p:cNvSpPr>
              <a:spLocks noChangeArrowheads="1"/>
            </p:cNvSpPr>
            <p:nvPr/>
          </p:nvSpPr>
          <p:spPr bwMode="auto">
            <a:xfrm>
              <a:off x="1262" y="2831"/>
              <a:ext cx="103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2400">
                  <a:solidFill>
                    <a:srgbClr val="000000"/>
                  </a:solidFill>
                  <a:latin typeface="Geneva" charset="0"/>
                </a:rPr>
                <a:t>shared or</a:t>
              </a:r>
              <a:endParaRPr lang="en-US" altLang="en-US">
                <a:effectLst>
                  <a:outerShdw blurRad="38100" dist="38100" dir="2700000" algn="tl">
                    <a:srgbClr val="000000"/>
                  </a:outerShdw>
                </a:effectLst>
                <a:latin typeface="Arial" charset="0"/>
              </a:endParaRPr>
            </a:p>
          </p:txBody>
        </p:sp>
        <p:sp>
          <p:nvSpPr>
            <p:cNvPr id="13336" name="Rectangle 24"/>
            <p:cNvSpPr>
              <a:spLocks noChangeArrowheads="1"/>
            </p:cNvSpPr>
            <p:nvPr/>
          </p:nvSpPr>
          <p:spPr bwMode="auto">
            <a:xfrm>
              <a:off x="1262" y="3061"/>
              <a:ext cx="103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2400">
                  <a:solidFill>
                    <a:srgbClr val="000000"/>
                  </a:solidFill>
                  <a:latin typeface="Geneva" charset="0"/>
                </a:rPr>
                <a:t>bond pair</a:t>
              </a:r>
              <a:endParaRPr lang="en-US" altLang="en-US">
                <a:effectLst>
                  <a:outerShdw blurRad="38100" dist="38100" dir="2700000" algn="tl">
                    <a:srgbClr val="000000"/>
                  </a:outerShdw>
                </a:effectLst>
                <a:latin typeface="Arial" charset="0"/>
              </a:endParaRPr>
            </a:p>
          </p:txBody>
        </p:sp>
      </p:grpSp>
      <p:pic>
        <p:nvPicPr>
          <p:cNvPr id="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225" y="2894013"/>
            <a:ext cx="1654175" cy="3203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44" name="Rectangle 32"/>
          <p:cNvSpPr>
            <a:spLocks noChangeArrowheads="1"/>
          </p:cNvSpPr>
          <p:nvPr/>
        </p:nvSpPr>
        <p:spPr bwMode="auto">
          <a:xfrm>
            <a:off x="2039938" y="5349875"/>
            <a:ext cx="6186487" cy="1063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altLang="en-US" sz="3200">
                <a:solidFill>
                  <a:schemeClr val="tx2"/>
                </a:solidFill>
                <a:effectLst>
                  <a:outerShdw blurRad="38100" dist="38100" dir="2700000" algn="tl">
                    <a:srgbClr val="FFFFFF"/>
                  </a:outerShdw>
                </a:effectLst>
                <a:latin typeface="Arial" charset="0"/>
              </a:rPr>
              <a:t>This is called a </a:t>
            </a:r>
            <a:r>
              <a:rPr lang="en-US" altLang="en-US" sz="3200">
                <a:solidFill>
                  <a:schemeClr val="hlink"/>
                </a:solidFill>
                <a:effectLst>
                  <a:outerShdw blurRad="38100" dist="38100" dir="2700000" algn="tl">
                    <a:srgbClr val="000000"/>
                  </a:outerShdw>
                </a:effectLst>
                <a:latin typeface="Arial" charset="0"/>
              </a:rPr>
              <a:t>LEWIS </a:t>
            </a:r>
            <a:r>
              <a:rPr lang="en-US" altLang="en-US" sz="3200">
                <a:solidFill>
                  <a:schemeClr val="tx1"/>
                </a:solidFill>
                <a:effectLst>
                  <a:outerShdw blurRad="38100" dist="38100" dir="2700000" algn="tl">
                    <a:srgbClr val="FFFFFF"/>
                  </a:outerShdw>
                </a:effectLst>
                <a:latin typeface="Arial" charset="0"/>
              </a:rPr>
              <a:t>structure.</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71600" y="228600"/>
            <a:ext cx="7159625" cy="762000"/>
          </a:xfrm>
          <a:effectLst>
            <a:outerShdw dist="35921" dir="2700000" algn="ctr" rotWithShape="0">
              <a:srgbClr val="000000"/>
            </a:outerShdw>
          </a:effectLst>
        </p:spPr>
        <p:txBody>
          <a:bodyPr/>
          <a:lstStyle/>
          <a:p>
            <a:pPr>
              <a:defRPr/>
            </a:pPr>
            <a:r>
              <a:rPr lang="en-US" altLang="en-US" sz="5400" smtClean="0">
                <a:solidFill>
                  <a:srgbClr val="FAFD00"/>
                </a:solidFill>
                <a:effectLst>
                  <a:outerShdw blurRad="38100" dist="38100" dir="2700000" algn="tl">
                    <a:srgbClr val="000000"/>
                  </a:outerShdw>
                </a:effectLst>
                <a:latin typeface="Comic Sans MS" pitchFamily="66" charset="0"/>
              </a:rPr>
              <a:t>Bond Formation</a:t>
            </a:r>
            <a:endParaRPr lang="en-US" altLang="en-US" sz="5400" smtClean="0">
              <a:solidFill>
                <a:srgbClr val="FAFD00"/>
              </a:solidFill>
              <a:effectLst>
                <a:outerShdw blurRad="38100" dist="38100" dir="2700000" algn="tl">
                  <a:srgbClr val="000000"/>
                </a:outerShdw>
              </a:effectLst>
            </a:endParaRPr>
          </a:p>
        </p:txBody>
      </p:sp>
      <p:sp>
        <p:nvSpPr>
          <p:cNvPr id="15363" name="Rectangle 3"/>
          <p:cNvSpPr>
            <a:spLocks noGrp="1" noChangeArrowheads="1"/>
          </p:cNvSpPr>
          <p:nvPr>
            <p:ph type="body" idx="1"/>
          </p:nvPr>
        </p:nvSpPr>
        <p:spPr>
          <a:xfrm>
            <a:off x="1371600" y="1295400"/>
            <a:ext cx="7159625" cy="1219200"/>
          </a:xfrm>
        </p:spPr>
        <p:txBody>
          <a:bodyPr/>
          <a:lstStyle/>
          <a:p>
            <a:pPr>
              <a:buFontTx/>
              <a:buNone/>
              <a:defRPr/>
            </a:pPr>
            <a:r>
              <a:rPr lang="en-US" altLang="en-US" sz="2800" smtClean="0">
                <a:effectLst>
                  <a:outerShdw blurRad="38100" dist="38100" dir="2700000" algn="tl">
                    <a:srgbClr val="FFFFFF"/>
                  </a:outerShdw>
                </a:effectLst>
              </a:rPr>
              <a:t>A bond can result from an</a:t>
            </a:r>
            <a:r>
              <a:rPr lang="en-US" altLang="en-US" sz="2800" smtClean="0">
                <a:solidFill>
                  <a:srgbClr val="FCFEB9"/>
                </a:solidFill>
                <a:effectLst>
                  <a:outerShdw blurRad="38100" dist="38100" dir="2700000" algn="tl">
                    <a:srgbClr val="000000"/>
                  </a:outerShdw>
                </a:effectLst>
              </a:rPr>
              <a:t> </a:t>
            </a:r>
            <a:r>
              <a:rPr lang="en-US" altLang="en-US" sz="4000" smtClean="0">
                <a:solidFill>
                  <a:schemeClr val="hlink"/>
                </a:solidFill>
                <a:effectLst>
                  <a:outerShdw blurRad="38100" dist="38100" dir="2700000" algn="tl">
                    <a:srgbClr val="000000"/>
                  </a:outerShdw>
                </a:effectLst>
              </a:rPr>
              <a:t>overlap</a:t>
            </a:r>
            <a:r>
              <a:rPr lang="en-US" altLang="en-US" sz="4000" smtClean="0">
                <a:effectLst>
                  <a:outerShdw blurRad="38100" dist="38100" dir="2700000" algn="tl">
                    <a:srgbClr val="FFFFFF"/>
                  </a:outerShdw>
                </a:effectLst>
              </a:rPr>
              <a:t> </a:t>
            </a:r>
            <a:r>
              <a:rPr lang="en-US" altLang="en-US" sz="2800" smtClean="0">
                <a:solidFill>
                  <a:srgbClr val="000000"/>
                </a:solidFill>
                <a:effectLst>
                  <a:outerShdw blurRad="38100" dist="38100" dir="2700000" algn="tl">
                    <a:srgbClr val="FFFFFF"/>
                  </a:outerShdw>
                </a:effectLst>
              </a:rPr>
              <a:t>of atomic orbitals on neighboring atoms.</a:t>
            </a:r>
            <a:r>
              <a:rPr lang="en-US" altLang="en-US" sz="2800" smtClean="0">
                <a:solidFill>
                  <a:srgbClr val="FCFEB9"/>
                </a:solidFill>
                <a:effectLst>
                  <a:outerShdw blurRad="38100" dist="38100" dir="2700000" algn="tl">
                    <a:srgbClr val="000000"/>
                  </a:outerShdw>
                </a:effectLst>
              </a:rPr>
              <a:t> </a:t>
            </a:r>
            <a:endParaRPr lang="en-US" altLang="en-US" sz="2800" smtClean="0">
              <a:effectLst>
                <a:outerShdw blurRad="38100" dist="38100" dir="2700000" algn="tl">
                  <a:srgbClr val="FFFFFF"/>
                </a:outerShdw>
              </a:effectLst>
            </a:endParaRPr>
          </a:p>
        </p:txBody>
      </p:sp>
      <p:sp>
        <p:nvSpPr>
          <p:cNvPr id="15399" name="Rectangle 39"/>
          <p:cNvSpPr>
            <a:spLocks noChangeArrowheads="1"/>
          </p:cNvSpPr>
          <p:nvPr/>
        </p:nvSpPr>
        <p:spPr bwMode="auto">
          <a:xfrm>
            <a:off x="1979613" y="2971800"/>
            <a:ext cx="5600700" cy="2473325"/>
          </a:xfrm>
          <a:prstGeom prst="rect">
            <a:avLst/>
          </a:prstGeom>
          <a:solidFill>
            <a:srgbClr val="FCFEB9"/>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370" name="Rectangle 10"/>
          <p:cNvSpPr>
            <a:spLocks noChangeArrowheads="1"/>
          </p:cNvSpPr>
          <p:nvPr/>
        </p:nvSpPr>
        <p:spPr bwMode="auto">
          <a:xfrm>
            <a:off x="6127750" y="3143250"/>
            <a:ext cx="4603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4000">
                <a:solidFill>
                  <a:srgbClr val="000000"/>
                </a:solidFill>
                <a:latin typeface="Geneva" charset="0"/>
              </a:rPr>
              <a:t> </a:t>
            </a:r>
            <a:endParaRPr lang="en-US" altLang="en-US">
              <a:effectLst>
                <a:outerShdw blurRad="38100" dist="38100" dir="2700000" algn="tl">
                  <a:srgbClr val="000000"/>
                </a:outerShdw>
              </a:effectLst>
              <a:latin typeface="Arial" charset="0"/>
            </a:endParaRPr>
          </a:p>
        </p:txBody>
      </p:sp>
      <p:sp>
        <p:nvSpPr>
          <p:cNvPr id="15371" name="Rectangle 11"/>
          <p:cNvSpPr>
            <a:spLocks noChangeArrowheads="1"/>
          </p:cNvSpPr>
          <p:nvPr/>
        </p:nvSpPr>
        <p:spPr bwMode="auto">
          <a:xfrm>
            <a:off x="6270625" y="3143250"/>
            <a:ext cx="4603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4000">
                <a:solidFill>
                  <a:srgbClr val="000000"/>
                </a:solidFill>
                <a:latin typeface="Geneva" charset="0"/>
              </a:rPr>
              <a:t> </a:t>
            </a:r>
            <a:endParaRPr lang="en-US" altLang="en-US">
              <a:effectLst>
                <a:outerShdw blurRad="38100" dist="38100" dir="2700000" algn="tl">
                  <a:srgbClr val="000000"/>
                </a:outerShdw>
              </a:effectLst>
              <a:latin typeface="Arial" charset="0"/>
            </a:endParaRPr>
          </a:p>
        </p:txBody>
      </p:sp>
      <p:sp>
        <p:nvSpPr>
          <p:cNvPr id="15378" name="Rectangle 18"/>
          <p:cNvSpPr>
            <a:spLocks noChangeArrowheads="1"/>
          </p:cNvSpPr>
          <p:nvPr/>
        </p:nvSpPr>
        <p:spPr bwMode="auto">
          <a:xfrm>
            <a:off x="3022600" y="3128963"/>
            <a:ext cx="4603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4000">
                <a:solidFill>
                  <a:srgbClr val="000000"/>
                </a:solidFill>
                <a:latin typeface="Geneva" charset="0"/>
              </a:rPr>
              <a:t> </a:t>
            </a:r>
            <a:endParaRPr lang="en-US" altLang="en-US">
              <a:effectLst>
                <a:outerShdw blurRad="38100" dist="38100" dir="2700000" algn="tl">
                  <a:srgbClr val="000000"/>
                </a:outerShdw>
              </a:effectLst>
              <a:latin typeface="Arial" charset="0"/>
            </a:endParaRPr>
          </a:p>
        </p:txBody>
      </p:sp>
      <p:grpSp>
        <p:nvGrpSpPr>
          <p:cNvPr id="15404" name="Group 44"/>
          <p:cNvGrpSpPr>
            <a:grpSpLocks/>
          </p:cNvGrpSpPr>
          <p:nvPr/>
        </p:nvGrpSpPr>
        <p:grpSpPr bwMode="auto">
          <a:xfrm>
            <a:off x="2074863" y="2962275"/>
            <a:ext cx="5419725" cy="930275"/>
            <a:chOff x="1307" y="1866"/>
            <a:chExt cx="3416" cy="586"/>
          </a:xfrm>
        </p:grpSpPr>
        <p:sp>
          <p:nvSpPr>
            <p:cNvPr id="15367" name="Oval 7"/>
            <p:cNvSpPr>
              <a:spLocks noChangeArrowheads="1"/>
            </p:cNvSpPr>
            <p:nvPr/>
          </p:nvSpPr>
          <p:spPr bwMode="auto">
            <a:xfrm>
              <a:off x="1541" y="2072"/>
              <a:ext cx="149" cy="149"/>
            </a:xfrm>
            <a:prstGeom prst="ellipse">
              <a:avLst/>
            </a:prstGeom>
            <a:solidFill>
              <a:srgbClr val="0033FF"/>
            </a:solidFill>
            <a:ln w="14288">
              <a:solidFill>
                <a:srgbClr val="000000"/>
              </a:solidFill>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grpSp>
          <p:nvGrpSpPr>
            <p:cNvPr id="14362" name="Group 43"/>
            <p:cNvGrpSpPr>
              <a:grpSpLocks/>
            </p:cNvGrpSpPr>
            <p:nvPr/>
          </p:nvGrpSpPr>
          <p:grpSpPr bwMode="auto">
            <a:xfrm>
              <a:off x="1307" y="1866"/>
              <a:ext cx="3416" cy="586"/>
              <a:chOff x="1307" y="1866"/>
              <a:chExt cx="3416" cy="586"/>
            </a:xfrm>
          </p:grpSpPr>
          <p:sp>
            <p:nvSpPr>
              <p:cNvPr id="15379" name="Rectangle 19"/>
              <p:cNvSpPr>
                <a:spLocks noChangeArrowheads="1"/>
              </p:cNvSpPr>
              <p:nvPr/>
            </p:nvSpPr>
            <p:spPr bwMode="auto">
              <a:xfrm>
                <a:off x="2221" y="1971"/>
                <a:ext cx="285"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4000">
                    <a:solidFill>
                      <a:srgbClr val="000000"/>
                    </a:solidFill>
                    <a:latin typeface="Geneva" charset="0"/>
                  </a:rPr>
                  <a:t>Cl</a:t>
                </a:r>
                <a:endParaRPr lang="en-US" altLang="en-US">
                  <a:effectLst>
                    <a:outerShdw blurRad="38100" dist="38100" dir="2700000" algn="tl">
                      <a:srgbClr val="000000"/>
                    </a:outerShdw>
                  </a:effectLst>
                  <a:latin typeface="Arial" charset="0"/>
                </a:endParaRPr>
              </a:p>
            </p:txBody>
          </p:sp>
          <p:grpSp>
            <p:nvGrpSpPr>
              <p:cNvPr id="14364" name="Group 40"/>
              <p:cNvGrpSpPr>
                <a:grpSpLocks/>
              </p:cNvGrpSpPr>
              <p:nvPr/>
            </p:nvGrpSpPr>
            <p:grpSpPr bwMode="auto">
              <a:xfrm>
                <a:off x="1307" y="1866"/>
                <a:ext cx="3416" cy="586"/>
                <a:chOff x="1307" y="1866"/>
                <a:chExt cx="3416" cy="586"/>
              </a:xfrm>
            </p:grpSpPr>
            <p:sp>
              <p:nvSpPr>
                <p:cNvPr id="15366" name="Rectangle 6"/>
                <p:cNvSpPr>
                  <a:spLocks noChangeArrowheads="1"/>
                </p:cNvSpPr>
                <p:nvPr/>
              </p:nvSpPr>
              <p:spPr bwMode="auto">
                <a:xfrm>
                  <a:off x="1307" y="1980"/>
                  <a:ext cx="396"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4000">
                      <a:solidFill>
                        <a:srgbClr val="000000"/>
                      </a:solidFill>
                      <a:latin typeface="Geneva" charset="0"/>
                    </a:rPr>
                    <a:t>H</a:t>
                  </a:r>
                  <a:endParaRPr lang="en-US" altLang="en-US">
                    <a:effectLst>
                      <a:outerShdw blurRad="38100" dist="38100" dir="2700000" algn="tl">
                        <a:srgbClr val="000000"/>
                      </a:outerShdw>
                    </a:effectLst>
                    <a:latin typeface="Arial" charset="0"/>
                  </a:endParaRPr>
                </a:p>
              </p:txBody>
            </p:sp>
            <p:sp>
              <p:nvSpPr>
                <p:cNvPr id="15368" name="Oval 8"/>
                <p:cNvSpPr>
                  <a:spLocks noChangeArrowheads="1"/>
                </p:cNvSpPr>
                <p:nvPr/>
              </p:nvSpPr>
              <p:spPr bwMode="auto">
                <a:xfrm>
                  <a:off x="2032" y="2089"/>
                  <a:ext cx="143" cy="149"/>
                </a:xfrm>
                <a:prstGeom prst="ellipse">
                  <a:avLst/>
                </a:prstGeom>
                <a:solidFill>
                  <a:srgbClr val="FF0000"/>
                </a:solidFill>
                <a:ln w="14288">
                  <a:solidFill>
                    <a:srgbClr val="000000"/>
                  </a:solidFill>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369" name="Rectangle 9"/>
                <p:cNvSpPr>
                  <a:spLocks noChangeArrowheads="1"/>
                </p:cNvSpPr>
                <p:nvPr/>
              </p:nvSpPr>
              <p:spPr bwMode="auto">
                <a:xfrm>
                  <a:off x="3634" y="1980"/>
                  <a:ext cx="389"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4000">
                      <a:solidFill>
                        <a:srgbClr val="000000"/>
                      </a:solidFill>
                      <a:latin typeface="Geneva" charset="0"/>
                    </a:rPr>
                    <a:t>H</a:t>
                  </a:r>
                  <a:endParaRPr lang="en-US" altLang="en-US">
                    <a:effectLst>
                      <a:outerShdw blurRad="38100" dist="38100" dir="2700000" algn="tl">
                        <a:srgbClr val="000000"/>
                      </a:outerShdw>
                    </a:effectLst>
                    <a:latin typeface="Arial" charset="0"/>
                  </a:endParaRPr>
                </a:p>
              </p:txBody>
            </p:sp>
            <p:sp>
              <p:nvSpPr>
                <p:cNvPr id="15372" name="Rectangle 12"/>
                <p:cNvSpPr>
                  <a:spLocks noChangeArrowheads="1"/>
                </p:cNvSpPr>
                <p:nvPr/>
              </p:nvSpPr>
              <p:spPr bwMode="auto">
                <a:xfrm>
                  <a:off x="4267" y="1980"/>
                  <a:ext cx="285"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4000">
                      <a:solidFill>
                        <a:srgbClr val="000000"/>
                      </a:solidFill>
                      <a:latin typeface="Geneva" charset="0"/>
                    </a:rPr>
                    <a:t>Cl</a:t>
                  </a:r>
                  <a:endParaRPr lang="en-US" altLang="en-US">
                    <a:effectLst>
                      <a:outerShdw blurRad="38100" dist="38100" dir="2700000" algn="tl">
                        <a:srgbClr val="000000"/>
                      </a:outerShdw>
                    </a:effectLst>
                    <a:latin typeface="Arial" charset="0"/>
                  </a:endParaRPr>
                </a:p>
              </p:txBody>
            </p:sp>
            <p:sp>
              <p:nvSpPr>
                <p:cNvPr id="15373" name="Rectangle 13"/>
                <p:cNvSpPr>
                  <a:spLocks noChangeArrowheads="1"/>
                </p:cNvSpPr>
                <p:nvPr/>
              </p:nvSpPr>
              <p:spPr bwMode="auto">
                <a:xfrm>
                  <a:off x="4346" y="1874"/>
                  <a:ext cx="18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5374" name="Rectangle 14"/>
                <p:cNvSpPr>
                  <a:spLocks noChangeArrowheads="1"/>
                </p:cNvSpPr>
                <p:nvPr/>
              </p:nvSpPr>
              <p:spPr bwMode="auto">
                <a:xfrm>
                  <a:off x="4609" y="2032"/>
                  <a:ext cx="11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5375" name="Rectangle 15"/>
                <p:cNvSpPr>
                  <a:spLocks noChangeArrowheads="1"/>
                </p:cNvSpPr>
                <p:nvPr/>
              </p:nvSpPr>
              <p:spPr bwMode="auto">
                <a:xfrm>
                  <a:off x="4609" y="2172"/>
                  <a:ext cx="11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5376" name="Rectangle 16"/>
                <p:cNvSpPr>
                  <a:spLocks noChangeArrowheads="1"/>
                </p:cNvSpPr>
                <p:nvPr/>
              </p:nvSpPr>
              <p:spPr bwMode="auto">
                <a:xfrm>
                  <a:off x="4354" y="2347"/>
                  <a:ext cx="18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5377" name="Rectangle 17"/>
                <p:cNvSpPr>
                  <a:spLocks noChangeArrowheads="1"/>
                </p:cNvSpPr>
                <p:nvPr/>
              </p:nvSpPr>
              <p:spPr bwMode="auto">
                <a:xfrm>
                  <a:off x="1588" y="1971"/>
                  <a:ext cx="29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4000">
                      <a:solidFill>
                        <a:srgbClr val="000000"/>
                      </a:solidFill>
                      <a:latin typeface="Geneva" charset="0"/>
                    </a:rPr>
                    <a:t> </a:t>
                  </a:r>
                  <a:endParaRPr lang="en-US" altLang="en-US">
                    <a:effectLst>
                      <a:outerShdw blurRad="38100" dist="38100" dir="2700000" algn="tl">
                        <a:srgbClr val="000000"/>
                      </a:outerShdw>
                    </a:effectLst>
                    <a:latin typeface="Arial" charset="0"/>
                  </a:endParaRPr>
                </a:p>
              </p:txBody>
            </p:sp>
            <p:sp>
              <p:nvSpPr>
                <p:cNvPr id="15380" name="Rectangle 20"/>
                <p:cNvSpPr>
                  <a:spLocks noChangeArrowheads="1"/>
                </p:cNvSpPr>
                <p:nvPr/>
              </p:nvSpPr>
              <p:spPr bwMode="auto">
                <a:xfrm>
                  <a:off x="2300" y="1866"/>
                  <a:ext cx="18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5381" name="Rectangle 21"/>
                <p:cNvSpPr>
                  <a:spLocks noChangeArrowheads="1"/>
                </p:cNvSpPr>
                <p:nvPr/>
              </p:nvSpPr>
              <p:spPr bwMode="auto">
                <a:xfrm>
                  <a:off x="2563" y="2023"/>
                  <a:ext cx="11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5382" name="Rectangle 22"/>
                <p:cNvSpPr>
                  <a:spLocks noChangeArrowheads="1"/>
                </p:cNvSpPr>
                <p:nvPr/>
              </p:nvSpPr>
              <p:spPr bwMode="auto">
                <a:xfrm>
                  <a:off x="2563" y="2163"/>
                  <a:ext cx="11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5383" name="Rectangle 23"/>
                <p:cNvSpPr>
                  <a:spLocks noChangeArrowheads="1"/>
                </p:cNvSpPr>
                <p:nvPr/>
              </p:nvSpPr>
              <p:spPr bwMode="auto">
                <a:xfrm>
                  <a:off x="2308" y="2338"/>
                  <a:ext cx="18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0">
                      <a:solidFill>
                        <a:srgbClr val="FF0000"/>
                      </a:solidFill>
                      <a:latin typeface="Geneva" charset="0"/>
                    </a:rPr>
                    <a:t>••</a:t>
                  </a:r>
                  <a:endParaRPr lang="en-US" altLang="en-US">
                    <a:effectLst>
                      <a:outerShdw blurRad="38100" dist="38100" dir="2700000" algn="tl">
                        <a:srgbClr val="000000"/>
                      </a:outerShdw>
                    </a:effectLst>
                    <a:latin typeface="Arial" charset="0"/>
                  </a:endParaRPr>
                </a:p>
              </p:txBody>
            </p:sp>
            <p:sp>
              <p:nvSpPr>
                <p:cNvPr id="15384" name="Oval 24"/>
                <p:cNvSpPr>
                  <a:spLocks noChangeArrowheads="1"/>
                </p:cNvSpPr>
                <p:nvPr/>
              </p:nvSpPr>
              <p:spPr bwMode="auto">
                <a:xfrm>
                  <a:off x="3973" y="2028"/>
                  <a:ext cx="149" cy="149"/>
                </a:xfrm>
                <a:prstGeom prst="ellipse">
                  <a:avLst/>
                </a:prstGeom>
                <a:solidFill>
                  <a:srgbClr val="0033FF"/>
                </a:solidFill>
                <a:ln w="14288">
                  <a:solidFill>
                    <a:srgbClr val="000000"/>
                  </a:solidFill>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385" name="Oval 25"/>
                <p:cNvSpPr>
                  <a:spLocks noChangeArrowheads="1"/>
                </p:cNvSpPr>
                <p:nvPr/>
              </p:nvSpPr>
              <p:spPr bwMode="auto">
                <a:xfrm>
                  <a:off x="3991" y="2203"/>
                  <a:ext cx="149" cy="149"/>
                </a:xfrm>
                <a:prstGeom prst="ellipse">
                  <a:avLst/>
                </a:prstGeom>
                <a:solidFill>
                  <a:srgbClr val="FF0000"/>
                </a:solidFill>
                <a:ln w="14288">
                  <a:solidFill>
                    <a:srgbClr val="000000"/>
                  </a:solidFill>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386" name="Arc 26"/>
                <p:cNvSpPr>
                  <a:spLocks/>
                </p:cNvSpPr>
                <p:nvPr/>
              </p:nvSpPr>
              <p:spPr bwMode="auto">
                <a:xfrm>
                  <a:off x="3271" y="2105"/>
                  <a:ext cx="158" cy="108"/>
                </a:xfrm>
                <a:custGeom>
                  <a:avLst/>
                  <a:gdLst>
                    <a:gd name="G0" fmla="+- 21600 0 0"/>
                    <a:gd name="G1" fmla="+- 7545 0 0"/>
                    <a:gd name="G2" fmla="+- 21600 0 0"/>
                    <a:gd name="T0" fmla="*/ 1272 w 21600"/>
                    <a:gd name="T1" fmla="*/ 14847 h 14847"/>
                    <a:gd name="T2" fmla="*/ 1361 w 21600"/>
                    <a:gd name="T3" fmla="*/ 0 h 14847"/>
                    <a:gd name="T4" fmla="*/ 21600 w 21600"/>
                    <a:gd name="T5" fmla="*/ 7545 h 14847"/>
                  </a:gdLst>
                  <a:ahLst/>
                  <a:cxnLst>
                    <a:cxn ang="0">
                      <a:pos x="T0" y="T1"/>
                    </a:cxn>
                    <a:cxn ang="0">
                      <a:pos x="T2" y="T3"/>
                    </a:cxn>
                    <a:cxn ang="0">
                      <a:pos x="T4" y="T5"/>
                    </a:cxn>
                  </a:cxnLst>
                  <a:rect l="0" t="0" r="r" b="b"/>
                  <a:pathLst>
                    <a:path w="21600" h="14847" fill="none" extrusionOk="0">
                      <a:moveTo>
                        <a:pt x="1271" y="14847"/>
                      </a:moveTo>
                      <a:cubicBezTo>
                        <a:pt x="430" y="12504"/>
                        <a:pt x="0" y="10034"/>
                        <a:pt x="0" y="7545"/>
                      </a:cubicBezTo>
                      <a:cubicBezTo>
                        <a:pt x="-1" y="4968"/>
                        <a:pt x="460" y="2413"/>
                        <a:pt x="1360" y="-1"/>
                      </a:cubicBezTo>
                    </a:path>
                    <a:path w="21600" h="14847" stroke="0" extrusionOk="0">
                      <a:moveTo>
                        <a:pt x="1271" y="14847"/>
                      </a:moveTo>
                      <a:cubicBezTo>
                        <a:pt x="430" y="12504"/>
                        <a:pt x="0" y="10034"/>
                        <a:pt x="0" y="7545"/>
                      </a:cubicBezTo>
                      <a:cubicBezTo>
                        <a:pt x="-1" y="4968"/>
                        <a:pt x="460" y="2413"/>
                        <a:pt x="1360" y="-1"/>
                      </a:cubicBezTo>
                      <a:lnTo>
                        <a:pt x="21600" y="75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387" name="Line 27"/>
                <p:cNvSpPr>
                  <a:spLocks noChangeShapeType="1"/>
                </p:cNvSpPr>
                <p:nvPr/>
              </p:nvSpPr>
              <p:spPr bwMode="auto">
                <a:xfrm>
                  <a:off x="2884" y="2151"/>
                  <a:ext cx="387" cy="1"/>
                </a:xfrm>
                <a:prstGeom prst="line">
                  <a:avLst/>
                </a:prstGeom>
                <a:noFill/>
                <a:ln w="412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5388" name="Rectangle 28"/>
              <p:cNvSpPr>
                <a:spLocks noChangeArrowheads="1"/>
              </p:cNvSpPr>
              <p:nvPr/>
            </p:nvSpPr>
            <p:spPr bwMode="auto">
              <a:xfrm>
                <a:off x="1790" y="2050"/>
                <a:ext cx="23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2700" b="0">
                    <a:solidFill>
                      <a:srgbClr val="000000"/>
                    </a:solidFill>
                    <a:latin typeface="Geneva" charset="0"/>
                  </a:rPr>
                  <a:t>+</a:t>
                </a:r>
                <a:endParaRPr lang="en-US" altLang="en-US">
                  <a:effectLst>
                    <a:outerShdw blurRad="38100" dist="38100" dir="2700000" algn="tl">
                      <a:srgbClr val="000000"/>
                    </a:outerShdw>
                  </a:effectLst>
                  <a:latin typeface="Arial" charset="0"/>
                </a:endParaRPr>
              </a:p>
            </p:txBody>
          </p:sp>
        </p:grpSp>
      </p:grpSp>
      <p:grpSp>
        <p:nvGrpSpPr>
          <p:cNvPr id="15401" name="Group 41"/>
          <p:cNvGrpSpPr>
            <a:grpSpLocks/>
          </p:cNvGrpSpPr>
          <p:nvPr/>
        </p:nvGrpSpPr>
        <p:grpSpPr bwMode="auto">
          <a:xfrm>
            <a:off x="3532188" y="4248150"/>
            <a:ext cx="584200" cy="582613"/>
            <a:chOff x="2226" y="2676"/>
            <a:chExt cx="368" cy="367"/>
          </a:xfrm>
        </p:grpSpPr>
        <p:sp>
          <p:nvSpPr>
            <p:cNvPr id="15389" name="Oval 29"/>
            <p:cNvSpPr>
              <a:spLocks noChangeArrowheads="1"/>
            </p:cNvSpPr>
            <p:nvPr/>
          </p:nvSpPr>
          <p:spPr bwMode="auto">
            <a:xfrm>
              <a:off x="2226" y="2676"/>
              <a:ext cx="368" cy="367"/>
            </a:xfrm>
            <a:prstGeom prst="ellipse">
              <a:avLst/>
            </a:prstGeom>
            <a:blipFill dpi="0" rotWithShape="0">
              <a:blip r:embed="rId2"/>
              <a:srcRect/>
              <a:tile tx="0" ty="0" sx="100000" sy="100000" flip="none" algn="tl"/>
            </a:blipFill>
            <a:ln w="14288">
              <a:solidFill>
                <a:srgbClr val="000000"/>
              </a:solidFill>
              <a:round/>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390" name="Arc 30"/>
            <p:cNvSpPr>
              <a:spLocks/>
            </p:cNvSpPr>
            <p:nvPr/>
          </p:nvSpPr>
          <p:spPr bwMode="auto">
            <a:xfrm>
              <a:off x="2356" y="2702"/>
              <a:ext cx="108" cy="158"/>
            </a:xfrm>
            <a:custGeom>
              <a:avLst/>
              <a:gdLst>
                <a:gd name="G0" fmla="+- 7403 0 0"/>
                <a:gd name="G1" fmla="+- 0 0 0"/>
                <a:gd name="G2" fmla="+- 21600 0 0"/>
                <a:gd name="T0" fmla="*/ 14806 w 14806"/>
                <a:gd name="T1" fmla="*/ 20291 h 21600"/>
                <a:gd name="T2" fmla="*/ 0 w 14806"/>
                <a:gd name="T3" fmla="*/ 20291 h 21600"/>
                <a:gd name="T4" fmla="*/ 7403 w 14806"/>
                <a:gd name="T5" fmla="*/ 0 h 21600"/>
              </a:gdLst>
              <a:ahLst/>
              <a:cxnLst>
                <a:cxn ang="0">
                  <a:pos x="T0" y="T1"/>
                </a:cxn>
                <a:cxn ang="0">
                  <a:pos x="T2" y="T3"/>
                </a:cxn>
                <a:cxn ang="0">
                  <a:pos x="T4" y="T5"/>
                </a:cxn>
              </a:cxnLst>
              <a:rect l="0" t="0" r="r" b="b"/>
              <a:pathLst>
                <a:path w="14806" h="21600" fill="none" extrusionOk="0">
                  <a:moveTo>
                    <a:pt x="14806" y="20291"/>
                  </a:moveTo>
                  <a:cubicBezTo>
                    <a:pt x="12433" y="21157"/>
                    <a:pt x="9928" y="21599"/>
                    <a:pt x="7403" y="21600"/>
                  </a:cubicBezTo>
                  <a:cubicBezTo>
                    <a:pt x="4877" y="21600"/>
                    <a:pt x="2372" y="21157"/>
                    <a:pt x="-1" y="20291"/>
                  </a:cubicBezTo>
                </a:path>
                <a:path w="14806" h="21600" stroke="0" extrusionOk="0">
                  <a:moveTo>
                    <a:pt x="14806" y="20291"/>
                  </a:moveTo>
                  <a:cubicBezTo>
                    <a:pt x="12433" y="21157"/>
                    <a:pt x="9928" y="21599"/>
                    <a:pt x="7403" y="21600"/>
                  </a:cubicBezTo>
                  <a:cubicBezTo>
                    <a:pt x="4877" y="21600"/>
                    <a:pt x="2372" y="21157"/>
                    <a:pt x="-1" y="20291"/>
                  </a:cubicBezTo>
                  <a:lnTo>
                    <a:pt x="74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391" name="Line 31"/>
            <p:cNvSpPr>
              <a:spLocks noChangeShapeType="1"/>
            </p:cNvSpPr>
            <p:nvPr/>
          </p:nvSpPr>
          <p:spPr bwMode="auto">
            <a:xfrm>
              <a:off x="2401" y="2842"/>
              <a:ext cx="1" cy="184"/>
            </a:xfrm>
            <a:prstGeom prst="line">
              <a:avLst/>
            </a:prstGeom>
            <a:noFill/>
            <a:ln w="412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grpSp>
      <p:grpSp>
        <p:nvGrpSpPr>
          <p:cNvPr id="15402" name="Group 42"/>
          <p:cNvGrpSpPr>
            <a:grpSpLocks/>
          </p:cNvGrpSpPr>
          <p:nvPr/>
        </p:nvGrpSpPr>
        <p:grpSpPr bwMode="auto">
          <a:xfrm>
            <a:off x="4033838" y="4262438"/>
            <a:ext cx="1839912" cy="555625"/>
            <a:chOff x="2542" y="2685"/>
            <a:chExt cx="1159" cy="350"/>
          </a:xfrm>
        </p:grpSpPr>
        <p:grpSp>
          <p:nvGrpSpPr>
            <p:cNvPr id="14352" name="Group 35"/>
            <p:cNvGrpSpPr>
              <a:grpSpLocks/>
            </p:cNvGrpSpPr>
            <p:nvPr/>
          </p:nvGrpSpPr>
          <p:grpSpPr bwMode="auto">
            <a:xfrm>
              <a:off x="2542" y="2685"/>
              <a:ext cx="1159" cy="332"/>
              <a:chOff x="2542" y="2685"/>
              <a:chExt cx="1159" cy="332"/>
            </a:xfrm>
          </p:grpSpPr>
          <p:sp>
            <p:nvSpPr>
              <p:cNvPr id="15392" name="Freeform 32"/>
              <p:cNvSpPr>
                <a:spLocks/>
              </p:cNvSpPr>
              <p:nvPr/>
            </p:nvSpPr>
            <p:spPr bwMode="auto">
              <a:xfrm>
                <a:off x="2542" y="2685"/>
                <a:ext cx="1159" cy="332"/>
              </a:xfrm>
              <a:custGeom>
                <a:avLst/>
                <a:gdLst>
                  <a:gd name="T0" fmla="*/ 579 w 1159"/>
                  <a:gd name="T1" fmla="*/ 166 h 332"/>
                  <a:gd name="T2" fmla="*/ 588 w 1159"/>
                  <a:gd name="T3" fmla="*/ 201 h 332"/>
                  <a:gd name="T4" fmla="*/ 632 w 1159"/>
                  <a:gd name="T5" fmla="*/ 227 h 332"/>
                  <a:gd name="T6" fmla="*/ 772 w 1159"/>
                  <a:gd name="T7" fmla="*/ 297 h 332"/>
                  <a:gd name="T8" fmla="*/ 939 w 1159"/>
                  <a:gd name="T9" fmla="*/ 332 h 332"/>
                  <a:gd name="T10" fmla="*/ 1062 w 1159"/>
                  <a:gd name="T11" fmla="*/ 323 h 332"/>
                  <a:gd name="T12" fmla="*/ 1106 w 1159"/>
                  <a:gd name="T13" fmla="*/ 306 h 332"/>
                  <a:gd name="T14" fmla="*/ 1132 w 1159"/>
                  <a:gd name="T15" fmla="*/ 271 h 332"/>
                  <a:gd name="T16" fmla="*/ 1150 w 1159"/>
                  <a:gd name="T17" fmla="*/ 227 h 332"/>
                  <a:gd name="T18" fmla="*/ 1159 w 1159"/>
                  <a:gd name="T19" fmla="*/ 166 h 332"/>
                  <a:gd name="T20" fmla="*/ 1150 w 1159"/>
                  <a:gd name="T21" fmla="*/ 105 h 332"/>
                  <a:gd name="T22" fmla="*/ 1132 w 1159"/>
                  <a:gd name="T23" fmla="*/ 61 h 332"/>
                  <a:gd name="T24" fmla="*/ 1106 w 1159"/>
                  <a:gd name="T25" fmla="*/ 26 h 332"/>
                  <a:gd name="T26" fmla="*/ 1062 w 1159"/>
                  <a:gd name="T27" fmla="*/ 8 h 332"/>
                  <a:gd name="T28" fmla="*/ 939 w 1159"/>
                  <a:gd name="T29" fmla="*/ 0 h 332"/>
                  <a:gd name="T30" fmla="*/ 772 w 1159"/>
                  <a:gd name="T31" fmla="*/ 35 h 332"/>
                  <a:gd name="T32" fmla="*/ 632 w 1159"/>
                  <a:gd name="T33" fmla="*/ 105 h 332"/>
                  <a:gd name="T34" fmla="*/ 588 w 1159"/>
                  <a:gd name="T35" fmla="*/ 131 h 332"/>
                  <a:gd name="T36" fmla="*/ 579 w 1159"/>
                  <a:gd name="T37" fmla="*/ 166 h 332"/>
                  <a:gd name="T38" fmla="*/ 570 w 1159"/>
                  <a:gd name="T39" fmla="*/ 131 h 332"/>
                  <a:gd name="T40" fmla="*/ 535 w 1159"/>
                  <a:gd name="T41" fmla="*/ 105 h 332"/>
                  <a:gd name="T42" fmla="*/ 386 w 1159"/>
                  <a:gd name="T43" fmla="*/ 35 h 332"/>
                  <a:gd name="T44" fmla="*/ 219 w 1159"/>
                  <a:gd name="T45" fmla="*/ 0 h 332"/>
                  <a:gd name="T46" fmla="*/ 96 w 1159"/>
                  <a:gd name="T47" fmla="*/ 8 h 332"/>
                  <a:gd name="T48" fmla="*/ 52 w 1159"/>
                  <a:gd name="T49" fmla="*/ 26 h 332"/>
                  <a:gd name="T50" fmla="*/ 26 w 1159"/>
                  <a:gd name="T51" fmla="*/ 61 h 332"/>
                  <a:gd name="T52" fmla="*/ 8 w 1159"/>
                  <a:gd name="T53" fmla="*/ 105 h 332"/>
                  <a:gd name="T54" fmla="*/ 0 w 1159"/>
                  <a:gd name="T55" fmla="*/ 166 h 332"/>
                  <a:gd name="T56" fmla="*/ 8 w 1159"/>
                  <a:gd name="T57" fmla="*/ 227 h 332"/>
                  <a:gd name="T58" fmla="*/ 26 w 1159"/>
                  <a:gd name="T59" fmla="*/ 271 h 332"/>
                  <a:gd name="T60" fmla="*/ 52 w 1159"/>
                  <a:gd name="T61" fmla="*/ 306 h 332"/>
                  <a:gd name="T62" fmla="*/ 96 w 1159"/>
                  <a:gd name="T63" fmla="*/ 323 h 332"/>
                  <a:gd name="T64" fmla="*/ 219 w 1159"/>
                  <a:gd name="T65" fmla="*/ 332 h 332"/>
                  <a:gd name="T66" fmla="*/ 386 w 1159"/>
                  <a:gd name="T67" fmla="*/ 297 h 332"/>
                  <a:gd name="T68" fmla="*/ 535 w 1159"/>
                  <a:gd name="T69" fmla="*/ 227 h 332"/>
                  <a:gd name="T70" fmla="*/ 570 w 1159"/>
                  <a:gd name="T71" fmla="*/ 201 h 332"/>
                  <a:gd name="T72" fmla="*/ 579 w 1159"/>
                  <a:gd name="T73"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9" h="332">
                    <a:moveTo>
                      <a:pt x="579" y="166"/>
                    </a:moveTo>
                    <a:lnTo>
                      <a:pt x="588" y="201"/>
                    </a:lnTo>
                    <a:lnTo>
                      <a:pt x="632" y="227"/>
                    </a:lnTo>
                    <a:lnTo>
                      <a:pt x="772" y="297"/>
                    </a:lnTo>
                    <a:lnTo>
                      <a:pt x="939" y="332"/>
                    </a:lnTo>
                    <a:lnTo>
                      <a:pt x="1062" y="323"/>
                    </a:lnTo>
                    <a:lnTo>
                      <a:pt x="1106" y="306"/>
                    </a:lnTo>
                    <a:lnTo>
                      <a:pt x="1132" y="271"/>
                    </a:lnTo>
                    <a:lnTo>
                      <a:pt x="1150" y="227"/>
                    </a:lnTo>
                    <a:lnTo>
                      <a:pt x="1159" y="166"/>
                    </a:lnTo>
                    <a:lnTo>
                      <a:pt x="1150" y="105"/>
                    </a:lnTo>
                    <a:lnTo>
                      <a:pt x="1132" y="61"/>
                    </a:lnTo>
                    <a:lnTo>
                      <a:pt x="1106" y="26"/>
                    </a:lnTo>
                    <a:lnTo>
                      <a:pt x="1062" y="8"/>
                    </a:lnTo>
                    <a:lnTo>
                      <a:pt x="939" y="0"/>
                    </a:lnTo>
                    <a:lnTo>
                      <a:pt x="772" y="35"/>
                    </a:lnTo>
                    <a:lnTo>
                      <a:pt x="632" y="105"/>
                    </a:lnTo>
                    <a:lnTo>
                      <a:pt x="588" y="131"/>
                    </a:lnTo>
                    <a:lnTo>
                      <a:pt x="579" y="166"/>
                    </a:lnTo>
                    <a:lnTo>
                      <a:pt x="570" y="131"/>
                    </a:lnTo>
                    <a:lnTo>
                      <a:pt x="535" y="105"/>
                    </a:lnTo>
                    <a:lnTo>
                      <a:pt x="386" y="35"/>
                    </a:lnTo>
                    <a:lnTo>
                      <a:pt x="219" y="0"/>
                    </a:lnTo>
                    <a:lnTo>
                      <a:pt x="96" y="8"/>
                    </a:lnTo>
                    <a:lnTo>
                      <a:pt x="52" y="26"/>
                    </a:lnTo>
                    <a:lnTo>
                      <a:pt x="26" y="61"/>
                    </a:lnTo>
                    <a:lnTo>
                      <a:pt x="8" y="105"/>
                    </a:lnTo>
                    <a:lnTo>
                      <a:pt x="0" y="166"/>
                    </a:lnTo>
                    <a:lnTo>
                      <a:pt x="8" y="227"/>
                    </a:lnTo>
                    <a:lnTo>
                      <a:pt x="26" y="271"/>
                    </a:lnTo>
                    <a:lnTo>
                      <a:pt x="52" y="306"/>
                    </a:lnTo>
                    <a:lnTo>
                      <a:pt x="96" y="323"/>
                    </a:lnTo>
                    <a:lnTo>
                      <a:pt x="219" y="332"/>
                    </a:lnTo>
                    <a:lnTo>
                      <a:pt x="386" y="297"/>
                    </a:lnTo>
                    <a:lnTo>
                      <a:pt x="535" y="227"/>
                    </a:lnTo>
                    <a:lnTo>
                      <a:pt x="570" y="201"/>
                    </a:lnTo>
                    <a:lnTo>
                      <a:pt x="579" y="166"/>
                    </a:lnTo>
                    <a:close/>
                  </a:path>
                </a:pathLst>
              </a:custGeom>
              <a:solidFill>
                <a:srgbClr val="E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393" name="Freeform 33"/>
              <p:cNvSpPr>
                <a:spLocks/>
              </p:cNvSpPr>
              <p:nvPr/>
            </p:nvSpPr>
            <p:spPr bwMode="auto">
              <a:xfrm>
                <a:off x="3121" y="2685"/>
                <a:ext cx="580" cy="332"/>
              </a:xfrm>
              <a:custGeom>
                <a:avLst/>
                <a:gdLst>
                  <a:gd name="T0" fmla="*/ 0 w 580"/>
                  <a:gd name="T1" fmla="*/ 166 h 332"/>
                  <a:gd name="T2" fmla="*/ 9 w 580"/>
                  <a:gd name="T3" fmla="*/ 201 h 332"/>
                  <a:gd name="T4" fmla="*/ 53 w 580"/>
                  <a:gd name="T5" fmla="*/ 227 h 332"/>
                  <a:gd name="T6" fmla="*/ 193 w 580"/>
                  <a:gd name="T7" fmla="*/ 297 h 332"/>
                  <a:gd name="T8" fmla="*/ 360 w 580"/>
                  <a:gd name="T9" fmla="*/ 332 h 332"/>
                  <a:gd name="T10" fmla="*/ 483 w 580"/>
                  <a:gd name="T11" fmla="*/ 323 h 332"/>
                  <a:gd name="T12" fmla="*/ 527 w 580"/>
                  <a:gd name="T13" fmla="*/ 306 h 332"/>
                  <a:gd name="T14" fmla="*/ 553 w 580"/>
                  <a:gd name="T15" fmla="*/ 271 h 332"/>
                  <a:gd name="T16" fmla="*/ 571 w 580"/>
                  <a:gd name="T17" fmla="*/ 227 h 332"/>
                  <a:gd name="T18" fmla="*/ 580 w 580"/>
                  <a:gd name="T19" fmla="*/ 166 h 332"/>
                  <a:gd name="T20" fmla="*/ 571 w 580"/>
                  <a:gd name="T21" fmla="*/ 105 h 332"/>
                  <a:gd name="T22" fmla="*/ 553 w 580"/>
                  <a:gd name="T23" fmla="*/ 61 h 332"/>
                  <a:gd name="T24" fmla="*/ 527 w 580"/>
                  <a:gd name="T25" fmla="*/ 26 h 332"/>
                  <a:gd name="T26" fmla="*/ 483 w 580"/>
                  <a:gd name="T27" fmla="*/ 8 h 332"/>
                  <a:gd name="T28" fmla="*/ 360 w 580"/>
                  <a:gd name="T29" fmla="*/ 0 h 332"/>
                  <a:gd name="T30" fmla="*/ 193 w 580"/>
                  <a:gd name="T31" fmla="*/ 35 h 332"/>
                  <a:gd name="T32" fmla="*/ 53 w 580"/>
                  <a:gd name="T33" fmla="*/ 105 h 332"/>
                  <a:gd name="T34" fmla="*/ 9 w 580"/>
                  <a:gd name="T35" fmla="*/ 131 h 332"/>
                  <a:gd name="T36" fmla="*/ 0 w 580"/>
                  <a:gd name="T37"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0" h="332">
                    <a:moveTo>
                      <a:pt x="0" y="166"/>
                    </a:moveTo>
                    <a:lnTo>
                      <a:pt x="9" y="201"/>
                    </a:lnTo>
                    <a:lnTo>
                      <a:pt x="53" y="227"/>
                    </a:lnTo>
                    <a:lnTo>
                      <a:pt x="193" y="297"/>
                    </a:lnTo>
                    <a:lnTo>
                      <a:pt x="360" y="332"/>
                    </a:lnTo>
                    <a:lnTo>
                      <a:pt x="483" y="323"/>
                    </a:lnTo>
                    <a:lnTo>
                      <a:pt x="527" y="306"/>
                    </a:lnTo>
                    <a:lnTo>
                      <a:pt x="553" y="271"/>
                    </a:lnTo>
                    <a:lnTo>
                      <a:pt x="571" y="227"/>
                    </a:lnTo>
                    <a:lnTo>
                      <a:pt x="580" y="166"/>
                    </a:lnTo>
                    <a:lnTo>
                      <a:pt x="571" y="105"/>
                    </a:lnTo>
                    <a:lnTo>
                      <a:pt x="553" y="61"/>
                    </a:lnTo>
                    <a:lnTo>
                      <a:pt x="527" y="26"/>
                    </a:lnTo>
                    <a:lnTo>
                      <a:pt x="483" y="8"/>
                    </a:lnTo>
                    <a:lnTo>
                      <a:pt x="360" y="0"/>
                    </a:lnTo>
                    <a:lnTo>
                      <a:pt x="193" y="35"/>
                    </a:lnTo>
                    <a:lnTo>
                      <a:pt x="53" y="105"/>
                    </a:lnTo>
                    <a:lnTo>
                      <a:pt x="9" y="131"/>
                    </a:lnTo>
                    <a:lnTo>
                      <a:pt x="0" y="16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394" name="Freeform 34"/>
              <p:cNvSpPr>
                <a:spLocks/>
              </p:cNvSpPr>
              <p:nvPr/>
            </p:nvSpPr>
            <p:spPr bwMode="auto">
              <a:xfrm>
                <a:off x="2542" y="2685"/>
                <a:ext cx="1159" cy="332"/>
              </a:xfrm>
              <a:custGeom>
                <a:avLst/>
                <a:gdLst>
                  <a:gd name="T0" fmla="*/ 579 w 1159"/>
                  <a:gd name="T1" fmla="*/ 166 h 332"/>
                  <a:gd name="T2" fmla="*/ 588 w 1159"/>
                  <a:gd name="T3" fmla="*/ 201 h 332"/>
                  <a:gd name="T4" fmla="*/ 632 w 1159"/>
                  <a:gd name="T5" fmla="*/ 227 h 332"/>
                  <a:gd name="T6" fmla="*/ 772 w 1159"/>
                  <a:gd name="T7" fmla="*/ 297 h 332"/>
                  <a:gd name="T8" fmla="*/ 939 w 1159"/>
                  <a:gd name="T9" fmla="*/ 332 h 332"/>
                  <a:gd name="T10" fmla="*/ 1062 w 1159"/>
                  <a:gd name="T11" fmla="*/ 323 h 332"/>
                  <a:gd name="T12" fmla="*/ 1106 w 1159"/>
                  <a:gd name="T13" fmla="*/ 306 h 332"/>
                  <a:gd name="T14" fmla="*/ 1132 w 1159"/>
                  <a:gd name="T15" fmla="*/ 271 h 332"/>
                  <a:gd name="T16" fmla="*/ 1150 w 1159"/>
                  <a:gd name="T17" fmla="*/ 227 h 332"/>
                  <a:gd name="T18" fmla="*/ 1159 w 1159"/>
                  <a:gd name="T19" fmla="*/ 166 h 332"/>
                  <a:gd name="T20" fmla="*/ 1150 w 1159"/>
                  <a:gd name="T21" fmla="*/ 105 h 332"/>
                  <a:gd name="T22" fmla="*/ 1132 w 1159"/>
                  <a:gd name="T23" fmla="*/ 61 h 332"/>
                  <a:gd name="T24" fmla="*/ 1106 w 1159"/>
                  <a:gd name="T25" fmla="*/ 26 h 332"/>
                  <a:gd name="T26" fmla="*/ 1062 w 1159"/>
                  <a:gd name="T27" fmla="*/ 8 h 332"/>
                  <a:gd name="T28" fmla="*/ 939 w 1159"/>
                  <a:gd name="T29" fmla="*/ 0 h 332"/>
                  <a:gd name="T30" fmla="*/ 772 w 1159"/>
                  <a:gd name="T31" fmla="*/ 35 h 332"/>
                  <a:gd name="T32" fmla="*/ 632 w 1159"/>
                  <a:gd name="T33" fmla="*/ 105 h 332"/>
                  <a:gd name="T34" fmla="*/ 588 w 1159"/>
                  <a:gd name="T35" fmla="*/ 131 h 332"/>
                  <a:gd name="T36" fmla="*/ 579 w 1159"/>
                  <a:gd name="T37" fmla="*/ 166 h 332"/>
                  <a:gd name="T38" fmla="*/ 570 w 1159"/>
                  <a:gd name="T39" fmla="*/ 131 h 332"/>
                  <a:gd name="T40" fmla="*/ 535 w 1159"/>
                  <a:gd name="T41" fmla="*/ 105 h 332"/>
                  <a:gd name="T42" fmla="*/ 386 w 1159"/>
                  <a:gd name="T43" fmla="*/ 35 h 332"/>
                  <a:gd name="T44" fmla="*/ 219 w 1159"/>
                  <a:gd name="T45" fmla="*/ 0 h 332"/>
                  <a:gd name="T46" fmla="*/ 96 w 1159"/>
                  <a:gd name="T47" fmla="*/ 8 h 332"/>
                  <a:gd name="T48" fmla="*/ 52 w 1159"/>
                  <a:gd name="T49" fmla="*/ 26 h 332"/>
                  <a:gd name="T50" fmla="*/ 26 w 1159"/>
                  <a:gd name="T51" fmla="*/ 61 h 332"/>
                  <a:gd name="T52" fmla="*/ 8 w 1159"/>
                  <a:gd name="T53" fmla="*/ 105 h 332"/>
                  <a:gd name="T54" fmla="*/ 0 w 1159"/>
                  <a:gd name="T55" fmla="*/ 166 h 332"/>
                  <a:gd name="T56" fmla="*/ 8 w 1159"/>
                  <a:gd name="T57" fmla="*/ 227 h 332"/>
                  <a:gd name="T58" fmla="*/ 26 w 1159"/>
                  <a:gd name="T59" fmla="*/ 271 h 332"/>
                  <a:gd name="T60" fmla="*/ 52 w 1159"/>
                  <a:gd name="T61" fmla="*/ 306 h 332"/>
                  <a:gd name="T62" fmla="*/ 96 w 1159"/>
                  <a:gd name="T63" fmla="*/ 323 h 332"/>
                  <a:gd name="T64" fmla="*/ 219 w 1159"/>
                  <a:gd name="T65" fmla="*/ 332 h 332"/>
                  <a:gd name="T66" fmla="*/ 386 w 1159"/>
                  <a:gd name="T67" fmla="*/ 297 h 332"/>
                  <a:gd name="T68" fmla="*/ 535 w 1159"/>
                  <a:gd name="T69" fmla="*/ 227 h 332"/>
                  <a:gd name="T70" fmla="*/ 570 w 1159"/>
                  <a:gd name="T71" fmla="*/ 201 h 332"/>
                  <a:gd name="T72" fmla="*/ 579 w 1159"/>
                  <a:gd name="T73"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9" h="332">
                    <a:moveTo>
                      <a:pt x="579" y="166"/>
                    </a:moveTo>
                    <a:lnTo>
                      <a:pt x="588" y="201"/>
                    </a:lnTo>
                    <a:lnTo>
                      <a:pt x="632" y="227"/>
                    </a:lnTo>
                    <a:lnTo>
                      <a:pt x="772" y="297"/>
                    </a:lnTo>
                    <a:lnTo>
                      <a:pt x="939" y="332"/>
                    </a:lnTo>
                    <a:lnTo>
                      <a:pt x="1062" y="323"/>
                    </a:lnTo>
                    <a:lnTo>
                      <a:pt x="1106" y="306"/>
                    </a:lnTo>
                    <a:lnTo>
                      <a:pt x="1132" y="271"/>
                    </a:lnTo>
                    <a:lnTo>
                      <a:pt x="1150" y="227"/>
                    </a:lnTo>
                    <a:lnTo>
                      <a:pt x="1159" y="166"/>
                    </a:lnTo>
                    <a:lnTo>
                      <a:pt x="1150" y="105"/>
                    </a:lnTo>
                    <a:lnTo>
                      <a:pt x="1132" y="61"/>
                    </a:lnTo>
                    <a:lnTo>
                      <a:pt x="1106" y="26"/>
                    </a:lnTo>
                    <a:lnTo>
                      <a:pt x="1062" y="8"/>
                    </a:lnTo>
                    <a:lnTo>
                      <a:pt x="939" y="0"/>
                    </a:lnTo>
                    <a:lnTo>
                      <a:pt x="772" y="35"/>
                    </a:lnTo>
                    <a:lnTo>
                      <a:pt x="632" y="105"/>
                    </a:lnTo>
                    <a:lnTo>
                      <a:pt x="588" y="131"/>
                    </a:lnTo>
                    <a:lnTo>
                      <a:pt x="579" y="166"/>
                    </a:lnTo>
                    <a:lnTo>
                      <a:pt x="570" y="131"/>
                    </a:lnTo>
                    <a:lnTo>
                      <a:pt x="535" y="105"/>
                    </a:lnTo>
                    <a:lnTo>
                      <a:pt x="386" y="35"/>
                    </a:lnTo>
                    <a:lnTo>
                      <a:pt x="219" y="0"/>
                    </a:lnTo>
                    <a:lnTo>
                      <a:pt x="96" y="8"/>
                    </a:lnTo>
                    <a:lnTo>
                      <a:pt x="52" y="26"/>
                    </a:lnTo>
                    <a:lnTo>
                      <a:pt x="26" y="61"/>
                    </a:lnTo>
                    <a:lnTo>
                      <a:pt x="8" y="105"/>
                    </a:lnTo>
                    <a:lnTo>
                      <a:pt x="0" y="166"/>
                    </a:lnTo>
                    <a:lnTo>
                      <a:pt x="8" y="227"/>
                    </a:lnTo>
                    <a:lnTo>
                      <a:pt x="26" y="271"/>
                    </a:lnTo>
                    <a:lnTo>
                      <a:pt x="52" y="306"/>
                    </a:lnTo>
                    <a:lnTo>
                      <a:pt x="96" y="323"/>
                    </a:lnTo>
                    <a:lnTo>
                      <a:pt x="219" y="332"/>
                    </a:lnTo>
                    <a:lnTo>
                      <a:pt x="386" y="297"/>
                    </a:lnTo>
                    <a:lnTo>
                      <a:pt x="535" y="227"/>
                    </a:lnTo>
                    <a:lnTo>
                      <a:pt x="570" y="201"/>
                    </a:lnTo>
                    <a:lnTo>
                      <a:pt x="579" y="166"/>
                    </a:lnTo>
                    <a:close/>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5396" name="Arc 36"/>
            <p:cNvSpPr>
              <a:spLocks/>
            </p:cNvSpPr>
            <p:nvPr/>
          </p:nvSpPr>
          <p:spPr bwMode="auto">
            <a:xfrm>
              <a:off x="2681" y="2877"/>
              <a:ext cx="107" cy="158"/>
            </a:xfrm>
            <a:custGeom>
              <a:avLst/>
              <a:gdLst>
                <a:gd name="G0" fmla="+- 7339 0 0"/>
                <a:gd name="G1" fmla="+- 21600 0 0"/>
                <a:gd name="G2" fmla="+- 21600 0 0"/>
                <a:gd name="T0" fmla="*/ 0 w 14678"/>
                <a:gd name="T1" fmla="*/ 1286 h 21600"/>
                <a:gd name="T2" fmla="*/ 14678 w 14678"/>
                <a:gd name="T3" fmla="*/ 1286 h 21600"/>
                <a:gd name="T4" fmla="*/ 7339 w 14678"/>
                <a:gd name="T5" fmla="*/ 21600 h 21600"/>
              </a:gdLst>
              <a:ahLst/>
              <a:cxnLst>
                <a:cxn ang="0">
                  <a:pos x="T0" y="T1"/>
                </a:cxn>
                <a:cxn ang="0">
                  <a:pos x="T2" y="T3"/>
                </a:cxn>
                <a:cxn ang="0">
                  <a:pos x="T4" y="T5"/>
                </a:cxn>
              </a:cxnLst>
              <a:rect l="0" t="0" r="r" b="b"/>
              <a:pathLst>
                <a:path w="14678" h="21600" fill="none" extrusionOk="0">
                  <a:moveTo>
                    <a:pt x="-1" y="1285"/>
                  </a:moveTo>
                  <a:cubicBezTo>
                    <a:pt x="2353" y="434"/>
                    <a:pt x="4836" y="-1"/>
                    <a:pt x="7339" y="0"/>
                  </a:cubicBezTo>
                  <a:cubicBezTo>
                    <a:pt x="9841" y="0"/>
                    <a:pt x="12324" y="434"/>
                    <a:pt x="14678" y="1285"/>
                  </a:cubicBezTo>
                </a:path>
                <a:path w="14678" h="21600" stroke="0" extrusionOk="0">
                  <a:moveTo>
                    <a:pt x="-1" y="1285"/>
                  </a:moveTo>
                  <a:cubicBezTo>
                    <a:pt x="2353" y="434"/>
                    <a:pt x="4836" y="-1"/>
                    <a:pt x="7339" y="0"/>
                  </a:cubicBezTo>
                  <a:cubicBezTo>
                    <a:pt x="9841" y="0"/>
                    <a:pt x="12324" y="434"/>
                    <a:pt x="14678" y="1285"/>
                  </a:cubicBezTo>
                  <a:lnTo>
                    <a:pt x="7339" y="21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397" name="Line 37"/>
            <p:cNvSpPr>
              <a:spLocks noChangeShapeType="1"/>
            </p:cNvSpPr>
            <p:nvPr/>
          </p:nvSpPr>
          <p:spPr bwMode="auto">
            <a:xfrm>
              <a:off x="2726" y="2693"/>
              <a:ext cx="1" cy="184"/>
            </a:xfrm>
            <a:prstGeom prst="line">
              <a:avLst/>
            </a:prstGeom>
            <a:noFill/>
            <a:ln w="412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15398" name="Rectangle 38"/>
          <p:cNvSpPr>
            <a:spLocks noChangeArrowheads="1"/>
          </p:cNvSpPr>
          <p:nvPr/>
        </p:nvSpPr>
        <p:spPr bwMode="auto">
          <a:xfrm>
            <a:off x="2187575" y="4962525"/>
            <a:ext cx="491331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2700">
                <a:solidFill>
                  <a:srgbClr val="000000"/>
                </a:solidFill>
                <a:latin typeface="Geneva" charset="0"/>
              </a:rPr>
              <a:t>Overlap of H (1s) and Cl (2p)</a:t>
            </a:r>
            <a:endParaRPr lang="en-US" altLang="en-US">
              <a:effectLst>
                <a:outerShdw blurRad="38100" dist="38100" dir="2700000" algn="tl">
                  <a:srgbClr val="000000"/>
                </a:outerShdw>
              </a:effectLst>
              <a:latin typeface="Arial" charset="0"/>
            </a:endParaRPr>
          </a:p>
        </p:txBody>
      </p:sp>
      <p:sp>
        <p:nvSpPr>
          <p:cNvPr id="15365" name="Rectangle 5"/>
          <p:cNvSpPr>
            <a:spLocks noChangeArrowheads="1"/>
          </p:cNvSpPr>
          <p:nvPr/>
        </p:nvSpPr>
        <p:spPr bwMode="auto">
          <a:xfrm>
            <a:off x="1149350" y="5426075"/>
            <a:ext cx="7342188" cy="942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ctr">
              <a:defRPr/>
            </a:pPr>
            <a:r>
              <a:rPr lang="en-US" altLang="en-US">
                <a:solidFill>
                  <a:schemeClr val="hlink"/>
                </a:solidFill>
                <a:effectLst>
                  <a:outerShdw blurRad="38100" dist="38100" dir="2700000" algn="tl">
                    <a:srgbClr val="000000"/>
                  </a:outerShdw>
                </a:effectLst>
                <a:latin typeface="Arial" charset="0"/>
              </a:rPr>
              <a:t>Note that each atom has a single, unpaired electron.</a:t>
            </a:r>
            <a:endParaRPr lang="en-US" altLang="en-US">
              <a:effectLst>
                <a:outerShdw blurRad="38100" dist="38100" dir="2700000" algn="tl">
                  <a:srgbClr val="000000"/>
                </a:outerShdw>
              </a:effectLst>
              <a:latin typeface="Arial" charset="0"/>
            </a:endParaRPr>
          </a:p>
        </p:txBody>
      </p:sp>
      <p:sp>
        <p:nvSpPr>
          <p:cNvPr id="15405" name="Line 45"/>
          <p:cNvSpPr>
            <a:spLocks noChangeShapeType="1"/>
          </p:cNvSpPr>
          <p:nvPr/>
        </p:nvSpPr>
        <p:spPr bwMode="auto">
          <a:xfrm flipV="1">
            <a:off x="2970213" y="4572000"/>
            <a:ext cx="106680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08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406" name="Line 46"/>
          <p:cNvSpPr>
            <a:spLocks noChangeShapeType="1"/>
          </p:cNvSpPr>
          <p:nvPr/>
        </p:nvSpPr>
        <p:spPr bwMode="auto">
          <a:xfrm flipV="1">
            <a:off x="2360613" y="4572000"/>
            <a:ext cx="1752600" cy="381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08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15407" name="Line 47"/>
          <p:cNvSpPr>
            <a:spLocks noChangeShapeType="1"/>
          </p:cNvSpPr>
          <p:nvPr/>
        </p:nvSpPr>
        <p:spPr bwMode="auto">
          <a:xfrm flipV="1">
            <a:off x="2741613" y="4572000"/>
            <a:ext cx="1371600" cy="53340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99"/>
                                        </p:tgtEl>
                                        <p:attrNameLst>
                                          <p:attrName>style.visibility</p:attrName>
                                        </p:attrNameLst>
                                      </p:cBhvr>
                                      <p:to>
                                        <p:strVal val="visible"/>
                                      </p:to>
                                    </p:set>
                                    <p:animEffect transition="in" filter="dissolve">
                                      <p:cBhvr>
                                        <p:cTn id="7" dur="500"/>
                                        <p:tgtEl>
                                          <p:spTgt spid="15399"/>
                                        </p:tgtEl>
                                      </p:cBhvr>
                                    </p:animEffect>
                                  </p:childTnLst>
                                </p:cTn>
                              </p:par>
                              <p:par>
                                <p:cTn id="8" presetID="9" presetClass="entr" presetSubtype="0" fill="hold" nodeType="withEffect">
                                  <p:stCondLst>
                                    <p:cond delay="0"/>
                                  </p:stCondLst>
                                  <p:childTnLst>
                                    <p:set>
                                      <p:cBhvr>
                                        <p:cTn id="9" dur="1" fill="hold">
                                          <p:stCondLst>
                                            <p:cond delay="0"/>
                                          </p:stCondLst>
                                        </p:cTn>
                                        <p:tgtEl>
                                          <p:spTgt spid="15404"/>
                                        </p:tgtEl>
                                        <p:attrNameLst>
                                          <p:attrName>style.visibility</p:attrName>
                                        </p:attrNameLst>
                                      </p:cBhvr>
                                      <p:to>
                                        <p:strVal val="visible"/>
                                      </p:to>
                                    </p:set>
                                    <p:animEffect transition="in" filter="dissolve">
                                      <p:cBhvr>
                                        <p:cTn id="10" dur="500"/>
                                        <p:tgtEl>
                                          <p:spTgt spid="15404"/>
                                        </p:tgtEl>
                                      </p:cBhvr>
                                    </p:animEffect>
                                  </p:childTnLst>
                                </p:cTn>
                              </p:par>
                              <p:par>
                                <p:cTn id="11" presetID="9" presetClass="entr" presetSubtype="0" fill="hold" nodeType="withEffect">
                                  <p:stCondLst>
                                    <p:cond delay="0"/>
                                  </p:stCondLst>
                                  <p:childTnLst>
                                    <p:set>
                                      <p:cBhvr>
                                        <p:cTn id="12" dur="1" fill="hold">
                                          <p:stCondLst>
                                            <p:cond delay="0"/>
                                          </p:stCondLst>
                                        </p:cTn>
                                        <p:tgtEl>
                                          <p:spTgt spid="15401"/>
                                        </p:tgtEl>
                                        <p:attrNameLst>
                                          <p:attrName>style.visibility</p:attrName>
                                        </p:attrNameLst>
                                      </p:cBhvr>
                                      <p:to>
                                        <p:strVal val="visible"/>
                                      </p:to>
                                    </p:set>
                                    <p:animEffect transition="in" filter="dissolve">
                                      <p:cBhvr>
                                        <p:cTn id="13" dur="500"/>
                                        <p:tgtEl>
                                          <p:spTgt spid="15401"/>
                                        </p:tgtEl>
                                      </p:cBhvr>
                                    </p:animEffect>
                                  </p:childTnLst>
                                </p:cTn>
                              </p:par>
                              <p:par>
                                <p:cTn id="14" presetID="9" presetClass="entr" presetSubtype="0" fill="hold" nodeType="withEffect">
                                  <p:stCondLst>
                                    <p:cond delay="0"/>
                                  </p:stCondLst>
                                  <p:childTnLst>
                                    <p:set>
                                      <p:cBhvr>
                                        <p:cTn id="15" dur="1" fill="hold">
                                          <p:stCondLst>
                                            <p:cond delay="0"/>
                                          </p:stCondLst>
                                        </p:cTn>
                                        <p:tgtEl>
                                          <p:spTgt spid="15402"/>
                                        </p:tgtEl>
                                        <p:attrNameLst>
                                          <p:attrName>style.visibility</p:attrName>
                                        </p:attrNameLst>
                                      </p:cBhvr>
                                      <p:to>
                                        <p:strVal val="visible"/>
                                      </p:to>
                                    </p:set>
                                    <p:animEffect transition="in" filter="dissolve">
                                      <p:cBhvr>
                                        <p:cTn id="16" dur="500"/>
                                        <p:tgtEl>
                                          <p:spTgt spid="1540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398"/>
                                        </p:tgtEl>
                                        <p:attrNameLst>
                                          <p:attrName>style.visibility</p:attrName>
                                        </p:attrNameLst>
                                      </p:cBhvr>
                                      <p:to>
                                        <p:strVal val="visible"/>
                                      </p:to>
                                    </p:set>
                                    <p:animEffect transition="in" filter="dissolve">
                                      <p:cBhvr>
                                        <p:cTn id="19" dur="500"/>
                                        <p:tgtEl>
                                          <p:spTgt spid="1539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365"/>
                                        </p:tgtEl>
                                        <p:attrNameLst>
                                          <p:attrName>style.visibility</p:attrName>
                                        </p:attrNameLst>
                                      </p:cBhvr>
                                      <p:to>
                                        <p:strVal val="visible"/>
                                      </p:to>
                                    </p:set>
                                    <p:animEffect transition="in" filter="dissolve">
                                      <p:cBhvr>
                                        <p:cTn id="22" dur="500"/>
                                        <p:tgtEl>
                                          <p:spTgt spid="153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15407"/>
                                        </p:tgtEl>
                                        <p:attrNameLst>
                                          <p:attrName>style.visibility</p:attrName>
                                        </p:attrNameLst>
                                      </p:cBhvr>
                                      <p:to>
                                        <p:strVal val="visible"/>
                                      </p:to>
                                    </p:set>
                                    <p:anim calcmode="lin" valueType="num">
                                      <p:cBhvr additive="base">
                                        <p:cTn id="27" dur="500" fill="hold"/>
                                        <p:tgtEl>
                                          <p:spTgt spid="15407"/>
                                        </p:tgtEl>
                                        <p:attrNameLst>
                                          <p:attrName>ppt_x</p:attrName>
                                        </p:attrNameLst>
                                      </p:cBhvr>
                                      <p:tavLst>
                                        <p:tav tm="0">
                                          <p:val>
                                            <p:strVal val="0-#ppt_w/2"/>
                                          </p:val>
                                        </p:tav>
                                        <p:tav tm="100000">
                                          <p:val>
                                            <p:strVal val="#ppt_x"/>
                                          </p:val>
                                        </p:tav>
                                      </p:tavLst>
                                    </p:anim>
                                    <p:anim calcmode="lin" valueType="num">
                                      <p:cBhvr additive="base">
                                        <p:cTn id="28" dur="500" fill="hold"/>
                                        <p:tgtEl>
                                          <p:spTgt spid="154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9" grpId="0" animBg="1"/>
      <p:bldP spid="15398" grpId="0" autoUpdateAnimBg="0"/>
      <p:bldP spid="15365" grpId="0" autoUpdateAnimBg="0"/>
    </p:bldLst>
  </p:timing>
</p:sld>
</file>

<file path=ppt/theme/theme1.xml><?xml version="1.0" encoding="utf-8"?>
<a:theme xmlns:a="http://schemas.openxmlformats.org/drawingml/2006/main" name="Microsoft Office 98">
  <a:themeElements>
    <a:clrScheme name="">
      <a:dk1>
        <a:srgbClr val="000000"/>
      </a:dk1>
      <a:lt1>
        <a:srgbClr val="00279F"/>
      </a:lt1>
      <a:dk2>
        <a:srgbClr val="000000"/>
      </a:dk2>
      <a:lt2>
        <a:srgbClr val="919191"/>
      </a:lt2>
      <a:accent1>
        <a:srgbClr val="618FFD"/>
      </a:accent1>
      <a:accent2>
        <a:srgbClr val="00AE00"/>
      </a:accent2>
      <a:accent3>
        <a:srgbClr val="AAACCD"/>
      </a:accent3>
      <a:accent4>
        <a:srgbClr val="000000"/>
      </a:accent4>
      <a:accent5>
        <a:srgbClr val="B7C6FE"/>
      </a:accent5>
      <a:accent6>
        <a:srgbClr val="009D00"/>
      </a:accent6>
      <a:hlink>
        <a:srgbClr val="FC0128"/>
      </a:hlink>
      <a:folHlink>
        <a:srgbClr val="CECECE"/>
      </a:folHlink>
    </a:clrScheme>
    <a:fontScheme name="Microsoft Office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508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rgbClr val="FAFD00"/>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508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rgbClr val="FAFD00"/>
            </a:solidFill>
            <a:effectLst>
              <a:outerShdw blurRad="38100" dist="38100" dir="2700000" algn="tl">
                <a:srgbClr val="000000">
                  <a:alpha val="43137"/>
                </a:srgbClr>
              </a:outerShdw>
            </a:effectLst>
            <a:latin typeface="Arial"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ppt/theme/themeOverride2.xml><?xml version="1.0" encoding="utf-8"?>
<a:themeOverride xmlns:a="http://schemas.openxmlformats.org/drawingml/2006/main">
  <a:clrScheme name="">
    <a:dk1>
      <a:srgbClr val="000000"/>
    </a:dk1>
    <a:lt1>
      <a:srgbClr val="00279F"/>
    </a:lt1>
    <a:dk2>
      <a:srgbClr val="000000"/>
    </a:dk2>
    <a:lt2>
      <a:srgbClr val="919191"/>
    </a:lt2>
    <a:accent1>
      <a:srgbClr val="618FFD"/>
    </a:accent1>
    <a:accent2>
      <a:srgbClr val="00AE00"/>
    </a:accent2>
    <a:accent3>
      <a:srgbClr val="AAACCD"/>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emplate/>
  <TotalTime>1175</TotalTime>
  <Pages>51</Pages>
  <Words>1275</Words>
  <Application>Microsoft Office PowerPoint</Application>
  <PresentationFormat>Custom</PresentationFormat>
  <Paragraphs>212</Paragraphs>
  <Slides>33</Slides>
  <Notes>3</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Comic Sans MS</vt:lpstr>
      <vt:lpstr>Helvetica</vt:lpstr>
      <vt:lpstr>Geneva</vt:lpstr>
      <vt:lpstr>Symbol</vt:lpstr>
      <vt:lpstr>Times New Roman</vt:lpstr>
      <vt:lpstr>Tahoma</vt:lpstr>
      <vt:lpstr>Times</vt:lpstr>
      <vt:lpstr>Microsoft Office 98</vt:lpstr>
      <vt:lpstr>CHEMICAL BONDING</vt:lpstr>
      <vt:lpstr>Chemical Bonding</vt:lpstr>
      <vt:lpstr>Review of Chemical Bonds</vt:lpstr>
      <vt:lpstr>The type of bond can usually be calculated by finding the difference in electronegativity of the two atoms that are going together.</vt:lpstr>
      <vt:lpstr>Electronegativity Difference</vt:lpstr>
      <vt:lpstr>Ionic Bonds</vt:lpstr>
      <vt:lpstr>Electron Distribution in Molecules</vt:lpstr>
      <vt:lpstr>Bond and Lone Pairs</vt:lpstr>
      <vt:lpstr>Bond Formation</vt:lpstr>
      <vt:lpstr>Review of Valence Electrons</vt:lpstr>
      <vt:lpstr>Review of Valence Electrons</vt:lpstr>
      <vt:lpstr>Steps for Building a Dot Structure</vt:lpstr>
      <vt:lpstr>PowerPoint Presentation</vt:lpstr>
      <vt:lpstr>PowerPoint Presentation</vt:lpstr>
      <vt:lpstr>Carbon Dioxide, CO2</vt:lpstr>
      <vt:lpstr>Carbon Dioxide, CO2</vt:lpstr>
      <vt:lpstr>Double and even triple bonds are commonly observed for C, N, P, O, and S</vt:lpstr>
      <vt:lpstr>Now You Try One! Draw Sulfur Dioxide, SO2</vt:lpstr>
      <vt:lpstr>Try One! Sulfur Dioxide, SO2</vt:lpstr>
      <vt:lpstr>Keep an Eye on the Ions!</vt:lpstr>
      <vt:lpstr>Violations of the Octet Rule (Honors only)</vt:lpstr>
      <vt:lpstr>MOLECULAR GEOMETRY</vt:lpstr>
      <vt:lpstr>PowerPoint Presentation</vt:lpstr>
      <vt:lpstr>Some Common Geometries</vt:lpstr>
      <vt:lpstr>PowerPoint Presentation</vt:lpstr>
      <vt:lpstr>VSEPR charts</vt:lpstr>
      <vt:lpstr>VSEPR</vt:lpstr>
      <vt:lpstr>Structure Determination by VSEPR</vt:lpstr>
      <vt:lpstr>Structure Determination by VSEPR</vt:lpstr>
      <vt:lpstr>Bond Polarity</vt:lpstr>
      <vt:lpstr>PowerPoint Presentation</vt:lpstr>
      <vt:lpstr>Bond Polarity</vt:lpstr>
      <vt:lpstr>Diatomic Elements</vt:lpstr>
    </vt:vector>
  </TitlesOfParts>
  <LinksUpToDate>false</LinksUpToDate>
  <SharedDoc>false</SharedDoc>
  <HyperlinkBase>chemistrygeek.com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Bonding (short)</dc:title>
  <dc:subject>Chemistry I (High School)</dc:subject>
  <dc:creator>Neil Rapp</dc:creator>
  <cp:keywords>bonds, covalent, ionic, metallic, VSEPR, Lewis structures</cp:keywords>
  <dc:description/>
  <cp:lastModifiedBy>Rapp, Delbert N</cp:lastModifiedBy>
  <cp:revision>164</cp:revision>
  <cp:lastPrinted>2002-08-28T21:29:00Z</cp:lastPrinted>
  <dcterms:created xsi:type="dcterms:W3CDTF">1999-03-19T14:56:56Z</dcterms:created>
  <dcterms:modified xsi:type="dcterms:W3CDTF">2019-09-24T12:04:43Z</dcterms:modified>
</cp:coreProperties>
</file>