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6" r:id="rId2"/>
  </p:sldMasterIdLst>
  <p:notesMasterIdLst>
    <p:notesMasterId r:id="rId96"/>
  </p:notesMasterIdLst>
  <p:handoutMasterIdLst>
    <p:handoutMasterId r:id="rId97"/>
  </p:handoutMasterIdLst>
  <p:sldIdLst>
    <p:sldId id="360" r:id="rId3"/>
    <p:sldId id="261" r:id="rId4"/>
    <p:sldId id="366" r:id="rId5"/>
    <p:sldId id="262" r:id="rId6"/>
    <p:sldId id="263" r:id="rId7"/>
    <p:sldId id="264" r:id="rId8"/>
    <p:sldId id="267" r:id="rId9"/>
    <p:sldId id="325" r:id="rId10"/>
    <p:sldId id="268" r:id="rId11"/>
    <p:sldId id="269" r:id="rId12"/>
    <p:sldId id="326" r:id="rId13"/>
    <p:sldId id="270" r:id="rId14"/>
    <p:sldId id="327" r:id="rId15"/>
    <p:sldId id="328" r:id="rId16"/>
    <p:sldId id="365" r:id="rId17"/>
    <p:sldId id="377" r:id="rId18"/>
    <p:sldId id="379" r:id="rId19"/>
    <p:sldId id="444" r:id="rId20"/>
    <p:sldId id="380" r:id="rId21"/>
    <p:sldId id="272" r:id="rId22"/>
    <p:sldId id="316" r:id="rId23"/>
    <p:sldId id="317" r:id="rId24"/>
    <p:sldId id="333" r:id="rId25"/>
    <p:sldId id="335" r:id="rId26"/>
    <p:sldId id="394" r:id="rId27"/>
    <p:sldId id="440" r:id="rId28"/>
    <p:sldId id="441" r:id="rId29"/>
    <p:sldId id="341" r:id="rId30"/>
    <p:sldId id="374" r:id="rId31"/>
    <p:sldId id="339" r:id="rId32"/>
    <p:sldId id="340" r:id="rId33"/>
    <p:sldId id="368" r:id="rId34"/>
    <p:sldId id="336" r:id="rId35"/>
    <p:sldId id="350" r:id="rId36"/>
    <p:sldId id="362" r:id="rId37"/>
    <p:sldId id="359" r:id="rId38"/>
    <p:sldId id="369" r:id="rId39"/>
    <p:sldId id="381" r:id="rId40"/>
    <p:sldId id="389" r:id="rId41"/>
    <p:sldId id="338" r:id="rId42"/>
    <p:sldId id="370" r:id="rId43"/>
    <p:sldId id="382" r:id="rId44"/>
    <p:sldId id="383" r:id="rId45"/>
    <p:sldId id="384" r:id="rId46"/>
    <p:sldId id="445" r:id="rId47"/>
    <p:sldId id="446" r:id="rId48"/>
    <p:sldId id="337" r:id="rId49"/>
    <p:sldId id="371" r:id="rId50"/>
    <p:sldId id="385" r:id="rId51"/>
    <p:sldId id="386" r:id="rId52"/>
    <p:sldId id="428" r:id="rId53"/>
    <p:sldId id="425" r:id="rId54"/>
    <p:sldId id="426" r:id="rId55"/>
    <p:sldId id="372" r:id="rId56"/>
    <p:sldId id="388" r:id="rId57"/>
    <p:sldId id="387" r:id="rId58"/>
    <p:sldId id="429" r:id="rId59"/>
    <p:sldId id="373" r:id="rId60"/>
    <p:sldId id="390" r:id="rId61"/>
    <p:sldId id="392" r:id="rId62"/>
    <p:sldId id="416" r:id="rId63"/>
    <p:sldId id="375" r:id="rId64"/>
    <p:sldId id="393" r:id="rId65"/>
    <p:sldId id="439" r:id="rId66"/>
    <p:sldId id="396" r:id="rId67"/>
    <p:sldId id="397" r:id="rId68"/>
    <p:sldId id="417" r:id="rId69"/>
    <p:sldId id="398" r:id="rId70"/>
    <p:sldId id="431" r:id="rId71"/>
    <p:sldId id="432" r:id="rId72"/>
    <p:sldId id="399" r:id="rId73"/>
    <p:sldId id="442" r:id="rId74"/>
    <p:sldId id="443" r:id="rId75"/>
    <p:sldId id="401" r:id="rId76"/>
    <p:sldId id="402" r:id="rId77"/>
    <p:sldId id="438" r:id="rId78"/>
    <p:sldId id="404" r:id="rId79"/>
    <p:sldId id="418" r:id="rId80"/>
    <p:sldId id="405" r:id="rId81"/>
    <p:sldId id="406" r:id="rId82"/>
    <p:sldId id="407" r:id="rId83"/>
    <p:sldId id="408" r:id="rId84"/>
    <p:sldId id="409" r:id="rId85"/>
    <p:sldId id="419" r:id="rId86"/>
    <p:sldId id="447" r:id="rId87"/>
    <p:sldId id="411" r:id="rId88"/>
    <p:sldId id="412" r:id="rId89"/>
    <p:sldId id="413" r:id="rId90"/>
    <p:sldId id="420" r:id="rId91"/>
    <p:sldId id="421" r:id="rId92"/>
    <p:sldId id="423" r:id="rId93"/>
    <p:sldId id="422" r:id="rId94"/>
    <p:sldId id="424" r:id="rId95"/>
  </p:sldIdLst>
  <p:sldSz cx="9144000" cy="6858000" type="letter"/>
  <p:notesSz cx="6858000" cy="91170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AFD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4079"/>
    <a:srgbClr val="2983D5"/>
    <a:srgbClr val="1CE225"/>
    <a:srgbClr val="F5FB03"/>
    <a:srgbClr val="F3A00B"/>
    <a:srgbClr val="F6FC0E"/>
    <a:srgbClr val="FFCC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5" autoAdjust="0"/>
    <p:restoredTop sz="94660"/>
  </p:normalViewPr>
  <p:slideViewPr>
    <p:cSldViewPr>
      <p:cViewPr varScale="1">
        <p:scale>
          <a:sx n="73" d="100"/>
          <a:sy n="73" d="100"/>
        </p:scale>
        <p:origin x="396" y="72"/>
      </p:cViewPr>
      <p:guideLst>
        <p:guide orient="horz" pos="216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046413" y="8688388"/>
            <a:ext cx="7651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smtClean="0">
                <a:solidFill>
                  <a:schemeClr val="tx1"/>
                </a:solidFill>
              </a:rPr>
              <a:t>Page </a:t>
            </a:r>
            <a:fld id="{37E6F624-CAA5-453C-96B8-E3C0359EEA6A}" type="slidenum">
              <a:rPr lang="en-US" altLang="en-US" sz="12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046413" y="8688388"/>
            <a:ext cx="7651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smtClean="0">
                <a:solidFill>
                  <a:schemeClr val="tx1"/>
                </a:solidFill>
              </a:rPr>
              <a:t>Page </a:t>
            </a:r>
            <a:fld id="{BBE8D803-6268-4B47-8AC9-81B20B773FC0}" type="slidenum">
              <a:rPr lang="en-US" altLang="en-US" sz="12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8575" y="795338"/>
            <a:ext cx="4260850" cy="3195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3081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9030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2627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1069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4990152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40547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13299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251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609600"/>
            <a:ext cx="7162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9035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4811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158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1468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878244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53126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96359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4073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6812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619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783925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55991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48632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7987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722270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17851654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760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606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60361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609600"/>
            <a:ext cx="7162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015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0727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774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3505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89060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31357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94851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18FFD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20113" y="144463"/>
            <a:ext cx="4905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B2AE69E-D713-4CB1-9CC6-899BC3578A50}" type="slidenum">
              <a:rPr lang="en-US" altLang="en-US" sz="2000" b="1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altLang="en-US" sz="2000" b="1" smtClean="0">
              <a:solidFill>
                <a:srgbClr val="FCFEB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ransition>
    <p:random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18FFD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520113" y="144463"/>
            <a:ext cx="4905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AF7F04A-73F9-430E-A5B6-978B94B4445F}" type="slidenum">
              <a:rPr lang="en-US" altLang="en-US" sz="2000" b="1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sz="2000" b="1" smtClean="0">
              <a:solidFill>
                <a:srgbClr val="FCFEB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ransition>
    <p:random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temp\Chemistry%201%20Power%20Point\07M06AN1.avi" TargetMode="External"/><Relationship Id="rId1" Type="http://schemas.microsoft.com/office/2007/relationships/media" Target="file:///C:\temp\Chemistry%201%20Power%20Point\07M06AN1.avi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temp\Chemistry%201%20Power%20Point\07M03AN1.avi" TargetMode="External"/><Relationship Id="rId1" Type="http://schemas.microsoft.com/office/2007/relationships/media" Target="file:///C:\temp\Chemistry%201%20Power%20Point\07M03AN1.avi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temp\Chemistry%201%20Power%20Point\07P07VD1.avi" TargetMode="External"/><Relationship Id="rId1" Type="http://schemas.microsoft.com/office/2007/relationships/media" Target="file:///C:\temp\Chemistry%201%20Power%20Point\07P07VD1.avi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temp\Chemistry%201%20Power%20Point\07M09AN1.avi" TargetMode="External"/><Relationship Id="rId1" Type="http://schemas.microsoft.com/office/2007/relationships/media" Target="file:///C:\temp\Chemistry%201%20Power%20Point\07M09AN1.avi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file:///C:\temp\Chemistry%201%20Power%20Point\07M13AN7.avi" TargetMode="External"/><Relationship Id="rId7" Type="http://schemas.openxmlformats.org/officeDocument/2006/relationships/slideLayout" Target="../slideLayouts/slideLayout15.xml"/><Relationship Id="rId2" Type="http://schemas.openxmlformats.org/officeDocument/2006/relationships/video" Target="file:///C:\temp\Chemistry%201%20Power%20Point\07M13AN6.avi" TargetMode="External"/><Relationship Id="rId1" Type="http://schemas.microsoft.com/office/2007/relationships/media" Target="file:///C:\temp\Chemistry%201%20Power%20Point\07M13AN6.avi" TargetMode="External"/><Relationship Id="rId6" Type="http://schemas.openxmlformats.org/officeDocument/2006/relationships/video" Target="file:///C:\temp\Chemistry%201%20Power%20Point\07M13AND.avi" TargetMode="External"/><Relationship Id="rId5" Type="http://schemas.microsoft.com/office/2007/relationships/media" Target="file:///C:\temp\Chemistry%201%20Power%20Point\07M13AND.avi" TargetMode="External"/><Relationship Id="rId10" Type="http://schemas.openxmlformats.org/officeDocument/2006/relationships/image" Target="../media/image38.png"/><Relationship Id="rId4" Type="http://schemas.openxmlformats.org/officeDocument/2006/relationships/video" Target="file:///C:\temp\Chemistry%201%20Power%20Point\07M13AN7.avi" TargetMode="External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file:///C:\temp\Chemistry%201%20Power%20Point\07M13AN7.avi" TargetMode="External"/><Relationship Id="rId7" Type="http://schemas.openxmlformats.org/officeDocument/2006/relationships/slideLayout" Target="../slideLayouts/slideLayout15.xml"/><Relationship Id="rId2" Type="http://schemas.openxmlformats.org/officeDocument/2006/relationships/video" Target="file:///C:\temp\Chemistry%201%20Power%20Point\07M13AN6.avi" TargetMode="External"/><Relationship Id="rId1" Type="http://schemas.microsoft.com/office/2007/relationships/media" Target="file:///C:\temp\Chemistry%201%20Power%20Point\07M13AN6.avi" TargetMode="External"/><Relationship Id="rId6" Type="http://schemas.openxmlformats.org/officeDocument/2006/relationships/video" Target="file:///C:\temp\Chemistry%201%20Power%20Point\07M13AND.avi" TargetMode="External"/><Relationship Id="rId5" Type="http://schemas.microsoft.com/office/2007/relationships/media" Target="file:///C:\temp\Chemistry%201%20Power%20Point\07M13AND.avi" TargetMode="External"/><Relationship Id="rId10" Type="http://schemas.openxmlformats.org/officeDocument/2006/relationships/image" Target="../media/image38.png"/><Relationship Id="rId4" Type="http://schemas.openxmlformats.org/officeDocument/2006/relationships/video" Target="file:///C:\temp\Chemistry%201%20Power%20Point\07M13AN7.avi" TargetMode="External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temp\Chemistry%201%20Power%20Point\07T04AN1.avi" TargetMode="External"/><Relationship Id="rId1" Type="http://schemas.microsoft.com/office/2007/relationships/media" Target="file:///C:\temp\Chemistry%201%20Power%20Point\07T04AN1.avi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Temp\Chemistry%201%20Power%20Point\billnye.wav" TargetMode="External"/><Relationship Id="rId1" Type="http://schemas.microsoft.com/office/2007/relationships/media" Target="file:///C:\Temp\Chemistry%201%20Power%20Point\billnye.wav" TargetMode="Externa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C:\temp\Chemistry%201%20Power%20Point\07M05VD1.avi" TargetMode="External"/><Relationship Id="rId7" Type="http://schemas.openxmlformats.org/officeDocument/2006/relationships/image" Target="../media/image10.wmf"/><Relationship Id="rId2" Type="http://schemas.openxmlformats.org/officeDocument/2006/relationships/video" Target="file:///C:\temp\Chemistry%201%20Power%20Point\07T04AN1.avi" TargetMode="External"/><Relationship Id="rId1" Type="http://schemas.microsoft.com/office/2007/relationships/media" Target="file:///C:\temp\Chemistry%201%20Power%20Point\07T04AN1.avi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video" Target="file:///C:\temp\Chemistry%201%20Power%20Point\07M05VD1.avi" TargetMode="External"/><Relationship Id="rId9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6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0.png"/><Relationship Id="rId4" Type="http://schemas.openxmlformats.org/officeDocument/2006/relationships/image" Target="../media/image16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2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C:\temp\Chemistry%201%20Power%20Point\07M01AN1.avi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C:\temp\Chemistry%201%20Power%20Point\firework.wav" TargetMode="External"/><Relationship Id="rId1" Type="http://schemas.microsoft.com/office/2007/relationships/media" Target="file:///C:\temp\Chemistry%201%20Power%20Point\firework.wav" TargetMode="Externa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temp\Chemistry%201%20Power%20Point\07M01AN1.avi" TargetMode="External"/><Relationship Id="rId9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hlink"/>
                </a:solidFill>
              </a:rPr>
              <a:t>Modern Atomic Theory</a:t>
            </a:r>
            <a:br>
              <a:rPr lang="en-US" altLang="en-US" sz="4400" smtClean="0">
                <a:solidFill>
                  <a:schemeClr val="hlink"/>
                </a:solidFill>
              </a:rPr>
            </a:br>
            <a:r>
              <a:rPr lang="en-US" altLang="en-US" sz="3200" smtClean="0">
                <a:solidFill>
                  <a:schemeClr val="hlink"/>
                </a:solidFill>
              </a:rPr>
              <a:t>(a.k.a. the electron chapter!)</a:t>
            </a:r>
          </a:p>
        </p:txBody>
      </p:sp>
      <p:pic>
        <p:nvPicPr>
          <p:cNvPr id="5123" name="Picture 11" descr="kenwoodf6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1160463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8" descr="MCBD05210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133600"/>
            <a:ext cx="20605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13" descr="ts-20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32288"/>
            <a:ext cx="4343400" cy="2097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15" descr="pris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343400"/>
            <a:ext cx="334645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17" descr="Zumdahl11_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514600" cy="15176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3810000" y="1524000"/>
            <a:ext cx="2362200" cy="124301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Chemistry 1: Chapters 5, 6, and 7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Chemistry 1 Honors: Chapters 9 &amp; 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Atomic Line Emission Spectra and Niels Bohr</a:t>
            </a:r>
            <a:endParaRPr lang="en-US" sz="44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5867400" cy="3581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Bohr’s greatest contribution to science was in building a simple model of the atom. It was based on an understanding of the</a:t>
            </a:r>
            <a:r>
              <a:rPr lang="en-US" sz="3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 EMISSION SPECTRA</a:t>
            </a:r>
            <a:r>
              <a: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of excited atoms.</a:t>
            </a:r>
          </a:p>
          <a:p>
            <a:pPr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Problem is that the model only works for H</a:t>
            </a:r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093913"/>
            <a:ext cx="1885950" cy="28352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63588" y="5106988"/>
            <a:ext cx="2054225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Niels Bohr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(1885-1962)</a:t>
            </a:r>
            <a:endParaRPr lang="en-US" sz="2400" b="1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Spectrum of White Light</a:t>
            </a:r>
            <a:endParaRPr lang="en-US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868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Line Emission Spectra </a:t>
            </a:r>
            <a:b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of Excited Atoms</a:t>
            </a:r>
            <a:endParaRPr 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010400" cy="19050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000615"/>
                </a:solidFill>
              </a:rPr>
              <a:t>Excited atoms emit light of only certain wavelengths</a:t>
            </a:r>
          </a:p>
          <a:p>
            <a:pPr>
              <a:defRPr/>
            </a:pPr>
            <a:r>
              <a:rPr lang="en-US" sz="2800" smtClean="0">
                <a:solidFill>
                  <a:srgbClr val="000615"/>
                </a:solidFill>
              </a:rPr>
              <a:t>The wavelengths of emitted light depend on the element.</a:t>
            </a:r>
            <a:endParaRPr lang="en-US" sz="2800" smtClean="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60" name="07M06AN1.avi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886200"/>
            <a:ext cx="4705350" cy="2651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video>
          </p:childTnLst>
        </p:cTn>
      </p:par>
    </p:tnLst>
    <p:bldLst>
      <p:bldP spid="235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Spectrum of </a:t>
            </a:r>
            <a:b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Excited Hydrogen Gas</a:t>
            </a:r>
            <a:endParaRPr lang="en-US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962150"/>
            <a:ext cx="911383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43800" cy="9144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Line Spectra of Other Elements</a:t>
            </a:r>
            <a:endParaRPr lang="en-US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447800"/>
            <a:ext cx="8994775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marL="1089025" indent="-1089025"/>
            <a:r>
              <a:rPr lang="en-US" altLang="en-US" smtClean="0"/>
              <a:t>An excited lithium atom emitting a photon of red light to drop to a lower energy state.</a:t>
            </a:r>
          </a:p>
        </p:txBody>
      </p:sp>
      <p:pic>
        <p:nvPicPr>
          <p:cNvPr id="23555" name="Picture 3" descr="Zumdahl11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34400" cy="39052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257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</a:rPr>
              <a:t>Light Spectrum Lab!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6324600" y="457200"/>
            <a:ext cx="198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Slit that allows light inside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019800" y="4114800"/>
            <a:ext cx="3124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Line up the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slit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so that it is parallel with the spectrum tube (light bulb)</a:t>
            </a: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5410200" y="5943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Scale</a:t>
            </a:r>
          </a:p>
        </p:txBody>
      </p:sp>
      <p:pic>
        <p:nvPicPr>
          <p:cNvPr id="24582" name="Picture 13" descr="specscop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49530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8" name="Line 6"/>
          <p:cNvSpPr>
            <a:spLocks noChangeShapeType="1"/>
          </p:cNvSpPr>
          <p:nvPr/>
        </p:nvSpPr>
        <p:spPr bwMode="auto">
          <a:xfrm flipH="1">
            <a:off x="4876800" y="1143000"/>
            <a:ext cx="1447800" cy="2743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 flipH="1" flipV="1">
            <a:off x="4724400" y="4191000"/>
            <a:ext cx="990600" cy="18288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4585" name="Picture 17" descr="SpectrumTube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72415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800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</a:rPr>
              <a:t>Light Spectrum Lab!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876800" cy="5105400"/>
          </a:xfrm>
        </p:spPr>
        <p:txBody>
          <a:bodyPr/>
          <a:lstStyle/>
          <a:p>
            <a:r>
              <a:rPr lang="en-US" altLang="en-US" sz="2200" smtClean="0"/>
              <a:t>Run electricity through various gases, creating light</a:t>
            </a:r>
          </a:p>
          <a:p>
            <a:r>
              <a:rPr lang="en-US" altLang="en-US" sz="2200" smtClean="0"/>
              <a:t>Look at the light using a spectroscope to separate the light into its component colors</a:t>
            </a:r>
          </a:p>
          <a:p>
            <a:r>
              <a:rPr lang="en-US" altLang="en-US" sz="2200" smtClean="0"/>
              <a:t>Using colored pencils, </a:t>
            </a:r>
            <a:r>
              <a:rPr lang="en-US" altLang="en-US" sz="2200" smtClean="0">
                <a:solidFill>
                  <a:srgbClr val="FF0000"/>
                </a:solidFill>
              </a:rPr>
              <a:t>draw </a:t>
            </a:r>
            <a:r>
              <a:rPr lang="en-US" altLang="en-US" sz="2200" smtClean="0"/>
              <a:t>the line spectra </a:t>
            </a:r>
            <a:r>
              <a:rPr lang="en-US" altLang="en-US" sz="2200" smtClean="0">
                <a:solidFill>
                  <a:srgbClr val="FF0000"/>
                </a:solidFill>
              </a:rPr>
              <a:t>(all of the lines) </a:t>
            </a:r>
            <a:r>
              <a:rPr lang="en-US" altLang="en-US" sz="2200" smtClean="0"/>
              <a:t>and determine the wave</a:t>
            </a:r>
            <a:r>
              <a:rPr lang="en-US" altLang="en-US" sz="2200" smtClean="0">
                <a:solidFill>
                  <a:srgbClr val="FF0000"/>
                </a:solidFill>
              </a:rPr>
              <a:t>length</a:t>
            </a:r>
            <a:r>
              <a:rPr lang="en-US" altLang="en-US" sz="2200" smtClean="0"/>
              <a:t> of the </a:t>
            </a:r>
            <a:r>
              <a:rPr lang="en-US" altLang="en-US" sz="2200" smtClean="0">
                <a:solidFill>
                  <a:srgbClr val="FF0000"/>
                </a:solidFill>
              </a:rPr>
              <a:t>three brightest </a:t>
            </a:r>
            <a:r>
              <a:rPr lang="en-US" altLang="en-US" sz="2200" smtClean="0"/>
              <a:t>lines</a:t>
            </a:r>
          </a:p>
          <a:p>
            <a:r>
              <a:rPr lang="en-US" altLang="en-US" sz="2200" smtClean="0"/>
              <a:t>Once you line up the slit with the light, then look to the scale on the right.  You should see the colored lines under the scale.</a:t>
            </a:r>
          </a:p>
        </p:txBody>
      </p:sp>
      <p:pic>
        <p:nvPicPr>
          <p:cNvPr id="25604" name="Picture 4" descr="specscop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05000"/>
            <a:ext cx="3657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797" name="Line 5"/>
          <p:cNvSpPr>
            <a:spLocks noChangeShapeType="1"/>
          </p:cNvSpPr>
          <p:nvPr/>
        </p:nvSpPr>
        <p:spPr bwMode="auto">
          <a:xfrm>
            <a:off x="6172200" y="1219200"/>
            <a:ext cx="9144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5105400" y="0"/>
            <a:ext cx="198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Slit that allows light inside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5181600" y="53340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Eyepiece</a:t>
            </a:r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V="1">
            <a:off x="6248400" y="4648200"/>
            <a:ext cx="6858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7391400" y="5334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Scale</a:t>
            </a:r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>
            <a:off x="7924800" y="10668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90600" y="265113"/>
            <a:ext cx="7162800" cy="1143000"/>
          </a:xfrm>
        </p:spPr>
        <p:txBody>
          <a:bodyPr/>
          <a:lstStyle/>
          <a:p>
            <a:r>
              <a:rPr lang="en-US" altLang="en-US" smtClean="0"/>
              <a:t>What You Should See</a:t>
            </a:r>
          </a:p>
        </p:txBody>
      </p:sp>
      <p:pic>
        <p:nvPicPr>
          <p:cNvPr id="26627" name="Content Placeholder 5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" y="1676400"/>
            <a:ext cx="9097963" cy="4752975"/>
          </a:xfrm>
        </p:spPr>
      </p:pic>
      <p:sp>
        <p:nvSpPr>
          <p:cNvPr id="7" name="TextBox 6"/>
          <p:cNvSpPr txBox="1"/>
          <p:nvPr/>
        </p:nvSpPr>
        <p:spPr>
          <a:xfrm>
            <a:off x="738188" y="5105400"/>
            <a:ext cx="2362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source lined up in slit</a:t>
            </a:r>
          </a:p>
        </p:txBody>
      </p:sp>
      <p:sp>
        <p:nvSpPr>
          <p:cNvPr id="9" name="Down Arrow 8"/>
          <p:cNvSpPr/>
          <p:nvPr/>
        </p:nvSpPr>
        <p:spPr bwMode="auto">
          <a:xfrm rot="12269513">
            <a:off x="1481138" y="4122738"/>
            <a:ext cx="495300" cy="762000"/>
          </a:xfrm>
          <a:prstGeom prst="downArrow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4275138"/>
            <a:ext cx="4191000" cy="1785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Lines under the scale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100nm)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(should be thinner lines – camera shows wider bands)</a:t>
            </a:r>
          </a:p>
        </p:txBody>
      </p:sp>
      <p:sp>
        <p:nvSpPr>
          <p:cNvPr id="14" name="Down Arrow 13"/>
          <p:cNvSpPr/>
          <p:nvPr/>
        </p:nvSpPr>
        <p:spPr bwMode="auto">
          <a:xfrm rot="10800000">
            <a:off x="6527800" y="3478213"/>
            <a:ext cx="292100" cy="533400"/>
          </a:xfrm>
          <a:prstGeom prst="downArrow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6796088" y="3475038"/>
            <a:ext cx="268287" cy="533400"/>
          </a:xfrm>
          <a:prstGeom prst="downArrow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5278438" y="3473450"/>
            <a:ext cx="292100" cy="533400"/>
          </a:xfrm>
          <a:prstGeom prst="downArrow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0800000">
            <a:off x="5761038" y="3475038"/>
            <a:ext cx="292100" cy="533400"/>
          </a:xfrm>
          <a:prstGeom prst="downArrow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0800000">
            <a:off x="6170613" y="3478213"/>
            <a:ext cx="292100" cy="533400"/>
          </a:xfrm>
          <a:prstGeom prst="downArrow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</a:rPr>
              <a:t>Light Spectrum Lab!</a:t>
            </a:r>
          </a:p>
        </p:txBody>
      </p:sp>
      <p:pic>
        <p:nvPicPr>
          <p:cNvPr id="27651" name="Picture 4" descr="spectroscope sca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001000" cy="3367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6" descr="lab report spectr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191000"/>
            <a:ext cx="8229600" cy="207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EB9"/>
          </a:solidFill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ELECTROMAGNETIC RADIATION</a:t>
            </a:r>
            <a:endParaRPr 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46" name="07M03AN1.avi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2362200"/>
            <a:ext cx="4191000" cy="3352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Electric Pickle</a:t>
            </a:r>
            <a:endParaRPr lang="en-US" sz="60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615"/>
                </a:solidFill>
              </a:rPr>
              <a:t>Excited atoms can emit light.</a:t>
            </a:r>
          </a:p>
          <a:p>
            <a:pPr>
              <a:defRPr/>
            </a:pPr>
            <a:r>
              <a:rPr lang="en-US" smtClean="0">
                <a:solidFill>
                  <a:srgbClr val="000615"/>
                </a:solidFill>
              </a:rPr>
              <a:t>Here the solution in a pickle is excited electrically. The Na</a:t>
            </a:r>
            <a:r>
              <a:rPr lang="en-US" baseline="30000" smtClean="0">
                <a:solidFill>
                  <a:srgbClr val="000615"/>
                </a:solidFill>
              </a:rPr>
              <a:t>+</a:t>
            </a:r>
            <a:r>
              <a:rPr lang="en-US" smtClean="0">
                <a:solidFill>
                  <a:srgbClr val="000615"/>
                </a:solidFill>
              </a:rPr>
              <a:t> ions in the pickle juice give off light characteristic of that element.</a:t>
            </a:r>
            <a:endParaRPr lang="en-US" smtClean="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19" name="07P07VD1.avi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86000"/>
            <a:ext cx="4114800" cy="3086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2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2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19"/>
                </p:tgtEl>
              </p:cMediaNode>
            </p:video>
          </p:childTnLst>
        </p:cTn>
      </p:par>
    </p:tnLst>
    <p:bldLst>
      <p:bldP spid="2560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Atomic Spectra</a:t>
            </a:r>
            <a:endParaRPr 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69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39243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85800" y="2286000"/>
            <a:ext cx="74041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One view of atomic structure in early 20th century was that an electron (e-) traveled about the nucleus in an orbit.</a:t>
            </a:r>
          </a:p>
        </p:txBody>
      </p:sp>
      <p:pic>
        <p:nvPicPr>
          <p:cNvPr id="73733" name="07M09AN1.avi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038600"/>
            <a:ext cx="2819400" cy="27447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3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6934200" cy="6096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Atomic Spectra and Bohr</a:t>
            </a:r>
            <a:endParaRPr 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91400" cy="4800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Bohr said classical view is wrong. </a:t>
            </a:r>
          </a:p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Need a new theory — now called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QUANTUM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 MECHANICS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e- can only exist in certain discrete orbits</a:t>
            </a:r>
          </a:p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e- is restricted to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QUANTIZED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energy state (quanta = bundles of energy)</a:t>
            </a:r>
            <a:endParaRPr lang="en-US" sz="3200" smtClean="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1066800"/>
            <a:ext cx="60960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Schrodinger applied idea of e- behaving as a wave to the problem of electrons in atoms.</a:t>
            </a:r>
          </a:p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He developed the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WAVE EQUATION</a:t>
            </a:r>
            <a:endParaRPr lang="en-US" sz="2800" smtClean="0">
              <a:solidFill>
                <a:schemeClr val="hlink"/>
              </a:solidFill>
              <a:latin typeface="Helvetica" charset="0"/>
            </a:endParaRPr>
          </a:p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Solution gives set of math expressions called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WAVE FUNCTIONS, </a:t>
            </a:r>
            <a:r>
              <a:rPr 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</a:t>
            </a:r>
            <a:endParaRPr lang="en-US" sz="2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930400" cy="242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81000" y="4191000"/>
            <a:ext cx="23463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E. Schrodinger</a:t>
            </a:r>
          </a:p>
          <a:p>
            <a:pPr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1887-1961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8382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Quantum or Wave Mechanics</a:t>
            </a:r>
            <a:endParaRPr 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086600" cy="6858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Heisenberg Uncertainty Principle</a:t>
            </a:r>
            <a:endParaRPr 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828800"/>
            <a:ext cx="5105400" cy="47244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Problem of defining nature of electrons in atoms solved by W. Heisenberg.</a:t>
            </a:r>
          </a:p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Cannot simultaneously define the position and momentum (= m•v) of an electron.</a:t>
            </a:r>
          </a:p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We define e- energy exactly but accept limitation that we do not know exact position.</a:t>
            </a:r>
          </a:p>
        </p:txBody>
      </p:sp>
      <p:pic>
        <p:nvPicPr>
          <p:cNvPr id="327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651000"/>
            <a:ext cx="1943100" cy="2451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12763" y="4322763"/>
            <a:ext cx="229711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W. Heisenberg</a:t>
            </a:r>
          </a:p>
          <a:p>
            <a:pPr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1901-1976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Arrangement of Electrons in Atoms</a:t>
            </a:r>
            <a:endParaRPr 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53000"/>
              </a:spcBef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Electrons in atoms are arranged as</a:t>
            </a:r>
          </a:p>
          <a:p>
            <a:pPr>
              <a:spcBef>
                <a:spcPct val="108000"/>
              </a:spcBef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LEVELS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(n)</a:t>
            </a:r>
          </a:p>
          <a:p>
            <a:pPr>
              <a:spcBef>
                <a:spcPct val="150000"/>
              </a:spcBef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SUBLEVELS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(l)</a:t>
            </a:r>
          </a:p>
          <a:p>
            <a:pPr>
              <a:spcBef>
                <a:spcPct val="150000"/>
              </a:spcBef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ORBITALS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(m</a:t>
            </a:r>
            <a:r>
              <a:rPr lang="en-US" sz="28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185348" name="AutoShape 4"/>
          <p:cNvSpPr>
            <a:spLocks noChangeArrowheads="1"/>
          </p:cNvSpPr>
          <p:nvPr/>
        </p:nvSpPr>
        <p:spPr bwMode="auto">
          <a:xfrm rot="16200000" flipH="1">
            <a:off x="2022475" y="3468688"/>
            <a:ext cx="603250" cy="6032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 rot="16200000" flipH="1">
            <a:off x="2022475" y="4611688"/>
            <a:ext cx="603250" cy="6032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379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894013"/>
            <a:ext cx="1655762" cy="32035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3200" smtClean="0"/>
              <a:t>Relative sizes of the spherical 1</a:t>
            </a:r>
            <a:r>
              <a:rPr lang="en-US" altLang="en-US" sz="3200" i="1" smtClean="0"/>
              <a:t>s</a:t>
            </a:r>
            <a:r>
              <a:rPr lang="en-US" altLang="en-US" sz="3200" smtClean="0"/>
              <a:t>, 2</a:t>
            </a:r>
            <a:r>
              <a:rPr lang="en-US" altLang="en-US" sz="3200" i="1" smtClean="0"/>
              <a:t>s</a:t>
            </a:r>
            <a:r>
              <a:rPr lang="en-US" altLang="en-US" sz="3200" smtClean="0"/>
              <a:t>, and 3</a:t>
            </a:r>
            <a:r>
              <a:rPr lang="en-US" altLang="en-US" sz="3200" i="1" smtClean="0"/>
              <a:t>s</a:t>
            </a:r>
            <a:r>
              <a:rPr lang="en-US" altLang="en-US" sz="3200" smtClean="0"/>
              <a:t> orbitals of hydrogen.</a:t>
            </a:r>
          </a:p>
        </p:txBody>
      </p:sp>
      <p:pic>
        <p:nvPicPr>
          <p:cNvPr id="34819" name="Picture 3" descr="Zumdahl11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1438"/>
            <a:ext cx="8382000" cy="50593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143000"/>
          </a:xfrm>
        </p:spPr>
        <p:txBody>
          <a:bodyPr/>
          <a:lstStyle/>
          <a:p>
            <a:pPr algn="l">
              <a:defRPr/>
            </a:pPr>
            <a:r>
              <a:rPr 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Types of Orbitals (</a:t>
            </a:r>
            <a:r>
              <a:rPr 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ScrD" pitchFamily="66" charset="0"/>
              </a:rPr>
              <a:t>l</a:t>
            </a:r>
            <a:r>
              <a:rPr 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n-US" sz="60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7293" name="07M13AN6.avi">
            <a:hlinkClick r:id="" action="ppaction://media"/>
          </p:cNvPr>
          <p:cNvPicPr>
            <a:picLocks noGrp="1" noChangeAspect="1" noChangeArrowheads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2100263" cy="312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95" name="07M13AN7.avi">
            <a:hlinkClick r:id="" action="ppaction://media"/>
          </p:cNvPr>
          <p:cNvPicPr>
            <a:picLocks noGrp="1" noChangeAspect="1" noChangeArrowheads="1"/>
          </p:cNvPicPr>
          <p:nvPr>
            <p:ph sz="quarter" idx="2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209800"/>
            <a:ext cx="2000250" cy="297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5257800"/>
            <a:ext cx="1958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 orbital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429000" y="5257800"/>
            <a:ext cx="1984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 orbital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6400800" y="5257800"/>
            <a:ext cx="1984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 orbital</a:t>
            </a:r>
          </a:p>
        </p:txBody>
      </p:sp>
      <p:pic>
        <p:nvPicPr>
          <p:cNvPr id="97297" name="07M13AND.avi">
            <a:hlinkClick r:id="" action="ppaction://media"/>
          </p:cNvPr>
          <p:cNvPicPr>
            <a:picLocks noGrp="1" noChangeAspect="1" noChangeArrowheads="1"/>
          </p:cNvPicPr>
          <p:nvPr>
            <p:ph sz="quarter" idx="3"/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209800"/>
            <a:ext cx="205105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7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7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3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9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7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97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5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95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7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97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7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97"/>
                </p:tgtEl>
              </p:cMediaNode>
            </p:video>
          </p:childTnLst>
        </p:cTn>
      </p:par>
    </p:tnLst>
    <p:bldLst>
      <p:bldP spid="97283" grpId="0" autoUpdateAnimBg="0"/>
      <p:bldP spid="97284" grpId="0" autoUpdateAnimBg="0"/>
      <p:bldP spid="9728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162800" cy="6858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QUANTUM NUMBERS</a:t>
            </a:r>
            <a:endParaRPr 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shape, size, and energy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of each orbital is a function of 3 quantum numbers which describe the location of an electron within an atom or ion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(principal)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---&gt;   energy level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(orbital) 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---&gt;   shape of orbital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sz="3600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3200" baseline="-25000" smtClean="0">
                <a:solidFill>
                  <a:schemeClr val="hlink"/>
                </a:solidFill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(magnetic)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---&gt;  designates a particular 				suborbital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fourth quantum number is not derived from the wave function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3200" baseline="-25000" smtClean="0">
                <a:solidFill>
                  <a:schemeClr val="hlink"/>
                </a:solidFill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(spin)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	---&gt; spin of the electron 			(clockwise or counterclockwise: ½ or – ½)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533400" y="1295400"/>
            <a:ext cx="7467600" cy="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162800" cy="6858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QUANTUM NUMBERS</a:t>
            </a:r>
            <a:endParaRPr 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So… if two electrons are in the same place at the same time, they must be repelling, so at least the spin quantum number is different!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Pauli Exclusion Principle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says that no two electrons within an atom (or ion) can have the same four quantum numbers.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If two electrons are in the same energy level, the same sublevel, and the same orbital, they must repel.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Think of the 4 quantum numbers as the address of an electron… Country &gt; State &gt; City &gt; Street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533400" y="1295400"/>
            <a:ext cx="7467600" cy="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/>
              <a:t>Electromagnetic radiation.</a:t>
            </a:r>
          </a:p>
        </p:txBody>
      </p:sp>
      <p:pic>
        <p:nvPicPr>
          <p:cNvPr id="7171" name="Picture 3" descr="Zumdahl1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324600" cy="51800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5943600" cy="11430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Energy Levels</a:t>
            </a:r>
            <a:endParaRPr 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467600" cy="4114800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Each energy level has a number called the</a:t>
            </a:r>
            <a:r>
              <a:rPr lang="en-US" sz="36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 QUANTUM NUMBER, n</a:t>
            </a:r>
          </a:p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Currently n can be 1 thru 7, because there are 7 periods on the periodic table</a:t>
            </a:r>
          </a:p>
        </p:txBody>
      </p:sp>
      <p:pic>
        <p:nvPicPr>
          <p:cNvPr id="3891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660400"/>
            <a:ext cx="1866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2755900" y="1600200"/>
            <a:ext cx="5702300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5486400" cy="11430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Energy Levels</a:t>
            </a:r>
            <a:endParaRPr 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660400"/>
            <a:ext cx="1866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2755900" y="1600200"/>
            <a:ext cx="5308600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994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032000"/>
            <a:ext cx="5740400" cy="3589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grpSp>
        <p:nvGrpSpPr>
          <p:cNvPr id="101382" name="Group 6"/>
          <p:cNvGrpSpPr>
            <a:grpSpLocks/>
          </p:cNvGrpSpPr>
          <p:nvPr/>
        </p:nvGrpSpPr>
        <p:grpSpPr bwMode="auto">
          <a:xfrm>
            <a:off x="519113" y="1752600"/>
            <a:ext cx="2046287" cy="736600"/>
            <a:chOff x="327" y="1104"/>
            <a:chExt cx="1289" cy="464"/>
          </a:xfrm>
        </p:grpSpPr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327" y="1104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n = 1</a:t>
              </a:r>
              <a:endParaRPr 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>
              <a:off x="1120" y="1360"/>
              <a:ext cx="496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519113" y="2590800"/>
            <a:ext cx="2046287" cy="638175"/>
            <a:chOff x="327" y="1632"/>
            <a:chExt cx="1289" cy="402"/>
          </a:xfrm>
        </p:grpSpPr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327" y="1632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 = 2</a:t>
              </a:r>
              <a:endParaRPr 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01387" name="Line 11"/>
            <p:cNvSpPr>
              <a:spLocks noChangeShapeType="1"/>
            </p:cNvSpPr>
            <p:nvPr/>
          </p:nvSpPr>
          <p:spPr bwMode="auto">
            <a:xfrm>
              <a:off x="1120" y="1888"/>
              <a:ext cx="496" cy="6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01388" name="Group 12"/>
          <p:cNvGrpSpPr>
            <a:grpSpLocks/>
          </p:cNvGrpSpPr>
          <p:nvPr/>
        </p:nvGrpSpPr>
        <p:grpSpPr bwMode="auto">
          <a:xfrm>
            <a:off x="519113" y="3352800"/>
            <a:ext cx="2122487" cy="638175"/>
            <a:chOff x="327" y="2112"/>
            <a:chExt cx="1337" cy="402"/>
          </a:xfrm>
        </p:grpSpPr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327" y="2112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 = 3</a:t>
              </a:r>
              <a:endParaRPr 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01390" name="Line 14"/>
            <p:cNvSpPr>
              <a:spLocks noChangeShapeType="1"/>
            </p:cNvSpPr>
            <p:nvPr/>
          </p:nvSpPr>
          <p:spPr bwMode="auto">
            <a:xfrm flipV="1">
              <a:off x="1120" y="2208"/>
              <a:ext cx="544" cy="9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01391" name="Group 15"/>
          <p:cNvGrpSpPr>
            <a:grpSpLocks/>
          </p:cNvGrpSpPr>
          <p:nvPr/>
        </p:nvGrpSpPr>
        <p:grpSpPr bwMode="auto">
          <a:xfrm>
            <a:off x="519113" y="3886200"/>
            <a:ext cx="2122487" cy="790575"/>
            <a:chOff x="327" y="2448"/>
            <a:chExt cx="1337" cy="498"/>
          </a:xfrm>
        </p:grpSpPr>
        <p:sp>
          <p:nvSpPr>
            <p:cNvPr id="101392" name="Rectangle 16"/>
            <p:cNvSpPr>
              <a:spLocks noChangeArrowheads="1"/>
            </p:cNvSpPr>
            <p:nvPr/>
          </p:nvSpPr>
          <p:spPr bwMode="auto">
            <a:xfrm>
              <a:off x="327" y="2544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>
                  <a:solidFill>
                    <a:srgbClr val="2108B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 = 4</a:t>
              </a:r>
              <a:endParaRPr 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01393" name="Line 17"/>
            <p:cNvSpPr>
              <a:spLocks noChangeShapeType="1"/>
            </p:cNvSpPr>
            <p:nvPr/>
          </p:nvSpPr>
          <p:spPr bwMode="auto">
            <a:xfrm flipV="1">
              <a:off x="1120" y="2448"/>
              <a:ext cx="544" cy="288"/>
            </a:xfrm>
            <a:prstGeom prst="line">
              <a:avLst/>
            </a:prstGeom>
            <a:noFill/>
            <a:ln w="50800">
              <a:solidFill>
                <a:srgbClr val="2108B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153400" cy="1143000"/>
          </a:xfrm>
        </p:spPr>
        <p:txBody>
          <a:bodyPr/>
          <a:lstStyle/>
          <a:p>
            <a:r>
              <a:rPr lang="en-US" altLang="en-US" sz="4400" smtClean="0">
                <a:solidFill>
                  <a:srgbClr val="F6FC0E"/>
                </a:solidFill>
                <a:latin typeface="Comic Sans MS" panose="030F0702030302020204" pitchFamily="66" charset="0"/>
              </a:rPr>
              <a:t>Types of Orbitals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most probable area to find these electrons takes on a shape</a:t>
            </a:r>
          </a:p>
          <a:p>
            <a:pPr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 far, we have 4 shapes.  They are named s, p, d, and f. </a:t>
            </a:r>
          </a:p>
          <a:p>
            <a:pPr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more than 2 e- assigned to an orbital – one spins clockwise, one spins counterclockwise</a:t>
            </a:r>
          </a:p>
          <a:p>
            <a:pPr>
              <a:defRPr/>
            </a:pPr>
            <a:endParaRPr lang="en-US" sz="32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143000"/>
          </a:xfrm>
        </p:spPr>
        <p:txBody>
          <a:bodyPr/>
          <a:lstStyle/>
          <a:p>
            <a:pPr algn="l">
              <a:defRPr/>
            </a:pPr>
            <a:r>
              <a:rPr 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Types of Orbitals (</a:t>
            </a:r>
            <a:r>
              <a:rPr 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ScrD" pitchFamily="66" charset="0"/>
              </a:rPr>
              <a:t>l</a:t>
            </a:r>
            <a:r>
              <a:rPr 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n-US" sz="60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7293" name="07M13AN6.avi">
            <a:hlinkClick r:id="" action="ppaction://media"/>
          </p:cNvPr>
          <p:cNvPicPr>
            <a:picLocks noGrp="1" noChangeAspect="1" noChangeArrowheads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2100263" cy="312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95" name="07M13AN7.avi">
            <a:hlinkClick r:id="" action="ppaction://media"/>
          </p:cNvPr>
          <p:cNvPicPr>
            <a:picLocks noGrp="1" noChangeAspect="1" noChangeArrowheads="1"/>
          </p:cNvPicPr>
          <p:nvPr>
            <p:ph sz="quarter" idx="2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209800"/>
            <a:ext cx="2000250" cy="297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5257800"/>
            <a:ext cx="1958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 orbital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429000" y="5257800"/>
            <a:ext cx="1984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 orbital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6400800" y="5257800"/>
            <a:ext cx="1984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 orbital</a:t>
            </a:r>
          </a:p>
        </p:txBody>
      </p:sp>
      <p:pic>
        <p:nvPicPr>
          <p:cNvPr id="97297" name="07M13AND.avi">
            <a:hlinkClick r:id="" action="ppaction://media"/>
          </p:cNvPr>
          <p:cNvPicPr>
            <a:picLocks noGrp="1" noChangeAspect="1" noChangeArrowheads="1"/>
          </p:cNvPicPr>
          <p:nvPr>
            <p:ph sz="quarter" idx="3"/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209800"/>
            <a:ext cx="205105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7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7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3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9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7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97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5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95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7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97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7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97"/>
                </p:tgtEl>
              </p:cMediaNode>
            </p:video>
          </p:childTnLst>
        </p:cTn>
      </p:par>
    </p:tnLst>
    <p:bldLst>
      <p:bldP spid="97283" grpId="0" autoUpdateAnimBg="0"/>
      <p:bldP spid="97284" grpId="0" autoUpdateAnimBg="0"/>
      <p:bldP spid="9728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47800"/>
            <a:ext cx="8123237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6858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 Orbitals</a:t>
            </a:r>
            <a:endParaRPr lang="en-US" sz="400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4876800"/>
            <a:ext cx="7162800" cy="121920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three</a:t>
            </a:r>
            <a:r>
              <a:rPr lang="en-US" sz="2800" b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 orbitals lie 90</a:t>
            </a:r>
            <a:r>
              <a:rPr lang="en-US" sz="2800" b="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800" b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apart in space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shapes and labels of the </a:t>
            </a:r>
            <a:r>
              <a:rPr lang="en-US" altLang="en-US" smtClean="0">
                <a:solidFill>
                  <a:srgbClr val="FF0000"/>
                </a:solidFill>
              </a:rPr>
              <a:t>five</a:t>
            </a:r>
            <a:r>
              <a:rPr lang="en-US" altLang="en-US" smtClean="0"/>
              <a:t> 3</a:t>
            </a:r>
            <a:r>
              <a:rPr lang="en-US" altLang="en-US" i="1" smtClean="0"/>
              <a:t>d</a:t>
            </a:r>
            <a:r>
              <a:rPr lang="en-US" altLang="en-US" smtClean="0"/>
              <a:t> orbitals.</a:t>
            </a:r>
          </a:p>
        </p:txBody>
      </p:sp>
      <p:pic>
        <p:nvPicPr>
          <p:cNvPr id="44035" name="Picture 3" descr="Zumdahl11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8238"/>
            <a:ext cx="8686800" cy="2076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28600" y="1981200"/>
            <a:ext cx="5486400" cy="60960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>
          <a:solidFill>
            <a:srgbClr val="DBFFB8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 Orbitals</a:t>
            </a:r>
            <a:endParaRPr lang="en-US" sz="440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791200" cy="1066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f sublevel with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7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orbitals</a:t>
            </a:r>
          </a:p>
        </p:txBody>
      </p:sp>
      <p:pic>
        <p:nvPicPr>
          <p:cNvPr id="45061" name="Picture 8" descr="forbit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905000"/>
            <a:ext cx="2846388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800" smtClean="0">
                <a:solidFill>
                  <a:srgbClr val="F6FC0E"/>
                </a:solidFill>
                <a:latin typeface="Comic Sans MS" panose="030F0702030302020204" pitchFamily="66" charset="0"/>
              </a:rPr>
              <a:t>Diagonal Rule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572000"/>
          </a:xfrm>
        </p:spPr>
        <p:txBody>
          <a:bodyPr/>
          <a:lstStyle/>
          <a:p>
            <a:r>
              <a:rPr lang="en-US" altLang="en-US" sz="2800" smtClean="0"/>
              <a:t>Must be able to write it for the test! This will be question #1 !  Without it, you will not get correct answers !</a:t>
            </a:r>
          </a:p>
          <a:p>
            <a:r>
              <a:rPr lang="en-US" altLang="en-US" sz="2800" smtClean="0"/>
              <a:t>The diagonal rule is a </a:t>
            </a:r>
            <a:r>
              <a:rPr lang="en-US" altLang="en-US" sz="2800" i="1" smtClean="0"/>
              <a:t>memory device</a:t>
            </a:r>
            <a:r>
              <a:rPr lang="en-US" altLang="en-US" sz="2800" smtClean="0"/>
              <a:t> that helps you remember the order of the filling of the orbitals from </a:t>
            </a:r>
            <a:r>
              <a:rPr lang="en-US" altLang="en-US" sz="2800" smtClean="0">
                <a:solidFill>
                  <a:schemeClr val="hlink"/>
                </a:solidFill>
              </a:rPr>
              <a:t>lowest energy to highest energy</a:t>
            </a:r>
          </a:p>
          <a:p>
            <a:r>
              <a:rPr lang="en-US" altLang="en-US" sz="2800" smtClean="0">
                <a:solidFill>
                  <a:schemeClr val="hlink"/>
                </a:solidFill>
              </a:rPr>
              <a:t>Aufbau principle</a:t>
            </a:r>
            <a:r>
              <a:rPr lang="en-US" altLang="en-US" sz="2800" smtClean="0"/>
              <a:t> states that electrons fill from the lowest possible energy to the highest energy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4" name="Line 22"/>
          <p:cNvSpPr>
            <a:spLocks noChangeShapeType="1"/>
          </p:cNvSpPr>
          <p:nvPr/>
        </p:nvSpPr>
        <p:spPr bwMode="auto">
          <a:xfrm flipH="1">
            <a:off x="304800" y="609600"/>
            <a:ext cx="1676400" cy="1371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6942" name="Line 30"/>
          <p:cNvSpPr>
            <a:spLocks noChangeShapeType="1"/>
          </p:cNvSpPr>
          <p:nvPr/>
        </p:nvSpPr>
        <p:spPr bwMode="auto">
          <a:xfrm flipH="1">
            <a:off x="1600200" y="3810000"/>
            <a:ext cx="3733800" cy="28194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6941" name="Line 29"/>
          <p:cNvSpPr>
            <a:spLocks noChangeShapeType="1"/>
          </p:cNvSpPr>
          <p:nvPr/>
        </p:nvSpPr>
        <p:spPr bwMode="auto">
          <a:xfrm flipH="1">
            <a:off x="609600" y="3429000"/>
            <a:ext cx="4038600" cy="3048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6940" name="Line 28"/>
          <p:cNvSpPr>
            <a:spLocks noChangeShapeType="1"/>
          </p:cNvSpPr>
          <p:nvPr/>
        </p:nvSpPr>
        <p:spPr bwMode="auto">
          <a:xfrm flipH="1">
            <a:off x="381000" y="3048000"/>
            <a:ext cx="3810000" cy="2895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6939" name="Line 27"/>
          <p:cNvSpPr>
            <a:spLocks noChangeShapeType="1"/>
          </p:cNvSpPr>
          <p:nvPr/>
        </p:nvSpPr>
        <p:spPr bwMode="auto">
          <a:xfrm flipH="1">
            <a:off x="304800" y="2514600"/>
            <a:ext cx="3429000" cy="2667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6938" name="Line 26"/>
          <p:cNvSpPr>
            <a:spLocks noChangeShapeType="1"/>
          </p:cNvSpPr>
          <p:nvPr/>
        </p:nvSpPr>
        <p:spPr bwMode="auto">
          <a:xfrm flipH="1">
            <a:off x="152400" y="1981200"/>
            <a:ext cx="3276600" cy="2514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6937" name="Line 25"/>
          <p:cNvSpPr>
            <a:spLocks noChangeShapeType="1"/>
          </p:cNvSpPr>
          <p:nvPr/>
        </p:nvSpPr>
        <p:spPr bwMode="auto">
          <a:xfrm flipH="1">
            <a:off x="381000" y="1447800"/>
            <a:ext cx="2590800" cy="1981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6936" name="Line 24"/>
          <p:cNvSpPr>
            <a:spLocks noChangeShapeType="1"/>
          </p:cNvSpPr>
          <p:nvPr/>
        </p:nvSpPr>
        <p:spPr bwMode="auto">
          <a:xfrm flipH="1">
            <a:off x="304800" y="1066800"/>
            <a:ext cx="2057400" cy="1600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434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</a:rPr>
              <a:t>Diagonal Rule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066800" y="990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1066800" y="25908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     3p     3d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1066800" y="1752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     2p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1066800" y="34290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     4p     4d     4f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1066800" y="42672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     5p     5d     5f     5g?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1066800" y="51054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     6p     6d     6f     6g?    6h?</a:t>
            </a:r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1066800" y="5867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     7p     7d     7f     7g?    7h?    7i?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3810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7</a:t>
            </a:r>
          </a:p>
        </p:txBody>
      </p:sp>
      <p:pic>
        <p:nvPicPr>
          <p:cNvPr id="166932" name="MSSN59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4495800" y="762000"/>
            <a:ext cx="46482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Steps: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Write the energy levels top to bottom.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Write the orbitals in s, p, d, f order.  Write the same number of orbitals as the energy level.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Draw diagonal lines from the top right to the bottom left.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get the correct order, </a:t>
            </a:r>
            <a:br>
              <a:rPr 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i="1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follow the arrows!</a:t>
            </a:r>
          </a:p>
        </p:txBody>
      </p:sp>
      <p:sp>
        <p:nvSpPr>
          <p:cNvPr id="166943" name="Text Box 31"/>
          <p:cNvSpPr txBox="1">
            <a:spLocks noChangeArrowheads="1"/>
          </p:cNvSpPr>
          <p:nvPr/>
        </p:nvSpPr>
        <p:spPr bwMode="auto">
          <a:xfrm>
            <a:off x="6477000" y="3810000"/>
            <a:ext cx="2667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3A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By this point, we are past the current periodic table so we can stop.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8" fill="hold"/>
                                        <p:tgtEl>
                                          <p:spTgt spid="166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32"/>
                </p:tgtEl>
              </p:cMediaNode>
            </p:audio>
          </p:childTnLst>
        </p:cTn>
      </p:par>
    </p:tnLst>
    <p:bldLst>
      <p:bldP spid="166918" grpId="0"/>
      <p:bldP spid="166920" grpId="0"/>
      <p:bldP spid="166919" grpId="0"/>
      <p:bldP spid="166921" grpId="0"/>
      <p:bldP spid="166922" grpId="0"/>
      <p:bldP spid="166923" grpId="0"/>
      <p:bldP spid="166924" grpId="0"/>
      <p:bldP spid="166917" grpId="0"/>
      <p:bldP spid="1669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</a:rPr>
              <a:t>Why are d and f orbitals always in lower energy levels?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d and f orbitals require LARGE amounts of energy</a:t>
            </a:r>
          </a:p>
          <a:p>
            <a:r>
              <a:rPr lang="en-US" altLang="en-US" sz="2800" smtClean="0"/>
              <a:t>It takes less energy to skip a d or f orbital than it does to go up a level</a:t>
            </a:r>
          </a:p>
          <a:p>
            <a:pPr>
              <a:buFontTx/>
              <a:buNone/>
            </a:pPr>
            <a:r>
              <a:rPr lang="en-US" altLang="en-US" sz="2800" smtClean="0"/>
              <a:t>This is the reason for the diagonal rule! BE SURE TO FOLLOW THE ARROWS IN ORDER!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Electromagnetic Radiation</a:t>
            </a:r>
            <a:endParaRPr 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6705600" cy="4114800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Most subatomic particles behave as PARTICLES and obey the physics of waves.</a:t>
            </a: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82" name="07T04AN1.avi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352800"/>
            <a:ext cx="4457700" cy="2444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82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996950" y="3505200"/>
            <a:ext cx="7842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1524000" y="3130550"/>
            <a:ext cx="0" cy="318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920750" y="4876800"/>
            <a:ext cx="791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600200" y="2971800"/>
            <a:ext cx="17637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 orbitals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5334000" y="2971800"/>
            <a:ext cx="17827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 orbitals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0" y="3581400"/>
            <a:ext cx="1450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Number of</a:t>
            </a:r>
          </a:p>
          <a:p>
            <a:pPr>
              <a:defRPr/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orbitals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4953000"/>
            <a:ext cx="1524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Number of electrons</a:t>
            </a: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201863" y="3597275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4038600" y="3657600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2108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5867400" y="3657600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2201863" y="5121275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4038600" y="5105400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2108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5715000" y="5105400"/>
            <a:ext cx="8604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3505200" y="2971800"/>
            <a:ext cx="17827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2108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 orbitals</a:t>
            </a: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7239000" y="2971800"/>
            <a:ext cx="16843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 orbitals</a:t>
            </a:r>
          </a:p>
        </p:txBody>
      </p: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7772400" y="3657600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7467600" y="5105400"/>
            <a:ext cx="8604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</a:t>
            </a:r>
          </a:p>
        </p:txBody>
      </p:sp>
      <p:sp>
        <p:nvSpPr>
          <p:cNvPr id="99359" name="Text Box 31"/>
          <p:cNvSpPr txBox="1">
            <a:spLocks noChangeArrowheads="1"/>
          </p:cNvSpPr>
          <p:nvPr/>
        </p:nvSpPr>
        <p:spPr bwMode="auto">
          <a:xfrm>
            <a:off x="304800" y="2286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How many electrons can be in a sublevel?</a:t>
            </a: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685800" y="1447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Remember:  A maximum of two electrons can be placed in an orbital.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3" grpId="0" autoUpdateAnimBg="0"/>
      <p:bldP spid="99344" grpId="0" autoUpdateAnimBg="0"/>
      <p:bldP spid="99345" grpId="0" autoUpdateAnimBg="0"/>
      <p:bldP spid="99346" grpId="0" autoUpdateAnimBg="0"/>
      <p:bldP spid="99347" grpId="0" autoUpdateAnimBg="0"/>
      <p:bldP spid="99348" grpId="0" autoUpdateAnimBg="0"/>
      <p:bldP spid="99355" grpId="0" autoUpdateAnimBg="0"/>
      <p:bldP spid="9935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Electron Configurations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smtClean="0"/>
              <a:t>A list of all the electrons in an atom (or ion)</a:t>
            </a:r>
          </a:p>
          <a:p>
            <a:r>
              <a:rPr lang="en-US" altLang="en-US" sz="2800" smtClean="0"/>
              <a:t>Must go in order (Aufbau principle)</a:t>
            </a:r>
          </a:p>
          <a:p>
            <a:r>
              <a:rPr lang="en-US" altLang="en-US" sz="2800" smtClean="0"/>
              <a:t>2 electrons per orbital, maximum</a:t>
            </a:r>
          </a:p>
          <a:p>
            <a:r>
              <a:rPr lang="en-US" altLang="en-US" sz="2800" smtClean="0"/>
              <a:t>Electron configurations are used to determine the number of electrons in the outermost energy level.  These are called </a:t>
            </a:r>
            <a:r>
              <a:rPr lang="en-US" altLang="en-US" sz="2800" i="1" smtClean="0">
                <a:solidFill>
                  <a:schemeClr val="hlink"/>
                </a:solidFill>
              </a:rPr>
              <a:t>valence electrons</a:t>
            </a:r>
            <a:r>
              <a:rPr lang="en-US" altLang="en-US" sz="2800" smtClean="0"/>
              <a:t>.</a:t>
            </a:r>
          </a:p>
          <a:p>
            <a:r>
              <a:rPr lang="en-US" altLang="en-US" sz="2800" smtClean="0"/>
              <a:t>The number of valence electrons determines how many and to what this atom (or ion) can bond to in order to make a molecule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895600" y="5943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1s</a:t>
            </a:r>
            <a:r>
              <a:rPr 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2s</a:t>
            </a:r>
            <a:r>
              <a:rPr 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2p</a:t>
            </a:r>
            <a:r>
              <a:rPr 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3s</a:t>
            </a:r>
            <a:r>
              <a:rPr 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…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etc.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Electron Configurations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295400"/>
            <a:ext cx="43434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0" smtClean="0"/>
              <a:t>2p</a:t>
            </a:r>
            <a:r>
              <a:rPr lang="en-US" altLang="en-US" sz="20000" baseline="30000" smtClean="0"/>
              <a:t>4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52400" y="4114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Energy Level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3276600" y="48006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Sublevel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324600" y="3352800"/>
            <a:ext cx="2590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Number of electrons in the sublevel</a:t>
            </a:r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V="1">
            <a:off x="1371600" y="3581400"/>
            <a:ext cx="838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V="1">
            <a:off x="4114800" y="4267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 flipH="1" flipV="1">
            <a:off x="5791200" y="2971800"/>
            <a:ext cx="5334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228600" y="55626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1s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2s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2p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3s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3p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4s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3d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10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4p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5s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4d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10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5p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6s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4f</a:t>
            </a:r>
            <a:r>
              <a:rPr 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14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…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etc.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Let’s Try It!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638800"/>
          </a:xfrm>
        </p:spPr>
        <p:txBody>
          <a:bodyPr/>
          <a:lstStyle/>
          <a:p>
            <a:r>
              <a:rPr lang="en-US" altLang="en-US" sz="3600" smtClean="0"/>
              <a:t>Write the electron configuration for the following elements:</a:t>
            </a:r>
          </a:p>
          <a:p>
            <a:pPr lvl="1">
              <a:buFontTx/>
              <a:buNone/>
            </a:pPr>
            <a:r>
              <a:rPr lang="en-US" altLang="en-US" sz="3600" smtClean="0"/>
              <a:t>H</a:t>
            </a:r>
          </a:p>
          <a:p>
            <a:pPr lvl="1">
              <a:buFontTx/>
              <a:buNone/>
            </a:pPr>
            <a:r>
              <a:rPr lang="en-US" altLang="en-US" sz="3600" smtClean="0"/>
              <a:t>Li</a:t>
            </a:r>
          </a:p>
          <a:p>
            <a:pPr lvl="1">
              <a:buFontTx/>
              <a:buNone/>
            </a:pPr>
            <a:r>
              <a:rPr lang="en-US" altLang="en-US" sz="3600" smtClean="0"/>
              <a:t>N</a:t>
            </a:r>
          </a:p>
          <a:p>
            <a:pPr lvl="1">
              <a:buFontTx/>
              <a:buNone/>
            </a:pPr>
            <a:r>
              <a:rPr lang="en-US" altLang="en-US" sz="3600" smtClean="0"/>
              <a:t>Ne</a:t>
            </a:r>
          </a:p>
          <a:p>
            <a:pPr lvl="1">
              <a:buFontTx/>
              <a:buNone/>
            </a:pPr>
            <a:r>
              <a:rPr lang="en-US" altLang="en-US" sz="3600" smtClean="0"/>
              <a:t>K</a:t>
            </a:r>
          </a:p>
          <a:p>
            <a:pPr lvl="1">
              <a:buFontTx/>
              <a:buNone/>
            </a:pPr>
            <a:r>
              <a:rPr lang="en-US" altLang="en-US" sz="3600" smtClean="0"/>
              <a:t>Zn</a:t>
            </a:r>
          </a:p>
          <a:p>
            <a:pPr lvl="1">
              <a:buFontTx/>
              <a:buNone/>
            </a:pPr>
            <a:r>
              <a:rPr lang="en-US" altLang="en-US" sz="3600" smtClean="0"/>
              <a:t>Pb</a:t>
            </a:r>
          </a:p>
          <a:p>
            <a:pPr lvl="1"/>
            <a:endParaRPr lang="en-US" altLang="en-US" sz="3600" smtClean="0"/>
          </a:p>
          <a:p>
            <a:pPr lvl="1"/>
            <a:endParaRPr lang="en-US" altLang="en-US" smtClean="0"/>
          </a:p>
        </p:txBody>
      </p:sp>
      <p:pic>
        <p:nvPicPr>
          <p:cNvPr id="168964" name="billnye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8" fill="hold"/>
                                        <p:tgtEl>
                                          <p:spTgt spid="168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96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3A00B"/>
                </a:solidFill>
              </a:rPr>
              <a:t>Let’s Try It!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638800"/>
          </a:xfrm>
        </p:spPr>
        <p:txBody>
          <a:bodyPr/>
          <a:lstStyle/>
          <a:p>
            <a:r>
              <a:rPr lang="en-US" altLang="en-US" sz="3600" smtClean="0"/>
              <a:t>Write the electron configuration for the following elements:</a:t>
            </a:r>
          </a:p>
          <a:p>
            <a:pPr lvl="1">
              <a:buFontTx/>
              <a:buNone/>
            </a:pPr>
            <a:r>
              <a:rPr lang="en-US" altLang="en-US" sz="3200" smtClean="0"/>
              <a:t>H		</a:t>
            </a:r>
            <a:r>
              <a:rPr lang="en-US" altLang="en-US" sz="3200" smtClean="0">
                <a:solidFill>
                  <a:schemeClr val="bg1"/>
                </a:solidFill>
              </a:rPr>
              <a:t>1s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</a:t>
            </a:r>
          </a:p>
          <a:p>
            <a:pPr lvl="1">
              <a:buFontTx/>
              <a:buNone/>
            </a:pPr>
            <a:r>
              <a:rPr lang="en-US" altLang="en-US" sz="3200" smtClean="0"/>
              <a:t>Li 	</a:t>
            </a:r>
            <a:r>
              <a:rPr lang="en-US" altLang="en-US" sz="3200" smtClean="0">
                <a:solidFill>
                  <a:schemeClr val="bg1"/>
                </a:solidFill>
              </a:rPr>
              <a:t>1s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2s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</a:t>
            </a:r>
          </a:p>
          <a:p>
            <a:pPr lvl="1">
              <a:buFontTx/>
              <a:buNone/>
            </a:pPr>
            <a:r>
              <a:rPr lang="en-US" altLang="en-US" sz="3200" smtClean="0"/>
              <a:t>N		</a:t>
            </a:r>
            <a:r>
              <a:rPr lang="en-US" altLang="en-US" sz="3200" smtClean="0">
                <a:solidFill>
                  <a:schemeClr val="bg1"/>
                </a:solidFill>
              </a:rPr>
              <a:t>1s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2s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2p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3</a:t>
            </a:r>
          </a:p>
          <a:p>
            <a:pPr lvl="1">
              <a:buFontTx/>
              <a:buNone/>
            </a:pPr>
            <a:r>
              <a:rPr lang="en-US" altLang="en-US" sz="3200" smtClean="0"/>
              <a:t>Ne	</a:t>
            </a:r>
            <a:r>
              <a:rPr lang="en-US" altLang="en-US" sz="3200" smtClean="0">
                <a:solidFill>
                  <a:schemeClr val="bg1"/>
                </a:solidFill>
              </a:rPr>
              <a:t>1s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2s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2p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6</a:t>
            </a:r>
          </a:p>
          <a:p>
            <a:pPr lvl="1">
              <a:buFontTx/>
              <a:buNone/>
            </a:pPr>
            <a:r>
              <a:rPr lang="en-US" altLang="en-US" sz="3200" smtClean="0"/>
              <a:t>K		</a:t>
            </a:r>
            <a:r>
              <a:rPr lang="en-US" altLang="en-US" sz="3200" smtClean="0">
                <a:solidFill>
                  <a:schemeClr val="bg1"/>
                </a:solidFill>
              </a:rPr>
              <a:t>1s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2s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2p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6</a:t>
            </a:r>
            <a:r>
              <a:rPr lang="en-US" altLang="en-US" sz="3200" smtClean="0">
                <a:solidFill>
                  <a:schemeClr val="bg1"/>
                </a:solidFill>
              </a:rPr>
              <a:t> 3s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3p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6</a:t>
            </a:r>
            <a:r>
              <a:rPr lang="en-US" altLang="en-US" sz="3200" smtClean="0">
                <a:solidFill>
                  <a:schemeClr val="bg1"/>
                </a:solidFill>
              </a:rPr>
              <a:t> 4s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</a:t>
            </a:r>
          </a:p>
          <a:p>
            <a:pPr lvl="1">
              <a:buFontTx/>
              <a:buNone/>
            </a:pPr>
            <a:r>
              <a:rPr lang="en-US" altLang="en-US" sz="3200" smtClean="0"/>
              <a:t>Zn	</a:t>
            </a:r>
            <a:r>
              <a:rPr lang="en-US" altLang="en-US" sz="3200" smtClean="0">
                <a:solidFill>
                  <a:schemeClr val="bg1"/>
                </a:solidFill>
              </a:rPr>
              <a:t>1s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2s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2p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6</a:t>
            </a:r>
            <a:r>
              <a:rPr lang="en-US" altLang="en-US" sz="3200" smtClean="0">
                <a:solidFill>
                  <a:schemeClr val="bg1"/>
                </a:solidFill>
              </a:rPr>
              <a:t> 3s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3p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6</a:t>
            </a:r>
            <a:r>
              <a:rPr lang="en-US" altLang="en-US" sz="3200" smtClean="0">
                <a:solidFill>
                  <a:schemeClr val="bg1"/>
                </a:solidFill>
              </a:rPr>
              <a:t> 4s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3d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10</a:t>
            </a:r>
          </a:p>
          <a:p>
            <a:pPr lvl="1">
              <a:buFontTx/>
              <a:buNone/>
            </a:pPr>
            <a:r>
              <a:rPr lang="en-US" altLang="en-US" sz="3200" smtClean="0"/>
              <a:t>Pb	</a:t>
            </a:r>
            <a:r>
              <a:rPr lang="en-US" altLang="en-US" sz="3200" smtClean="0">
                <a:solidFill>
                  <a:schemeClr val="bg1"/>
                </a:solidFill>
              </a:rPr>
              <a:t>1s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2s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2p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6</a:t>
            </a:r>
            <a:r>
              <a:rPr lang="en-US" altLang="en-US" sz="3200" smtClean="0">
                <a:solidFill>
                  <a:schemeClr val="bg1"/>
                </a:solidFill>
              </a:rPr>
              <a:t> 3s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3p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6</a:t>
            </a:r>
            <a:r>
              <a:rPr lang="en-US" altLang="en-US" sz="3200" smtClean="0">
                <a:solidFill>
                  <a:schemeClr val="bg1"/>
                </a:solidFill>
              </a:rPr>
              <a:t> 4s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3d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10</a:t>
            </a:r>
            <a:r>
              <a:rPr lang="en-US" altLang="en-US" sz="3200" smtClean="0">
                <a:solidFill>
                  <a:schemeClr val="bg1"/>
                </a:solidFill>
              </a:rPr>
              <a:t> 4p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6</a:t>
            </a:r>
            <a:r>
              <a:rPr lang="en-US" altLang="en-US" sz="3200" smtClean="0">
                <a:solidFill>
                  <a:schemeClr val="bg1"/>
                </a:solidFill>
              </a:rPr>
              <a:t> 5s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4d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10</a:t>
            </a:r>
            <a:r>
              <a:rPr lang="en-US" altLang="en-US" sz="3200" smtClean="0">
                <a:solidFill>
                  <a:schemeClr val="bg1"/>
                </a:solidFill>
              </a:rPr>
              <a:t> 5p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6</a:t>
            </a:r>
            <a:r>
              <a:rPr lang="en-US" altLang="en-US" sz="3200" smtClean="0">
                <a:solidFill>
                  <a:schemeClr val="bg1"/>
                </a:solidFill>
              </a:rPr>
              <a:t> 6s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4f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14</a:t>
            </a:r>
            <a:r>
              <a:rPr lang="en-US" altLang="en-US" sz="3200" smtClean="0">
                <a:solidFill>
                  <a:schemeClr val="bg1"/>
                </a:solidFill>
              </a:rPr>
              <a:t> 5d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10</a:t>
            </a:r>
            <a:r>
              <a:rPr lang="en-US" altLang="en-US" sz="3200" smtClean="0">
                <a:solidFill>
                  <a:schemeClr val="bg1"/>
                </a:solidFill>
              </a:rPr>
              <a:t> 6p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Write the electron configurations for:</a:t>
            </a:r>
          </a:p>
          <a:p>
            <a:pPr marL="0" indent="0">
              <a:buNone/>
            </a:pPr>
            <a:r>
              <a:rPr lang="en-US" sz="5400" dirty="0"/>
              <a:t>B, Si, Mg, Fe, </a:t>
            </a:r>
            <a:r>
              <a:rPr lang="en-US" sz="5400" dirty="0" err="1"/>
              <a:t>Te</a:t>
            </a:r>
            <a:r>
              <a:rPr lang="en-US" sz="5400" dirty="0"/>
              <a:t>, Sg, and Ra</a:t>
            </a:r>
          </a:p>
        </p:txBody>
      </p:sp>
    </p:spTree>
    <p:extLst>
      <p:ext uri="{BB962C8B-B14F-4D97-AF65-F5344CB8AC3E}">
        <p14:creationId xmlns:p14="http://schemas.microsoft.com/office/powerpoint/2010/main" val="1511529121"/>
      </p:ext>
    </p:extLst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"/>
            <a:ext cx="7162800" cy="64008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/>
              <a:t>B</a:t>
            </a:r>
            <a:br>
              <a:rPr lang="en-US" sz="5400" dirty="0" smtClean="0"/>
            </a:br>
            <a:r>
              <a:rPr lang="en-US" sz="5400" dirty="0" smtClean="0"/>
              <a:t>Si</a:t>
            </a:r>
            <a:br>
              <a:rPr lang="en-US" sz="5400" dirty="0" smtClean="0"/>
            </a:br>
            <a:r>
              <a:rPr lang="en-US" sz="5400" dirty="0" smtClean="0"/>
              <a:t>Mg</a:t>
            </a:r>
            <a:br>
              <a:rPr lang="en-US" sz="5400" dirty="0" smtClean="0"/>
            </a:br>
            <a:r>
              <a:rPr lang="en-US" sz="5400" dirty="0" smtClean="0"/>
              <a:t>Fe</a:t>
            </a:r>
            <a:br>
              <a:rPr lang="en-US" sz="5400" dirty="0" smtClean="0"/>
            </a:br>
            <a:r>
              <a:rPr lang="en-US" sz="5400" dirty="0" err="1" smtClean="0"/>
              <a:t>Te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Sg</a:t>
            </a:r>
            <a:br>
              <a:rPr lang="en-US" sz="5400" dirty="0" smtClean="0"/>
            </a:br>
            <a:r>
              <a:rPr lang="en-US" sz="5400" dirty="0" smtClean="0"/>
              <a:t>Ra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35268039"/>
      </p:ext>
    </p:extLst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 descr="Zumdahl11_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819400"/>
            <a:ext cx="5486400" cy="3906838"/>
          </a:xfr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Orbitals and the Periodic Table</a:t>
            </a:r>
            <a:endParaRPr lang="en-US" sz="4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924800" cy="7620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Orbitals grouped in s, p, d, and f orbitals </a:t>
            </a:r>
            <a:r>
              <a:rPr lang="en-US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(sharp, proximal, diffuse, and fundamental)</a:t>
            </a:r>
            <a:endParaRPr lang="en-US" sz="1600" smtClean="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3124200"/>
            <a:ext cx="17637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 orbitals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6781800" y="3581400"/>
            <a:ext cx="17827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 orbitals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2971800" y="3276600"/>
            <a:ext cx="17827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 orbitals</a:t>
            </a: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457200" y="5867400"/>
            <a:ext cx="16843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 orbitals</a:t>
            </a: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1143000" y="3733800"/>
            <a:ext cx="12954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3276600" y="3733800"/>
            <a:ext cx="457200" cy="1066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3656013" y="3811588"/>
            <a:ext cx="73025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 flipH="1">
            <a:off x="6096000" y="4114800"/>
            <a:ext cx="1143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2057400" y="6096000"/>
            <a:ext cx="1905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  <p:bldP spid="98309" grpId="0" autoUpdateAnimBg="0"/>
      <p:bldP spid="98311" grpId="0" autoUpdateAnimBg="0"/>
      <p:bldP spid="98310" grpId="0" autoUpdateAnimBg="0"/>
      <p:bldP spid="9831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800" smtClean="0">
                <a:solidFill>
                  <a:srgbClr val="660066"/>
                </a:solidFill>
                <a:latin typeface="Comic Sans MS" panose="030F0702030302020204" pitchFamily="66" charset="0"/>
              </a:rPr>
              <a:t>Shorthand Notation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4876800"/>
          </a:xfrm>
        </p:spPr>
        <p:txBody>
          <a:bodyPr/>
          <a:lstStyle/>
          <a:p>
            <a:r>
              <a:rPr lang="en-US" altLang="en-US" sz="3600" smtClean="0"/>
              <a:t>An abbreviation for long electron configurations</a:t>
            </a:r>
          </a:p>
          <a:p>
            <a:r>
              <a:rPr lang="en-US" altLang="en-US" sz="3600" smtClean="0"/>
              <a:t>Since we are only concerned about the outermost electrons, we can skip to places we know are completely full (noble gases), and then finish the configuration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800" smtClean="0">
                <a:solidFill>
                  <a:srgbClr val="660066"/>
                </a:solidFill>
                <a:latin typeface="Comic Sans MS" panose="030F0702030302020204" pitchFamily="66" charset="0"/>
              </a:rPr>
              <a:t>Shorthand Notation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smtClean="0"/>
              <a:t>Step 1:  Find the closest noble gas to the atom (or ion), WITHOUT GOING OVER the number of electrons in the atom (or ion).  Write the noble gas in brackets [ ].</a:t>
            </a:r>
          </a:p>
          <a:p>
            <a:pPr>
              <a:lnSpc>
                <a:spcPct val="80000"/>
              </a:lnSpc>
            </a:pPr>
            <a:r>
              <a:rPr lang="en-US" altLang="en-US" sz="3200" smtClean="0"/>
              <a:t>Step 2: Find where to resume by finding the next energy level.</a:t>
            </a:r>
          </a:p>
          <a:p>
            <a:pPr>
              <a:lnSpc>
                <a:spcPct val="80000"/>
              </a:lnSpc>
            </a:pPr>
            <a:r>
              <a:rPr lang="en-US" altLang="en-US" sz="3200" smtClean="0"/>
              <a:t>Step 3: Resume the configuration until it’s finished.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6"/>
          <p:cNvGrpSpPr>
            <a:grpSpLocks/>
          </p:cNvGrpSpPr>
          <p:nvPr/>
        </p:nvGrpSpPr>
        <p:grpSpPr bwMode="auto">
          <a:xfrm>
            <a:off x="1587500" y="1600200"/>
            <a:ext cx="5727700" cy="4459288"/>
            <a:chOff x="1065" y="1045"/>
            <a:chExt cx="3608" cy="2809"/>
          </a:xfrm>
        </p:grpSpPr>
        <p:pic>
          <p:nvPicPr>
            <p:cNvPr id="10244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1083"/>
              <a:ext cx="3608" cy="2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6" name="Arc 4"/>
            <p:cNvSpPr>
              <a:spLocks/>
            </p:cNvSpPr>
            <p:nvPr/>
          </p:nvSpPr>
          <p:spPr bwMode="auto">
            <a:xfrm>
              <a:off x="2474" y="1344"/>
              <a:ext cx="107" cy="72"/>
            </a:xfrm>
            <a:custGeom>
              <a:avLst/>
              <a:gdLst>
                <a:gd name="G0" fmla="+- 21600 0 0"/>
                <a:gd name="G1" fmla="+- 7430 0 0"/>
                <a:gd name="G2" fmla="+- 21600 0 0"/>
                <a:gd name="T0" fmla="*/ 1191 w 21600"/>
                <a:gd name="T1" fmla="*/ 14502 h 14502"/>
                <a:gd name="T2" fmla="*/ 1319 w 21600"/>
                <a:gd name="T3" fmla="*/ 0 h 14502"/>
                <a:gd name="T4" fmla="*/ 21600 w 21600"/>
                <a:gd name="T5" fmla="*/ 7430 h 1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502" fill="none" extrusionOk="0">
                  <a:moveTo>
                    <a:pt x="1190" y="14502"/>
                  </a:moveTo>
                  <a:cubicBezTo>
                    <a:pt x="402" y="12227"/>
                    <a:pt x="0" y="9837"/>
                    <a:pt x="0" y="7430"/>
                  </a:cubicBezTo>
                  <a:cubicBezTo>
                    <a:pt x="-1" y="4895"/>
                    <a:pt x="446" y="2379"/>
                    <a:pt x="1318" y="-1"/>
                  </a:cubicBezTo>
                </a:path>
                <a:path w="21600" h="14502" stroke="0" extrusionOk="0">
                  <a:moveTo>
                    <a:pt x="1190" y="14502"/>
                  </a:moveTo>
                  <a:cubicBezTo>
                    <a:pt x="402" y="12227"/>
                    <a:pt x="0" y="9837"/>
                    <a:pt x="0" y="7430"/>
                  </a:cubicBezTo>
                  <a:cubicBezTo>
                    <a:pt x="-1" y="4895"/>
                    <a:pt x="446" y="2379"/>
                    <a:pt x="1318" y="-1"/>
                  </a:cubicBezTo>
                  <a:lnTo>
                    <a:pt x="21600" y="7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317" name="Arc 5"/>
            <p:cNvSpPr>
              <a:spLocks/>
            </p:cNvSpPr>
            <p:nvPr/>
          </p:nvSpPr>
          <p:spPr bwMode="auto">
            <a:xfrm>
              <a:off x="1255" y="1343"/>
              <a:ext cx="107" cy="73"/>
            </a:xfrm>
            <a:custGeom>
              <a:avLst/>
              <a:gdLst>
                <a:gd name="G0" fmla="+- 0 0 0"/>
                <a:gd name="G1" fmla="+- 7561 0 0"/>
                <a:gd name="G2" fmla="+- 21600 0 0"/>
                <a:gd name="T0" fmla="*/ 20233 w 21600"/>
                <a:gd name="T1" fmla="*/ 0 h 14760"/>
                <a:gd name="T2" fmla="*/ 20364 w 21600"/>
                <a:gd name="T3" fmla="*/ 14760 h 14760"/>
                <a:gd name="T4" fmla="*/ 0 w 21600"/>
                <a:gd name="T5" fmla="*/ 7561 h 14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760" fill="none" extrusionOk="0">
                  <a:moveTo>
                    <a:pt x="20233" y="-1"/>
                  </a:moveTo>
                  <a:cubicBezTo>
                    <a:pt x="21137" y="2418"/>
                    <a:pt x="21600" y="4979"/>
                    <a:pt x="21600" y="7561"/>
                  </a:cubicBezTo>
                  <a:cubicBezTo>
                    <a:pt x="21600" y="10013"/>
                    <a:pt x="21182" y="12448"/>
                    <a:pt x="20364" y="14760"/>
                  </a:cubicBezTo>
                </a:path>
                <a:path w="21600" h="14760" stroke="0" extrusionOk="0">
                  <a:moveTo>
                    <a:pt x="20233" y="-1"/>
                  </a:moveTo>
                  <a:cubicBezTo>
                    <a:pt x="21137" y="2418"/>
                    <a:pt x="21600" y="4979"/>
                    <a:pt x="21600" y="7561"/>
                  </a:cubicBezTo>
                  <a:cubicBezTo>
                    <a:pt x="21600" y="10013"/>
                    <a:pt x="21182" y="12448"/>
                    <a:pt x="20364" y="14760"/>
                  </a:cubicBezTo>
                  <a:lnTo>
                    <a:pt x="0" y="7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1364" y="1387"/>
              <a:ext cx="11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1288" y="1045"/>
              <a:ext cx="119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990099"/>
                  </a:solidFill>
                  <a:latin typeface="Times" panose="02020603050405020304" pitchFamily="18" charset="0"/>
                </a:rPr>
                <a:t>wavelength</a:t>
              </a:r>
            </a:p>
          </p:txBody>
        </p:sp>
        <p:sp>
          <p:nvSpPr>
            <p:cNvPr id="10249" name="Rectangle 8"/>
            <p:cNvSpPr>
              <a:spLocks noChangeArrowheads="1"/>
            </p:cNvSpPr>
            <p:nvPr/>
          </p:nvSpPr>
          <p:spPr bwMode="auto">
            <a:xfrm>
              <a:off x="2678" y="1066"/>
              <a:ext cx="1594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>
                  <a:solidFill>
                    <a:srgbClr val="FF0000"/>
                  </a:solidFill>
                  <a:latin typeface="Times" panose="02020603050405020304" pitchFamily="18" charset="0"/>
                </a:rPr>
                <a:t>Visible light</a:t>
              </a: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1263" y="1998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263" y="1630"/>
              <a:ext cx="0" cy="3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1603" y="2246"/>
              <a:ext cx="0" cy="7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2275" y="2228"/>
              <a:ext cx="0" cy="7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2275" y="230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326" name="Arc 14"/>
            <p:cNvSpPr>
              <a:spLocks/>
            </p:cNvSpPr>
            <p:nvPr/>
          </p:nvSpPr>
          <p:spPr bwMode="auto">
            <a:xfrm>
              <a:off x="2170" y="2920"/>
              <a:ext cx="107" cy="72"/>
            </a:xfrm>
            <a:custGeom>
              <a:avLst/>
              <a:gdLst>
                <a:gd name="G0" fmla="+- 21600 0 0"/>
                <a:gd name="G1" fmla="+- 7430 0 0"/>
                <a:gd name="G2" fmla="+- 21600 0 0"/>
                <a:gd name="T0" fmla="*/ 1191 w 21600"/>
                <a:gd name="T1" fmla="*/ 14502 h 14502"/>
                <a:gd name="T2" fmla="*/ 1319 w 21600"/>
                <a:gd name="T3" fmla="*/ 0 h 14502"/>
                <a:gd name="T4" fmla="*/ 21600 w 21600"/>
                <a:gd name="T5" fmla="*/ 7430 h 1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502" fill="none" extrusionOk="0">
                  <a:moveTo>
                    <a:pt x="1190" y="14502"/>
                  </a:moveTo>
                  <a:cubicBezTo>
                    <a:pt x="402" y="12227"/>
                    <a:pt x="0" y="9837"/>
                    <a:pt x="0" y="7430"/>
                  </a:cubicBezTo>
                  <a:cubicBezTo>
                    <a:pt x="-1" y="4895"/>
                    <a:pt x="446" y="2379"/>
                    <a:pt x="1318" y="-1"/>
                  </a:cubicBezTo>
                </a:path>
                <a:path w="21600" h="14502" stroke="0" extrusionOk="0">
                  <a:moveTo>
                    <a:pt x="1190" y="14502"/>
                  </a:moveTo>
                  <a:cubicBezTo>
                    <a:pt x="402" y="12227"/>
                    <a:pt x="0" y="9837"/>
                    <a:pt x="0" y="7430"/>
                  </a:cubicBezTo>
                  <a:cubicBezTo>
                    <a:pt x="-1" y="4895"/>
                    <a:pt x="446" y="2379"/>
                    <a:pt x="1318" y="-1"/>
                  </a:cubicBezTo>
                  <a:lnTo>
                    <a:pt x="21600" y="7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327" name="Arc 15"/>
            <p:cNvSpPr>
              <a:spLocks/>
            </p:cNvSpPr>
            <p:nvPr/>
          </p:nvSpPr>
          <p:spPr bwMode="auto">
            <a:xfrm>
              <a:off x="1614" y="2919"/>
              <a:ext cx="107" cy="73"/>
            </a:xfrm>
            <a:custGeom>
              <a:avLst/>
              <a:gdLst>
                <a:gd name="G0" fmla="+- 0 0 0"/>
                <a:gd name="G1" fmla="+- 7561 0 0"/>
                <a:gd name="G2" fmla="+- 21600 0 0"/>
                <a:gd name="T0" fmla="*/ 20233 w 21600"/>
                <a:gd name="T1" fmla="*/ 0 h 14760"/>
                <a:gd name="T2" fmla="*/ 20364 w 21600"/>
                <a:gd name="T3" fmla="*/ 14760 h 14760"/>
                <a:gd name="T4" fmla="*/ 0 w 21600"/>
                <a:gd name="T5" fmla="*/ 7561 h 14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760" fill="none" extrusionOk="0">
                  <a:moveTo>
                    <a:pt x="20233" y="-1"/>
                  </a:moveTo>
                  <a:cubicBezTo>
                    <a:pt x="21137" y="2418"/>
                    <a:pt x="21600" y="4979"/>
                    <a:pt x="21600" y="7561"/>
                  </a:cubicBezTo>
                  <a:cubicBezTo>
                    <a:pt x="21600" y="10013"/>
                    <a:pt x="21182" y="12448"/>
                    <a:pt x="20364" y="14760"/>
                  </a:cubicBezTo>
                </a:path>
                <a:path w="21600" h="14760" stroke="0" extrusionOk="0">
                  <a:moveTo>
                    <a:pt x="20233" y="-1"/>
                  </a:moveTo>
                  <a:cubicBezTo>
                    <a:pt x="21137" y="2418"/>
                    <a:pt x="21600" y="4979"/>
                    <a:pt x="21600" y="7561"/>
                  </a:cubicBezTo>
                  <a:cubicBezTo>
                    <a:pt x="21600" y="10013"/>
                    <a:pt x="21182" y="12448"/>
                    <a:pt x="20364" y="14760"/>
                  </a:cubicBezTo>
                  <a:lnTo>
                    <a:pt x="0" y="7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>
              <a:off x="1713" y="2964"/>
              <a:ext cx="4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362" y="2964"/>
              <a:ext cx="119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990099"/>
                  </a:solidFill>
                  <a:latin typeface="Times" panose="02020603050405020304" pitchFamily="18" charset="0"/>
                </a:rPr>
                <a:t>wavelength</a:t>
              </a: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1100" y="3326"/>
              <a:ext cx="252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>
                  <a:solidFill>
                    <a:srgbClr val="0000EE"/>
                  </a:solidFill>
                  <a:latin typeface="Times" panose="02020603050405020304" pitchFamily="18" charset="0"/>
                </a:rPr>
                <a:t>Ultaviolet radiation</a:t>
              </a:r>
            </a:p>
          </p:txBody>
        </p:sp>
        <p:sp>
          <p:nvSpPr>
            <p:cNvPr id="13331" name="Arc 19"/>
            <p:cNvSpPr>
              <a:spLocks/>
            </p:cNvSpPr>
            <p:nvPr/>
          </p:nvSpPr>
          <p:spPr bwMode="auto">
            <a:xfrm>
              <a:off x="3227" y="2165"/>
              <a:ext cx="73" cy="107"/>
            </a:xfrm>
            <a:custGeom>
              <a:avLst/>
              <a:gdLst>
                <a:gd name="G0" fmla="+- 6797 0 0"/>
                <a:gd name="G1" fmla="+- 0 0 0"/>
                <a:gd name="G2" fmla="+- 21600 0 0"/>
                <a:gd name="T0" fmla="*/ 14816 w 14816"/>
                <a:gd name="T1" fmla="*/ 20056 h 21600"/>
                <a:gd name="T2" fmla="*/ 0 w 14816"/>
                <a:gd name="T3" fmla="*/ 20502 h 21600"/>
                <a:gd name="T4" fmla="*/ 6797 w 1481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16" h="21600" fill="none" extrusionOk="0">
                  <a:moveTo>
                    <a:pt x="14816" y="20056"/>
                  </a:moveTo>
                  <a:cubicBezTo>
                    <a:pt x="12265" y="21076"/>
                    <a:pt x="9543" y="21599"/>
                    <a:pt x="6797" y="21600"/>
                  </a:cubicBezTo>
                  <a:cubicBezTo>
                    <a:pt x="4487" y="21600"/>
                    <a:pt x="2192" y="21229"/>
                    <a:pt x="-1" y="20502"/>
                  </a:cubicBezTo>
                </a:path>
                <a:path w="14816" h="21600" stroke="0" extrusionOk="0">
                  <a:moveTo>
                    <a:pt x="14816" y="20056"/>
                  </a:moveTo>
                  <a:cubicBezTo>
                    <a:pt x="12265" y="21076"/>
                    <a:pt x="9543" y="21599"/>
                    <a:pt x="6797" y="21600"/>
                  </a:cubicBezTo>
                  <a:cubicBezTo>
                    <a:pt x="4487" y="21600"/>
                    <a:pt x="2192" y="21229"/>
                    <a:pt x="-1" y="20502"/>
                  </a:cubicBezTo>
                  <a:lnTo>
                    <a:pt x="67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332" name="Arc 20"/>
            <p:cNvSpPr>
              <a:spLocks/>
            </p:cNvSpPr>
            <p:nvPr/>
          </p:nvSpPr>
          <p:spPr bwMode="auto">
            <a:xfrm>
              <a:off x="3230" y="2326"/>
              <a:ext cx="72" cy="107"/>
            </a:xfrm>
            <a:custGeom>
              <a:avLst/>
              <a:gdLst>
                <a:gd name="G0" fmla="+- 8194 0 0"/>
                <a:gd name="G1" fmla="+- 21600 0 0"/>
                <a:gd name="G2" fmla="+- 21600 0 0"/>
                <a:gd name="T0" fmla="*/ 0 w 14659"/>
                <a:gd name="T1" fmla="*/ 1615 h 21600"/>
                <a:gd name="T2" fmla="*/ 14659 w 14659"/>
                <a:gd name="T3" fmla="*/ 991 h 21600"/>
                <a:gd name="T4" fmla="*/ 8194 w 146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59" h="21600" fill="none" extrusionOk="0">
                  <a:moveTo>
                    <a:pt x="-1" y="1614"/>
                  </a:moveTo>
                  <a:cubicBezTo>
                    <a:pt x="2600" y="548"/>
                    <a:pt x="5383" y="-1"/>
                    <a:pt x="8194" y="0"/>
                  </a:cubicBezTo>
                  <a:cubicBezTo>
                    <a:pt x="10386" y="0"/>
                    <a:pt x="12566" y="333"/>
                    <a:pt x="14659" y="990"/>
                  </a:cubicBezTo>
                </a:path>
                <a:path w="14659" h="21600" stroke="0" extrusionOk="0">
                  <a:moveTo>
                    <a:pt x="-1" y="1614"/>
                  </a:moveTo>
                  <a:cubicBezTo>
                    <a:pt x="2600" y="548"/>
                    <a:pt x="5383" y="-1"/>
                    <a:pt x="8194" y="0"/>
                  </a:cubicBezTo>
                  <a:cubicBezTo>
                    <a:pt x="10386" y="0"/>
                    <a:pt x="12566" y="333"/>
                    <a:pt x="14659" y="990"/>
                  </a:cubicBezTo>
                  <a:lnTo>
                    <a:pt x="8194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flipV="1">
              <a:off x="3264" y="2265"/>
              <a:ext cx="0" cy="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3294" y="2127"/>
              <a:ext cx="1136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330033"/>
                  </a:solidFill>
                  <a:latin typeface="Times" panose="02020603050405020304" pitchFamily="18" charset="0"/>
                </a:rPr>
                <a:t>Amplitude</a:t>
              </a:r>
            </a:p>
          </p:txBody>
        </p:sp>
        <p:sp>
          <p:nvSpPr>
            <p:cNvPr id="13335" name="Arc 23"/>
            <p:cNvSpPr>
              <a:spLocks/>
            </p:cNvSpPr>
            <p:nvPr/>
          </p:nvSpPr>
          <p:spPr bwMode="auto">
            <a:xfrm>
              <a:off x="2939" y="2450"/>
              <a:ext cx="155" cy="13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768 w 20768"/>
                <a:gd name="T1" fmla="*/ 5933 h 17951"/>
                <a:gd name="T2" fmla="*/ 12012 w 20768"/>
                <a:gd name="T3" fmla="*/ 17951 h 17951"/>
                <a:gd name="T4" fmla="*/ 0 w 20768"/>
                <a:gd name="T5" fmla="*/ 0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68" h="17951" fill="none" extrusionOk="0">
                  <a:moveTo>
                    <a:pt x="20769" y="5933"/>
                  </a:moveTo>
                  <a:cubicBezTo>
                    <a:pt x="19364" y="10849"/>
                    <a:pt x="16261" y="15108"/>
                    <a:pt x="12012" y="17951"/>
                  </a:cubicBezTo>
                </a:path>
                <a:path w="20768" h="17951" stroke="0" extrusionOk="0">
                  <a:moveTo>
                    <a:pt x="20769" y="5933"/>
                  </a:moveTo>
                  <a:cubicBezTo>
                    <a:pt x="19364" y="10849"/>
                    <a:pt x="16261" y="15108"/>
                    <a:pt x="12012" y="179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3068" y="2543"/>
              <a:ext cx="742" cy="539"/>
            </a:xfrm>
            <a:prstGeom prst="line">
              <a:avLst/>
            </a:prstGeom>
            <a:noFill/>
            <a:ln w="50800">
              <a:solidFill>
                <a:srgbClr val="004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266" name="Rectangle 25"/>
            <p:cNvSpPr>
              <a:spLocks noChangeArrowheads="1"/>
            </p:cNvSpPr>
            <p:nvPr/>
          </p:nvSpPr>
          <p:spPr bwMode="auto">
            <a:xfrm>
              <a:off x="3588" y="3074"/>
              <a:ext cx="61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AFD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4400"/>
                  </a:solidFill>
                  <a:latin typeface="Times" panose="02020603050405020304" pitchFamily="18" charset="0"/>
                </a:rPr>
                <a:t>Node</a:t>
              </a:r>
            </a:p>
          </p:txBody>
        </p:sp>
      </p:grpSp>
      <p:sp>
        <p:nvSpPr>
          <p:cNvPr id="13340" name="Rectangle 28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162800" cy="762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Electromagnetic Radiation</a:t>
            </a:r>
            <a:endParaRPr 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r>
              <a:rPr lang="en-US" altLang="en-US" sz="4800" smtClean="0">
                <a:solidFill>
                  <a:srgbClr val="660066"/>
                </a:solidFill>
                <a:latin typeface="Comic Sans MS" panose="030F0702030302020204" pitchFamily="66" charset="0"/>
              </a:rPr>
              <a:t>Shorthand Notation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5562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Chlorine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Longhand is </a:t>
            </a:r>
            <a:r>
              <a:rPr lang="en-US" altLang="en-US" sz="2400" smtClean="0">
                <a:solidFill>
                  <a:schemeClr val="bg1"/>
                </a:solidFill>
              </a:rPr>
              <a:t>1s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2400" smtClean="0">
                <a:solidFill>
                  <a:schemeClr val="bg1"/>
                </a:solidFill>
              </a:rPr>
              <a:t> 2s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2400" smtClean="0">
                <a:solidFill>
                  <a:schemeClr val="bg1"/>
                </a:solidFill>
              </a:rPr>
              <a:t> 2p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6</a:t>
            </a:r>
            <a:r>
              <a:rPr lang="en-US" altLang="en-US" sz="2400" smtClean="0">
                <a:solidFill>
                  <a:schemeClr val="bg1"/>
                </a:solidFill>
              </a:rPr>
              <a:t> 3s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2400" smtClean="0">
                <a:solidFill>
                  <a:schemeClr val="bg1"/>
                </a:solidFill>
              </a:rPr>
              <a:t> 3p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5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You can abbreviate the first 10 electrons with a noble gas, Neon. [Ne] replaces </a:t>
            </a:r>
            <a:r>
              <a:rPr lang="en-US" altLang="en-US" sz="2400" smtClean="0">
                <a:solidFill>
                  <a:schemeClr val="bg1"/>
                </a:solidFill>
              </a:rPr>
              <a:t>1s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2400" smtClean="0">
                <a:solidFill>
                  <a:schemeClr val="bg1"/>
                </a:solidFill>
              </a:rPr>
              <a:t> 2s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2400" smtClean="0">
                <a:solidFill>
                  <a:schemeClr val="bg1"/>
                </a:solidFill>
              </a:rPr>
              <a:t> 2p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6</a:t>
            </a:r>
            <a:r>
              <a:rPr lang="en-US" altLang="en-US" sz="2400" smtClean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The next energy level after Neon is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So you start at level 3 on the diagonal rule (all levels start with s) and finish the configuration by adding 7 more electrons to bring the total to 17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altLang="en-US" sz="4400" smtClean="0"/>
              <a:t>[Ne] 3s</a:t>
            </a:r>
            <a:r>
              <a:rPr lang="en-US" altLang="en-US" sz="4400" baseline="30000" smtClean="0"/>
              <a:t>2</a:t>
            </a:r>
            <a:r>
              <a:rPr lang="en-US" altLang="en-US" sz="4400" smtClean="0"/>
              <a:t> 3p</a:t>
            </a:r>
            <a:r>
              <a:rPr lang="en-US" altLang="en-US" sz="4400" baseline="30000" smtClean="0"/>
              <a:t>5</a:t>
            </a:r>
          </a:p>
        </p:txBody>
      </p:sp>
      <p:pic>
        <p:nvPicPr>
          <p:cNvPr id="57348" name="Picture 5" descr="Zumdahl11_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76400"/>
            <a:ext cx="3733800" cy="2659063"/>
          </a:xfr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Practice Shorthand Notation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smtClean="0"/>
              <a:t>Write the shorthand notation for each of the following atoms:</a:t>
            </a:r>
          </a:p>
          <a:p>
            <a:pPr>
              <a:buFontTx/>
              <a:buNone/>
            </a:pPr>
            <a:r>
              <a:rPr lang="en-US" altLang="en-US" sz="3200" smtClean="0"/>
              <a:t>Cl	</a:t>
            </a:r>
          </a:p>
          <a:p>
            <a:pPr>
              <a:buFontTx/>
              <a:buNone/>
            </a:pPr>
            <a:r>
              <a:rPr lang="en-US" altLang="en-US" sz="3200" smtClean="0"/>
              <a:t>K	</a:t>
            </a:r>
            <a:endParaRPr lang="en-US" altLang="en-US" sz="3200" baseline="3000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3200" smtClean="0"/>
              <a:t>Ca	</a:t>
            </a:r>
            <a:endParaRPr lang="en-US" altLang="en-US" sz="320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3200" smtClean="0"/>
              <a:t>I		</a:t>
            </a:r>
            <a:endParaRPr lang="en-US" altLang="en-US" sz="3200" baseline="3000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3200" smtClean="0"/>
              <a:t>Bi	</a:t>
            </a:r>
            <a:endParaRPr lang="en-US" altLang="en-US" sz="3200" baseline="30000" smtClean="0">
              <a:solidFill>
                <a:schemeClr val="hlink"/>
              </a:solidFill>
            </a:endParaRP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905000" y="2819400"/>
            <a:ext cx="57912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[Ne] 3s</a:t>
            </a:r>
            <a:r>
              <a:rPr lang="en-US" sz="3200" b="1" baseline="30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3200" b="1">
                <a:solidFill>
                  <a:schemeClr val="hlink"/>
                </a:solidFill>
                <a:latin typeface="Arial" charset="0"/>
              </a:rPr>
              <a:t> 3p</a:t>
            </a:r>
            <a:r>
              <a:rPr lang="en-US" sz="3200" b="1" baseline="30000">
                <a:solidFill>
                  <a:schemeClr val="hlink"/>
                </a:solidFill>
                <a:latin typeface="Arial" charset="0"/>
              </a:rPr>
              <a:t>5</a:t>
            </a:r>
          </a:p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[Ar] 4s</a:t>
            </a:r>
            <a:r>
              <a:rPr lang="en-US" sz="3200" b="1" baseline="30000">
                <a:solidFill>
                  <a:schemeClr val="hlink"/>
                </a:solidFill>
                <a:latin typeface="Arial" charset="0"/>
              </a:rPr>
              <a:t>1</a:t>
            </a:r>
          </a:p>
          <a:p>
            <a:pPr>
              <a:lnSpc>
                <a:spcPct val="125000"/>
              </a:lnSpc>
              <a:defRPr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[Ar] 4s</a:t>
            </a:r>
            <a:r>
              <a:rPr lang="en-US" sz="3200" b="1" baseline="30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3200" b="1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lnSpc>
                <a:spcPct val="125000"/>
              </a:lnSpc>
              <a:defRPr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[Kr] 5s</a:t>
            </a:r>
            <a:r>
              <a:rPr lang="en-US" sz="3200" b="1" baseline="30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3200" b="1">
                <a:solidFill>
                  <a:schemeClr val="hlink"/>
                </a:solidFill>
                <a:latin typeface="Arial" charset="0"/>
              </a:rPr>
              <a:t> 4d</a:t>
            </a:r>
            <a:r>
              <a:rPr lang="en-US" sz="3200" b="1" baseline="30000">
                <a:solidFill>
                  <a:schemeClr val="hlink"/>
                </a:solidFill>
                <a:latin typeface="Arial" charset="0"/>
              </a:rPr>
              <a:t>10</a:t>
            </a:r>
            <a:r>
              <a:rPr lang="en-US" sz="3200" b="1">
                <a:solidFill>
                  <a:schemeClr val="hlink"/>
                </a:solidFill>
                <a:latin typeface="Arial" charset="0"/>
              </a:rPr>
              <a:t> 5p</a:t>
            </a:r>
            <a:r>
              <a:rPr lang="en-US" sz="3200" b="1" baseline="30000">
                <a:solidFill>
                  <a:schemeClr val="hlink"/>
                </a:solidFill>
                <a:latin typeface="Arial" charset="0"/>
              </a:rPr>
              <a:t>5</a:t>
            </a:r>
          </a:p>
          <a:p>
            <a:pPr>
              <a:lnSpc>
                <a:spcPct val="125000"/>
              </a:lnSpc>
              <a:defRPr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[Xe] 6s</a:t>
            </a:r>
            <a:r>
              <a:rPr lang="en-US" sz="3200" b="1" baseline="30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3200" b="1">
                <a:solidFill>
                  <a:schemeClr val="hlink"/>
                </a:solidFill>
                <a:latin typeface="Arial" charset="0"/>
              </a:rPr>
              <a:t> 4f</a:t>
            </a:r>
            <a:r>
              <a:rPr lang="en-US" sz="3200" b="1" baseline="30000">
                <a:solidFill>
                  <a:schemeClr val="hlink"/>
                </a:solidFill>
                <a:latin typeface="Arial" charset="0"/>
              </a:rPr>
              <a:t>14</a:t>
            </a:r>
            <a:r>
              <a:rPr lang="en-US" sz="3200" b="1">
                <a:solidFill>
                  <a:schemeClr val="hlink"/>
                </a:solidFill>
                <a:latin typeface="Arial" charset="0"/>
              </a:rPr>
              <a:t> 5d</a:t>
            </a:r>
            <a:r>
              <a:rPr lang="en-US" sz="3200" b="1" baseline="30000">
                <a:solidFill>
                  <a:schemeClr val="hlink"/>
                </a:solidFill>
                <a:latin typeface="Arial" charset="0"/>
              </a:rPr>
              <a:t>10</a:t>
            </a:r>
            <a:r>
              <a:rPr lang="en-US" sz="3200" b="1">
                <a:solidFill>
                  <a:schemeClr val="hlink"/>
                </a:solidFill>
                <a:latin typeface="Arial" charset="0"/>
              </a:rPr>
              <a:t> 6p</a:t>
            </a:r>
            <a:r>
              <a:rPr lang="en-US" sz="3200" b="1" baseline="30000">
                <a:solidFill>
                  <a:schemeClr val="hlink"/>
                </a:solidFill>
                <a:latin typeface="Arial" charset="0"/>
              </a:rPr>
              <a:t>3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0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0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629400" cy="8382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Valence Electrons</a:t>
            </a:r>
            <a:endParaRPr lang="en-US" sz="480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2209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Electrons are divided between core and </a:t>
            </a:r>
            <a: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valence electrons – </a:t>
            </a:r>
            <a:r>
              <a:rPr lang="en-US" sz="3600" i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OUTER</a:t>
            </a:r>
            <a: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LEVEL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  <a:p>
            <a:pPr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B   1s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2s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2p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1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  <a:p>
            <a:pPr>
              <a:buFontTx/>
              <a:buNone/>
              <a:defRPr/>
            </a:pPr>
            <a:r>
              <a:rPr lang="en-US" sz="2800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Core = [He]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,  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valence = 2s</a:t>
            </a:r>
            <a:r>
              <a:rPr lang="en-US" sz="2800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2p</a:t>
            </a:r>
            <a:r>
              <a:rPr lang="en-US" sz="2800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  <a:p>
            <a:pPr>
              <a:defRPr/>
            </a:pP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</p:txBody>
      </p:sp>
      <p:pic>
        <p:nvPicPr>
          <p:cNvPr id="21709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467225"/>
            <a:ext cx="1587500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774700" y="5029200"/>
            <a:ext cx="605155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Br    [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Ar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] 4s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3d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10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4p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5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  <a:p>
            <a:pPr>
              <a:defRPr/>
            </a:pPr>
            <a:r>
              <a:rPr lang="en-US" b="1" dirty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Core = [</a:t>
            </a:r>
            <a:r>
              <a:rPr lang="en-US" b="1" dirty="0" err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Ar</a:t>
            </a:r>
            <a:r>
              <a:rPr lang="en-US" b="1" dirty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] 3d</a:t>
            </a:r>
            <a:r>
              <a:rPr lang="en-US" b="1" baseline="30000" dirty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10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,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valence = 4s</a:t>
            </a:r>
            <a:r>
              <a:rPr lang="en-US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4p</a:t>
            </a:r>
            <a:r>
              <a:rPr lang="en-US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</a:t>
            </a:r>
          </a:p>
        </p:txBody>
      </p:sp>
      <p:pic>
        <p:nvPicPr>
          <p:cNvPr id="21709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2314575"/>
            <a:ext cx="1465262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  <p:bldP spid="21709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88" y="304800"/>
            <a:ext cx="6611937" cy="533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Rules of the Game</a:t>
            </a:r>
            <a:endParaRPr lang="en-US" sz="5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990600"/>
            <a:ext cx="7805737" cy="83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No. of valence electrons of a main  group atom = Group number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(for A groups)</a:t>
            </a:r>
          </a:p>
        </p:txBody>
      </p:sp>
      <p:pic>
        <p:nvPicPr>
          <p:cNvPr id="604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929063"/>
            <a:ext cx="2036763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1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1463675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1466850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762000" y="2133600"/>
            <a:ext cx="7848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Atoms like to either empty or fill their outermost level.  Since the outer level contains two s electrons and six p electrons (d &amp; f are always in lower levels), the optimum number of electrons is eight.  This is called the </a:t>
            </a:r>
            <a:r>
              <a:rPr lang="en-US">
                <a:solidFill>
                  <a:srgbClr val="F3A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octet rule.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  <p:bldP spid="2181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Keep an Eye On Those Ions!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smtClean="0"/>
              <a:t>Electrons are lost or gained like they always are with ions… negative ions have gained electrons, positive ions have lost electrons</a:t>
            </a:r>
          </a:p>
          <a:p>
            <a:r>
              <a:rPr lang="en-US" altLang="en-US" sz="3200" smtClean="0"/>
              <a:t>The electrons that are lost or gained should be added/removed from the </a:t>
            </a:r>
            <a:r>
              <a:rPr lang="en-US" altLang="en-US" sz="3200" i="1" u="sng" smtClean="0">
                <a:solidFill>
                  <a:schemeClr val="hlink"/>
                </a:solidFill>
              </a:rPr>
              <a:t>outer</a:t>
            </a:r>
            <a:r>
              <a:rPr lang="en-US" altLang="en-US" sz="3200" i="1" smtClean="0">
                <a:solidFill>
                  <a:schemeClr val="hlink"/>
                </a:solidFill>
              </a:rPr>
              <a:t>most energy level</a:t>
            </a:r>
            <a:r>
              <a:rPr lang="en-US" altLang="en-US" sz="3200" smtClean="0"/>
              <a:t> (not the highest energy!)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Keep an Eye On Those Ions!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smtClean="0"/>
              <a:t>Bromine</a:t>
            </a:r>
          </a:p>
          <a:p>
            <a:pPr>
              <a:buFontTx/>
              <a:buNone/>
            </a:pPr>
            <a:r>
              <a:rPr lang="en-US" altLang="en-US" sz="3200" u="sng" smtClean="0"/>
              <a:t>Atom:</a:t>
            </a:r>
            <a:r>
              <a:rPr lang="en-US" altLang="en-US" sz="3200" smtClean="0"/>
              <a:t> [Ar] 4s</a:t>
            </a:r>
            <a:r>
              <a:rPr lang="en-US" altLang="en-US" sz="3200" baseline="30000" smtClean="0"/>
              <a:t>2</a:t>
            </a:r>
            <a:r>
              <a:rPr lang="en-US" altLang="en-US" sz="3200" smtClean="0"/>
              <a:t> 3d</a:t>
            </a:r>
            <a:r>
              <a:rPr lang="en-US" altLang="en-US" sz="3200" baseline="30000" smtClean="0"/>
              <a:t>10</a:t>
            </a:r>
            <a:r>
              <a:rPr lang="en-US" altLang="en-US" sz="3200" smtClean="0"/>
              <a:t> 4p</a:t>
            </a:r>
            <a:r>
              <a:rPr lang="en-US" altLang="en-US" sz="3200" baseline="30000" smtClean="0"/>
              <a:t>5</a:t>
            </a:r>
          </a:p>
          <a:p>
            <a:pPr>
              <a:buFontTx/>
              <a:buNone/>
            </a:pPr>
            <a:r>
              <a:rPr lang="en-US" altLang="en-US" sz="3200" u="sng" smtClean="0"/>
              <a:t>Br</a:t>
            </a:r>
            <a:r>
              <a:rPr lang="en-US" altLang="en-US" sz="3200" u="sng" baseline="30000" smtClean="0"/>
              <a:t>-</a:t>
            </a:r>
            <a:r>
              <a:rPr lang="en-US" altLang="en-US" sz="3200" u="sng" smtClean="0"/>
              <a:t> ion:</a:t>
            </a:r>
            <a:r>
              <a:rPr lang="en-US" altLang="en-US" sz="3200" smtClean="0"/>
              <a:t> [Ar] 4s</a:t>
            </a:r>
            <a:r>
              <a:rPr lang="en-US" altLang="en-US" sz="3200" baseline="30000" smtClean="0"/>
              <a:t>2</a:t>
            </a:r>
            <a:r>
              <a:rPr lang="en-US" altLang="en-US" sz="3200" smtClean="0"/>
              <a:t> 3d</a:t>
            </a:r>
            <a:r>
              <a:rPr lang="en-US" altLang="en-US" sz="3200" baseline="30000" smtClean="0"/>
              <a:t>10</a:t>
            </a:r>
            <a:r>
              <a:rPr lang="en-US" altLang="en-US" sz="3200" smtClean="0"/>
              <a:t> 4p</a:t>
            </a:r>
            <a:r>
              <a:rPr lang="en-US" altLang="en-US" sz="3200" baseline="30000" smtClean="0"/>
              <a:t>6</a:t>
            </a:r>
          </a:p>
          <a:p>
            <a:pPr>
              <a:buFontTx/>
              <a:buNone/>
            </a:pPr>
            <a:endParaRPr lang="en-US" altLang="en-US" sz="3200" smtClean="0"/>
          </a:p>
          <a:p>
            <a:pPr>
              <a:buFontTx/>
              <a:buNone/>
            </a:pPr>
            <a:r>
              <a:rPr lang="en-US" altLang="en-US" sz="3200" smtClean="0">
                <a:solidFill>
                  <a:srgbClr val="F3A00B"/>
                </a:solidFill>
              </a:rPr>
              <a:t>Note that the electrons went into the </a:t>
            </a:r>
            <a:r>
              <a:rPr lang="en-US" altLang="en-US" sz="3200" u="sng" smtClean="0">
                <a:solidFill>
                  <a:srgbClr val="F3A00B"/>
                </a:solidFill>
              </a:rPr>
              <a:t>outermost</a:t>
            </a:r>
            <a:r>
              <a:rPr lang="en-US" altLang="en-US" sz="3200" smtClean="0">
                <a:solidFill>
                  <a:srgbClr val="F3A00B"/>
                </a:solidFill>
              </a:rPr>
              <a:t> energy level, not the highest energy orbital!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Keep an Eye On Those Ions!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smtClean="0"/>
              <a:t>Tin</a:t>
            </a:r>
          </a:p>
          <a:p>
            <a:pPr>
              <a:buFontTx/>
              <a:buNone/>
            </a:pPr>
            <a:r>
              <a:rPr lang="en-US" altLang="en-US" sz="3200" u="sng" smtClean="0"/>
              <a:t>Atom:</a:t>
            </a:r>
            <a:r>
              <a:rPr lang="en-US" altLang="en-US" sz="3200" smtClean="0"/>
              <a:t> [Kr] 5s</a:t>
            </a:r>
            <a:r>
              <a:rPr lang="en-US" altLang="en-US" sz="3200" baseline="30000" smtClean="0"/>
              <a:t>2</a:t>
            </a:r>
            <a:r>
              <a:rPr lang="en-US" altLang="en-US" sz="3200" smtClean="0"/>
              <a:t> 4d</a:t>
            </a:r>
            <a:r>
              <a:rPr lang="en-US" altLang="en-US" sz="3200" baseline="30000" smtClean="0"/>
              <a:t>10</a:t>
            </a:r>
            <a:r>
              <a:rPr lang="en-US" altLang="en-US" sz="3200" smtClean="0"/>
              <a:t> 5p</a:t>
            </a:r>
            <a:r>
              <a:rPr lang="en-US" altLang="en-US" sz="3200" baseline="30000" smtClean="0"/>
              <a:t>2</a:t>
            </a:r>
          </a:p>
          <a:p>
            <a:pPr>
              <a:buFontTx/>
              <a:buNone/>
            </a:pPr>
            <a:r>
              <a:rPr lang="en-US" altLang="en-US" sz="3200" u="sng" smtClean="0"/>
              <a:t>Sn</a:t>
            </a:r>
            <a:r>
              <a:rPr lang="en-US" altLang="en-US" sz="3200" u="sng" baseline="30000" smtClean="0"/>
              <a:t>+4</a:t>
            </a:r>
            <a:r>
              <a:rPr lang="en-US" altLang="en-US" sz="3200" u="sng" smtClean="0"/>
              <a:t> ion:</a:t>
            </a:r>
            <a:r>
              <a:rPr lang="en-US" altLang="en-US" sz="3200" smtClean="0"/>
              <a:t> [Kr] 4d</a:t>
            </a:r>
            <a:r>
              <a:rPr lang="en-US" altLang="en-US" sz="3200" baseline="30000" smtClean="0"/>
              <a:t>10</a:t>
            </a:r>
            <a:endParaRPr lang="en-US" altLang="en-US" sz="3200" smtClean="0"/>
          </a:p>
          <a:p>
            <a:pPr>
              <a:buFontTx/>
              <a:buNone/>
            </a:pPr>
            <a:r>
              <a:rPr lang="en-US" altLang="en-US" sz="3200" smtClean="0">
                <a:solidFill>
                  <a:srgbClr val="F3A00B"/>
                </a:solidFill>
              </a:rPr>
              <a:t>Note that the electrons came out of the </a:t>
            </a:r>
            <a:r>
              <a:rPr lang="en-US" altLang="en-US" sz="3200" u="sng" smtClean="0">
                <a:solidFill>
                  <a:srgbClr val="F3A00B"/>
                </a:solidFill>
              </a:rPr>
              <a:t>outermost</a:t>
            </a:r>
            <a:r>
              <a:rPr lang="en-US" altLang="en-US" sz="3200" smtClean="0">
                <a:solidFill>
                  <a:srgbClr val="F3A00B"/>
                </a:solidFill>
              </a:rPr>
              <a:t> energy level, not the highest energy orbital!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3A00B"/>
                </a:solidFill>
                <a:latin typeface="Comic Sans MS" panose="030F0702030302020204" pitchFamily="66" charset="0"/>
              </a:rPr>
              <a:t>Try Some Ions!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r>
              <a:rPr lang="en-US" altLang="en-US" sz="3200" smtClean="0"/>
              <a:t>Write the longhand notation for these:</a:t>
            </a:r>
          </a:p>
          <a:p>
            <a:pPr>
              <a:buFontTx/>
              <a:buNone/>
            </a:pPr>
            <a:r>
              <a:rPr lang="en-US" altLang="en-US" sz="3200" smtClean="0"/>
              <a:t>F</a:t>
            </a:r>
            <a:r>
              <a:rPr lang="en-US" altLang="en-US" sz="3200" baseline="30000" smtClean="0"/>
              <a:t>-	</a:t>
            </a:r>
          </a:p>
          <a:p>
            <a:pPr>
              <a:buFontTx/>
              <a:buNone/>
            </a:pPr>
            <a:r>
              <a:rPr lang="en-US" altLang="en-US" sz="3200" smtClean="0"/>
              <a:t>Li</a:t>
            </a:r>
            <a:r>
              <a:rPr lang="en-US" altLang="en-US" sz="3200" baseline="30000" smtClean="0"/>
              <a:t>+	</a:t>
            </a:r>
          </a:p>
          <a:p>
            <a:pPr>
              <a:buFontTx/>
              <a:buNone/>
            </a:pPr>
            <a:r>
              <a:rPr lang="en-US" altLang="en-US" sz="3200" smtClean="0"/>
              <a:t>Mg</a:t>
            </a:r>
            <a:r>
              <a:rPr lang="en-US" altLang="en-US" sz="3200" baseline="30000" smtClean="0"/>
              <a:t>+2	</a:t>
            </a:r>
            <a:br>
              <a:rPr lang="en-US" altLang="en-US" sz="3200" baseline="30000" smtClean="0"/>
            </a:br>
            <a:endParaRPr lang="en-US" altLang="en-US" sz="3200" smtClean="0">
              <a:solidFill>
                <a:srgbClr val="F3A00B"/>
              </a:solidFill>
            </a:endParaRPr>
          </a:p>
          <a:p>
            <a:r>
              <a:rPr lang="en-US" altLang="en-US" sz="3200" smtClean="0"/>
              <a:t>Write the shorthand notation for these:</a:t>
            </a:r>
          </a:p>
          <a:p>
            <a:pPr>
              <a:buFontTx/>
              <a:buNone/>
            </a:pPr>
            <a:r>
              <a:rPr lang="en-US" altLang="en-US" sz="3200" smtClean="0"/>
              <a:t>Br</a:t>
            </a:r>
            <a:r>
              <a:rPr lang="en-US" altLang="en-US" sz="3200" baseline="30000" smtClean="0"/>
              <a:t>-	</a:t>
            </a:r>
          </a:p>
          <a:p>
            <a:pPr>
              <a:buFontTx/>
              <a:buNone/>
            </a:pPr>
            <a:r>
              <a:rPr lang="en-US" altLang="en-US" sz="3200" smtClean="0"/>
              <a:t>Zn</a:t>
            </a:r>
            <a:r>
              <a:rPr lang="en-US" altLang="en-US" sz="3200" baseline="30000" smtClean="0"/>
              <a:t>+2	</a:t>
            </a:r>
          </a:p>
          <a:p>
            <a:pPr>
              <a:buFontTx/>
              <a:buNone/>
            </a:pPr>
            <a:r>
              <a:rPr lang="en-US" altLang="en-US" sz="3200" smtClean="0"/>
              <a:t>Al</a:t>
            </a:r>
            <a:r>
              <a:rPr lang="en-US" altLang="en-US" sz="3200" baseline="30000" smtClean="0"/>
              <a:t>+3</a:t>
            </a:r>
            <a:endParaRPr lang="en-US" altLang="en-US" sz="3200" smtClean="0">
              <a:solidFill>
                <a:schemeClr val="hlink"/>
              </a:solidFill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1295400" y="1828800"/>
            <a:ext cx="7162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1s</a:t>
            </a:r>
            <a:r>
              <a:rPr lang="en-US" sz="3200" b="1" baseline="30000" dirty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 2s</a:t>
            </a:r>
            <a:r>
              <a:rPr lang="en-US" sz="3200" b="1" baseline="30000" dirty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 2p</a:t>
            </a:r>
            <a:r>
              <a:rPr lang="en-US" sz="3200" b="1" baseline="30000" dirty="0">
                <a:solidFill>
                  <a:schemeClr val="hlink"/>
                </a:solidFill>
                <a:latin typeface="Arial" charset="0"/>
              </a:rPr>
              <a:t>6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1s</a:t>
            </a:r>
            <a:r>
              <a:rPr lang="en-US" sz="3200" b="1" baseline="30000" dirty="0">
                <a:solidFill>
                  <a:schemeClr val="hlink"/>
                </a:solidFill>
                <a:latin typeface="Arial" charset="0"/>
              </a:rPr>
              <a:t>2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1s</a:t>
            </a:r>
            <a:r>
              <a:rPr lang="en-US" sz="3200" b="1" baseline="30000" dirty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 2s</a:t>
            </a:r>
            <a:r>
              <a:rPr lang="en-US" sz="3200" b="1" baseline="30000" dirty="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 2p</a:t>
            </a:r>
            <a:r>
              <a:rPr lang="en-US" sz="3200" b="1" baseline="30000" dirty="0">
                <a:solidFill>
                  <a:schemeClr val="hlink"/>
                </a:solidFill>
                <a:latin typeface="Arial" charset="0"/>
              </a:rPr>
              <a:t>6 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note this is the same as F</a:t>
            </a:r>
            <a:r>
              <a:rPr lang="en-US" sz="3200" b="1" baseline="3000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-  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this is called </a:t>
            </a:r>
            <a:r>
              <a:rPr lang="en-US" sz="3200" b="1" dirty="0">
                <a:solidFill>
                  <a:srgbClr val="F3A00B"/>
                </a:solidFill>
                <a:latin typeface="Arial" charset="0"/>
                <a:sym typeface="Wingdings" pitchFamily="2" charset="2"/>
              </a:rPr>
              <a:t>isoelectronic</a:t>
            </a:r>
            <a:endParaRPr lang="en-US" sz="3200" b="1" baseline="30000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endParaRPr lang="en-US" sz="3200" b="1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[Kr]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[</a:t>
            </a:r>
            <a:r>
              <a:rPr lang="en-US" sz="3200" b="1" dirty="0" err="1">
                <a:solidFill>
                  <a:schemeClr val="hlink"/>
                </a:solidFill>
                <a:latin typeface="Arial" charset="0"/>
              </a:rPr>
              <a:t>Ar</a:t>
            </a: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] 3d</a:t>
            </a:r>
            <a:r>
              <a:rPr lang="en-US" sz="3200" b="1" baseline="30000" dirty="0">
                <a:solidFill>
                  <a:schemeClr val="hlink"/>
                </a:solidFill>
                <a:latin typeface="Arial" charset="0"/>
              </a:rPr>
              <a:t>10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3200" b="1" dirty="0">
                <a:solidFill>
                  <a:schemeClr val="hlink"/>
                </a:solidFill>
                <a:latin typeface="Arial" charset="0"/>
              </a:rPr>
              <a:t>[Ne]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21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2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Exceptions to the Aufbau Principle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648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2800" dirty="0" smtClean="0"/>
              <a:t>Remember, d and f orbitals require LARGE amounts of energy</a:t>
            </a:r>
          </a:p>
          <a:p>
            <a:pPr>
              <a:lnSpc>
                <a:spcPct val="70000"/>
              </a:lnSpc>
            </a:pPr>
            <a:r>
              <a:rPr lang="en-US" altLang="en-US" sz="2800" dirty="0" smtClean="0"/>
              <a:t>If we can’t fill these sublevels, then the next best thing is to be HALF full (one electron in each orbital in the sublevel)</a:t>
            </a:r>
          </a:p>
          <a:p>
            <a:pPr>
              <a:lnSpc>
                <a:spcPct val="70000"/>
              </a:lnSpc>
            </a:pPr>
            <a:r>
              <a:rPr lang="en-US" altLang="en-US" sz="2800" dirty="0" smtClean="0"/>
              <a:t>Most </a:t>
            </a:r>
            <a:r>
              <a:rPr lang="en-US" altLang="en-US" sz="2800" smtClean="0"/>
              <a:t>common exceptions are </a:t>
            </a:r>
            <a:endParaRPr lang="en-US" altLang="en-US" sz="2800" dirty="0" smtClean="0"/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                  d</a:t>
            </a:r>
            <a:r>
              <a:rPr lang="en-US" altLang="en-US" sz="2800" baseline="30000" dirty="0" smtClean="0">
                <a:solidFill>
                  <a:schemeClr val="bg1"/>
                </a:solidFill>
              </a:rPr>
              <a:t>4</a:t>
            </a:r>
            <a:r>
              <a:rPr lang="en-US" altLang="en-US" sz="2800" dirty="0" smtClean="0">
                <a:solidFill>
                  <a:schemeClr val="bg1"/>
                </a:solidFill>
              </a:rPr>
              <a:t> and d</a:t>
            </a:r>
            <a:r>
              <a:rPr lang="en-US" altLang="en-US" sz="2800" baseline="30000" dirty="0" smtClean="0">
                <a:solidFill>
                  <a:schemeClr val="bg1"/>
                </a:solidFill>
              </a:rPr>
              <a:t>9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800" dirty="0" smtClean="0"/>
              <a:t>For the purposes of this class, we are going to assume that ALL atoms (or ions) that end in d</a:t>
            </a:r>
            <a:r>
              <a:rPr lang="en-US" altLang="en-US" sz="2800" baseline="30000" dirty="0" smtClean="0"/>
              <a:t>4</a:t>
            </a:r>
            <a:r>
              <a:rPr lang="en-US" altLang="en-US" sz="2800" dirty="0" smtClean="0"/>
              <a:t> or d</a:t>
            </a:r>
            <a:r>
              <a:rPr lang="en-US" altLang="en-US" sz="2800" baseline="30000" dirty="0" smtClean="0"/>
              <a:t>9</a:t>
            </a:r>
            <a:r>
              <a:rPr lang="en-US" altLang="en-US" sz="2800" dirty="0" smtClean="0"/>
              <a:t> are exceptions to the rule.  This may or may not be true, it just depends on the atom.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281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(HONORS only)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Exceptions to the Aufbau Principle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smtClean="0">
                <a:solidFill>
                  <a:schemeClr val="bg1"/>
                </a:solidFill>
              </a:rPr>
              <a:t>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4</a:t>
            </a:r>
            <a:r>
              <a:rPr lang="en-US" altLang="en-US" sz="3200" smtClean="0">
                <a:solidFill>
                  <a:schemeClr val="bg1"/>
                </a:solidFill>
              </a:rPr>
              <a:t> is one electron short of being HALF full</a:t>
            </a:r>
          </a:p>
          <a:p>
            <a:pPr>
              <a:buFontTx/>
              <a:buNone/>
            </a:pPr>
            <a:r>
              <a:rPr lang="en-US" altLang="en-US" sz="3200" smtClean="0">
                <a:solidFill>
                  <a:schemeClr val="bg1"/>
                </a:solidFill>
              </a:rPr>
              <a:t>In order to become more stable (require less energy), one of the </a:t>
            </a:r>
            <a:r>
              <a:rPr lang="en-US" altLang="en-US" sz="3200" i="1" smtClean="0">
                <a:solidFill>
                  <a:schemeClr val="bg1"/>
                </a:solidFill>
              </a:rPr>
              <a:t>closest s</a:t>
            </a:r>
            <a:r>
              <a:rPr lang="en-US" altLang="en-US" sz="3200" smtClean="0">
                <a:solidFill>
                  <a:schemeClr val="bg1"/>
                </a:solidFill>
              </a:rPr>
              <a:t> electrons will actually go into the d, making it 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5</a:t>
            </a:r>
            <a:r>
              <a:rPr lang="en-US" altLang="en-US" sz="3200" smtClean="0">
                <a:solidFill>
                  <a:schemeClr val="bg1"/>
                </a:solidFill>
              </a:rPr>
              <a:t> instead of 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4</a:t>
            </a:r>
            <a:r>
              <a:rPr lang="en-US" altLang="en-US" sz="320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en-US" sz="3200" u="sng" smtClean="0">
                <a:solidFill>
                  <a:schemeClr val="bg1"/>
                </a:solidFill>
              </a:rPr>
              <a:t>For example:</a:t>
            </a:r>
            <a:r>
              <a:rPr lang="en-US" altLang="en-US" sz="3200" smtClean="0">
                <a:solidFill>
                  <a:schemeClr val="bg1"/>
                </a:solidFill>
              </a:rPr>
              <a:t> Cr would be [Ar] 4s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3200" smtClean="0">
                <a:solidFill>
                  <a:schemeClr val="bg1"/>
                </a:solidFill>
              </a:rPr>
              <a:t> 3d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4</a:t>
            </a:r>
            <a:r>
              <a:rPr lang="en-US" altLang="en-US" sz="3200" smtClean="0">
                <a:solidFill>
                  <a:schemeClr val="bg1"/>
                </a:solidFill>
              </a:rPr>
              <a:t>, but since this ends </a:t>
            </a:r>
            <a:r>
              <a:rPr lang="en-US" altLang="en-US" sz="3200" i="1" smtClean="0">
                <a:solidFill>
                  <a:schemeClr val="bg1"/>
                </a:solidFill>
              </a:rPr>
              <a:t>exactly</a:t>
            </a:r>
            <a:r>
              <a:rPr lang="en-US" altLang="en-US" sz="3200" smtClean="0">
                <a:solidFill>
                  <a:schemeClr val="bg1"/>
                </a:solidFill>
              </a:rPr>
              <a:t> with a 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4</a:t>
            </a:r>
            <a:r>
              <a:rPr lang="en-US" altLang="en-US" sz="3200" smtClean="0">
                <a:solidFill>
                  <a:schemeClr val="bg1"/>
                </a:solidFill>
              </a:rPr>
              <a:t>, it is an exception to the rule. Thus, Cr should be [Ar] 4s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1</a:t>
            </a:r>
            <a:r>
              <a:rPr lang="en-US" altLang="en-US" sz="3200" smtClean="0">
                <a:solidFill>
                  <a:schemeClr val="bg1"/>
                </a:solidFill>
              </a:rPr>
              <a:t> 3d</a:t>
            </a:r>
            <a:r>
              <a:rPr lang="en-US" altLang="en-US" sz="3200" baseline="30000" smtClean="0">
                <a:solidFill>
                  <a:schemeClr val="bg1"/>
                </a:solidFill>
              </a:rPr>
              <a:t>5</a:t>
            </a:r>
            <a:r>
              <a:rPr lang="en-US" altLang="en-US" sz="320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en-US" sz="3200" u="sng" smtClean="0">
                <a:solidFill>
                  <a:schemeClr val="bg1"/>
                </a:solidFill>
              </a:rPr>
              <a:t>Procedure:</a:t>
            </a:r>
            <a:r>
              <a:rPr lang="en-US" altLang="en-US" sz="3200" smtClean="0">
                <a:solidFill>
                  <a:schemeClr val="bg1"/>
                </a:solidFill>
              </a:rPr>
              <a:t> Find the closest s orbital.  Steal one electron from it, and add it to the d.</a:t>
            </a:r>
          </a:p>
          <a:p>
            <a:pPr>
              <a:buFontTx/>
              <a:buNone/>
            </a:pPr>
            <a:endParaRPr lang="en-US" altLang="en-US" sz="3200" smtClean="0">
              <a:solidFill>
                <a:schemeClr val="bg1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281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(HONORS only)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191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Waves have a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  <a:endParaRPr lang="en-US" sz="2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Use the Greek letter “nu”, </a:t>
            </a:r>
            <a:r>
              <a:rPr lang="en-US" sz="5400" smtClean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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for frequency, and units are “cycles per sec” (Hertz, Hz)</a:t>
            </a: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All radiation:  </a:t>
            </a:r>
            <a:r>
              <a:rPr 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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• </a:t>
            </a:r>
            <a:r>
              <a:rPr lang="en-US" sz="5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</a:t>
            </a:r>
            <a:r>
              <a:rPr lang="en-US" sz="5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=  c</a:t>
            </a:r>
            <a:r>
              <a:rPr lang="en-US" sz="54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		</a:t>
            </a:r>
            <a:br>
              <a:rPr lang="en-US" sz="54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</a:b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where c = velocity of light = 3.00 x 10</a:t>
            </a:r>
            <a:r>
              <a:rPr 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m/sec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162800" cy="762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Electromagnetic Radiation</a:t>
            </a:r>
            <a:endParaRPr 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Exceptions to the Aufbau Principle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smtClean="0">
                <a:solidFill>
                  <a:schemeClr val="bg1"/>
                </a:solidFill>
              </a:rPr>
              <a:t>d</a:t>
            </a:r>
            <a:r>
              <a:rPr lang="en-US" altLang="en-US" sz="4000" baseline="30000" smtClean="0">
                <a:solidFill>
                  <a:schemeClr val="bg1"/>
                </a:solidFill>
              </a:rPr>
              <a:t>9</a:t>
            </a:r>
            <a:r>
              <a:rPr lang="en-US" altLang="en-US" sz="4000" smtClean="0">
                <a:solidFill>
                  <a:schemeClr val="bg1"/>
                </a:solidFill>
              </a:rPr>
              <a:t> is one electron short of being full</a:t>
            </a:r>
          </a:p>
          <a:p>
            <a:pPr>
              <a:buFontTx/>
              <a:buNone/>
            </a:pPr>
            <a:r>
              <a:rPr lang="en-US" altLang="en-US" sz="4000" smtClean="0">
                <a:solidFill>
                  <a:schemeClr val="bg1"/>
                </a:solidFill>
              </a:rPr>
              <a:t>Just like d</a:t>
            </a:r>
            <a:r>
              <a:rPr lang="en-US" altLang="en-US" sz="4000" baseline="30000" smtClean="0">
                <a:solidFill>
                  <a:schemeClr val="bg1"/>
                </a:solidFill>
              </a:rPr>
              <a:t>4</a:t>
            </a:r>
            <a:r>
              <a:rPr lang="en-US" altLang="en-US" sz="4000" smtClean="0">
                <a:solidFill>
                  <a:schemeClr val="bg1"/>
                </a:solidFill>
              </a:rPr>
              <a:t>, one of the </a:t>
            </a:r>
            <a:r>
              <a:rPr lang="en-US" altLang="en-US" sz="4000" i="1" smtClean="0">
                <a:solidFill>
                  <a:schemeClr val="bg1"/>
                </a:solidFill>
              </a:rPr>
              <a:t>closest s</a:t>
            </a:r>
            <a:r>
              <a:rPr lang="en-US" altLang="en-US" sz="4000" smtClean="0">
                <a:solidFill>
                  <a:schemeClr val="bg1"/>
                </a:solidFill>
              </a:rPr>
              <a:t> electrons will go into the d, this time making it d</a:t>
            </a:r>
            <a:r>
              <a:rPr lang="en-US" altLang="en-US" sz="4000" baseline="30000" smtClean="0">
                <a:solidFill>
                  <a:schemeClr val="bg1"/>
                </a:solidFill>
              </a:rPr>
              <a:t>10</a:t>
            </a:r>
            <a:r>
              <a:rPr lang="en-US" altLang="en-US" sz="4000" smtClean="0">
                <a:solidFill>
                  <a:schemeClr val="bg1"/>
                </a:solidFill>
              </a:rPr>
              <a:t> instead of d</a:t>
            </a:r>
            <a:r>
              <a:rPr lang="en-US" altLang="en-US" sz="4000" baseline="30000" smtClean="0">
                <a:solidFill>
                  <a:schemeClr val="bg1"/>
                </a:solidFill>
              </a:rPr>
              <a:t>9</a:t>
            </a:r>
            <a:r>
              <a:rPr lang="en-US" altLang="en-US" sz="400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en-US" sz="4000" smtClean="0">
                <a:solidFill>
                  <a:schemeClr val="bg1"/>
                </a:solidFill>
              </a:rPr>
              <a:t>For example:  Au would be [Xe] 6s</a:t>
            </a:r>
            <a:r>
              <a:rPr lang="en-US" altLang="en-US" sz="4000" baseline="30000" smtClean="0">
                <a:solidFill>
                  <a:schemeClr val="bg1"/>
                </a:solidFill>
              </a:rPr>
              <a:t>2</a:t>
            </a:r>
            <a:r>
              <a:rPr lang="en-US" altLang="en-US" sz="4000" smtClean="0">
                <a:solidFill>
                  <a:schemeClr val="bg1"/>
                </a:solidFill>
              </a:rPr>
              <a:t> 4f</a:t>
            </a:r>
            <a:r>
              <a:rPr lang="en-US" altLang="en-US" sz="4000" baseline="30000" smtClean="0">
                <a:solidFill>
                  <a:schemeClr val="bg1"/>
                </a:solidFill>
              </a:rPr>
              <a:t>14</a:t>
            </a:r>
            <a:r>
              <a:rPr lang="en-US" altLang="en-US" sz="4000" smtClean="0">
                <a:solidFill>
                  <a:schemeClr val="bg1"/>
                </a:solidFill>
              </a:rPr>
              <a:t> 5d</a:t>
            </a:r>
            <a:r>
              <a:rPr lang="en-US" altLang="en-US" sz="4000" baseline="30000" smtClean="0">
                <a:solidFill>
                  <a:schemeClr val="bg1"/>
                </a:solidFill>
              </a:rPr>
              <a:t>9</a:t>
            </a:r>
            <a:r>
              <a:rPr lang="en-US" altLang="en-US" sz="4000" smtClean="0">
                <a:solidFill>
                  <a:schemeClr val="bg1"/>
                </a:solidFill>
              </a:rPr>
              <a:t>, but is really [Xe] 6s</a:t>
            </a:r>
            <a:r>
              <a:rPr lang="en-US" altLang="en-US" sz="4000" baseline="30000" smtClean="0">
                <a:solidFill>
                  <a:schemeClr val="bg1"/>
                </a:solidFill>
              </a:rPr>
              <a:t>1</a:t>
            </a:r>
            <a:r>
              <a:rPr lang="en-US" altLang="en-US" sz="4000" smtClean="0">
                <a:solidFill>
                  <a:schemeClr val="bg1"/>
                </a:solidFill>
              </a:rPr>
              <a:t> 4f</a:t>
            </a:r>
            <a:r>
              <a:rPr lang="en-US" altLang="en-US" sz="4000" baseline="30000" smtClean="0">
                <a:solidFill>
                  <a:schemeClr val="bg1"/>
                </a:solidFill>
              </a:rPr>
              <a:t>14</a:t>
            </a:r>
            <a:r>
              <a:rPr lang="en-US" altLang="en-US" sz="4000" smtClean="0">
                <a:solidFill>
                  <a:schemeClr val="bg1"/>
                </a:solidFill>
              </a:rPr>
              <a:t> 5d</a:t>
            </a:r>
            <a:r>
              <a:rPr lang="en-US" altLang="en-US" sz="4000" baseline="30000" smtClean="0">
                <a:solidFill>
                  <a:schemeClr val="bg1"/>
                </a:solidFill>
              </a:rPr>
              <a:t>10</a:t>
            </a:r>
            <a:r>
              <a:rPr lang="en-US" altLang="en-US" sz="400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endParaRPr lang="en-US" altLang="en-US" sz="3200" smtClean="0">
              <a:solidFill>
                <a:schemeClr val="bg1"/>
              </a:solidFill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281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(HONORS only)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3A00B"/>
                </a:solidFill>
                <a:latin typeface="Comic Sans MS" panose="030F0702030302020204" pitchFamily="66" charset="0"/>
              </a:rPr>
              <a:t>Try These!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 smtClean="0"/>
              <a:t>Write the shorthand notation for:</a:t>
            </a:r>
          </a:p>
          <a:p>
            <a:pPr>
              <a:buFontTx/>
              <a:buNone/>
            </a:pPr>
            <a:r>
              <a:rPr lang="en-US" altLang="en-US" sz="4000" smtClean="0"/>
              <a:t>Cu</a:t>
            </a:r>
          </a:p>
          <a:p>
            <a:pPr>
              <a:buFontTx/>
              <a:buNone/>
            </a:pPr>
            <a:r>
              <a:rPr lang="en-US" altLang="en-US" sz="4000" smtClean="0"/>
              <a:t>W</a:t>
            </a:r>
          </a:p>
          <a:p>
            <a:pPr>
              <a:buFontTx/>
              <a:buNone/>
            </a:pPr>
            <a:r>
              <a:rPr lang="en-US" altLang="en-US" sz="4000" smtClean="0"/>
              <a:t>Au</a:t>
            </a:r>
          </a:p>
          <a:p>
            <a:pPr>
              <a:buFontTx/>
              <a:buNone/>
            </a:pPr>
            <a:endParaRPr lang="en-US" altLang="en-US" sz="4000" smtClean="0"/>
          </a:p>
        </p:txBody>
      </p:sp>
      <p:pic>
        <p:nvPicPr>
          <p:cNvPr id="207876" name="Lets69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438400" y="3276600"/>
            <a:ext cx="48006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4000" b="1">
                <a:solidFill>
                  <a:schemeClr val="hlink"/>
                </a:solidFill>
              </a:rPr>
              <a:t>[Ar] 4s</a:t>
            </a:r>
            <a:r>
              <a:rPr lang="en-US" altLang="en-US" sz="4000" b="1" baseline="30000">
                <a:solidFill>
                  <a:schemeClr val="hlink"/>
                </a:solidFill>
              </a:rPr>
              <a:t>1</a:t>
            </a:r>
            <a:r>
              <a:rPr lang="en-US" altLang="en-US" sz="4000" b="1">
                <a:solidFill>
                  <a:schemeClr val="hlink"/>
                </a:solidFill>
              </a:rPr>
              <a:t> 3d</a:t>
            </a:r>
            <a:r>
              <a:rPr lang="en-US" altLang="en-US" sz="4000" b="1" baseline="30000">
                <a:solidFill>
                  <a:schemeClr val="hlink"/>
                </a:solidFill>
              </a:rPr>
              <a:t>10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4000" b="1">
                <a:solidFill>
                  <a:schemeClr val="hlink"/>
                </a:solidFill>
              </a:rPr>
              <a:t>[Xe] 6s</a:t>
            </a:r>
            <a:r>
              <a:rPr lang="en-US" altLang="en-US" sz="4000" b="1" baseline="30000">
                <a:solidFill>
                  <a:schemeClr val="hlink"/>
                </a:solidFill>
              </a:rPr>
              <a:t>1</a:t>
            </a:r>
            <a:r>
              <a:rPr lang="en-US" altLang="en-US" sz="4000" b="1">
                <a:solidFill>
                  <a:schemeClr val="hlink"/>
                </a:solidFill>
              </a:rPr>
              <a:t> 4f</a:t>
            </a:r>
            <a:r>
              <a:rPr lang="en-US" altLang="en-US" sz="4000" b="1" baseline="30000">
                <a:solidFill>
                  <a:schemeClr val="hlink"/>
                </a:solidFill>
              </a:rPr>
              <a:t>14</a:t>
            </a:r>
            <a:r>
              <a:rPr lang="en-US" altLang="en-US" sz="4000" b="1">
                <a:solidFill>
                  <a:schemeClr val="hlink"/>
                </a:solidFill>
              </a:rPr>
              <a:t> 5d</a:t>
            </a:r>
            <a:r>
              <a:rPr lang="en-US" altLang="en-US" sz="4000" b="1" baseline="30000">
                <a:solidFill>
                  <a:schemeClr val="hlink"/>
                </a:solidFill>
              </a:rPr>
              <a:t>5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4000" b="1">
                <a:solidFill>
                  <a:schemeClr val="hlink"/>
                </a:solidFill>
              </a:rPr>
              <a:t>[Xe] 6s</a:t>
            </a:r>
            <a:r>
              <a:rPr lang="en-US" altLang="en-US" sz="4000" b="1" baseline="30000">
                <a:solidFill>
                  <a:schemeClr val="hlink"/>
                </a:solidFill>
              </a:rPr>
              <a:t>1</a:t>
            </a:r>
            <a:r>
              <a:rPr lang="en-US" altLang="en-US" sz="4000" b="1">
                <a:solidFill>
                  <a:schemeClr val="hlink"/>
                </a:solidFill>
              </a:rPr>
              <a:t> 4f</a:t>
            </a:r>
            <a:r>
              <a:rPr lang="en-US" altLang="en-US" sz="4000" b="1" baseline="30000">
                <a:solidFill>
                  <a:schemeClr val="hlink"/>
                </a:solidFill>
              </a:rPr>
              <a:t>14</a:t>
            </a:r>
            <a:r>
              <a:rPr lang="en-US" altLang="en-US" sz="4000" b="1">
                <a:solidFill>
                  <a:schemeClr val="hlink"/>
                </a:solidFill>
              </a:rPr>
              <a:t> 5d</a:t>
            </a:r>
            <a:r>
              <a:rPr lang="en-US" altLang="en-US" sz="4000" b="1" baseline="30000">
                <a:solidFill>
                  <a:schemeClr val="hlink"/>
                </a:solidFill>
              </a:rPr>
              <a:t>10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281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(HONORS only)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2" fill="hold"/>
                                        <p:tgtEl>
                                          <p:spTgt spid="2078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876"/>
                </p:tgtEl>
              </p:cMediaNode>
            </p:audio>
          </p:childTnLst>
        </p:cTn>
      </p:par>
    </p:tnLst>
    <p:bldLst>
      <p:bldP spid="20787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Orbital Diagrams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4800600"/>
          </a:xfrm>
        </p:spPr>
        <p:txBody>
          <a:bodyPr/>
          <a:lstStyle/>
          <a:p>
            <a:r>
              <a:rPr lang="en-US" altLang="en-US" sz="3200" smtClean="0"/>
              <a:t>Graphical representation of an electron configuration</a:t>
            </a:r>
          </a:p>
          <a:p>
            <a:r>
              <a:rPr lang="en-US" altLang="en-US" sz="3200" smtClean="0"/>
              <a:t>One arrow represents one electron</a:t>
            </a:r>
          </a:p>
          <a:p>
            <a:r>
              <a:rPr lang="en-US" altLang="en-US" sz="3200" smtClean="0"/>
              <a:t>Shows spin and which orbital within a sublevel</a:t>
            </a:r>
          </a:p>
          <a:p>
            <a:r>
              <a:rPr lang="en-US" altLang="en-US" sz="3200" smtClean="0"/>
              <a:t>Same rules as before (Aufbau principle, d</a:t>
            </a:r>
            <a:r>
              <a:rPr lang="en-US" altLang="en-US" sz="3200" baseline="30000" smtClean="0"/>
              <a:t>4</a:t>
            </a:r>
            <a:r>
              <a:rPr lang="en-US" altLang="en-US" sz="3200" smtClean="0"/>
              <a:t> and d</a:t>
            </a:r>
            <a:r>
              <a:rPr lang="en-US" altLang="en-US" sz="3200" baseline="30000" smtClean="0"/>
              <a:t>9</a:t>
            </a:r>
            <a:r>
              <a:rPr lang="en-US" altLang="en-US" sz="3200" smtClean="0"/>
              <a:t> exceptions, two electrons in each orbital, etc. etc.)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Orbital Diagrams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029200" cy="4724400"/>
          </a:xfrm>
        </p:spPr>
        <p:txBody>
          <a:bodyPr/>
          <a:lstStyle/>
          <a:p>
            <a:r>
              <a:rPr lang="en-US" altLang="en-US" smtClean="0"/>
              <a:t>One additional rule: </a:t>
            </a:r>
            <a:r>
              <a:rPr lang="en-US" altLang="en-US" smtClean="0">
                <a:solidFill>
                  <a:schemeClr val="hlink"/>
                </a:solidFill>
              </a:rPr>
              <a:t>Hund’s Rule</a:t>
            </a:r>
          </a:p>
          <a:p>
            <a:pPr lvl="1"/>
            <a:r>
              <a:rPr lang="en-US" altLang="en-US" sz="2400" smtClean="0"/>
              <a:t>In orbitals of EQUAL ENERGY (p, d, and f), place one electron in each orbital before making any pairs</a:t>
            </a:r>
          </a:p>
          <a:p>
            <a:pPr lvl="1"/>
            <a:r>
              <a:rPr lang="en-US" altLang="en-US" sz="2400" smtClean="0"/>
              <a:t>All single electrons must spin the same way</a:t>
            </a:r>
          </a:p>
          <a:p>
            <a:r>
              <a:rPr lang="en-US" altLang="en-US" smtClean="0"/>
              <a:t>I nickname this rule the “Monopoly Rule”</a:t>
            </a:r>
          </a:p>
          <a:p>
            <a:r>
              <a:rPr lang="en-US" altLang="en-US" smtClean="0"/>
              <a:t>In Monopoly, you have to build houses EVENLY.  You can not put 2 houses on a property until all the properties have at least 1 house.</a:t>
            </a:r>
          </a:p>
        </p:txBody>
      </p:sp>
      <p:pic>
        <p:nvPicPr>
          <p:cNvPr id="70660" name="Picture 4" descr="monopoly boar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524000"/>
            <a:ext cx="23876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6" descr="monopoly mone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3657600"/>
            <a:ext cx="1054100" cy="139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2" name="Picture 8" descr="monopoly ch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53000"/>
            <a:ext cx="268763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img.docstoccdn.com/thumb/orig/280641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381000"/>
            <a:ext cx="6248400" cy="809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1550" y="311150"/>
            <a:ext cx="3263900" cy="825500"/>
          </a:xfrm>
          <a:solidFill>
            <a:srgbClr val="FFC5CF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Lithium</a:t>
            </a: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371600"/>
            <a:ext cx="5791200" cy="1828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Group 1A</a:t>
            </a:r>
          </a:p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Atomic number = 3</a:t>
            </a:r>
          </a:p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1s</a:t>
            </a:r>
            <a:r>
              <a:rPr 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2s</a:t>
            </a:r>
            <a:r>
              <a:rPr 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1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 ---&gt;  3 total electrons</a:t>
            </a:r>
          </a:p>
        </p:txBody>
      </p:sp>
      <p:pic>
        <p:nvPicPr>
          <p:cNvPr id="727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"/>
            <a:ext cx="1206500" cy="26797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  <p:pic>
        <p:nvPicPr>
          <p:cNvPr id="18739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2" r="74513"/>
          <a:stretch>
            <a:fillRect/>
          </a:stretch>
        </p:blipFill>
        <p:spPr bwMode="auto">
          <a:xfrm>
            <a:off x="1030288" y="4333875"/>
            <a:ext cx="563562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0" y="311150"/>
            <a:ext cx="2273300" cy="901700"/>
          </a:xfrm>
          <a:solidFill>
            <a:srgbClr val="FCFEB9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Carbon</a:t>
            </a: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371600"/>
            <a:ext cx="4419600" cy="2133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Group 4A</a:t>
            </a:r>
          </a:p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Atomic number = 6</a:t>
            </a:r>
          </a:p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1s</a:t>
            </a:r>
            <a:r>
              <a:rPr 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 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2s</a:t>
            </a:r>
            <a:r>
              <a:rPr 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 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2p</a:t>
            </a:r>
            <a:r>
              <a:rPr 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 ---&gt;  </a:t>
            </a:r>
          </a:p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 6 total electrons</a:t>
            </a:r>
          </a:p>
        </p:txBody>
      </p:sp>
      <p:pic>
        <p:nvPicPr>
          <p:cNvPr id="737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5900"/>
            <a:ext cx="2654300" cy="2628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3278188" y="3735388"/>
            <a:ext cx="52546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Here we see for the first time 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HUND’S RULE</a:t>
            </a: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When placing electrons in a set of orbitals having the same energy, we place them singly as long as possible.</a:t>
            </a:r>
          </a:p>
        </p:txBody>
      </p:sp>
      <p:pic>
        <p:nvPicPr>
          <p:cNvPr id="18842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4"/>
          <a:stretch>
            <a:fillRect/>
          </a:stretch>
        </p:blipFill>
        <p:spPr bwMode="auto">
          <a:xfrm>
            <a:off x="863600" y="4200525"/>
            <a:ext cx="22098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  <p:bldP spid="188421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5FB03"/>
                </a:solidFill>
                <a:latin typeface="Comic Sans MS" panose="030F0702030302020204" pitchFamily="66" charset="0"/>
              </a:rPr>
              <a:t>Draw these orbital diagrams!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smtClean="0"/>
              <a:t>Oxygen (O)</a:t>
            </a:r>
          </a:p>
          <a:p>
            <a:r>
              <a:rPr lang="en-US" altLang="en-US" sz="3600" smtClean="0"/>
              <a:t>Chromium (Cr)</a:t>
            </a:r>
          </a:p>
          <a:p>
            <a:r>
              <a:rPr lang="en-US" altLang="en-US" sz="3600" smtClean="0"/>
              <a:t>Mercury (Hg)</a:t>
            </a:r>
          </a:p>
        </p:txBody>
      </p:sp>
      <p:pic>
        <p:nvPicPr>
          <p:cNvPr id="208900" name="SPAN70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0" fill="hold"/>
                                        <p:tgtEl>
                                          <p:spTgt spid="208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900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4950" y="539750"/>
            <a:ext cx="2959100" cy="825500"/>
          </a:xfrm>
          <a:solidFill>
            <a:srgbClr val="C8FEC8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Oxygen</a:t>
            </a: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752600"/>
            <a:ext cx="4572000" cy="2286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Group 6A</a:t>
            </a:r>
          </a:p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Atomic number = 8</a:t>
            </a:r>
          </a:p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1s</a:t>
            </a:r>
            <a:r>
              <a:rPr 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 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2s</a:t>
            </a:r>
            <a:r>
              <a:rPr 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 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2p</a:t>
            </a:r>
            <a:r>
              <a:rPr lang="en-US" sz="32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4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 ---&gt;  </a:t>
            </a:r>
          </a:p>
          <a:p>
            <a:pPr>
              <a:buFontTx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        8 total electrons</a:t>
            </a:r>
          </a:p>
        </p:txBody>
      </p:sp>
      <p:pic>
        <p:nvPicPr>
          <p:cNvPr id="7578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546100"/>
            <a:ext cx="2679700" cy="2717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  <p:pic>
        <p:nvPicPr>
          <p:cNvPr id="18944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8"/>
          <a:stretch>
            <a:fillRect/>
          </a:stretch>
        </p:blipFill>
        <p:spPr bwMode="auto">
          <a:xfrm>
            <a:off x="1016000" y="4584700"/>
            <a:ext cx="22098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5FB03"/>
                </a:solidFill>
              </a:rPr>
              <a:t>Chromium</a:t>
            </a:r>
          </a:p>
        </p:txBody>
      </p:sp>
      <p:pic>
        <p:nvPicPr>
          <p:cNvPr id="76803" name="Picture 4" descr="Cr_orbital_diagram_ari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09800"/>
            <a:ext cx="7848600" cy="344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162800" cy="1143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Electromagnetic Spectrum</a:t>
            </a:r>
            <a:endParaRPr 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800600" cy="83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 wavelength --&gt; small frequency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 wavelength --&gt; high frequency</a:t>
            </a:r>
          </a:p>
        </p:txBody>
      </p:sp>
      <p:pic>
        <p:nvPicPr>
          <p:cNvPr id="19460" name="Picture 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1333500" cy="3543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0" y="2865438"/>
            <a:ext cx="2222500" cy="3992562"/>
            <a:chOff x="87" y="1592"/>
            <a:chExt cx="1400" cy="2515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1008" y="1592"/>
              <a:ext cx="0" cy="20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87" y="3591"/>
              <a:ext cx="1400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increasing frequency</a:t>
              </a:r>
              <a:endPara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3429000" y="2895600"/>
            <a:ext cx="3822700" cy="4281488"/>
            <a:chOff x="2151" y="1640"/>
            <a:chExt cx="2408" cy="2697"/>
          </a:xfrm>
        </p:grpSpPr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2448" y="1640"/>
              <a:ext cx="1" cy="196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151" y="3591"/>
              <a:ext cx="2408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increasing </a:t>
              </a:r>
              <a:br>
                <a:rPr 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</a:br>
              <a:r>
                <a:rPr 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wavelength</a:t>
              </a:r>
              <a:endParaRPr lang="en-US" sz="2400" b="1">
                <a:solidFill>
                  <a:srgbClr val="0006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>
                <a:defRPr/>
              </a:pPr>
              <a:endParaRPr lang="en-US" sz="2400" b="1">
                <a:solidFill>
                  <a:srgbClr val="0006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227330" name="07T04AN1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048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3" name="07M05VD1.avi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4114800"/>
            <a:ext cx="3124200" cy="2343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7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27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30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733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7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27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33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7333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5FB03"/>
                </a:solidFill>
              </a:rPr>
              <a:t>Mercury</a:t>
            </a:r>
          </a:p>
        </p:txBody>
      </p:sp>
      <p:pic>
        <p:nvPicPr>
          <p:cNvPr id="77827" name="Picture 8" descr="mercury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7375525" cy="565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457200" y="1295400"/>
            <a:ext cx="8305800" cy="175260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>
          <a:xfrm>
            <a:off x="996950" y="234950"/>
            <a:ext cx="7150100" cy="825500"/>
          </a:xfrm>
          <a:solidFill>
            <a:srgbClr val="FDC0E5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Ion Configurations</a:t>
            </a:r>
            <a:endParaRPr lang="en-US" sz="400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1524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To form anions from elements, add 1 or more e- from the highest sublevel.</a:t>
            </a:r>
          </a:p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P [Ne] 3s</a:t>
            </a:r>
            <a:r>
              <a:rPr 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3p</a:t>
            </a:r>
            <a:r>
              <a:rPr 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3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 + 3e-  ---&gt;  P</a:t>
            </a:r>
            <a:r>
              <a:rPr 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3-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[Ne] 3s</a:t>
            </a:r>
            <a:r>
              <a:rPr 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2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3p</a:t>
            </a:r>
            <a:r>
              <a:rPr 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6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or [Ar]</a:t>
            </a:r>
            <a:endParaRPr lang="en-US" sz="360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  <a:p>
            <a:pPr>
              <a:buFontTx/>
              <a:buNone/>
              <a:defRPr/>
            </a:pPr>
            <a:endParaRPr lang="en-US" sz="360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  <a:p>
            <a:pPr>
              <a:buFontTx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885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702300" cy="3225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57912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 flipV="1">
            <a:off x="59436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63246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69342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0474" name="Line 10"/>
          <p:cNvSpPr>
            <a:spLocks noChangeShapeType="1"/>
          </p:cNvSpPr>
          <p:nvPr/>
        </p:nvSpPr>
        <p:spPr bwMode="auto">
          <a:xfrm flipH="1" flipV="1">
            <a:off x="6477000" y="3276600"/>
            <a:ext cx="0" cy="304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 flipV="1">
            <a:off x="70866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animBg="1"/>
      <p:bldP spid="190472" grpId="0" animBg="1"/>
      <p:bldP spid="19047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img.docstoccdn.com/thumb/orig/280641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533400"/>
            <a:ext cx="8458200" cy="111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228600"/>
            <a:ext cx="2819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N, Cu, Sn</a:t>
            </a:r>
            <a:r>
              <a:rPr lang="en-US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W</a:t>
            </a:r>
          </a:p>
        </p:txBody>
      </p:sp>
    </p:spTree>
  </p:cSld>
  <p:clrMapOvr>
    <a:masterClrMapping/>
  </p:clrMapOvr>
  <p:transition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Periodic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Elements </a:t>
            </a:r>
            <a:r>
              <a:rPr lang="en-US" sz="3200" dirty="0"/>
              <a:t>are arranged in order of increasing atomic </a:t>
            </a:r>
            <a:r>
              <a:rPr lang="en-US" sz="3200" dirty="0" smtClean="0"/>
              <a:t>number (or atomic mass), </a:t>
            </a:r>
            <a:r>
              <a:rPr lang="en-US" sz="3200" dirty="0"/>
              <a:t>certain sets of properties recur </a:t>
            </a:r>
            <a:r>
              <a:rPr lang="en-US" sz="3200" dirty="0" smtClean="0"/>
              <a:t>periodically</a:t>
            </a:r>
          </a:p>
          <a:p>
            <a:pPr lvl="1">
              <a:defRPr/>
            </a:pPr>
            <a:r>
              <a:rPr lang="en-US" sz="3200" dirty="0" smtClean="0"/>
              <a:t>Mendeleev &amp; Meyer</a:t>
            </a:r>
          </a:p>
          <a:p>
            <a:pPr>
              <a:defRPr/>
            </a:pPr>
            <a:r>
              <a:rPr lang="en-US" sz="3200" dirty="0" smtClean="0"/>
              <a:t>Moseley discovered atomic numbers using x-rays 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7620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General Periodic Trends</a:t>
            </a:r>
            <a:endParaRPr lang="en-US" sz="44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066800"/>
            <a:ext cx="4191000" cy="15240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Atomic and ionic size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Ionization energy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Electronegativity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762000" y="2667000"/>
            <a:ext cx="7772400" cy="3733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346868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26" name="Group 6"/>
          <p:cNvGrpSpPr>
            <a:grpSpLocks/>
          </p:cNvGrpSpPr>
          <p:nvPr/>
        </p:nvGrpSpPr>
        <p:grpSpPr bwMode="auto">
          <a:xfrm>
            <a:off x="2514600" y="3200400"/>
            <a:ext cx="5481638" cy="949325"/>
            <a:chOff x="2943" y="1804"/>
            <a:chExt cx="2891" cy="870"/>
          </a:xfrm>
        </p:grpSpPr>
        <p:sp>
          <p:nvSpPr>
            <p:cNvPr id="192519" name="Rectangle 7"/>
            <p:cNvSpPr>
              <a:spLocks noChangeArrowheads="1"/>
            </p:cNvSpPr>
            <p:nvPr/>
          </p:nvSpPr>
          <p:spPr bwMode="auto">
            <a:xfrm>
              <a:off x="2943" y="1804"/>
              <a:ext cx="289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900" b="1">
                  <a:solidFill>
                    <a:srgbClr val="005500"/>
                  </a:solidFill>
                  <a:latin typeface="Arial" charset="0"/>
                </a:rPr>
                <a:t>Higher effective nuclear charge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2520" name="Rectangle 8"/>
            <p:cNvSpPr>
              <a:spLocks noChangeArrowheads="1"/>
            </p:cNvSpPr>
            <p:nvPr/>
          </p:nvSpPr>
          <p:spPr bwMode="auto">
            <a:xfrm>
              <a:off x="2943" y="2072"/>
              <a:ext cx="255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900" b="1">
                  <a:solidFill>
                    <a:srgbClr val="005500"/>
                  </a:solidFill>
                  <a:latin typeface="Arial" charset="0"/>
                </a:rPr>
                <a:t>Electrons held more tightly 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2521" name="Rectangle 9"/>
            <p:cNvSpPr>
              <a:spLocks noChangeArrowheads="1"/>
            </p:cNvSpPr>
            <p:nvPr/>
          </p:nvSpPr>
          <p:spPr bwMode="auto">
            <a:xfrm>
              <a:off x="2943" y="2339"/>
              <a:ext cx="0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81927" name="Group 10"/>
          <p:cNvGrpSpPr>
            <a:grpSpLocks/>
          </p:cNvGrpSpPr>
          <p:nvPr/>
        </p:nvGrpSpPr>
        <p:grpSpPr bwMode="auto">
          <a:xfrm>
            <a:off x="982663" y="4351338"/>
            <a:ext cx="3411537" cy="1951037"/>
            <a:chOff x="619" y="2741"/>
            <a:chExt cx="2149" cy="1229"/>
          </a:xfrm>
        </p:grpSpPr>
        <p:sp>
          <p:nvSpPr>
            <p:cNvPr id="192523" name="Rectangle 11"/>
            <p:cNvSpPr>
              <a:spLocks noChangeArrowheads="1"/>
            </p:cNvSpPr>
            <p:nvPr/>
          </p:nvSpPr>
          <p:spPr bwMode="auto">
            <a:xfrm>
              <a:off x="634" y="274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 sz="2400" b="1" dirty="0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2524" name="Rectangle 12"/>
            <p:cNvSpPr>
              <a:spLocks noChangeArrowheads="1"/>
            </p:cNvSpPr>
            <p:nvPr/>
          </p:nvSpPr>
          <p:spPr bwMode="auto">
            <a:xfrm>
              <a:off x="634" y="2741"/>
              <a:ext cx="2134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900" b="1" dirty="0">
                  <a:solidFill>
                    <a:srgbClr val="FF0000"/>
                  </a:solidFill>
                  <a:latin typeface="Arial" charset="0"/>
                </a:rPr>
                <a:t>Electrons held less</a:t>
              </a:r>
              <a:br>
                <a:rPr lang="en-US" sz="2900" b="1" dirty="0">
                  <a:solidFill>
                    <a:srgbClr val="FF0000"/>
                  </a:solidFill>
                  <a:latin typeface="Arial" charset="0"/>
                </a:rPr>
              </a:br>
              <a:r>
                <a:rPr lang="en-US" sz="2900" b="1" dirty="0">
                  <a:solidFill>
                    <a:srgbClr val="FF0000"/>
                  </a:solidFill>
                  <a:latin typeface="Arial" charset="0"/>
                </a:rPr>
                <a:t> tightly</a:t>
              </a:r>
              <a:endParaRPr lang="en-US" sz="2400" b="1" dirty="0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2525" name="Rectangle 13"/>
            <p:cNvSpPr>
              <a:spLocks noChangeArrowheads="1"/>
            </p:cNvSpPr>
            <p:nvPr/>
          </p:nvSpPr>
          <p:spPr bwMode="auto">
            <a:xfrm>
              <a:off x="619" y="3408"/>
              <a:ext cx="2106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900" b="1" dirty="0">
                  <a:solidFill>
                    <a:srgbClr val="FF0000"/>
                  </a:solidFill>
                  <a:latin typeface="Arial" charset="0"/>
                </a:rPr>
                <a:t>1. Larger orbitals.</a:t>
              </a:r>
              <a:endParaRPr lang="en-US" sz="2400" b="1" dirty="0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>
                <a:defRPr/>
              </a:pPr>
              <a:r>
                <a:rPr lang="en-US" sz="2900" b="1" dirty="0">
                  <a:solidFill>
                    <a:srgbClr val="FF0000"/>
                  </a:solidFill>
                  <a:latin typeface="Arial" charset="0"/>
                </a:rPr>
                <a:t>2. Shielding Effect!</a:t>
              </a:r>
              <a:endParaRPr lang="en-US" sz="2400" b="1" dirty="0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3810000" cy="12192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Atomic Size</a:t>
            </a:r>
            <a:endParaRPr lang="en-US" sz="44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001000" cy="4419600"/>
          </a:xfrm>
          <a:solidFill>
            <a:srgbClr val="C8FEC8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Size goes UP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on going down a group. </a:t>
            </a:r>
          </a:p>
          <a:p>
            <a:pPr>
              <a:lnSpc>
                <a:spcPct val="80000"/>
              </a:lnSpc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Because electrons are added further from the nucleus, there is less attraction. This is due to 1) additional energy levels and 2) the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shielding effect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 Each additional energy level “shields” the electrons from being pulled in toward the nucleus.</a:t>
            </a:r>
          </a:p>
          <a:p>
            <a:pPr>
              <a:lnSpc>
                <a:spcPct val="80000"/>
              </a:lnSpc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Size goes UP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going Right to Left across a period.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2641600" cy="1397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fig1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0485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162800" cy="6096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Atomic Size</a:t>
            </a:r>
            <a:endParaRPr lang="en-US" sz="4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2971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Size </a:t>
            </a:r>
            <a: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decreases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across a period due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 the 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increase in the positive charge from the protons.  Each added electron feels a greater and greater + charge because the protons are pulling in the same direction, where the electrons are scattered.</a:t>
            </a: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66675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295400" y="6019800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Large</a:t>
            </a:r>
            <a:endParaRPr 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6858000" y="60960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Small</a:t>
            </a:r>
            <a:endParaRPr 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  <p:bldP spid="195589" grpId="0" autoUpdateAnimBg="0"/>
      <p:bldP spid="195590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6FC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Bigger?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 or K ?</a:t>
            </a:r>
          </a:p>
          <a:p>
            <a:pPr>
              <a:defRPr/>
            </a:pPr>
            <a:r>
              <a:rPr lang="en-US" sz="4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 or Mg ?</a:t>
            </a:r>
          </a:p>
          <a:p>
            <a:pPr>
              <a:defRPr/>
            </a:pPr>
            <a:r>
              <a:rPr lang="en-US" sz="4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 or I ?</a:t>
            </a:r>
          </a:p>
        </p:txBody>
      </p:sp>
      <p:pic>
        <p:nvPicPr>
          <p:cNvPr id="209924" name="HELP75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4724400" y="1981200"/>
            <a:ext cx="1752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" fill="hold"/>
                                        <p:tgtEl>
                                          <p:spTgt spid="209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924"/>
                </p:tgtEl>
              </p:cMediaNode>
            </p:audio>
          </p:childTnLst>
        </p:cTn>
      </p:par>
    </p:tnLst>
    <p:bldLst>
      <p:bldP spid="20992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762000"/>
          </a:xfrm>
          <a:solidFill>
            <a:srgbClr val="C1CE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Ion Sizes</a:t>
            </a:r>
            <a:endParaRPr 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6934200" cy="2057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</a:t>
            </a:r>
          </a:p>
        </p:txBody>
      </p:sp>
      <p:pic>
        <p:nvPicPr>
          <p:cNvPr id="8704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536700"/>
            <a:ext cx="46482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2235200" y="1828800"/>
            <a:ext cx="147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3795713" y="1419225"/>
            <a:ext cx="3390900" cy="25257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Does the size go</a:t>
            </a:r>
          </a:p>
          <a:p>
            <a:pPr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up or down when losing an electron to form a cation?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620000" cy="1143000"/>
          </a:xfrm>
          <a:effectLst>
            <a:outerShdw dist="71842" dir="2700000" algn="ctr" rotWithShape="0">
              <a:srgbClr val="FFFFFF"/>
            </a:outerShdw>
          </a:effec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</a:t>
            </a:r>
            <a:r>
              <a:rPr lang="en-US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magnetic</a:t>
            </a:r>
            <a:r>
              <a:rPr lang="en-US" sz="4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Spectrum</a:t>
            </a:r>
            <a:endParaRPr lang="en-US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04313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88963" y="5208588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increasing energy, R</a:t>
            </a:r>
            <a:r>
              <a:rPr lang="en-US" dirty="0">
                <a:solidFill>
                  <a:srgbClr val="F3A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dirty="0">
                <a:solidFill>
                  <a:srgbClr val="F5F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>
                <a:solidFill>
                  <a:srgbClr val="1CE2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>
                <a:solidFill>
                  <a:srgbClr val="2983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en-US" dirty="0">
                <a:solidFill>
                  <a:srgbClr val="BE40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  <a:r>
              <a:rPr lang="en-US" dirty="0">
                <a:solidFill>
                  <a:srgbClr val="C03BC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49863"/>
            <a:ext cx="20574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762000"/>
          </a:xfrm>
          <a:solidFill>
            <a:srgbClr val="C1CE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Ion Sizes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6934200" cy="20574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CATIONS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are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SMALLER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than the atoms from which they come.</a:t>
            </a:r>
          </a:p>
          <a:p>
            <a:pPr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electron/proton attraction has gone UP and so size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DECREASES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97636" name="Arc 4"/>
          <p:cNvSpPr>
            <a:spLocks/>
          </p:cNvSpPr>
          <p:nvPr/>
        </p:nvSpPr>
        <p:spPr bwMode="auto">
          <a:xfrm>
            <a:off x="4259263" y="1800225"/>
            <a:ext cx="152400" cy="101600"/>
          </a:xfrm>
          <a:custGeom>
            <a:avLst/>
            <a:gdLst>
              <a:gd name="G0" fmla="+- 21600 0 0"/>
              <a:gd name="G1" fmla="+- 7435 0 0"/>
              <a:gd name="G2" fmla="+- 21600 0 0"/>
              <a:gd name="T0" fmla="*/ 1178 w 21600"/>
              <a:gd name="T1" fmla="*/ 14469 h 14469"/>
              <a:gd name="T2" fmla="*/ 1321 w 21600"/>
              <a:gd name="T3" fmla="*/ 0 h 14469"/>
              <a:gd name="T4" fmla="*/ 21600 w 21600"/>
              <a:gd name="T5" fmla="*/ 7435 h 14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469" fill="none" extrusionOk="0">
                <a:moveTo>
                  <a:pt x="1177" y="14469"/>
                </a:moveTo>
                <a:cubicBezTo>
                  <a:pt x="397" y="12205"/>
                  <a:pt x="0" y="9828"/>
                  <a:pt x="0" y="7435"/>
                </a:cubicBezTo>
                <a:cubicBezTo>
                  <a:pt x="-1" y="4898"/>
                  <a:pt x="446" y="2381"/>
                  <a:pt x="1320" y="-1"/>
                </a:cubicBezTo>
              </a:path>
              <a:path w="21600" h="14469" stroke="0" extrusionOk="0">
                <a:moveTo>
                  <a:pt x="1177" y="14469"/>
                </a:moveTo>
                <a:cubicBezTo>
                  <a:pt x="397" y="12205"/>
                  <a:pt x="0" y="9828"/>
                  <a:pt x="0" y="7435"/>
                </a:cubicBezTo>
                <a:cubicBezTo>
                  <a:pt x="-1" y="4898"/>
                  <a:pt x="446" y="2381"/>
                  <a:pt x="1320" y="-1"/>
                </a:cubicBezTo>
                <a:lnTo>
                  <a:pt x="21600" y="74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2206625" y="1851025"/>
            <a:ext cx="20653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7638" name="Oval 6"/>
          <p:cNvSpPr>
            <a:spLocks noChangeArrowheads="1"/>
          </p:cNvSpPr>
          <p:nvPr/>
        </p:nvSpPr>
        <p:spPr bwMode="auto">
          <a:xfrm>
            <a:off x="1408113" y="1562100"/>
            <a:ext cx="722312" cy="70485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1122363" y="22733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00"/>
                </a:solidFill>
                <a:latin typeface="Geneva" charset="0"/>
              </a:rPr>
              <a:t>Li,152 pm</a:t>
            </a:r>
            <a:endParaRPr 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1122363" y="2638425"/>
            <a:ext cx="17605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00"/>
                </a:solidFill>
                <a:latin typeface="Geneva" charset="0"/>
              </a:rPr>
              <a:t>3e and 3p</a:t>
            </a:r>
            <a:endParaRPr 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88073" name="Group 9"/>
          <p:cNvGrpSpPr>
            <a:grpSpLocks/>
          </p:cNvGrpSpPr>
          <p:nvPr/>
        </p:nvGrpSpPr>
        <p:grpSpPr bwMode="auto">
          <a:xfrm>
            <a:off x="3960813" y="1541463"/>
            <a:ext cx="1887537" cy="1398587"/>
            <a:chOff x="2495" y="971"/>
            <a:chExt cx="1189" cy="881"/>
          </a:xfrm>
        </p:grpSpPr>
        <p:sp>
          <p:nvSpPr>
            <p:cNvPr id="197642" name="Oval 10"/>
            <p:cNvSpPr>
              <a:spLocks noChangeArrowheads="1"/>
            </p:cNvSpPr>
            <p:nvPr/>
          </p:nvSpPr>
          <p:spPr bwMode="auto">
            <a:xfrm>
              <a:off x="2922" y="1039"/>
              <a:ext cx="255" cy="254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7643" name="Rectangle 11"/>
            <p:cNvSpPr>
              <a:spLocks noChangeArrowheads="1"/>
            </p:cNvSpPr>
            <p:nvPr/>
          </p:nvSpPr>
          <p:spPr bwMode="auto">
            <a:xfrm>
              <a:off x="2495" y="1432"/>
              <a:ext cx="15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Geneva" charset="0"/>
                </a:rPr>
                <a:t>Li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7644" name="Rectangle 12"/>
            <p:cNvSpPr>
              <a:spLocks noChangeArrowheads="1"/>
            </p:cNvSpPr>
            <p:nvPr/>
          </p:nvSpPr>
          <p:spPr bwMode="auto">
            <a:xfrm>
              <a:off x="2702" y="1376"/>
              <a:ext cx="2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Geneva" charset="0"/>
                </a:rPr>
                <a:t>+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7645" name="Rectangle 13"/>
            <p:cNvSpPr>
              <a:spLocks noChangeArrowheads="1"/>
            </p:cNvSpPr>
            <p:nvPr/>
          </p:nvSpPr>
          <p:spPr bwMode="auto">
            <a:xfrm>
              <a:off x="2822" y="1432"/>
              <a:ext cx="7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Geneva" charset="0"/>
                </a:rPr>
                <a:t>, 78 pm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7646" name="Rectangle 14"/>
            <p:cNvSpPr>
              <a:spLocks noChangeArrowheads="1"/>
            </p:cNvSpPr>
            <p:nvPr/>
          </p:nvSpPr>
          <p:spPr bwMode="auto">
            <a:xfrm>
              <a:off x="2495" y="1662"/>
              <a:ext cx="118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Geneva" charset="0"/>
                </a:rPr>
                <a:t>2e and 3 p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7647" name="Rectangle 15"/>
            <p:cNvSpPr>
              <a:spLocks noChangeArrowheads="1"/>
            </p:cNvSpPr>
            <p:nvPr/>
          </p:nvSpPr>
          <p:spPr bwMode="auto">
            <a:xfrm>
              <a:off x="2965" y="971"/>
              <a:ext cx="35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3600" b="1">
                  <a:solidFill>
                    <a:srgbClr val="000000"/>
                  </a:solidFill>
                  <a:latin typeface="Geneva" charset="0"/>
                </a:rPr>
                <a:t>+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6157913" y="1844675"/>
            <a:ext cx="1830387" cy="942975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Forming a cation.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762000"/>
          </a:xfrm>
          <a:solidFill>
            <a:srgbClr val="C1CE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Ion Sizes</a:t>
            </a:r>
          </a:p>
        </p:txBody>
      </p:sp>
      <p:pic>
        <p:nvPicPr>
          <p:cNvPr id="8909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85900"/>
            <a:ext cx="4927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5200" y="1447800"/>
            <a:ext cx="4419600" cy="1905000"/>
          </a:xfrm>
          <a:solidFill>
            <a:srgbClr val="FFFF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Does the size go up or down when gaining an electron to form an anion?</a:t>
            </a:r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1930400" y="1905000"/>
            <a:ext cx="1549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381000" y="5029200"/>
            <a:ext cx="8153400" cy="10668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762000"/>
          </a:xfrm>
          <a:solidFill>
            <a:srgbClr val="C1CE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Ion Sizes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6934200" cy="20574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ANIONS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are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LARGER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than the atoms from which they come.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electron/proton attraction has gone DOWN and so size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INCREASES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Trends in ion sizes are the same as atom sizes. 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6157913" y="1920875"/>
            <a:ext cx="1830387" cy="942975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Forming an anion.</a:t>
            </a:r>
          </a:p>
        </p:txBody>
      </p:sp>
      <p:sp>
        <p:nvSpPr>
          <p:cNvPr id="199686" name="Arc 6"/>
          <p:cNvSpPr>
            <a:spLocks/>
          </p:cNvSpPr>
          <p:nvPr/>
        </p:nvSpPr>
        <p:spPr bwMode="auto">
          <a:xfrm>
            <a:off x="3967163" y="1851025"/>
            <a:ext cx="152400" cy="101600"/>
          </a:xfrm>
          <a:custGeom>
            <a:avLst/>
            <a:gdLst>
              <a:gd name="G0" fmla="+- 21600 0 0"/>
              <a:gd name="G1" fmla="+- 7269 0 0"/>
              <a:gd name="G2" fmla="+- 21600 0 0"/>
              <a:gd name="T0" fmla="*/ 1261 w 21600"/>
              <a:gd name="T1" fmla="*/ 14538 h 14538"/>
              <a:gd name="T2" fmla="*/ 1261 w 21600"/>
              <a:gd name="T3" fmla="*/ 0 h 14538"/>
              <a:gd name="T4" fmla="*/ 21600 w 21600"/>
              <a:gd name="T5" fmla="*/ 7269 h 1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538" fill="none" extrusionOk="0">
                <a:moveTo>
                  <a:pt x="1259" y="14538"/>
                </a:moveTo>
                <a:cubicBezTo>
                  <a:pt x="426" y="12205"/>
                  <a:pt x="0" y="9746"/>
                  <a:pt x="0" y="7269"/>
                </a:cubicBezTo>
                <a:cubicBezTo>
                  <a:pt x="-1" y="4791"/>
                  <a:pt x="426" y="2332"/>
                  <a:pt x="1259" y="-1"/>
                </a:cubicBezTo>
              </a:path>
              <a:path w="21600" h="14538" stroke="0" extrusionOk="0">
                <a:moveTo>
                  <a:pt x="1259" y="14538"/>
                </a:moveTo>
                <a:cubicBezTo>
                  <a:pt x="426" y="12205"/>
                  <a:pt x="0" y="9746"/>
                  <a:pt x="0" y="7269"/>
                </a:cubicBezTo>
                <a:cubicBezTo>
                  <a:pt x="-1" y="4791"/>
                  <a:pt x="426" y="2332"/>
                  <a:pt x="1259" y="-1"/>
                </a:cubicBezTo>
                <a:lnTo>
                  <a:pt x="21600" y="72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9687" name="Line 7"/>
          <p:cNvSpPr>
            <a:spLocks noChangeShapeType="1"/>
          </p:cNvSpPr>
          <p:nvPr/>
        </p:nvSpPr>
        <p:spPr bwMode="auto">
          <a:xfrm>
            <a:off x="1914525" y="1901825"/>
            <a:ext cx="20653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90120" name="Group 8"/>
          <p:cNvGrpSpPr>
            <a:grpSpLocks/>
          </p:cNvGrpSpPr>
          <p:nvPr/>
        </p:nvGrpSpPr>
        <p:grpSpPr bwMode="auto">
          <a:xfrm>
            <a:off x="830263" y="1687513"/>
            <a:ext cx="1404937" cy="1366837"/>
            <a:chOff x="523" y="1063"/>
            <a:chExt cx="885" cy="861"/>
          </a:xfrm>
        </p:grpSpPr>
        <p:sp>
          <p:nvSpPr>
            <p:cNvPr id="199689" name="Oval 9"/>
            <p:cNvSpPr>
              <a:spLocks noChangeArrowheads="1"/>
            </p:cNvSpPr>
            <p:nvPr/>
          </p:nvSpPr>
          <p:spPr bwMode="auto">
            <a:xfrm>
              <a:off x="743" y="1063"/>
              <a:ext cx="256" cy="25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690" name="Rectangle 10"/>
            <p:cNvSpPr>
              <a:spLocks noChangeArrowheads="1"/>
            </p:cNvSpPr>
            <p:nvPr/>
          </p:nvSpPr>
          <p:spPr bwMode="auto">
            <a:xfrm>
              <a:off x="523" y="1464"/>
              <a:ext cx="778" cy="2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Geneva" charset="0"/>
                </a:rPr>
                <a:t>F, 71 pm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9691" name="Rectangle 11"/>
            <p:cNvSpPr>
              <a:spLocks noChangeArrowheads="1"/>
            </p:cNvSpPr>
            <p:nvPr/>
          </p:nvSpPr>
          <p:spPr bwMode="auto">
            <a:xfrm>
              <a:off x="523" y="1694"/>
              <a:ext cx="885" cy="2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Geneva" charset="0"/>
                </a:rPr>
                <a:t>9e and 9p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90121" name="Group 12"/>
          <p:cNvGrpSpPr>
            <a:grpSpLocks/>
          </p:cNvGrpSpPr>
          <p:nvPr/>
        </p:nvGrpSpPr>
        <p:grpSpPr bwMode="auto">
          <a:xfrm>
            <a:off x="3668713" y="1485900"/>
            <a:ext cx="1743075" cy="1568450"/>
            <a:chOff x="2311" y="936"/>
            <a:chExt cx="1098" cy="988"/>
          </a:xfrm>
        </p:grpSpPr>
        <p:sp>
          <p:nvSpPr>
            <p:cNvPr id="199693" name="Oval 13"/>
            <p:cNvSpPr>
              <a:spLocks noChangeArrowheads="1"/>
            </p:cNvSpPr>
            <p:nvPr/>
          </p:nvSpPr>
          <p:spPr bwMode="auto">
            <a:xfrm>
              <a:off x="2674" y="936"/>
              <a:ext cx="455" cy="444"/>
            </a:xfrm>
            <a:prstGeom prst="ellipse">
              <a:avLst/>
            </a:prstGeom>
            <a:solidFill>
              <a:srgbClr val="F6FC0E"/>
            </a:solidFill>
            <a:ln w="12700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9694" name="Rectangle 14"/>
            <p:cNvSpPr>
              <a:spLocks noChangeArrowheads="1"/>
            </p:cNvSpPr>
            <p:nvPr/>
          </p:nvSpPr>
          <p:spPr bwMode="auto">
            <a:xfrm>
              <a:off x="2311" y="1464"/>
              <a:ext cx="117" cy="230"/>
            </a:xfrm>
            <a:prstGeom prst="rect">
              <a:avLst/>
            </a:prstGeom>
            <a:solidFill>
              <a:srgbClr val="F6F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Geneva" charset="0"/>
                </a:rPr>
                <a:t>F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9695" name="Rectangle 15"/>
            <p:cNvSpPr>
              <a:spLocks noChangeArrowheads="1"/>
            </p:cNvSpPr>
            <p:nvPr/>
          </p:nvSpPr>
          <p:spPr bwMode="auto">
            <a:xfrm>
              <a:off x="2431" y="1408"/>
              <a:ext cx="64" cy="230"/>
            </a:xfrm>
            <a:prstGeom prst="rect">
              <a:avLst/>
            </a:prstGeom>
            <a:solidFill>
              <a:srgbClr val="F6F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Geneva" charset="0"/>
                </a:rPr>
                <a:t>-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9696" name="Rectangle 16"/>
            <p:cNvSpPr>
              <a:spLocks noChangeArrowheads="1"/>
            </p:cNvSpPr>
            <p:nvPr/>
          </p:nvSpPr>
          <p:spPr bwMode="auto">
            <a:xfrm>
              <a:off x="2550" y="1464"/>
              <a:ext cx="768" cy="230"/>
            </a:xfrm>
            <a:prstGeom prst="rect">
              <a:avLst/>
            </a:prstGeom>
            <a:solidFill>
              <a:srgbClr val="F6F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Geneva" charset="0"/>
                </a:rPr>
                <a:t>, 133 pm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9697" name="Rectangle 17"/>
            <p:cNvSpPr>
              <a:spLocks noChangeArrowheads="1"/>
            </p:cNvSpPr>
            <p:nvPr/>
          </p:nvSpPr>
          <p:spPr bwMode="auto">
            <a:xfrm>
              <a:off x="2311" y="1694"/>
              <a:ext cx="1098" cy="230"/>
            </a:xfrm>
            <a:prstGeom prst="rect">
              <a:avLst/>
            </a:prstGeom>
            <a:solidFill>
              <a:srgbClr val="F6F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Geneva" charset="0"/>
                </a:rPr>
                <a:t>10 e and 9 p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9698" name="Rectangle 18"/>
            <p:cNvSpPr>
              <a:spLocks noChangeArrowheads="1"/>
            </p:cNvSpPr>
            <p:nvPr/>
          </p:nvSpPr>
          <p:spPr bwMode="auto">
            <a:xfrm>
              <a:off x="2853" y="971"/>
              <a:ext cx="96" cy="346"/>
            </a:xfrm>
            <a:prstGeom prst="rect">
              <a:avLst/>
            </a:prstGeom>
            <a:solidFill>
              <a:srgbClr val="F6F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3600" b="1">
                  <a:solidFill>
                    <a:srgbClr val="000000"/>
                  </a:solidFill>
                  <a:latin typeface="Geneva" charset="0"/>
                </a:rPr>
                <a:t>-</a:t>
              </a:r>
              <a:endParaRPr 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7620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EE9F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Trends in Ion Sizes</a:t>
            </a:r>
            <a:endParaRPr lang="en-US" sz="48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19200"/>
            <a:ext cx="7442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6537325" y="6132513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Figure 8.13</a:t>
            </a:r>
            <a:endParaRPr 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6FC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Bigger?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 or Cl</a:t>
            </a:r>
            <a:r>
              <a:rPr lang="en-US" sz="40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?</a:t>
            </a:r>
          </a:p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sz="40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or K ?</a:t>
            </a:r>
          </a:p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 or Ca</a:t>
            </a:r>
            <a:r>
              <a:rPr lang="en-US" sz="40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+2</a:t>
            </a: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?</a:t>
            </a:r>
          </a:p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40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or Br</a:t>
            </a:r>
            <a:r>
              <a:rPr lang="en-US" sz="40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?</a:t>
            </a:r>
          </a:p>
          <a:p>
            <a:pPr>
              <a:buFontTx/>
              <a:buNone/>
              <a:defRPr/>
            </a:pPr>
            <a:endParaRPr 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10948" name="pant79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01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he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57200"/>
            <a:ext cx="1295400" cy="119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4495800" y="1981200"/>
            <a:ext cx="2286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</a:t>
            </a:r>
            <a:r>
              <a:rPr lang="en-US" sz="32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  <a:r>
              <a:rPr lang="en-US" sz="32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10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0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0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10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0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0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0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0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0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0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0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0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948"/>
                </p:tgtEl>
              </p:cMediaNode>
            </p:audio>
          </p:childTnLst>
        </p:cTn>
      </p:par>
    </p:tnLst>
    <p:bldLst>
      <p:bldP spid="210952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902" y="0"/>
            <a:ext cx="7725498" cy="68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33451"/>
      </p:ext>
    </p:extLst>
  </p:cSld>
  <p:clrMapOvr>
    <a:masterClrMapping/>
  </p:clrMapOvr>
  <p:transition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33800" y="2628900"/>
            <a:ext cx="5105400" cy="3009900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Mg (g)  +  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738 kJ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---&gt;  Mg</a:t>
            </a:r>
            <a:r>
              <a:rPr lang="en-US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(g) + e-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This is called the FIRST ionization energy because we removed only the OUTERMOST electron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1143000" y="5257800"/>
            <a:ext cx="71088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Mg</a:t>
            </a:r>
            <a:r>
              <a:rPr 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+ 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(g)  +  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1451 kJ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---&gt;  Mg</a:t>
            </a:r>
            <a:r>
              <a:rPr 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2+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(g) + e-</a:t>
            </a:r>
          </a:p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This is the SECOND IE.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</a:endParaRPr>
          </a:p>
          <a:p>
            <a:pPr>
              <a:defRPr/>
            </a:pPr>
            <a:endParaRPr 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533400" y="1524000"/>
            <a:ext cx="7848600" cy="99060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685800" y="1600200"/>
            <a:ext cx="769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85750" indent="-285750">
              <a:spcBef>
                <a:spcPct val="30000"/>
              </a:spcBef>
              <a:buSzPct val="100000"/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IE = energy required to remove an electron from an atom (in the gas phase).</a:t>
            </a:r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685800"/>
          </a:xfrm>
          <a:solidFill>
            <a:srgbClr val="C8FEC8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Ionization Energy</a:t>
            </a: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93191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3352800"/>
          <a:ext cx="3630613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QuickTime Movie" r:id="rId3" imgW="2688559" imgH="1113897" progId="PlayerFrameClass">
                  <p:embed/>
                </p:oleObj>
              </mc:Choice>
              <mc:Fallback>
                <p:oleObj name="QuickTime Movie" r:id="rId3" imgW="2688559" imgH="1113897" progId="PlayerFrameClass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3630613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609600" y="1295400"/>
            <a:ext cx="5029200" cy="13716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762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Trends in Ionization Energy</a:t>
            </a:r>
            <a:endParaRPr 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4953000" cy="44958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IE increases across a period because the positive charge increases.</a:t>
            </a:r>
          </a:p>
          <a:p>
            <a:pPr>
              <a:lnSpc>
                <a:spcPct val="10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Metals lose electrons more easily than nonmetals.</a:t>
            </a:r>
          </a:p>
          <a:p>
            <a:pPr>
              <a:lnSpc>
                <a:spcPct val="10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Nonmetals lose electrons with difficulty (they like to GAIN electrons).</a:t>
            </a:r>
          </a:p>
        </p:txBody>
      </p:sp>
      <p:pic>
        <p:nvPicPr>
          <p:cNvPr id="9421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765300"/>
            <a:ext cx="2540000" cy="3492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685800" y="1905000"/>
            <a:ext cx="4876800" cy="10668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086600" cy="762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Trends in Ionization Energy</a:t>
            </a:r>
            <a:endParaRPr 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4876800" cy="40386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IE increases UP a group </a:t>
            </a:r>
          </a:p>
          <a:p>
            <a:pPr>
              <a:lnSpc>
                <a:spcPct val="100000"/>
              </a:lnSpc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Because size increases (Shielding Effect &amp; Increased Distance from Nucleus)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en-US" sz="32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523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765300"/>
            <a:ext cx="2540000" cy="3492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</a:rPr>
              <a:t>Which has a higher 1</a:t>
            </a:r>
            <a:r>
              <a:rPr lang="en-US" altLang="en-US" baseline="30000" smtClean="0">
                <a:solidFill>
                  <a:srgbClr val="F6FC0E"/>
                </a:solidFill>
              </a:rPr>
              <a:t>st</a:t>
            </a:r>
            <a:r>
              <a:rPr lang="en-US" altLang="en-US" smtClean="0">
                <a:solidFill>
                  <a:srgbClr val="F6FC0E"/>
                </a:solidFill>
              </a:rPr>
              <a:t> ionization energy?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 smtClean="0"/>
              <a:t>Mg or Ca ?</a:t>
            </a:r>
          </a:p>
          <a:p>
            <a:r>
              <a:rPr lang="en-US" altLang="en-US" sz="4400" smtClean="0"/>
              <a:t>Al or S ?</a:t>
            </a:r>
          </a:p>
          <a:p>
            <a:r>
              <a:rPr lang="en-US" altLang="en-US" sz="4400" smtClean="0"/>
              <a:t>Cs or Ba ?</a:t>
            </a:r>
          </a:p>
        </p:txBody>
      </p:sp>
      <p:pic>
        <p:nvPicPr>
          <p:cNvPr id="211972" name="expl81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16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4495800" y="1752600"/>
            <a:ext cx="22860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>
                <a:solidFill>
                  <a:schemeClr val="hlink"/>
                </a:solidFill>
                <a:latin typeface="Arial" charset="0"/>
              </a:rPr>
              <a:t>Mg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>
                <a:solidFill>
                  <a:schemeClr val="hlink"/>
                </a:solidFill>
                <a:latin typeface="Arial" charset="0"/>
              </a:rPr>
              <a:t>S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>
                <a:solidFill>
                  <a:schemeClr val="hlink"/>
                </a:solidFill>
                <a:latin typeface="Arial" charset="0"/>
              </a:rPr>
              <a:t>Ba</a:t>
            </a:r>
            <a:endParaRPr lang="en-US" sz="3600" b="1" baseline="30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" fill="hold"/>
                                        <p:tgtEl>
                                          <p:spTgt spid="211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1972"/>
                </p:tgtEl>
              </p:cMediaNode>
            </p:audio>
          </p:childTnLst>
        </p:cTn>
      </p:par>
    </p:tnLst>
    <p:bldLst>
      <p:bldP spid="21197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304800"/>
            <a:ext cx="4038600" cy="1143000"/>
          </a:xfrm>
        </p:spPr>
        <p:txBody>
          <a:bodyPr/>
          <a:lstStyle/>
          <a:p>
            <a:pPr algn="l"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Excited Gases </a:t>
            </a:r>
            <a:b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&amp; Atomic Structure</a:t>
            </a:r>
            <a:endParaRPr lang="en-US" smtClean="0"/>
          </a:p>
        </p:txBody>
      </p:sp>
      <p:pic>
        <p:nvPicPr>
          <p:cNvPr id="17411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631950"/>
            <a:ext cx="5092700" cy="3594100"/>
          </a:xfrm>
          <a:prstGeom prst="rect">
            <a:avLst/>
          </a:prstGeom>
          <a:noFill/>
          <a:ln w="25400">
            <a:solidFill>
              <a:srgbClr val="FCF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4216400" cy="445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8" name="firework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07M01AN1.avi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800600"/>
            <a:ext cx="2667000" cy="1949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21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8"/>
                </p:tgtEl>
              </p:cMediaNode>
            </p:audi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30"/>
                </p:tgtEl>
              </p:cMediaNode>
            </p:vide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315200" cy="838200"/>
          </a:xfrm>
        </p:spPr>
        <p:txBody>
          <a:bodyPr/>
          <a:lstStyle/>
          <a:p>
            <a:pPr>
              <a:defRPr/>
            </a:pPr>
            <a:r>
              <a:rPr lang="en-US" sz="5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Electronegativity, </a:t>
            </a:r>
            <a:r>
              <a:rPr lang="en-US" sz="5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</a:t>
            </a:r>
            <a:endParaRPr lang="en-US" sz="60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162800" cy="1676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4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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</a:rPr>
              <a:t> is a measure of the ability of an atom in a molecule to attract electrons to itself.</a:t>
            </a:r>
          </a:p>
          <a:p>
            <a:pPr>
              <a:buFontTx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  <a:p>
            <a:pPr>
              <a:buFontTx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  <a:p>
            <a:pPr>
              <a:defRPr/>
            </a:pP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219200" y="3886200"/>
            <a:ext cx="3844925" cy="13731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Concept proposed by</a:t>
            </a:r>
          </a:p>
          <a:p>
            <a:pPr>
              <a:defRPr/>
            </a:pPr>
            <a:r>
              <a:rPr lang="en-US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Linus Pauling</a:t>
            </a:r>
          </a:p>
          <a:p>
            <a:pPr>
              <a:defRPr/>
            </a:pPr>
            <a:r>
              <a:rPr lang="en-US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1901-1994</a:t>
            </a: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charset="0"/>
            </a:endParaRPr>
          </a:p>
        </p:txBody>
      </p:sp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448050" cy="3898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  <a:latin typeface="Comic Sans MS" panose="030F0702030302020204" pitchFamily="66" charset="0"/>
              </a:rPr>
              <a:t>Periodic Trends: Electronegativity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343400"/>
          </a:xfrm>
        </p:spPr>
        <p:txBody>
          <a:bodyPr/>
          <a:lstStyle/>
          <a:p>
            <a:r>
              <a:rPr lang="en-US" altLang="en-US" sz="3200" i="1" smtClean="0"/>
              <a:t>In a group:</a:t>
            </a:r>
            <a:r>
              <a:rPr lang="en-US" altLang="en-US" sz="3200" smtClean="0"/>
              <a:t>  Atoms with fewer energy levels can attract electrons better (less shielding), and are closer to the nucleus.  So, electronegativity </a:t>
            </a:r>
            <a:r>
              <a:rPr lang="en-US" altLang="en-US" sz="3200" smtClean="0">
                <a:solidFill>
                  <a:schemeClr val="hlink"/>
                </a:solidFill>
              </a:rPr>
              <a:t>increases UP</a:t>
            </a:r>
            <a:r>
              <a:rPr lang="en-US" altLang="en-US" sz="3200" smtClean="0"/>
              <a:t> a group of elements.</a:t>
            </a:r>
          </a:p>
          <a:p>
            <a:r>
              <a:rPr lang="en-US" altLang="en-US" sz="3200" i="1" smtClean="0"/>
              <a:t>In a period:</a:t>
            </a:r>
            <a:r>
              <a:rPr lang="en-US" altLang="en-US" sz="3200" smtClean="0"/>
              <a:t>  More protons, while the energy levels are the same, means atoms can better attract electrons.  So, electronegativity </a:t>
            </a:r>
            <a:r>
              <a:rPr lang="en-US" altLang="en-US" sz="3200" smtClean="0">
                <a:solidFill>
                  <a:schemeClr val="hlink"/>
                </a:solidFill>
              </a:rPr>
              <a:t>increases RIGHT</a:t>
            </a:r>
            <a:r>
              <a:rPr lang="en-US" altLang="en-US" sz="3200" smtClean="0"/>
              <a:t> in a period of elements.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6FC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Electronegativity</a:t>
            </a:r>
            <a:endParaRPr lang="en-US" smtClean="0">
              <a:solidFill>
                <a:srgbClr val="F6FC0E"/>
              </a:solidFill>
            </a:endParaRP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587500"/>
            <a:ext cx="8051800" cy="4889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6FC0E"/>
                </a:solidFill>
              </a:rPr>
              <a:t>Which is more electronegative?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 smtClean="0"/>
              <a:t>F or Cl  ?</a:t>
            </a:r>
          </a:p>
          <a:p>
            <a:r>
              <a:rPr lang="en-US" altLang="en-US" sz="4800" smtClean="0"/>
              <a:t>Na or K  ?</a:t>
            </a:r>
          </a:p>
          <a:p>
            <a:r>
              <a:rPr lang="en-US" altLang="en-US" sz="4800" smtClean="0"/>
              <a:t>Sn or I ?</a:t>
            </a:r>
          </a:p>
          <a:p>
            <a:pPr>
              <a:buFontTx/>
              <a:buNone/>
            </a:pPr>
            <a:endParaRPr lang="en-US" altLang="en-US" sz="4800" smtClean="0"/>
          </a:p>
        </p:txBody>
      </p:sp>
      <p:pic>
        <p:nvPicPr>
          <p:cNvPr id="216068" name="DOH!83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4800600" y="1905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4572000" y="1981200"/>
            <a:ext cx="2590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hlink"/>
                </a:solidFill>
              </a:rPr>
              <a:t>F</a:t>
            </a:r>
          </a:p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hlink"/>
                </a:solidFill>
              </a:rPr>
              <a:t>Na</a:t>
            </a:r>
          </a:p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hlink"/>
                </a:solidFill>
              </a:rPr>
              <a:t>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" fill="hold"/>
                                        <p:tgtEl>
                                          <p:spTgt spid="216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6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6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6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068"/>
                </p:tgtEl>
              </p:cMediaNode>
            </p:audio>
          </p:childTnLst>
        </p:cTn>
      </p:par>
    </p:tnLst>
    <p:bldLst>
      <p:bldP spid="216070" grpId="0" build="p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00279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CC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icrosoft Office 98">
  <a:themeElements>
    <a:clrScheme name="">
      <a:dk1>
        <a:srgbClr val="000000"/>
      </a:dk1>
      <a:lt1>
        <a:srgbClr val="00279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CC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</TotalTime>
  <Pages>52</Pages>
  <Words>3066</Words>
  <Application>Microsoft Office PowerPoint</Application>
  <PresentationFormat>Letter Paper (8.5x11 in)</PresentationFormat>
  <Paragraphs>444</Paragraphs>
  <Slides>93</Slides>
  <Notes>4</Notes>
  <HiddenSlides>0</HiddenSlides>
  <MMClips>23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4" baseType="lpstr">
      <vt:lpstr>Arial</vt:lpstr>
      <vt:lpstr>BrushScrD</vt:lpstr>
      <vt:lpstr>Comic Sans MS</vt:lpstr>
      <vt:lpstr>Geneva</vt:lpstr>
      <vt:lpstr>Helvetica</vt:lpstr>
      <vt:lpstr>Symbol</vt:lpstr>
      <vt:lpstr>Times</vt:lpstr>
      <vt:lpstr>Wingdings</vt:lpstr>
      <vt:lpstr>Microsoft Office 98</vt:lpstr>
      <vt:lpstr>1_Microsoft Office 98</vt:lpstr>
      <vt:lpstr>QuickTime Movie</vt:lpstr>
      <vt:lpstr>Modern Atomic Theory (a.k.a. the electron chapter!)</vt:lpstr>
      <vt:lpstr>ELECTROMAGNETIC RADIATION</vt:lpstr>
      <vt:lpstr>Electromagnetic radiation.</vt:lpstr>
      <vt:lpstr>Electromagnetic Radiation</vt:lpstr>
      <vt:lpstr>Electromagnetic Radiation</vt:lpstr>
      <vt:lpstr>Electromagnetic Radiation</vt:lpstr>
      <vt:lpstr>Electromagnetic Spectrum</vt:lpstr>
      <vt:lpstr>Electromagnetic Spectrum</vt:lpstr>
      <vt:lpstr>Excited Gases  &amp; Atomic Structure</vt:lpstr>
      <vt:lpstr>Atomic Line Emission Spectra and Niels Bohr</vt:lpstr>
      <vt:lpstr>Spectrum of White Light</vt:lpstr>
      <vt:lpstr>Line Emission Spectra  of Excited Atoms</vt:lpstr>
      <vt:lpstr>Spectrum of  Excited Hydrogen Gas</vt:lpstr>
      <vt:lpstr>Line Spectra of Other Elements</vt:lpstr>
      <vt:lpstr>An excited lithium atom emitting a photon of red light to drop to a lower energy state.</vt:lpstr>
      <vt:lpstr>Light Spectrum Lab!</vt:lpstr>
      <vt:lpstr>Light Spectrum Lab!</vt:lpstr>
      <vt:lpstr>What You Should See</vt:lpstr>
      <vt:lpstr>Light Spectrum Lab!</vt:lpstr>
      <vt:lpstr>The Electric Pickle</vt:lpstr>
      <vt:lpstr>Atomic Spectra</vt:lpstr>
      <vt:lpstr>Atomic Spectra and Bohr</vt:lpstr>
      <vt:lpstr>Quantum or Wave Mechanics</vt:lpstr>
      <vt:lpstr>Heisenberg Uncertainty Principle</vt:lpstr>
      <vt:lpstr>Arrangement of Electrons in Atoms</vt:lpstr>
      <vt:lpstr>Relative sizes of the spherical 1s, 2s, and 3s orbitals of hydrogen.</vt:lpstr>
      <vt:lpstr>Types of Orbitals (l)</vt:lpstr>
      <vt:lpstr>QUANTUM NUMBERS</vt:lpstr>
      <vt:lpstr>QUANTUM NUMBERS</vt:lpstr>
      <vt:lpstr>Energy Levels</vt:lpstr>
      <vt:lpstr>Energy Levels</vt:lpstr>
      <vt:lpstr>Types of Orbitals</vt:lpstr>
      <vt:lpstr>Types of Orbitals (l)</vt:lpstr>
      <vt:lpstr>p Orbitals</vt:lpstr>
      <vt:lpstr>The shapes and labels of the five 3d orbitals.</vt:lpstr>
      <vt:lpstr>f Orbitals</vt:lpstr>
      <vt:lpstr>Diagonal Rule</vt:lpstr>
      <vt:lpstr>Diagonal Rule</vt:lpstr>
      <vt:lpstr>Why are d and f orbitals always in lower energy levels?</vt:lpstr>
      <vt:lpstr>PowerPoint Presentation</vt:lpstr>
      <vt:lpstr>Electron Configurations</vt:lpstr>
      <vt:lpstr>Electron Configurations</vt:lpstr>
      <vt:lpstr>Let’s Try It!</vt:lpstr>
      <vt:lpstr>Let’s Try It!</vt:lpstr>
      <vt:lpstr>Assignment</vt:lpstr>
      <vt:lpstr>PowerPoint Presentation</vt:lpstr>
      <vt:lpstr>Orbitals and the Periodic Table</vt:lpstr>
      <vt:lpstr>Shorthand Notation</vt:lpstr>
      <vt:lpstr>Shorthand Notation</vt:lpstr>
      <vt:lpstr>Shorthand Notation</vt:lpstr>
      <vt:lpstr>Practice Shorthand Notation</vt:lpstr>
      <vt:lpstr>Valence Electrons</vt:lpstr>
      <vt:lpstr>Rules of the Game</vt:lpstr>
      <vt:lpstr>Keep an Eye On Those Ions!</vt:lpstr>
      <vt:lpstr>Keep an Eye On Those Ions!</vt:lpstr>
      <vt:lpstr>Keep an Eye On Those Ions!</vt:lpstr>
      <vt:lpstr>Try Some Ions!</vt:lpstr>
      <vt:lpstr>Exceptions to the Aufbau Principle</vt:lpstr>
      <vt:lpstr>Exceptions to the Aufbau Principle</vt:lpstr>
      <vt:lpstr>Exceptions to the Aufbau Principle</vt:lpstr>
      <vt:lpstr>Try These!</vt:lpstr>
      <vt:lpstr>Orbital Diagrams</vt:lpstr>
      <vt:lpstr>Orbital Diagrams</vt:lpstr>
      <vt:lpstr>PowerPoint Presentation</vt:lpstr>
      <vt:lpstr>Lithium</vt:lpstr>
      <vt:lpstr>Carbon</vt:lpstr>
      <vt:lpstr>Draw these orbital diagrams!</vt:lpstr>
      <vt:lpstr>Oxygen</vt:lpstr>
      <vt:lpstr>Chromium</vt:lpstr>
      <vt:lpstr>Mercury</vt:lpstr>
      <vt:lpstr>Ion Configurations</vt:lpstr>
      <vt:lpstr>PowerPoint Presentation</vt:lpstr>
      <vt:lpstr>Periodic Law</vt:lpstr>
      <vt:lpstr>General Periodic Trends</vt:lpstr>
      <vt:lpstr>Atomic Size</vt:lpstr>
      <vt:lpstr>PowerPoint Presentation</vt:lpstr>
      <vt:lpstr>Atomic Size</vt:lpstr>
      <vt:lpstr>Which is Bigger?</vt:lpstr>
      <vt:lpstr>Ion Sizes</vt:lpstr>
      <vt:lpstr>Ion Sizes</vt:lpstr>
      <vt:lpstr>Ion Sizes</vt:lpstr>
      <vt:lpstr>Ion Sizes</vt:lpstr>
      <vt:lpstr>Trends in Ion Sizes</vt:lpstr>
      <vt:lpstr>Which is Bigger?</vt:lpstr>
      <vt:lpstr>PowerPoint Presentation</vt:lpstr>
      <vt:lpstr>Ionization Energy</vt:lpstr>
      <vt:lpstr>Trends in Ionization Energy</vt:lpstr>
      <vt:lpstr>Trends in Ionization Energy</vt:lpstr>
      <vt:lpstr>Which has a higher 1st ionization energy?</vt:lpstr>
      <vt:lpstr>Electronegativity, </vt:lpstr>
      <vt:lpstr>Periodic Trends: Electronegativity</vt:lpstr>
      <vt:lpstr>Electronegativity</vt:lpstr>
      <vt:lpstr>Which is more electronegative?</vt:lpstr>
    </vt:vector>
  </TitlesOfParts>
  <LinksUpToDate>false</LinksUpToDate>
  <SharedDoc>false</SharedDoc>
  <HyperlinkBase>http://www.chemistrygeek.com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Electrons</dc:title>
  <dc:subject>Chemistry I (High School)</dc:subject>
  <dc:creator>Neil Rapp</dc:creator>
  <cp:keywords>electrons, configuration, electromagnetic spectrum, wave, quantum</cp:keywords>
  <dc:description/>
  <cp:lastModifiedBy>Rapp, Delbert N</cp:lastModifiedBy>
  <cp:revision>298</cp:revision>
  <cp:lastPrinted>2002-08-13T13:38:44Z</cp:lastPrinted>
  <dcterms:created xsi:type="dcterms:W3CDTF">1999-03-16T17:19:42Z</dcterms:created>
  <dcterms:modified xsi:type="dcterms:W3CDTF">2019-09-30T15:49:57Z</dcterms:modified>
</cp:coreProperties>
</file>