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25" r:id="rId3"/>
    <p:sldId id="295" r:id="rId4"/>
    <p:sldId id="297" r:id="rId5"/>
    <p:sldId id="313" r:id="rId6"/>
    <p:sldId id="342" r:id="rId7"/>
    <p:sldId id="343" r:id="rId8"/>
    <p:sldId id="344" r:id="rId9"/>
    <p:sldId id="348" r:id="rId10"/>
    <p:sldId id="463" r:id="rId11"/>
    <p:sldId id="366" r:id="rId12"/>
    <p:sldId id="460" r:id="rId13"/>
    <p:sldId id="461" r:id="rId14"/>
    <p:sldId id="349" r:id="rId15"/>
    <p:sldId id="350" r:id="rId16"/>
    <p:sldId id="353" r:id="rId17"/>
    <p:sldId id="351" r:id="rId18"/>
    <p:sldId id="352" r:id="rId19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b="1"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4FF"/>
    <a:srgbClr val="FFFFFF"/>
    <a:srgbClr val="FFFF00"/>
    <a:srgbClr val="33CC33"/>
    <a:srgbClr val="66FF33"/>
    <a:srgbClr val="000066"/>
    <a:srgbClr val="FF6600"/>
    <a:srgbClr val="E924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18" autoAdjust="0"/>
  </p:normalViewPr>
  <p:slideViewPr>
    <p:cSldViewPr>
      <p:cViewPr varScale="1">
        <p:scale>
          <a:sx n="86" d="100"/>
          <a:sy n="86" d="100"/>
        </p:scale>
        <p:origin x="15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 i="0">
                <a:latin typeface="Arial" panose="020B0604020202020204" pitchFamily="34" charset="0"/>
              </a:rPr>
              <a:t>Page </a:t>
            </a:r>
            <a:fld id="{C9376264-6AC1-4A4E-8F6D-E97BF57F74A3}" type="slidenum">
              <a:rPr lang="en-US" altLang="en-US" sz="1200" b="0" i="0">
                <a:latin typeface="Arial" panose="020B0604020202020204" pitchFamily="34" charset="0"/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200" b="0" i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312" tIns="44450" rIns="87312" bIns="44450">
            <a:spAutoFit/>
          </a:bodyPr>
          <a:lstStyle>
            <a:lvl1pPr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34975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868363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303338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36725" algn="l" defTabSz="868363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1939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6511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083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565525" defTabSz="8683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1200" b="0" i="0">
                <a:latin typeface="Arial" panose="020B0604020202020204" pitchFamily="34" charset="0"/>
              </a:rPr>
              <a:t>Page </a:t>
            </a:r>
            <a:fld id="{43E3BB21-C8C7-4137-9535-D8436347BE62}" type="slidenum">
              <a:rPr lang="en-US" altLang="en-US" sz="1200" b="0" i="0">
                <a:latin typeface="Arial" panose="020B0604020202020204" pitchFamily="34" charset="0"/>
              </a:rPr>
              <a:pPr algn="ctr">
                <a:lnSpc>
                  <a:spcPct val="90000"/>
                </a:lnSpc>
              </a:pPr>
              <a:t>‹#›</a:t>
            </a:fld>
            <a:endParaRPr lang="en-US" altLang="en-US" sz="1200" b="0" i="0">
              <a:latin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70659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89091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74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106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790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197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80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90600" y="609600"/>
            <a:ext cx="7162800" cy="5486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0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99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2931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5052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898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859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15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555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072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292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609600"/>
            <a:ext cx="716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Slide 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981200"/>
            <a:ext cx="7162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Body Text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video" Target="file:///\\ABLFAC\Faculty_Lockers\SOU\nrapp\My%20Documents\Chemistry%201%20Power%20Point\07M01AN1.avi" TargetMode="External"/><Relationship Id="rId7" Type="http://schemas.openxmlformats.org/officeDocument/2006/relationships/image" Target="../media/image2.wmf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\\ABLFAC\Faculty_Lockers\SOU\nrapp\My%20Documents\Chemistry%201%20Power%20Point\5th%20grader%20measurement-1.wmv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762000"/>
            <a:ext cx="7162800" cy="1143000"/>
          </a:xfrm>
          <a:noFill/>
          <a:ln/>
        </p:spPr>
        <p:txBody>
          <a:bodyPr/>
          <a:lstStyle/>
          <a:p>
            <a:r>
              <a:rPr lang="en-US" altLang="en-US" sz="600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Welcome to the World of </a:t>
            </a:r>
            <a:br>
              <a:rPr lang="en-US" altLang="en-US" sz="600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</a:br>
            <a:r>
              <a:rPr lang="en-US" altLang="en-US" sz="600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Chemistry</a:t>
            </a:r>
            <a:endParaRPr lang="en-US" altLang="en-US" sz="6000">
              <a:solidFill>
                <a:srgbClr val="EF91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098" name="Object 2"/>
          <p:cNvGraphicFramePr>
            <a:graphicFrameLocks/>
          </p:cNvGraphicFramePr>
          <p:nvPr>
            <p:ph type="body" idx="4294967295"/>
          </p:nvPr>
        </p:nvGraphicFramePr>
        <p:xfrm>
          <a:off x="0" y="1143000"/>
          <a:ext cx="2667000" cy="245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Microsoft ClipArt Gallery" r:id="rId6" imgW="3467100" imgH="3517900" progId="MS_ClipArt_Gallery">
                  <p:embed/>
                </p:oleObj>
              </mc:Choice>
              <mc:Fallback>
                <p:oleObj name="Microsoft ClipArt Gallery" r:id="rId6" imgW="3467100" imgH="3517900" progId="MS_ClipArt_Gallery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143000"/>
                        <a:ext cx="2667000" cy="245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>
                        <a:outerShdw dist="53882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Picture 5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657600"/>
            <a:ext cx="3162300" cy="2870200"/>
          </a:xfrm>
          <a:prstGeom prst="rect">
            <a:avLst/>
          </a:prstGeom>
          <a:solidFill>
            <a:schemeClr val="bg2"/>
          </a:solidFill>
          <a:ln w="12700">
            <a:solidFill>
              <a:srgbClr val="FFFFFF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</p:pic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477000" y="1066800"/>
            <a:ext cx="2438400" cy="1082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Honors: Ch. 1 and 5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Regular: Ch. 1 and 3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ICP: Ch. 1 </a:t>
            </a:r>
          </a:p>
        </p:txBody>
      </p:sp>
      <p:pic>
        <p:nvPicPr>
          <p:cNvPr id="4107" name="07M01AN1.avi">
            <a:hlinkClick r:id="" action="ppaction://media"/>
          </p:cNvPr>
          <p:cNvPicPr>
            <a:picLocks noRot="1" noChangeAspect="1" noChangeArrowheads="1"/>
          </p:cNvPicPr>
          <p:nvPr>
            <p:ph idx="1"/>
            <a:videoFile r:link="rId3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4600" y="3200400"/>
            <a:ext cx="2895600" cy="211613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00" fill="hold"/>
                                        <p:tgtEl>
                                          <p:spTgt spid="41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10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10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7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0"/>
            <a:ext cx="7162800" cy="1143000"/>
          </a:xfrm>
        </p:spPr>
        <p:txBody>
          <a:bodyPr/>
          <a:lstStyle/>
          <a:p>
            <a:r>
              <a:rPr lang="en-US" altLang="en-US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Steps to Problem Solving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66800"/>
            <a:ext cx="7162800" cy="5257800"/>
          </a:xfrm>
          <a:solidFill>
            <a:srgbClr val="FFFFFF"/>
          </a:solidFill>
        </p:spPr>
        <p:txBody>
          <a:bodyPr/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Write down the given amount.  Don’t forget the units!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Multiply by a fraction.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Use the fraction as a conversion factor.  Determine if the top or the bottom should be the same unit as the given so that it will cancel.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Put a unit on the opposite side that will be the new unit.  If you don’t know a conversion between those units directly, use one that you do know that is a step toward the one you want at the end.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Insert the numbers on the conversion so that the top and the bottom amounts are EQUAL, but in different units.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Multiply and divide the units (Cancel).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If the units are not the ones you want for your answer, make more conversions until you reach that point.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en-US" altLang="en-US" sz="2000"/>
              <a:t>Multiply and divide the numbers.  Don’t forget “Please Excuse My Dear Aunt Sally”! (order of operations)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endParaRPr lang="en-US" altLang="en-US"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6600"/>
                </a:solidFill>
                <a:latin typeface="Comic Sans MS" panose="030F0702030302020204" pitchFamily="66" charset="0"/>
              </a:rPr>
              <a:t>Sample Problem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7848600" cy="4114800"/>
          </a:xfrm>
        </p:spPr>
        <p:txBody>
          <a:bodyPr/>
          <a:lstStyle/>
          <a:p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You have $7.25 in your pocket in quarters.  How many quarters do you have?</a:t>
            </a:r>
          </a:p>
          <a:p>
            <a:endParaRPr lang="en-US" altLang="en-US" sz="320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7.25 dollars       4 quarters</a:t>
            </a: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1 dollar</a:t>
            </a:r>
            <a:r>
              <a:rPr lang="en-US" altLang="en-US"/>
              <a:t>   </a:t>
            </a:r>
          </a:p>
        </p:txBody>
      </p:sp>
      <p:sp>
        <p:nvSpPr>
          <p:cNvPr id="152580" name="Text Box 4"/>
          <p:cNvSpPr txBox="1">
            <a:spLocks noChangeArrowheads="1"/>
          </p:cNvSpPr>
          <p:nvPr/>
        </p:nvSpPr>
        <p:spPr bwMode="auto">
          <a:xfrm>
            <a:off x="2590800" y="4419600"/>
            <a:ext cx="533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i="0">
                <a:solidFill>
                  <a:srgbClr val="FCFEB9"/>
                </a:solidFill>
              </a:rPr>
              <a:t>X</a:t>
            </a:r>
          </a:p>
        </p:txBody>
      </p:sp>
      <p:sp>
        <p:nvSpPr>
          <p:cNvPr id="152581" name="Line 5"/>
          <p:cNvSpPr>
            <a:spLocks noChangeShapeType="1"/>
          </p:cNvSpPr>
          <p:nvPr/>
        </p:nvSpPr>
        <p:spPr bwMode="auto">
          <a:xfrm flipH="1">
            <a:off x="3200400" y="4572000"/>
            <a:ext cx="2286000" cy="0"/>
          </a:xfrm>
          <a:prstGeom prst="line">
            <a:avLst/>
          </a:prstGeom>
          <a:noFill/>
          <a:ln w="3175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2" name="Line 6"/>
          <p:cNvSpPr>
            <a:spLocks noChangeShapeType="1"/>
          </p:cNvSpPr>
          <p:nvPr/>
        </p:nvSpPr>
        <p:spPr bwMode="auto">
          <a:xfrm flipH="1">
            <a:off x="1143000" y="4038600"/>
            <a:ext cx="1371600" cy="533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3" name="Line 7"/>
          <p:cNvSpPr>
            <a:spLocks noChangeShapeType="1"/>
          </p:cNvSpPr>
          <p:nvPr/>
        </p:nvSpPr>
        <p:spPr bwMode="auto">
          <a:xfrm flipH="1">
            <a:off x="3810000" y="4648200"/>
            <a:ext cx="1371600" cy="533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584" name="Text Box 8"/>
          <p:cNvSpPr txBox="1">
            <a:spLocks noChangeArrowheads="1"/>
          </p:cNvSpPr>
          <p:nvPr/>
        </p:nvSpPr>
        <p:spPr bwMode="auto">
          <a:xfrm>
            <a:off x="5791200" y="4343400"/>
            <a:ext cx="2819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29 quarters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52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2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2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80" grpId="0"/>
      <p:bldP spid="15258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You Try This One!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4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If Jacob stands on Spencer’s shoulders, they are two and a half yards high.  How many feet is that?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9322" name="5th grader measurement-1.wmv">
            <a:hlinkClick r:id="" action="ppaction://media"/>
          </p:cNvPr>
          <p:cNvPicPr>
            <a:picLocks noRot="1" noChangeAspect="1" noChangeArrowheads="1"/>
          </p:cNvPicPr>
          <p:nvPr>
            <p:ph/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228600"/>
            <a:ext cx="8534400" cy="64008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9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693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9322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69322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FF6600"/>
                </a:solidFill>
              </a:rPr>
              <a:t>Learning Check</a:t>
            </a:r>
            <a:r>
              <a:rPr lang="en-US" altLang="en-US" sz="3200" b="0"/>
              <a:t> </a:t>
            </a:r>
            <a:endParaRPr lang="en-US" alt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altLang="en-US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A rattlesnake is 2.44 m long. How long is the snake in cm?</a:t>
            </a:r>
          </a:p>
          <a:p>
            <a:pPr>
              <a:buFontTx/>
              <a:buNone/>
            </a:pPr>
            <a:endParaRPr lang="en-US" altLang="en-US" sz="32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a) 	2440 cm</a:t>
            </a: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b)	244 cm	</a:t>
            </a: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c)	24.4 cm</a:t>
            </a:r>
          </a:p>
          <a:p>
            <a:pPr>
              <a:buFontTx/>
              <a:buNone/>
            </a:pPr>
            <a:endParaRPr lang="en-US" altLang="en-US" sz="320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FF6600"/>
                </a:solidFill>
                <a:latin typeface="Comic Sans MS" panose="030F0702030302020204" pitchFamily="66" charset="0"/>
              </a:rPr>
              <a:t>Solution</a:t>
            </a:r>
            <a:r>
              <a:rPr lang="en-US" altLang="en-US" sz="3200" b="0"/>
              <a:t> </a:t>
            </a:r>
            <a:endParaRPr lang="en-US" alt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z="3200">
                <a:effectLst>
                  <a:outerShdw blurRad="38100" dist="38100" dir="2700000" algn="tl">
                    <a:srgbClr val="FFFFFF"/>
                  </a:outerShdw>
                </a:effectLst>
              </a:rPr>
              <a:t>	A rattlesnake is 2.44 m long. How long is the snake in cm?</a:t>
            </a: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b)	244 cm	</a:t>
            </a:r>
          </a:p>
          <a:p>
            <a:pPr>
              <a:buFontTx/>
              <a:buNone/>
            </a:pPr>
            <a:endParaRPr lang="en-US" altLang="en-US" sz="320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2.44 m   x   </a:t>
            </a:r>
            <a:r>
              <a:rPr lang="en-US" altLang="en-US" sz="3200" u="sng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100 cm  </a:t>
            </a: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	=  244 cm</a:t>
            </a:r>
          </a:p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</a:rPr>
              <a:t>				1 m</a:t>
            </a:r>
          </a:p>
          <a:p>
            <a:pPr>
              <a:buFontTx/>
              <a:buNone/>
            </a:pPr>
            <a:endParaRPr lang="en-US" altLang="en-US" sz="3200">
              <a:solidFill>
                <a:srgbClr val="FCFEB9"/>
              </a:solidFill>
            </a:endParaRPr>
          </a:p>
        </p:txBody>
      </p:sp>
      <p:sp>
        <p:nvSpPr>
          <p:cNvPr id="136196" name="Line 4"/>
          <p:cNvSpPr>
            <a:spLocks noChangeShapeType="1"/>
          </p:cNvSpPr>
          <p:nvPr/>
        </p:nvSpPr>
        <p:spPr bwMode="auto">
          <a:xfrm flipH="1">
            <a:off x="2209800" y="4191000"/>
            <a:ext cx="457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 flipH="1">
            <a:off x="4114800" y="48006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FF6600"/>
                </a:solidFill>
                <a:latin typeface="Comic Sans MS" panose="030F0702030302020204" pitchFamily="66" charset="0"/>
              </a:rPr>
              <a:t>Wait a minute!</a:t>
            </a:r>
            <a:endParaRPr lang="en-US" altLang="en-US">
              <a:solidFill>
                <a:srgbClr val="FF66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What is </a:t>
            </a:r>
            <a:r>
              <a:rPr lang="en-US" altLang="en-US" sz="3200" i="1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wrong</a:t>
            </a:r>
            <a: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with the following setup?</a:t>
            </a:r>
            <a:br>
              <a:rPr lang="en-US" altLang="en-US" sz="320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altLang="en-US" sz="320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3200" b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1.4 day     x   </a:t>
            </a:r>
            <a:r>
              <a:rPr lang="en-US" altLang="en-US" sz="3200" b="0" u="sng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day  </a:t>
            </a:r>
            <a:r>
              <a:rPr lang="en-US" altLang="en-US" sz="3200" b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x   </a:t>
            </a:r>
            <a:r>
              <a:rPr lang="en-US" altLang="en-US" sz="3200" b="0" u="sng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60 min </a:t>
            </a:r>
            <a:r>
              <a:rPr lang="en-US" altLang="en-US" sz="3200" b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x </a:t>
            </a:r>
            <a:r>
              <a:rPr lang="en-US" altLang="en-US" sz="3200" b="0" u="sng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60 sec</a:t>
            </a:r>
          </a:p>
          <a:p>
            <a:pPr>
              <a:buFontTx/>
              <a:buNone/>
            </a:pPr>
            <a:r>
              <a:rPr lang="en-US" altLang="en-US" sz="3200" b="0">
                <a:solidFill>
                  <a:srgbClr val="FCFEB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24 hr             1 hr           1 min</a:t>
            </a:r>
          </a:p>
          <a:p>
            <a:pPr>
              <a:buFontTx/>
              <a:buNone/>
            </a:pPr>
            <a:endParaRPr lang="en-US" altLang="en-US" sz="3200" b="0">
              <a:solidFill>
                <a:srgbClr val="FCFEB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13716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000" b="0">
                <a:solidFill>
                  <a:schemeClr val="tx1"/>
                </a:solidFill>
              </a:rPr>
              <a:t/>
            </a:r>
            <a:br>
              <a:rPr lang="en-US" altLang="en-US" sz="3000" b="0">
                <a:solidFill>
                  <a:schemeClr val="tx1"/>
                </a:solidFill>
              </a:rPr>
            </a:br>
            <a:r>
              <a:rPr lang="en-US" altLang="en-US" sz="3200">
                <a:solidFill>
                  <a:srgbClr val="FF6600"/>
                </a:solidFill>
                <a:latin typeface="Comic Sans MS" panose="030F0702030302020204" pitchFamily="66" charset="0"/>
              </a:rPr>
              <a:t>Learning Check</a:t>
            </a:r>
            <a:r>
              <a:rPr lang="en-US" altLang="en-US" sz="3200" b="0">
                <a:solidFill>
                  <a:schemeClr val="accent1"/>
                </a:solidFill>
              </a:rPr>
              <a:t> </a:t>
            </a:r>
            <a:br>
              <a:rPr lang="en-US" altLang="en-US" sz="3200" b="0">
                <a:solidFill>
                  <a:schemeClr val="accent1"/>
                </a:solidFill>
              </a:rPr>
            </a:b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5105400"/>
          </a:xfrm>
          <a:ln/>
          <a:extLst>
            <a:ext uri="{91240B29-F687-4F45-9708-019B960494DF}">
              <a14:hiddenLine xmlns:a14="http://schemas.microsoft.com/office/drawing/2010/main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50000"/>
              </a:lnSpc>
              <a:buFontTx/>
              <a:buNone/>
            </a:pPr>
            <a:endParaRPr lang="en-US" altLang="en-US" sz="2000"/>
          </a:p>
          <a:p>
            <a:pPr>
              <a:buFontTx/>
              <a:buNone/>
            </a:pPr>
            <a:r>
              <a:rPr lang="en-US" altLang="en-US" sz="3200"/>
              <a:t>How many seconds are in 1.4 days?</a:t>
            </a:r>
            <a:endParaRPr lang="en-US" altLang="en-US" sz="3200">
              <a:solidFill>
                <a:schemeClr val="accent1"/>
              </a:solidFill>
            </a:endParaRPr>
          </a:p>
          <a:p>
            <a:pPr>
              <a:buFontTx/>
              <a:buNone/>
            </a:pPr>
            <a:endParaRPr lang="en-US" altLang="en-US" sz="3200">
              <a:solidFill>
                <a:schemeClr val="accent1"/>
              </a:solidFill>
            </a:endParaRPr>
          </a:p>
          <a:p>
            <a:pPr>
              <a:buFontTx/>
              <a:buNone/>
            </a:pPr>
            <a:r>
              <a:rPr lang="en-US" altLang="en-US" sz="3200" b="0">
                <a:solidFill>
                  <a:schemeClr val="accent1"/>
                </a:solidFill>
              </a:rPr>
              <a:t>Unit plan</a:t>
            </a:r>
            <a:r>
              <a:rPr lang="en-US" altLang="en-US" sz="3200" b="0"/>
              <a:t>:   days        hr         min       seconds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3200" b="0"/>
          </a:p>
          <a:p>
            <a:pPr>
              <a:buFontTx/>
              <a:buNone/>
            </a:pPr>
            <a:r>
              <a:rPr lang="en-US" altLang="en-US" sz="3200" b="0"/>
              <a:t>1.4 days   x   </a:t>
            </a:r>
            <a:r>
              <a:rPr lang="en-US" altLang="en-US" sz="3200" b="0" u="sng"/>
              <a:t>24 hr</a:t>
            </a:r>
            <a:r>
              <a:rPr lang="en-US" altLang="en-US" sz="3200" b="0"/>
              <a:t>     x    </a:t>
            </a:r>
            <a:r>
              <a:rPr lang="en-US" altLang="en-US" sz="3200" b="0">
                <a:solidFill>
                  <a:schemeClr val="accent1"/>
                </a:solidFill>
              </a:rPr>
              <a:t>??</a:t>
            </a:r>
          </a:p>
          <a:p>
            <a:pPr>
              <a:buFontTx/>
              <a:buNone/>
            </a:pPr>
            <a:r>
              <a:rPr lang="en-US" altLang="en-US" sz="3200" b="0"/>
              <a:t>			    1 day	</a:t>
            </a:r>
            <a:r>
              <a:rPr lang="en-US" altLang="en-US" sz="2100" b="0"/>
              <a:t>	</a:t>
            </a:r>
          </a:p>
        </p:txBody>
      </p:sp>
      <p:sp>
        <p:nvSpPr>
          <p:cNvPr id="137220" name="Line 4"/>
          <p:cNvSpPr>
            <a:spLocks noChangeShapeType="1"/>
          </p:cNvSpPr>
          <p:nvPr/>
        </p:nvSpPr>
        <p:spPr bwMode="auto">
          <a:xfrm>
            <a:off x="3581400" y="3276600"/>
            <a:ext cx="457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1" name="Line 5"/>
          <p:cNvSpPr>
            <a:spLocks noChangeShapeType="1"/>
          </p:cNvSpPr>
          <p:nvPr/>
        </p:nvSpPr>
        <p:spPr bwMode="auto">
          <a:xfrm>
            <a:off x="5029200" y="3276600"/>
            <a:ext cx="457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2" name="Line 6"/>
          <p:cNvSpPr>
            <a:spLocks noChangeShapeType="1"/>
          </p:cNvSpPr>
          <p:nvPr/>
        </p:nvSpPr>
        <p:spPr bwMode="auto">
          <a:xfrm>
            <a:off x="6553200" y="3276600"/>
            <a:ext cx="457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3" name="Line 7"/>
          <p:cNvSpPr>
            <a:spLocks noChangeShapeType="1"/>
          </p:cNvSpPr>
          <p:nvPr/>
        </p:nvSpPr>
        <p:spPr bwMode="auto">
          <a:xfrm flipH="1">
            <a:off x="1143000" y="4038600"/>
            <a:ext cx="91440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7224" name="Line 8"/>
          <p:cNvSpPr>
            <a:spLocks noChangeShapeType="1"/>
          </p:cNvSpPr>
          <p:nvPr/>
        </p:nvSpPr>
        <p:spPr bwMode="auto">
          <a:xfrm flipH="1">
            <a:off x="2971800" y="4572000"/>
            <a:ext cx="91440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7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7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10668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000" b="0">
                <a:solidFill>
                  <a:schemeClr val="tx1"/>
                </a:solidFill>
              </a:rPr>
              <a:t/>
            </a:r>
            <a:br>
              <a:rPr lang="en-US" altLang="en-US" sz="3000" b="0">
                <a:solidFill>
                  <a:schemeClr val="tx1"/>
                </a:solidFill>
              </a:rPr>
            </a:br>
            <a:r>
              <a:rPr lang="en-US" altLang="en-US" sz="3200">
                <a:solidFill>
                  <a:srgbClr val="FF6600"/>
                </a:solidFill>
              </a:rPr>
              <a:t>Solution</a:t>
            </a:r>
            <a:r>
              <a:rPr lang="en-US" altLang="en-US" sz="3200" b="0">
                <a:solidFill>
                  <a:schemeClr val="tx1"/>
                </a:solidFill>
              </a:rPr>
              <a:t/>
            </a:r>
            <a:br>
              <a:rPr lang="en-US" altLang="en-US" sz="3200" b="0">
                <a:solidFill>
                  <a:schemeClr val="tx1"/>
                </a:solidFill>
              </a:rPr>
            </a:br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5105400"/>
          </a:xfrm>
          <a:ln/>
          <a:extLst>
            <a:ext uri="{91240B29-F687-4F45-9708-019B960494DF}">
              <a14:hiddenLine xmlns:a14="http://schemas.microsoft.com/office/drawing/2010/main" w="38100" cmpd="sng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50000"/>
              </a:lnSpc>
              <a:buFontTx/>
              <a:buNone/>
            </a:pPr>
            <a:endParaRPr lang="en-US" altLang="en-US" sz="3200" b="0"/>
          </a:p>
          <a:p>
            <a:pPr>
              <a:buFontTx/>
              <a:buNone/>
            </a:pPr>
            <a:r>
              <a:rPr lang="en-US" altLang="en-US" sz="3200" b="0">
                <a:solidFill>
                  <a:schemeClr val="accent1"/>
                </a:solidFill>
              </a:rPr>
              <a:t>Unit plan</a:t>
            </a:r>
            <a:r>
              <a:rPr lang="en-US" altLang="en-US" sz="3200" b="0"/>
              <a:t>:   days        hr         min       seconds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3200" b="0"/>
          </a:p>
          <a:p>
            <a:pPr>
              <a:buFontTx/>
              <a:buNone/>
            </a:pPr>
            <a:r>
              <a:rPr lang="en-US" altLang="en-US" sz="3200" b="0"/>
              <a:t>1.4 day   x   </a:t>
            </a:r>
            <a:r>
              <a:rPr lang="en-US" altLang="en-US" sz="3200" b="0" u="sng"/>
              <a:t>24 hr</a:t>
            </a:r>
            <a:r>
              <a:rPr lang="en-US" altLang="en-US" sz="3200" b="0"/>
              <a:t>   x   </a:t>
            </a:r>
            <a:r>
              <a:rPr lang="en-US" altLang="en-US" sz="3200" b="0" u="sng"/>
              <a:t>60 min</a:t>
            </a:r>
            <a:r>
              <a:rPr lang="en-US" altLang="en-US" sz="3200" b="0"/>
              <a:t>   x   </a:t>
            </a:r>
            <a:r>
              <a:rPr lang="en-US" altLang="en-US" sz="3200" b="0" u="sng"/>
              <a:t>60 sec</a:t>
            </a:r>
            <a:endParaRPr lang="en-US" altLang="en-US" sz="3200"/>
          </a:p>
          <a:p>
            <a:pPr>
              <a:buFontTx/>
              <a:buNone/>
            </a:pPr>
            <a:r>
              <a:rPr lang="en-US" altLang="en-US" sz="3200" b="0"/>
              <a:t>			    1 day         1 hr	     1 min</a:t>
            </a:r>
          </a:p>
          <a:p>
            <a:pPr>
              <a:lnSpc>
                <a:spcPct val="50000"/>
              </a:lnSpc>
              <a:buFontTx/>
              <a:buNone/>
            </a:pPr>
            <a:r>
              <a:rPr lang="en-US" altLang="en-US" sz="3200" b="0"/>
              <a:t>	</a:t>
            </a:r>
          </a:p>
          <a:p>
            <a:pPr>
              <a:buFontTx/>
              <a:buNone/>
            </a:pPr>
            <a:r>
              <a:rPr lang="en-US" altLang="en-US" sz="3200" b="0"/>
              <a:t>					        =  1.2 x 10</a:t>
            </a:r>
            <a:r>
              <a:rPr lang="en-US" altLang="en-US" sz="3200" b="0" baseline="30000"/>
              <a:t>5 </a:t>
            </a:r>
            <a:r>
              <a:rPr lang="en-US" altLang="en-US" sz="3200" b="0"/>
              <a:t>sec</a:t>
            </a:r>
          </a:p>
        </p:txBody>
      </p:sp>
      <p:sp>
        <p:nvSpPr>
          <p:cNvPr id="138244" name="Line 4"/>
          <p:cNvSpPr>
            <a:spLocks noChangeShapeType="1"/>
          </p:cNvSpPr>
          <p:nvPr/>
        </p:nvSpPr>
        <p:spPr bwMode="auto">
          <a:xfrm>
            <a:off x="3581400" y="2133600"/>
            <a:ext cx="457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5" name="Line 5"/>
          <p:cNvSpPr>
            <a:spLocks noChangeShapeType="1"/>
          </p:cNvSpPr>
          <p:nvPr/>
        </p:nvSpPr>
        <p:spPr bwMode="auto">
          <a:xfrm flipH="1">
            <a:off x="1143000" y="3048000"/>
            <a:ext cx="685800" cy="533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6" name="Line 6"/>
          <p:cNvSpPr>
            <a:spLocks noChangeShapeType="1"/>
          </p:cNvSpPr>
          <p:nvPr/>
        </p:nvSpPr>
        <p:spPr bwMode="auto">
          <a:xfrm flipH="1">
            <a:off x="3276600" y="3048000"/>
            <a:ext cx="38100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7" name="Line 7"/>
          <p:cNvSpPr>
            <a:spLocks noChangeShapeType="1"/>
          </p:cNvSpPr>
          <p:nvPr/>
        </p:nvSpPr>
        <p:spPr bwMode="auto">
          <a:xfrm flipH="1">
            <a:off x="5029200" y="3048000"/>
            <a:ext cx="76200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8" name="Line 8"/>
          <p:cNvSpPr>
            <a:spLocks noChangeShapeType="1"/>
          </p:cNvSpPr>
          <p:nvPr/>
        </p:nvSpPr>
        <p:spPr bwMode="auto">
          <a:xfrm flipH="1">
            <a:off x="3200400" y="3657600"/>
            <a:ext cx="533400" cy="4572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49" name="Line 9"/>
          <p:cNvSpPr>
            <a:spLocks noChangeShapeType="1"/>
          </p:cNvSpPr>
          <p:nvPr/>
        </p:nvSpPr>
        <p:spPr bwMode="auto">
          <a:xfrm flipH="1">
            <a:off x="7010400" y="3657600"/>
            <a:ext cx="5334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0" name="Line 10"/>
          <p:cNvSpPr>
            <a:spLocks noChangeShapeType="1"/>
          </p:cNvSpPr>
          <p:nvPr/>
        </p:nvSpPr>
        <p:spPr bwMode="auto">
          <a:xfrm flipH="1">
            <a:off x="5029200" y="3657600"/>
            <a:ext cx="5334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1" name="Line 11"/>
          <p:cNvSpPr>
            <a:spLocks noChangeShapeType="1"/>
          </p:cNvSpPr>
          <p:nvPr/>
        </p:nvSpPr>
        <p:spPr bwMode="auto">
          <a:xfrm>
            <a:off x="4876800" y="2133600"/>
            <a:ext cx="457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8252" name="Line 12"/>
          <p:cNvSpPr>
            <a:spLocks noChangeShapeType="1"/>
          </p:cNvSpPr>
          <p:nvPr/>
        </p:nvSpPr>
        <p:spPr bwMode="auto">
          <a:xfrm>
            <a:off x="6477000" y="2133600"/>
            <a:ext cx="4572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38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38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8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uiExpand="1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Stating a Measurement</a:t>
            </a:r>
            <a:endParaRPr lang="en-US" altLang="en-US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495800"/>
          </a:xfrm>
        </p:spPr>
        <p:txBody>
          <a:bodyPr/>
          <a:lstStyle/>
          <a:p>
            <a:pPr algn="ctr">
              <a:lnSpc>
                <a:spcPct val="170000"/>
              </a:lnSpc>
              <a:buClr>
                <a:srgbClr val="66FF33"/>
              </a:buClr>
              <a:buSzPct val="115000"/>
              <a:buFont typeface="Symbol" panose="05050102010706020507" pitchFamily="18" charset="2"/>
              <a:buNone/>
            </a:pPr>
            <a:r>
              <a:rPr lang="en-US" altLang="en-US" sz="3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 every measurement there is a</a:t>
            </a:r>
          </a:p>
          <a:p>
            <a:pPr algn="ctr">
              <a:lnSpc>
                <a:spcPct val="170000"/>
              </a:lnSpc>
              <a:buClr>
                <a:srgbClr val="66FF33"/>
              </a:buClr>
              <a:buSzPct val="115000"/>
              <a:buFont typeface="Symbol" panose="05050102010706020507" pitchFamily="18" charset="2"/>
              <a:buChar char="¨"/>
            </a:pPr>
            <a:r>
              <a:rPr lang="en-US" altLang="en-US" sz="3200" b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Number </a:t>
            </a:r>
            <a:r>
              <a:rPr lang="en-US" altLang="en-US" sz="3200" b="0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followed by a </a:t>
            </a:r>
          </a:p>
          <a:p>
            <a:pPr algn="ctr">
              <a:lnSpc>
                <a:spcPct val="170000"/>
              </a:lnSpc>
              <a:buClr>
                <a:srgbClr val="66FF33"/>
              </a:buClr>
              <a:buSzPct val="115000"/>
              <a:buFont typeface="Symbol" panose="05050102010706020507" pitchFamily="18" charset="2"/>
              <a:buChar char="¨"/>
            </a:pPr>
            <a:r>
              <a:rPr lang="en-US" altLang="en-US" sz="3200" b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Unit </a:t>
            </a:r>
            <a:r>
              <a:rPr lang="en-US" altLang="en-US" sz="3200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 a measuring device</a:t>
            </a:r>
          </a:p>
          <a:p>
            <a:pPr algn="ctr">
              <a:lnSpc>
                <a:spcPct val="170000"/>
              </a:lnSpc>
              <a:buClr>
                <a:srgbClr val="66FF33"/>
              </a:buClr>
              <a:buSzPct val="115000"/>
              <a:buFont typeface="Symbol" panose="05050102010706020507" pitchFamily="18" charset="2"/>
              <a:buNone/>
            </a:pPr>
            <a:r>
              <a:rPr lang="en-US" altLang="en-US" b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number should also be as precise as the measurement!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924800" cy="838200"/>
          </a:xfrm>
          <a:noFill/>
          <a:ln/>
        </p:spPr>
        <p:txBody>
          <a:bodyPr/>
          <a:lstStyle/>
          <a:p>
            <a:r>
              <a:rPr lang="en-US" altLang="en-US" sz="4400">
                <a:solidFill>
                  <a:srgbClr val="EF91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UNITS OF MEASUREMENT</a:t>
            </a:r>
            <a:endParaRPr lang="en-US" altLang="en-US" sz="4400">
              <a:solidFill>
                <a:srgbClr val="EF91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elvetica" panose="020B0604020202020204" pitchFamily="34" charset="0"/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7620000" cy="5029200"/>
          </a:xfrm>
          <a:solidFill>
            <a:schemeClr val="folHlink">
              <a:alpha val="47000"/>
            </a:schemeClr>
          </a:solidFill>
          <a:ln/>
          <a:extLs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r>
              <a:rPr lang="en-US" alt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Use </a:t>
            </a:r>
            <a:r>
              <a:rPr lang="en-US" alt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SI units</a:t>
            </a:r>
            <a:r>
              <a:rPr lang="en-US" altLang="en-US" sz="3200"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rPr>
              <a:t> — based on the metric system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altLang="en-US" sz="3200">
                <a:solidFill>
                  <a:srgbClr val="003E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Length      	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altLang="en-US" sz="3200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Mass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altLang="en-US" sz="32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Volume</a:t>
            </a:r>
            <a:r>
              <a:rPr lang="en-US" altLang="en-US" sz="3200">
                <a:solidFill>
                  <a:srgbClr val="00279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							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altLang="en-US" sz="320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Time</a:t>
            </a:r>
          </a:p>
          <a:p>
            <a:pPr>
              <a:lnSpc>
                <a:spcPct val="125000"/>
              </a:lnSpc>
              <a:buFontTx/>
              <a:buNone/>
            </a:pPr>
            <a:r>
              <a:rPr lang="en-US" altLang="en-US" sz="320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Temperature</a:t>
            </a:r>
            <a:r>
              <a:rPr lang="en-US" altLang="en-US" sz="3600">
                <a:solidFill>
                  <a:srgbClr val="79001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Helvetica" panose="020B0604020202020204" pitchFamily="34" charset="0"/>
              </a:rPr>
              <a:t>		</a:t>
            </a:r>
          </a:p>
        </p:txBody>
      </p:sp>
      <p:sp>
        <p:nvSpPr>
          <p:cNvPr id="67588" name="Line 4"/>
          <p:cNvSpPr>
            <a:spLocks noChangeShapeType="1"/>
          </p:cNvSpPr>
          <p:nvPr/>
        </p:nvSpPr>
        <p:spPr bwMode="auto">
          <a:xfrm>
            <a:off x="685800" y="1295400"/>
            <a:ext cx="7620000" cy="0"/>
          </a:xfrm>
          <a:prstGeom prst="line">
            <a:avLst/>
          </a:prstGeom>
          <a:noFill/>
          <a:ln w="1905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4495800" y="2590800"/>
            <a:ext cx="1647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i="0">
                <a:effectLst>
                  <a:outerShdw blurRad="38100" dist="38100" dir="2700000" algn="tl">
                    <a:srgbClr val="FFFFFF"/>
                  </a:outerShdw>
                </a:effectLst>
              </a:rPr>
              <a:t>Meter, m</a:t>
            </a:r>
            <a:endParaRPr lang="en-US" altLang="en-US" sz="2800" i="0">
              <a:effectLst>
                <a:outerShdw blurRad="38100" dist="38100" dir="2700000" algn="tl">
                  <a:srgbClr val="FFFFFF"/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4495800" y="3352800"/>
            <a:ext cx="23383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i="0">
                <a:effectLst>
                  <a:outerShdw blurRad="38100" dist="38100" dir="2700000" algn="tl">
                    <a:srgbClr val="FFFFFF"/>
                  </a:outerShdw>
                </a:effectLst>
              </a:rPr>
              <a:t>Kilogram, kg</a:t>
            </a:r>
            <a:endParaRPr lang="en-US" altLang="en-US" sz="2800" i="0">
              <a:effectLst>
                <a:outerShdw blurRad="38100" dist="38100" dir="2700000" algn="tl">
                  <a:srgbClr val="FFFFFF"/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4495800" y="4876800"/>
            <a:ext cx="23256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3200" i="0">
                <a:effectLst>
                  <a:outerShdw blurRad="38100" dist="38100" dir="2700000" algn="tl">
                    <a:srgbClr val="FFFFFF"/>
                  </a:outerShdw>
                </a:effectLst>
              </a:rPr>
              <a:t>Seconds, s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4495800" y="5562600"/>
            <a:ext cx="3949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3200" i="0">
                <a:effectLst>
                  <a:outerShdw blurRad="38100" dist="38100" dir="2700000" algn="tl">
                    <a:srgbClr val="FFFFFF"/>
                  </a:outerShdw>
                </a:effectLst>
              </a:rPr>
              <a:t>Celsius degrees, ˚C</a:t>
            </a:r>
          </a:p>
          <a:p>
            <a:pPr algn="l"/>
            <a:r>
              <a:rPr lang="en-US" altLang="en-US" sz="3200" i="0">
                <a:effectLst>
                  <a:outerShdw blurRad="38100" dist="38100" dir="2700000" algn="tl">
                    <a:srgbClr val="FFFFFF"/>
                  </a:outerShdw>
                </a:effectLst>
              </a:rPr>
              <a:t>kelvins, K</a:t>
            </a:r>
          </a:p>
        </p:txBody>
      </p:sp>
      <p:sp>
        <p:nvSpPr>
          <p:cNvPr id="67593" name="Text Box 9"/>
          <p:cNvSpPr txBox="1">
            <a:spLocks noChangeArrowheads="1"/>
          </p:cNvSpPr>
          <p:nvPr/>
        </p:nvSpPr>
        <p:spPr bwMode="auto">
          <a:xfrm>
            <a:off x="4495800" y="4114800"/>
            <a:ext cx="1370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i="0">
                <a:effectLst>
                  <a:outerShdw blurRad="38100" dist="38100" dir="2700000" algn="tl">
                    <a:srgbClr val="FFFFFF"/>
                  </a:outerShdw>
                </a:effectLst>
              </a:rPr>
              <a:t>Liter, L</a:t>
            </a:r>
            <a:endParaRPr lang="en-US" altLang="en-US" sz="2800" i="0">
              <a:effectLst>
                <a:outerShdw blurRad="38100" dist="38100" dir="2700000" algn="tl">
                  <a:srgbClr val="FFFFFF"/>
                </a:outerShdw>
              </a:effectLst>
              <a:latin typeface="Times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autoUpdateAnimBg="0"/>
      <p:bldP spid="67590" grpId="0" autoUpdateAnimBg="0"/>
      <p:bldP spid="67591" grpId="0" autoUpdateAnimBg="0"/>
      <p:bldP spid="67592" grpId="0" autoUpdateAnimBg="0"/>
      <p:bldP spid="6759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6019800" cy="609600"/>
          </a:xfrm>
          <a:noFill/>
          <a:ln/>
        </p:spPr>
        <p:txBody>
          <a:bodyPr/>
          <a:lstStyle/>
          <a:p>
            <a:r>
              <a:rPr lang="en-US" altLang="en-US" sz="5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Metric Prefixes</a:t>
            </a:r>
            <a:endParaRPr lang="en-US" altLang="en-US" sz="54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239000" cy="2743200"/>
          </a:xfrm>
          <a:noFill/>
          <a:ln/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altLang="en-US" sz="28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Kilo-</a:t>
            </a:r>
            <a:r>
              <a:rPr lang="en-US" altLang="en-US" sz="28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means 1000 of that unit</a:t>
            </a:r>
          </a:p>
          <a:p>
            <a:pPr lvl="1">
              <a:lnSpc>
                <a:spcPct val="130000"/>
              </a:lnSpc>
            </a:pPr>
            <a:r>
              <a:rPr lang="en-US" altLang="en-US" sz="28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kilometer (km)  =  1000 meters (m)</a:t>
            </a:r>
          </a:p>
          <a:p>
            <a:pPr>
              <a:lnSpc>
                <a:spcPct val="130000"/>
              </a:lnSpc>
            </a:pPr>
            <a:r>
              <a:rPr lang="en-US" altLang="en-US" sz="28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Centi-</a:t>
            </a:r>
            <a:r>
              <a:rPr lang="en-US" altLang="en-US" sz="28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means 1/100 of that unit</a:t>
            </a:r>
          </a:p>
          <a:p>
            <a:pPr lvl="1">
              <a:lnSpc>
                <a:spcPct val="130000"/>
              </a:lnSpc>
            </a:pPr>
            <a:r>
              <a:rPr lang="en-US" altLang="en-US" sz="28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meter (m)  =  100 centimeters (cm)</a:t>
            </a:r>
          </a:p>
          <a:p>
            <a:pPr lvl="1">
              <a:lnSpc>
                <a:spcPct val="130000"/>
              </a:lnSpc>
            </a:pPr>
            <a:r>
              <a:rPr lang="en-US" altLang="en-US" sz="28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dollar = 100 cents</a:t>
            </a:r>
          </a:p>
          <a:p>
            <a:pPr>
              <a:lnSpc>
                <a:spcPct val="130000"/>
              </a:lnSpc>
            </a:pPr>
            <a:r>
              <a:rPr lang="en-US" altLang="en-US" sz="28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Milli-</a:t>
            </a:r>
            <a:r>
              <a:rPr lang="en-US" altLang="en-US" sz="28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means 1/1000 of that unit</a:t>
            </a:r>
          </a:p>
          <a:p>
            <a:pPr lvl="1">
              <a:lnSpc>
                <a:spcPct val="130000"/>
              </a:lnSpc>
            </a:pPr>
            <a:r>
              <a:rPr lang="en-US" altLang="en-US" sz="2800">
                <a:solidFill>
                  <a:srgbClr val="F7FC2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Liter (L)   =  1000  milliliters (mL)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533400"/>
            <a:ext cx="6019800" cy="609600"/>
          </a:xfrm>
          <a:noFill/>
          <a:ln/>
        </p:spPr>
        <p:txBody>
          <a:bodyPr/>
          <a:lstStyle/>
          <a:p>
            <a:r>
              <a:rPr lang="en-US" altLang="en-US" sz="54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Metric Prefixes</a:t>
            </a:r>
            <a:endParaRPr lang="en-US" altLang="en-US" sz="5400">
              <a:solidFill>
                <a:srgbClr val="FF66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88069" name="Picture 5" descr="metri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219200"/>
            <a:ext cx="6400800" cy="5538788"/>
          </a:xfrm>
          <a:prstGeom prst="rect">
            <a:avLst/>
          </a:prstGeom>
          <a:solidFill>
            <a:srgbClr val="FFFFFF">
              <a:alpha val="66000"/>
            </a:srgbClr>
          </a:solidFill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0038"/>
            <a:ext cx="7988300" cy="1144587"/>
          </a:xfrm>
          <a:ln w="2857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>
                <a:solidFill>
                  <a:srgbClr val="FFA27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Conversion Factors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4975" y="1428750"/>
            <a:ext cx="8274050" cy="51133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000" b="0"/>
              <a:t>	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Fractions in which the numerator and denominator are EQUAL quantities expressed in different units</a:t>
            </a:r>
          </a:p>
          <a:p>
            <a:pPr>
              <a:lnSpc>
                <a:spcPct val="40000"/>
              </a:lnSpc>
              <a:buFontTx/>
              <a:buNone/>
            </a:pPr>
            <a:r>
              <a:rPr lang="en-US" altLang="en-US" sz="2100" b="0"/>
              <a:t>	</a:t>
            </a:r>
          </a:p>
          <a:p>
            <a:pPr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chemeClr val="accent1"/>
                </a:solidFill>
              </a:rPr>
              <a:t>Example</a:t>
            </a:r>
            <a:r>
              <a:rPr lang="en-US" altLang="en-US"/>
              <a:t>:    	</a:t>
            </a:r>
            <a:r>
              <a:rPr lang="en-US" altLang="en-US">
                <a:solidFill>
                  <a:srgbClr val="00FF00"/>
                </a:solidFill>
              </a:rPr>
              <a:t>1 in. = 2.54 cm</a:t>
            </a:r>
          </a:p>
          <a:p>
            <a:pPr>
              <a:buFontTx/>
              <a:buNone/>
            </a:pPr>
            <a:r>
              <a:rPr lang="en-US" altLang="en-US"/>
              <a:t>	</a:t>
            </a:r>
          </a:p>
          <a:p>
            <a:pPr>
              <a:buFontTx/>
              <a:buNone/>
            </a:pPr>
            <a:r>
              <a:rPr lang="en-US" altLang="en-US">
                <a:solidFill>
                  <a:schemeClr val="accent1"/>
                </a:solidFill>
              </a:rPr>
              <a:t>	Factors:	</a:t>
            </a:r>
            <a:r>
              <a:rPr lang="en-US" altLang="en-US" u="sng">
                <a:solidFill>
                  <a:srgbClr val="00FF00"/>
                </a:solidFill>
              </a:rPr>
              <a:t>  1 in.   </a:t>
            </a:r>
            <a:r>
              <a:rPr lang="en-US" altLang="en-US">
                <a:solidFill>
                  <a:srgbClr val="00FF00"/>
                </a:solidFill>
              </a:rPr>
              <a:t>     and    </a:t>
            </a:r>
            <a:r>
              <a:rPr lang="en-US" altLang="en-US" u="sng">
                <a:solidFill>
                  <a:srgbClr val="00FF00"/>
                </a:solidFill>
              </a:rPr>
              <a:t> 2.54 cm  </a:t>
            </a:r>
            <a:endParaRPr lang="en-US" altLang="en-US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US" altLang="en-US">
                <a:solidFill>
                  <a:srgbClr val="00FF00"/>
                </a:solidFill>
              </a:rPr>
              <a:t>			2.54 cm	        1 in.</a:t>
            </a:r>
            <a:r>
              <a:rPr lang="en-US" altLang="en-US" sz="2100" b="0">
                <a:solidFill>
                  <a:srgbClr val="00FF00"/>
                </a:solidFill>
              </a:rPr>
              <a:t>	</a:t>
            </a:r>
          </a:p>
          <a:p>
            <a:pPr>
              <a:lnSpc>
                <a:spcPct val="40000"/>
              </a:lnSpc>
              <a:buFontTx/>
              <a:buNone/>
            </a:pPr>
            <a:r>
              <a:rPr lang="en-US" altLang="en-US" sz="2100" b="0">
                <a:solidFill>
                  <a:schemeClr val="accent1"/>
                </a:solidFill>
              </a:rPr>
              <a:t>	</a:t>
            </a:r>
          </a:p>
          <a:p>
            <a:pPr>
              <a:buFontTx/>
              <a:buNone/>
            </a:pPr>
            <a:r>
              <a:rPr lang="en-US" altLang="en-US" sz="2000" b="0">
                <a:solidFill>
                  <a:schemeClr val="accent1"/>
                </a:solidFill>
              </a:rPr>
              <a:t>	</a:t>
            </a:r>
            <a:endParaRPr lang="en-US" altLang="en-US" sz="2000" b="0" i="1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altLang="en-US" sz="2000" b="0">
              <a:solidFill>
                <a:srgbClr val="00FF00"/>
              </a:solidFill>
            </a:endParaRPr>
          </a:p>
          <a:p>
            <a:pPr>
              <a:buFontTx/>
              <a:buNone/>
            </a:pPr>
            <a:r>
              <a:rPr lang="en-US" altLang="en-US" sz="2000" b="0">
                <a:solidFill>
                  <a:srgbClr val="00FF00"/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300038"/>
            <a:ext cx="7772400" cy="1144587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 b="0">
                <a:solidFill>
                  <a:srgbClr val="FFA27C"/>
                </a:solidFill>
                <a:latin typeface="Comic Sans MS" panose="030F0702030302020204" pitchFamily="66" charset="0"/>
              </a:rPr>
              <a:t>Learning Check</a:t>
            </a:r>
            <a:r>
              <a:rPr lang="en-US" altLang="en-US" sz="3100" b="0">
                <a:solidFill>
                  <a:schemeClr val="tx1"/>
                </a:solidFill>
              </a:rPr>
              <a:t> </a:t>
            </a:r>
            <a:endParaRPr lang="en-US" alt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1579563"/>
            <a:ext cx="8345488" cy="527843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9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altLang="en-US" sz="32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Write conversion factors that relate each of the following pairs of units: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32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1.  Liters and mL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3200" b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32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2.  Hours and minutes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3200" b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32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3.  Meters and kilometers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3200" b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endParaRPr lang="en-US" altLang="en-US" sz="23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52463" y="225425"/>
            <a:ext cx="7772400" cy="11430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3200" b="0">
                <a:solidFill>
                  <a:srgbClr val="FFA27C"/>
                </a:solidFill>
                <a:latin typeface="Comic Sans MS" panose="030F0702030302020204" pitchFamily="66" charset="0"/>
              </a:rPr>
              <a:t>Solution</a:t>
            </a:r>
            <a:r>
              <a:rPr lang="en-US" altLang="en-US" sz="3100" b="0"/>
              <a:t>  </a:t>
            </a:r>
            <a:endParaRPr lang="en-US" alt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3538" y="1503363"/>
            <a:ext cx="8416925" cy="5354637"/>
          </a:xfrm>
        </p:spPr>
        <p:txBody>
          <a:bodyPr/>
          <a:lstStyle/>
          <a:p>
            <a:pPr>
              <a:lnSpc>
                <a:spcPct val="70000"/>
              </a:lnSpc>
              <a:buFontTx/>
              <a:buNone/>
            </a:pP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altLang="en-US" sz="28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1.  Liters and mL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	 </a:t>
            </a: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L = 1000 mL</a:t>
            </a:r>
          </a:p>
          <a:p>
            <a:pPr>
              <a:lnSpc>
                <a:spcPct val="10000"/>
              </a:lnSpc>
              <a:buFontTx/>
              <a:buNone/>
            </a:pP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alt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 L        </a:t>
            </a: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  </a:t>
            </a:r>
            <a:r>
              <a:rPr lang="en-US" alt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1000 mL</a:t>
            </a:r>
            <a:endParaRPr lang="en-US" altLang="en-US" sz="280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       1000 mL              1 L</a:t>
            </a:r>
            <a:r>
              <a:rPr lang="en-US" alt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</a:t>
            </a:r>
            <a:endParaRPr lang="en-US" altLang="en-US" sz="280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10000"/>
              </a:lnSpc>
              <a:buFontTx/>
              <a:buNone/>
            </a:pP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		</a:t>
            </a:r>
          </a:p>
          <a:p>
            <a:pPr>
              <a:buFontTx/>
              <a:buNone/>
            </a:pP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altLang="en-US" sz="28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 hours and minutes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hr = 60 min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alt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1 hr   </a:t>
            </a: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and   </a:t>
            </a:r>
            <a:r>
              <a:rPr lang="en-US" alt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60 min</a:t>
            </a:r>
            <a:endParaRPr lang="en-US" altLang="en-US" sz="280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60 min	       1 hr</a:t>
            </a:r>
          </a:p>
          <a:p>
            <a:pPr>
              <a:lnSpc>
                <a:spcPct val="10000"/>
              </a:lnSpc>
              <a:buFontTx/>
              <a:buNone/>
            </a:pPr>
            <a:endParaRPr lang="en-US" altLang="en-US" sz="280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	</a:t>
            </a:r>
            <a:r>
              <a:rPr lang="en-US" altLang="en-US" sz="280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 meters and kilometers</a:t>
            </a:r>
            <a:r>
              <a:rPr lang="en-US" altLang="en-US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   </a:t>
            </a: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km = 1000 m</a:t>
            </a:r>
          </a:p>
          <a:p>
            <a:pPr>
              <a:buFontTx/>
              <a:buNone/>
            </a:pP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alt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1 km   </a:t>
            </a: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and   </a:t>
            </a:r>
            <a:r>
              <a:rPr lang="en-US" altLang="en-US" sz="2800" u="sng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1000 m  </a:t>
            </a:r>
            <a:endParaRPr lang="en-US" altLang="en-US" sz="2800">
              <a:solidFill>
                <a:srgbClr val="99FF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2800">
                <a:solidFill>
                  <a:srgbClr val="99FF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   1000 m              1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457200"/>
            <a:ext cx="7924800" cy="990600"/>
          </a:xfrm>
          <a:ln w="38100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en-US" sz="2600"/>
              <a:t/>
            </a:r>
            <a:br>
              <a:rPr lang="en-US" altLang="en-US" sz="2600"/>
            </a:br>
            <a:r>
              <a:rPr lang="en-US" altLang="en-US" sz="3000">
                <a:solidFill>
                  <a:srgbClr val="66FF33"/>
                </a:solidFill>
              </a:rPr>
              <a:t>How many minutes are in 2.5 hours</a:t>
            </a:r>
            <a:r>
              <a:rPr lang="en-US" altLang="en-US" sz="2600">
                <a:solidFill>
                  <a:srgbClr val="66FF33"/>
                </a:solidFill>
              </a:rPr>
              <a:t>?</a:t>
            </a:r>
            <a:br>
              <a:rPr lang="en-US" altLang="en-US" sz="2600">
                <a:solidFill>
                  <a:srgbClr val="66FF33"/>
                </a:solidFill>
              </a:rPr>
            </a:br>
            <a:endParaRPr lang="en-US" altLang="en-US">
              <a:solidFill>
                <a:srgbClr val="66FF33"/>
              </a:solidFill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pPr>
              <a:buFontTx/>
              <a:buNone/>
            </a:pPr>
            <a:endParaRPr lang="en-US" altLang="en-US" sz="2800" b="0"/>
          </a:p>
          <a:p>
            <a:pPr>
              <a:buFontTx/>
              <a:buNone/>
            </a:pPr>
            <a:r>
              <a:rPr lang="en-US" altLang="en-US" sz="2800" b="0">
                <a:solidFill>
                  <a:srgbClr val="FF3300"/>
                </a:solidFill>
              </a:rPr>
              <a:t>         </a:t>
            </a:r>
            <a:r>
              <a:rPr lang="en-US" altLang="en-US" sz="2800" i="1">
                <a:solidFill>
                  <a:srgbClr val="FFFF00"/>
                </a:solidFill>
              </a:rPr>
              <a:t>Conversion factor</a:t>
            </a:r>
          </a:p>
          <a:p>
            <a:pPr>
              <a:buFontTx/>
              <a:buNone/>
            </a:pPr>
            <a:r>
              <a:rPr lang="en-US" altLang="en-US" sz="2800" i="1">
                <a:solidFill>
                  <a:srgbClr val="FFFF00"/>
                </a:solidFill>
              </a:rPr>
              <a:t>	</a:t>
            </a:r>
          </a:p>
          <a:p>
            <a:pPr>
              <a:buFontTx/>
              <a:buNone/>
            </a:pPr>
            <a:r>
              <a:rPr lang="en-US" altLang="en-US" sz="2800" i="1">
                <a:solidFill>
                  <a:srgbClr val="FFFF00"/>
                </a:solidFill>
              </a:rPr>
              <a:t> 	</a:t>
            </a:r>
            <a:r>
              <a:rPr lang="en-US" altLang="en-US" sz="28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2.5 hr   x  </a:t>
            </a:r>
            <a:r>
              <a:rPr lang="en-US" altLang="en-US" sz="2800" b="0" u="sng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60 min</a:t>
            </a:r>
            <a:r>
              <a:rPr lang="en-US" altLang="en-US" sz="28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	=   150 min   </a:t>
            </a:r>
          </a:p>
          <a:p>
            <a:pPr>
              <a:buFontTx/>
              <a:buNone/>
            </a:pPr>
            <a:r>
              <a:rPr lang="en-US" altLang="en-US" sz="2800" b="0">
                <a:solidFill>
                  <a:srgbClr val="F8F8F8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1 hr</a:t>
            </a:r>
          </a:p>
          <a:p>
            <a:pPr>
              <a:buFontTx/>
              <a:buNone/>
            </a:pPr>
            <a:endParaRPr lang="en-US" altLang="en-US" sz="2800" b="0">
              <a:solidFill>
                <a:srgbClr val="F8F8F8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2800" b="0">
                <a:solidFill>
                  <a:schemeClr val="accent1"/>
                </a:solidFill>
              </a:rPr>
              <a:t>	</a:t>
            </a:r>
            <a:r>
              <a:rPr lang="en-US" altLang="en-US" sz="2800" i="1">
                <a:solidFill>
                  <a:srgbClr val="0033CC"/>
                </a:solidFill>
              </a:rPr>
              <a:t>	cancel		</a:t>
            </a:r>
            <a:endParaRPr lang="en-US" altLang="en-US" sz="2800" b="0"/>
          </a:p>
          <a:p>
            <a:pPr>
              <a:buFontTx/>
              <a:buNone/>
            </a:pPr>
            <a:endParaRPr lang="en-US" altLang="en-US" sz="2800"/>
          </a:p>
          <a:p>
            <a:pPr>
              <a:buFontTx/>
              <a:buNone/>
            </a:pPr>
            <a:endParaRPr lang="en-US" altLang="en-US" sz="2000"/>
          </a:p>
          <a:p>
            <a:endParaRPr lang="en-US" altLang="en-US"/>
          </a:p>
          <a:p>
            <a:endParaRPr lang="en-US" altLang="en-US"/>
          </a:p>
          <a:p>
            <a:endParaRPr lang="en-US" altLang="en-US"/>
          </a:p>
        </p:txBody>
      </p:sp>
      <p:sp>
        <p:nvSpPr>
          <p:cNvPr id="134148" name="Line 4"/>
          <p:cNvSpPr>
            <a:spLocks noChangeShapeType="1"/>
          </p:cNvSpPr>
          <p:nvPr/>
        </p:nvSpPr>
        <p:spPr bwMode="auto">
          <a:xfrm flipH="1">
            <a:off x="1524000" y="2895600"/>
            <a:ext cx="457200" cy="5334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49" name="Line 5"/>
          <p:cNvSpPr>
            <a:spLocks noChangeShapeType="1"/>
          </p:cNvSpPr>
          <p:nvPr/>
        </p:nvSpPr>
        <p:spPr bwMode="auto">
          <a:xfrm flipH="1">
            <a:off x="3048000" y="3505200"/>
            <a:ext cx="457200" cy="457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0" name="Line 6"/>
          <p:cNvSpPr>
            <a:spLocks noChangeShapeType="1"/>
          </p:cNvSpPr>
          <p:nvPr/>
        </p:nvSpPr>
        <p:spPr bwMode="auto">
          <a:xfrm flipH="1" flipV="1">
            <a:off x="1676400" y="3429000"/>
            <a:ext cx="381000" cy="9144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1" name="Line 7"/>
          <p:cNvSpPr>
            <a:spLocks noChangeShapeType="1"/>
          </p:cNvSpPr>
          <p:nvPr/>
        </p:nvSpPr>
        <p:spPr bwMode="auto">
          <a:xfrm flipV="1">
            <a:off x="2057400" y="3962400"/>
            <a:ext cx="914400" cy="38100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4152" name="Line 8"/>
          <p:cNvSpPr>
            <a:spLocks noChangeShapeType="1"/>
          </p:cNvSpPr>
          <p:nvPr/>
        </p:nvSpPr>
        <p:spPr bwMode="auto">
          <a:xfrm>
            <a:off x="3276600" y="2362200"/>
            <a:ext cx="0" cy="685800"/>
          </a:xfrm>
          <a:prstGeom prst="line">
            <a:avLst/>
          </a:prstGeom>
          <a:noFill/>
          <a:ln w="31750">
            <a:solidFill>
              <a:srgbClr val="FFCC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4153" name="Text Box 9"/>
          <p:cNvSpPr txBox="1">
            <a:spLocks noChangeArrowheads="1"/>
          </p:cNvSpPr>
          <p:nvPr/>
        </p:nvSpPr>
        <p:spPr bwMode="auto">
          <a:xfrm>
            <a:off x="685800" y="5105400"/>
            <a:ext cx="82296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>
                <a:solidFill>
                  <a:srgbClr val="D9E2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By using dimensional analysis / factor-label method, the UNITS ensure that you have the conversion right side up, and the UNITS are calculated as well as the numbers!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618FFD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B7C6FE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icrosoft Office 9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6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618FFD"/>
    </a:lt1>
    <a:dk2>
      <a:srgbClr val="000000"/>
    </a:dk2>
    <a:lt2>
      <a:srgbClr val="919191"/>
    </a:lt2>
    <a:accent1>
      <a:srgbClr val="618FFD"/>
    </a:accent1>
    <a:accent2>
      <a:srgbClr val="00AE00"/>
    </a:accent2>
    <a:accent3>
      <a:srgbClr val="B7C6FE"/>
    </a:accent3>
    <a:accent4>
      <a:srgbClr val="000000"/>
    </a:accent4>
    <a:accent5>
      <a:srgbClr val="B7C6FE"/>
    </a:accent5>
    <a:accent6>
      <a:srgbClr val="009D00"/>
    </a:accent6>
    <a:hlink>
      <a:srgbClr val="FC0128"/>
    </a:hlink>
    <a:folHlink>
      <a:srgbClr val="CECECE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3627</TotalTime>
  <Pages>32</Pages>
  <Words>464</Words>
  <Application>Microsoft Office PowerPoint</Application>
  <PresentationFormat>Letter Paper (8.5x11 in)</PresentationFormat>
  <Paragraphs>125</Paragraphs>
  <Slides>18</Slides>
  <Notes>4</Notes>
  <HiddenSlides>0</HiddenSlides>
  <MMClips>2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Times</vt:lpstr>
      <vt:lpstr>Arial</vt:lpstr>
      <vt:lpstr>Comic Sans MS</vt:lpstr>
      <vt:lpstr>Symbol</vt:lpstr>
      <vt:lpstr>Helvetica</vt:lpstr>
      <vt:lpstr>Microsoft Office 98</vt:lpstr>
      <vt:lpstr>Microsoft ClipArt Gallery</vt:lpstr>
      <vt:lpstr>Welcome to the World of  Chemistry</vt:lpstr>
      <vt:lpstr>Stating a Measurement</vt:lpstr>
      <vt:lpstr>UNITS OF MEASUREMENT</vt:lpstr>
      <vt:lpstr>Metric Prefixes</vt:lpstr>
      <vt:lpstr>Metric Prefixes</vt:lpstr>
      <vt:lpstr>Conversion Factors</vt:lpstr>
      <vt:lpstr>Learning Check </vt:lpstr>
      <vt:lpstr>Solution  </vt:lpstr>
      <vt:lpstr> How many minutes are in 2.5 hours? </vt:lpstr>
      <vt:lpstr>Steps to Problem Solving</vt:lpstr>
      <vt:lpstr>Sample Problem</vt:lpstr>
      <vt:lpstr>You Try This One!</vt:lpstr>
      <vt:lpstr>PowerPoint Presentation</vt:lpstr>
      <vt:lpstr>Learning Check </vt:lpstr>
      <vt:lpstr>Solution </vt:lpstr>
      <vt:lpstr>Wait a minute!</vt:lpstr>
      <vt:lpstr> Learning Check  </vt:lpstr>
      <vt:lpstr> Solution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Chemistry and Measurement</dc:title>
  <dc:subject>High School Chemistry</dc:subject>
  <dc:creator>Neil Rapp</dc:creator>
  <cp:keywords>measurement, density, introduction</cp:keywords>
  <dc:description/>
  <cp:lastModifiedBy>Rapp, Delbert N</cp:lastModifiedBy>
  <cp:revision>308</cp:revision>
  <cp:lastPrinted>1996-08-29T23:28:45Z</cp:lastPrinted>
  <dcterms:created xsi:type="dcterms:W3CDTF">1996-06-10T12:19:23Z</dcterms:created>
  <dcterms:modified xsi:type="dcterms:W3CDTF">2019-09-24T11:59:45Z</dcterms:modified>
</cp:coreProperties>
</file>