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256" r:id="rId2"/>
    <p:sldId id="258" r:id="rId3"/>
    <p:sldId id="259" r:id="rId4"/>
    <p:sldId id="260" r:id="rId5"/>
    <p:sldId id="261" r:id="rId6"/>
    <p:sldId id="305" r:id="rId7"/>
    <p:sldId id="306" r:id="rId8"/>
    <p:sldId id="307" r:id="rId9"/>
    <p:sldId id="308" r:id="rId10"/>
    <p:sldId id="309" r:id="rId11"/>
    <p:sldId id="311" r:id="rId12"/>
    <p:sldId id="294" r:id="rId13"/>
    <p:sldId id="437" r:id="rId14"/>
    <p:sldId id="439" r:id="rId15"/>
    <p:sldId id="443" r:id="rId16"/>
    <p:sldId id="448" r:id="rId17"/>
    <p:sldId id="325" r:id="rId18"/>
    <p:sldId id="315" r:id="rId19"/>
    <p:sldId id="457" r:id="rId20"/>
    <p:sldId id="316" r:id="rId21"/>
    <p:sldId id="295" r:id="rId22"/>
    <p:sldId id="451" r:id="rId23"/>
    <p:sldId id="297" r:id="rId24"/>
    <p:sldId id="313" r:id="rId25"/>
    <p:sldId id="342" r:id="rId26"/>
    <p:sldId id="348" r:id="rId27"/>
    <p:sldId id="463" r:id="rId28"/>
    <p:sldId id="366" r:id="rId29"/>
    <p:sldId id="460" r:id="rId30"/>
    <p:sldId id="461" r:id="rId31"/>
    <p:sldId id="349" r:id="rId32"/>
    <p:sldId id="350" r:id="rId33"/>
    <p:sldId id="351" r:id="rId34"/>
    <p:sldId id="352" r:id="rId35"/>
    <p:sldId id="353" r:id="rId36"/>
    <p:sldId id="362" r:id="rId37"/>
    <p:sldId id="355" r:id="rId38"/>
    <p:sldId id="356" r:id="rId39"/>
    <p:sldId id="301" r:id="rId40"/>
    <p:sldId id="464" r:id="rId41"/>
    <p:sldId id="302" r:id="rId42"/>
    <p:sldId id="412" r:id="rId43"/>
    <p:sldId id="450" r:id="rId44"/>
    <p:sldId id="372" r:id="rId45"/>
    <p:sldId id="465" r:id="rId46"/>
    <p:sldId id="332" r:id="rId47"/>
    <p:sldId id="373" r:id="rId48"/>
    <p:sldId id="374" r:id="rId49"/>
    <p:sldId id="375" r:id="rId50"/>
    <p:sldId id="376" r:id="rId51"/>
    <p:sldId id="377" r:id="rId52"/>
    <p:sldId id="453" r:id="rId53"/>
    <p:sldId id="381" r:id="rId54"/>
    <p:sldId id="454" r:id="rId55"/>
    <p:sldId id="383" r:id="rId56"/>
    <p:sldId id="387" r:id="rId57"/>
    <p:sldId id="388" r:id="rId58"/>
    <p:sldId id="456" r:id="rId59"/>
    <p:sldId id="384" r:id="rId60"/>
    <p:sldId id="385" r:id="rId61"/>
    <p:sldId id="455" r:id="rId62"/>
    <p:sldId id="462" r:id="rId63"/>
    <p:sldId id="275" r:id="rId64"/>
    <p:sldId id="282" r:id="rId65"/>
    <p:sldId id="277" r:id="rId66"/>
    <p:sldId id="281" r:id="rId67"/>
    <p:sldId id="433" r:id="rId68"/>
    <p:sldId id="466" r:id="rId69"/>
    <p:sldId id="371" r:id="rId70"/>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FFFF00"/>
    <a:srgbClr val="3364FF"/>
    <a:srgbClr val="FFFFFF"/>
    <a:srgbClr val="33CC33"/>
    <a:srgbClr val="000066"/>
    <a:srgbClr val="FF6600"/>
    <a:srgbClr val="E92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18" autoAdjust="0"/>
  </p:normalViewPr>
  <p:slideViewPr>
    <p:cSldViewPr>
      <p:cViewPr varScale="1">
        <p:scale>
          <a:sx n="86" d="100"/>
          <a:sy n="86"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gn="ctr">
              <a:lnSpc>
                <a:spcPct val="90000"/>
              </a:lnSpc>
              <a:defRPr/>
            </a:pPr>
            <a:r>
              <a:rPr lang="en-US" altLang="en-US" sz="1200" b="0" i="0" smtClean="0"/>
              <a:t>Page </a:t>
            </a:r>
            <a:fld id="{DF093B37-54EC-4BA1-A09B-5AC80BA27A90}" type="slidenum">
              <a:rPr lang="en-US" altLang="en-US" sz="1200" b="0" i="0" smtClean="0"/>
              <a:pPr algn="ctr">
                <a:lnSpc>
                  <a:spcPct val="90000"/>
                </a:lnSpc>
                <a:defRPr/>
              </a:pPr>
              <a:t>‹#›</a:t>
            </a:fld>
            <a:endParaRPr lang="en-US" altLang="en-US" sz="1200" b="0" i="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gn="ctr">
              <a:lnSpc>
                <a:spcPct val="90000"/>
              </a:lnSpc>
              <a:defRPr/>
            </a:pPr>
            <a:r>
              <a:rPr lang="en-US" altLang="en-US" sz="1200" b="0" i="0" smtClean="0"/>
              <a:t>Page </a:t>
            </a:r>
            <a:fld id="{4220D2E0-B99E-4F80-91CD-40175179DA4B}" type="slidenum">
              <a:rPr lang="en-US" altLang="en-US" sz="1200" b="0" i="0" smtClean="0"/>
              <a:pPr algn="ctr">
                <a:lnSpc>
                  <a:spcPct val="90000"/>
                </a:lnSpc>
                <a:defRPr/>
              </a:pPr>
              <a:t>‹#›</a:t>
            </a:fld>
            <a:endParaRPr lang="en-US" altLang="en-US" sz="1200" b="0" i="0" smtClean="0"/>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p:spPr>
      </p:sp>
      <p:sp>
        <p:nvSpPr>
          <p:cNvPr id="512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p:spPr>
      </p:sp>
      <p:sp>
        <p:nvSpPr>
          <p:cNvPr id="2765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4301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450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71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92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50938" y="692150"/>
            <a:ext cx="4556125" cy="3416300"/>
          </a:xfrm>
          <a:ln/>
        </p:spPr>
      </p:sp>
      <p:sp>
        <p:nvSpPr>
          <p:cNvPr id="1126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50938" y="692150"/>
            <a:ext cx="4556125" cy="3416300"/>
          </a:xfrm>
          <a:ln/>
        </p:spPr>
      </p:sp>
      <p:sp>
        <p:nvSpPr>
          <p:cNvPr id="13315"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50938" y="692150"/>
            <a:ext cx="4556125" cy="3416300"/>
          </a:xfrm>
          <a:ln/>
        </p:spPr>
      </p:sp>
      <p:sp>
        <p:nvSpPr>
          <p:cNvPr id="15363"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50938" y="692150"/>
            <a:ext cx="4556125" cy="3416300"/>
          </a:xfrm>
          <a:ln/>
        </p:spPr>
      </p:sp>
      <p:sp>
        <p:nvSpPr>
          <p:cNvPr id="1741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772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734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577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44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605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10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868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2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832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99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847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081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video" Target="file:///C:\temp\Chemistry%201%20Power%20Point\07M01AN1.avi" TargetMode="External"/><Relationship Id="rId7" Type="http://schemas.openxmlformats.org/officeDocument/2006/relationships/image" Target="../media/image2.w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ideo" Target="file:///C:\Temp\Chemistry%201%20Power%20Point\5th%20grader%20measurement-1.wm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ideo" Target="file:///\\ABLFAC\Faculty_Lockers\SOU\nrapp\My%20Documents\Chemistry%201%20Power%20Point\5th%20grader%20density-1.wm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6.wmf"/><Relationship Id="rId5" Type="http://schemas.openxmlformats.org/officeDocument/2006/relationships/oleObject" Target="../embeddings/oleObject8.bin"/><Relationship Id="rId4" Type="http://schemas.openxmlformats.org/officeDocument/2006/relationships/image" Target="../media/image45.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990600" y="762000"/>
            <a:ext cx="7162800" cy="1143000"/>
          </a:xfrm>
        </p:spPr>
        <p:txBody>
          <a:bodyPr/>
          <a:lstStyle/>
          <a:p>
            <a:pPr>
              <a:defRPr/>
            </a:pPr>
            <a:r>
              <a:rPr lang="en-US" sz="6000" smtClean="0">
                <a:solidFill>
                  <a:srgbClr val="EF9100"/>
                </a:solidFill>
                <a:effectLst>
                  <a:outerShdw blurRad="38100" dist="38100" dir="2700000" algn="tl">
                    <a:srgbClr val="000000"/>
                  </a:outerShdw>
                </a:effectLst>
                <a:latin typeface="Comic Sans MS" pitchFamily="66" charset="0"/>
              </a:rPr>
              <a:t>Welcome to the World of </a:t>
            </a:r>
            <a:br>
              <a:rPr lang="en-US" sz="6000" smtClean="0">
                <a:solidFill>
                  <a:srgbClr val="EF9100"/>
                </a:solidFill>
                <a:effectLst>
                  <a:outerShdw blurRad="38100" dist="38100" dir="2700000" algn="tl">
                    <a:srgbClr val="000000"/>
                  </a:outerShdw>
                </a:effectLst>
                <a:latin typeface="Comic Sans MS" pitchFamily="66" charset="0"/>
              </a:rPr>
            </a:br>
            <a:r>
              <a:rPr lang="en-US" sz="6000" smtClean="0">
                <a:solidFill>
                  <a:srgbClr val="EF9100"/>
                </a:solidFill>
                <a:effectLst>
                  <a:outerShdw blurRad="38100" dist="38100" dir="2700000" algn="tl">
                    <a:srgbClr val="000000"/>
                  </a:outerShdw>
                </a:effectLst>
                <a:latin typeface="Comic Sans MS" pitchFamily="66" charset="0"/>
              </a:rPr>
              <a:t>Chemistry</a:t>
            </a:r>
            <a:endParaRPr lang="en-US" sz="6000" smtClean="0">
              <a:solidFill>
                <a:srgbClr val="EF9100"/>
              </a:solidFill>
              <a:effectLst>
                <a:outerShdw blurRad="38100" dist="38100" dir="2700000" algn="tl">
                  <a:srgbClr val="000000"/>
                </a:outerShdw>
              </a:effectLst>
            </a:endParaRPr>
          </a:p>
        </p:txBody>
      </p:sp>
      <p:graphicFrame>
        <p:nvGraphicFramePr>
          <p:cNvPr id="2" name="Object 2"/>
          <p:cNvGraphicFramePr>
            <a:graphicFrameLocks noGrp="1"/>
          </p:cNvGraphicFramePr>
          <p:nvPr>
            <p:ph type="body" idx="4294967295"/>
          </p:nvPr>
        </p:nvGraphicFramePr>
        <p:xfrm>
          <a:off x="0" y="1143000"/>
          <a:ext cx="2667000" cy="2451100"/>
        </p:xfrm>
        <a:graphic>
          <a:graphicData uri="http://schemas.openxmlformats.org/presentationml/2006/ole">
            <mc:AlternateContent xmlns:mc="http://schemas.openxmlformats.org/markup-compatibility/2006">
              <mc:Choice xmlns:v="urn:schemas-microsoft-com:vml" Requires="v">
                <p:oleObj spid="_x0000_s4104" name="Microsoft ClipArt Gallery" r:id="rId6" imgW="3467100" imgH="3517900" progId="MS_ClipArt_Gallery">
                  <p:embed/>
                </p:oleObj>
              </mc:Choice>
              <mc:Fallback>
                <p:oleObj name="Microsoft ClipArt Gallery" r:id="rId6" imgW="3467100" imgH="3517900" progId="MS_ClipArt_Gallery">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43000"/>
                        <a:ext cx="2667000" cy="24511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4100"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657600"/>
            <a:ext cx="3162300" cy="2870200"/>
          </a:xfrm>
          <a:prstGeom prst="rect">
            <a:avLst/>
          </a:prstGeom>
          <a:solidFill>
            <a:schemeClr val="bg2"/>
          </a:solidFill>
          <a:ln w="12700">
            <a:solidFill>
              <a:srgbClr val="FFFFFF"/>
            </a:solidFill>
            <a:miter lim="800000"/>
            <a:headEnd/>
            <a:tailEnd/>
          </a:ln>
          <a:effectLst>
            <a:outerShdw dist="107763" dir="2700000" algn="ctr" rotWithShape="0">
              <a:schemeClr val="bg2"/>
            </a:outerShdw>
          </a:effectLst>
        </p:spPr>
      </p:pic>
      <p:sp>
        <p:nvSpPr>
          <p:cNvPr id="4101" name="Text Box 10"/>
          <p:cNvSpPr txBox="1">
            <a:spLocks noChangeArrowheads="1"/>
          </p:cNvSpPr>
          <p:nvPr/>
        </p:nvSpPr>
        <p:spPr bwMode="auto">
          <a:xfrm>
            <a:off x="6477000" y="1295400"/>
            <a:ext cx="2438400"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a:t>Honors: Ch. 1 and 2</a:t>
            </a:r>
          </a:p>
        </p:txBody>
      </p:sp>
      <p:pic>
        <p:nvPicPr>
          <p:cNvPr id="4107" name="07M01AN1.avi">
            <a:hlinkClick r:id="" action="ppaction://media"/>
          </p:cNvPr>
          <p:cNvPicPr>
            <a:picLocks noGrp="1" noRot="1" noChangeAspect="1" noChangeArrowheads="1"/>
          </p:cNvPicPr>
          <p:nvPr>
            <p:ph idx="1"/>
            <a:videoFile r:link="rId3"/>
          </p:nvPr>
        </p:nvPicPr>
        <p:blipFill>
          <a:blip r:embed="rId9">
            <a:extLst>
              <a:ext uri="{28A0092B-C50C-407E-A947-70E740481C1C}">
                <a14:useLocalDpi xmlns:a14="http://schemas.microsoft.com/office/drawing/2010/main" val="0"/>
              </a:ext>
            </a:extLst>
          </a:blip>
          <a:srcRect/>
          <a:stretch>
            <a:fillRect/>
          </a:stretch>
        </p:blipFill>
        <p:spPr>
          <a:xfrm>
            <a:off x="2514600" y="3200400"/>
            <a:ext cx="2895600" cy="2116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00" fill="hold"/>
                                        <p:tgtEl>
                                          <p:spTgt spid="41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107"/>
                </p:tgtEl>
              </p:cMediaNode>
            </p:video>
            <p:seq concurrent="1" nextAc="seek">
              <p:cTn id="8" restart="whenNotActive" fill="hold" evtFilter="cancelBubble" nodeType="interactiveSeq">
                <p:stCondLst>
                  <p:cond evt="onClick" delay="0">
                    <p:tgtEl>
                      <p:spTgt spid="41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07"/>
                                        </p:tgtEl>
                                      </p:cBhvr>
                                    </p:cmd>
                                  </p:childTnLst>
                                </p:cTn>
                              </p:par>
                            </p:childTnLst>
                          </p:cTn>
                        </p:par>
                      </p:childTnLst>
                    </p:cTn>
                  </p:par>
                </p:childTnLst>
              </p:cTn>
              <p:nextCondLst>
                <p:cond evt="onClick" delay="0">
                  <p:tgtEl>
                    <p:spTgt spid="410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04800"/>
            <a:ext cx="6553200" cy="1143000"/>
          </a:xfrm>
        </p:spPr>
        <p:txBody>
          <a:bodyPr/>
          <a:lstStyle/>
          <a:p>
            <a:r>
              <a:rPr lang="en-US" altLang="en-US" sz="4400" smtClean="0">
                <a:solidFill>
                  <a:srgbClr val="FF9933"/>
                </a:solidFill>
                <a:latin typeface="Comic Sans MS" panose="030F0702030302020204" pitchFamily="66" charset="0"/>
              </a:rPr>
              <a:t>4. Physical Chemistry</a:t>
            </a:r>
          </a:p>
        </p:txBody>
      </p:sp>
      <p:sp>
        <p:nvSpPr>
          <p:cNvPr id="82947" name="Rectangle 3"/>
          <p:cNvSpPr>
            <a:spLocks noGrp="1" noChangeArrowheads="1"/>
          </p:cNvSpPr>
          <p:nvPr>
            <p:ph type="body" idx="1"/>
          </p:nvPr>
        </p:nvSpPr>
        <p:spPr>
          <a:xfrm>
            <a:off x="228600" y="1676400"/>
            <a:ext cx="3886200" cy="4800600"/>
          </a:xfrm>
        </p:spPr>
        <p:txBody>
          <a:bodyPr/>
          <a:lstStyle/>
          <a:p>
            <a:pPr>
              <a:lnSpc>
                <a:spcPct val="80000"/>
              </a:lnSpc>
              <a:defRPr/>
            </a:pPr>
            <a:r>
              <a:rPr lang="en-US" sz="3200" smtClean="0">
                <a:solidFill>
                  <a:srgbClr val="99FF99"/>
                </a:solidFill>
                <a:effectLst>
                  <a:outerShdw blurRad="38100" dist="38100" dir="2700000" algn="tl">
                    <a:srgbClr val="000000"/>
                  </a:outerShdw>
                </a:effectLst>
              </a:rPr>
              <a:t>Physical chemistry is the physics of chemistry… the forces of matter</a:t>
            </a:r>
          </a:p>
          <a:p>
            <a:pPr>
              <a:lnSpc>
                <a:spcPct val="80000"/>
              </a:lnSpc>
              <a:defRPr/>
            </a:pPr>
            <a:r>
              <a:rPr lang="en-US" sz="3200" smtClean="0">
                <a:solidFill>
                  <a:srgbClr val="99FF99"/>
                </a:solidFill>
                <a:effectLst>
                  <a:outerShdw blurRad="38100" dist="38100" dir="2700000" algn="tl">
                    <a:srgbClr val="000000"/>
                  </a:outerShdw>
                </a:effectLst>
              </a:rPr>
              <a:t>Much of p-chem is computational</a:t>
            </a:r>
          </a:p>
          <a:p>
            <a:pPr>
              <a:lnSpc>
                <a:spcPct val="80000"/>
              </a:lnSpc>
              <a:defRPr/>
            </a:pPr>
            <a:r>
              <a:rPr lang="en-US" sz="3200" smtClean="0">
                <a:solidFill>
                  <a:srgbClr val="99FF99"/>
                </a:solidFill>
                <a:effectLst>
                  <a:outerShdw blurRad="38100" dist="38100" dir="2700000" algn="tl">
                    <a:srgbClr val="000000"/>
                  </a:outerShdw>
                </a:effectLst>
              </a:rPr>
              <a:t>Develop theoretical ideas for new compounds</a:t>
            </a:r>
          </a:p>
        </p:txBody>
      </p:sp>
      <p:pic>
        <p:nvPicPr>
          <p:cNvPr id="82949" name="Picture 5" descr="pchem ne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33400"/>
            <a:ext cx="1930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physical computational 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52800"/>
            <a:ext cx="48133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 Box 7"/>
          <p:cNvSpPr txBox="1">
            <a:spLocks noChangeArrowheads="1"/>
          </p:cNvSpPr>
          <p:nvPr/>
        </p:nvSpPr>
        <p:spPr bwMode="auto">
          <a:xfrm>
            <a:off x="3810000" y="1524000"/>
            <a:ext cx="3124200" cy="94615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i="0">
                <a:solidFill>
                  <a:schemeClr val="hlink"/>
                </a:solidFill>
              </a:rPr>
              <a:t/>
            </a:r>
            <a:br>
              <a:rPr lang="en-US" altLang="en-US" i="0">
                <a:solidFill>
                  <a:schemeClr val="hlink"/>
                </a:solidFill>
              </a:rPr>
            </a:br>
            <a:r>
              <a:rPr lang="en-US" altLang="en-US" sz="2000" b="0" i="0">
                <a:solidFill>
                  <a:schemeClr val="hlink"/>
                </a:solidFill>
                <a:latin typeface="Impact" panose="020B0806030902050204" pitchFamily="34" charset="0"/>
              </a:rPr>
              <a:t>HONK</a:t>
            </a:r>
            <a:r>
              <a:rPr lang="en-US" altLang="en-US" sz="2000" i="0">
                <a:solidFill>
                  <a:srgbClr val="FFFFFF"/>
                </a:solidFill>
                <a:latin typeface="Impact" panose="020B0806030902050204" pitchFamily="34" charset="0"/>
              </a:rPr>
              <a:t> </a:t>
            </a:r>
            <a:r>
              <a:rPr lang="en-US" altLang="en-US" sz="2000" b="0" i="0">
                <a:solidFill>
                  <a:srgbClr val="FFFFFF"/>
                </a:solidFill>
                <a:latin typeface="Impact" panose="020B0806030902050204" pitchFamily="34" charset="0"/>
              </a:rPr>
              <a:t>if you passed p-chem</a:t>
            </a:r>
            <a:r>
              <a:rPr lang="en-US" altLang="en-US" sz="2000" b="0" i="0">
                <a:solidFill>
                  <a:srgbClr val="FFFFFF"/>
                </a:solidFill>
              </a:rPr>
              <a:t/>
            </a:r>
            <a:br>
              <a:rPr lang="en-US" altLang="en-US" sz="2000" b="0" i="0">
                <a:solidFill>
                  <a:srgbClr val="FFFFFF"/>
                </a:solidFill>
              </a:rPr>
            </a:br>
            <a:endParaRPr lang="en-US" altLang="en-US" sz="2000" b="0" i="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51"/>
                                        </p:tgtEl>
                                        <p:attrNameLst>
                                          <p:attrName>style.visibility</p:attrName>
                                        </p:attrNameLst>
                                      </p:cBhvr>
                                      <p:to>
                                        <p:strVal val="visible"/>
                                      </p:to>
                                    </p:set>
                                    <p:animEffect transition="in" filter="box(in)">
                                      <p:cBhvr>
                                        <p:cTn id="12"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304800"/>
            <a:ext cx="8686800" cy="1143000"/>
          </a:xfrm>
        </p:spPr>
        <p:txBody>
          <a:bodyPr/>
          <a:lstStyle/>
          <a:p>
            <a:r>
              <a:rPr lang="en-US" altLang="en-US" sz="4800" smtClean="0">
                <a:solidFill>
                  <a:srgbClr val="FF9933"/>
                </a:solidFill>
                <a:latin typeface="Comic Sans MS" panose="030F0702030302020204" pitchFamily="66" charset="0"/>
              </a:rPr>
              <a:t>5. Analytical Chemistry</a:t>
            </a:r>
          </a:p>
        </p:txBody>
      </p:sp>
      <p:sp>
        <p:nvSpPr>
          <p:cNvPr id="84995" name="Rectangle 3"/>
          <p:cNvSpPr>
            <a:spLocks noGrp="1" noChangeArrowheads="1"/>
          </p:cNvSpPr>
          <p:nvPr>
            <p:ph type="body" idx="1"/>
          </p:nvPr>
        </p:nvSpPr>
        <p:spPr>
          <a:xfrm>
            <a:off x="228600" y="1676400"/>
            <a:ext cx="3657600" cy="4800600"/>
          </a:xfrm>
        </p:spPr>
        <p:txBody>
          <a:bodyPr/>
          <a:lstStyle/>
          <a:p>
            <a:pPr>
              <a:defRPr/>
            </a:pPr>
            <a:r>
              <a:rPr lang="en-US" sz="2800" smtClean="0">
                <a:solidFill>
                  <a:srgbClr val="99FF99"/>
                </a:solidFill>
                <a:effectLst>
                  <a:outerShdw blurRad="38100" dist="38100" dir="2700000" algn="tl">
                    <a:srgbClr val="000000"/>
                  </a:outerShdw>
                </a:effectLst>
              </a:rPr>
              <a:t>Analytical chemistry is the study of high precision measurement</a:t>
            </a:r>
          </a:p>
          <a:p>
            <a:pPr>
              <a:defRPr/>
            </a:pPr>
            <a:r>
              <a:rPr lang="en-US" sz="2800" smtClean="0">
                <a:solidFill>
                  <a:srgbClr val="99FF99"/>
                </a:solidFill>
                <a:effectLst>
                  <a:outerShdw blurRad="38100" dist="38100" dir="2700000" algn="tl">
                    <a:srgbClr val="000000"/>
                  </a:outerShdw>
                </a:effectLst>
              </a:rPr>
              <a:t>Find composition and identity of chemicals</a:t>
            </a:r>
          </a:p>
          <a:p>
            <a:pPr>
              <a:defRPr/>
            </a:pPr>
            <a:r>
              <a:rPr lang="en-US" sz="2800" smtClean="0">
                <a:solidFill>
                  <a:srgbClr val="99FF99"/>
                </a:solidFill>
                <a:effectLst>
                  <a:outerShdw blurRad="38100" dist="38100" dir="2700000" algn="tl">
                    <a:srgbClr val="000000"/>
                  </a:outerShdw>
                </a:effectLst>
              </a:rPr>
              <a:t>Forensics, quality control, medical tests</a:t>
            </a:r>
          </a:p>
        </p:txBody>
      </p:sp>
      <p:pic>
        <p:nvPicPr>
          <p:cNvPr id="24580" name="Picture 7" descr="analytical 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71600"/>
            <a:ext cx="43291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c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213" y="4038600"/>
            <a:ext cx="19827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7924800" cy="838200"/>
          </a:xfrm>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Types of Observations and Measurements</a:t>
            </a:r>
            <a:endParaRPr lang="en-US" sz="4400" smtClean="0">
              <a:solidFill>
                <a:srgbClr val="EF9100"/>
              </a:solidFill>
              <a:effectLst>
                <a:outerShdw blurRad="38100" dist="38100" dir="2700000" algn="tl">
                  <a:srgbClr val="000000"/>
                </a:outerShdw>
              </a:effectLst>
              <a:latin typeface="Helvetica" charset="0"/>
            </a:endParaRPr>
          </a:p>
        </p:txBody>
      </p:sp>
      <p:sp>
        <p:nvSpPr>
          <p:cNvPr id="66563" name="Rectangle 3"/>
          <p:cNvSpPr>
            <a:spLocks noGrp="1" noChangeArrowheads="1"/>
          </p:cNvSpPr>
          <p:nvPr>
            <p:ph type="body" idx="1"/>
          </p:nvPr>
        </p:nvSpPr>
        <p:spPr>
          <a:xfrm>
            <a:off x="914400" y="1752600"/>
            <a:ext cx="7162800" cy="4800600"/>
          </a:xfrm>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sz="3200" smtClean="0">
                <a:solidFill>
                  <a:srgbClr val="FCFEB9"/>
                </a:solidFill>
                <a:effectLst>
                  <a:outerShdw blurRad="38100" dist="38100" dir="2700000" algn="tl">
                    <a:srgbClr val="000000"/>
                  </a:outerShdw>
                </a:effectLst>
                <a:latin typeface="Helvetica" charset="0"/>
              </a:rPr>
              <a:t>We make</a:t>
            </a:r>
            <a:r>
              <a:rPr lang="en-US" sz="3200" smtClean="0">
                <a:effectLst>
                  <a:outerShdw blurRad="38100" dist="38100" dir="2700000" algn="tl">
                    <a:srgbClr val="FFFFFF"/>
                  </a:outerShdw>
                </a:effectLst>
                <a:latin typeface="Helvetica" charset="0"/>
              </a:rPr>
              <a:t> </a:t>
            </a:r>
            <a:r>
              <a:rPr lang="en-US" sz="3200" smtClean="0">
                <a:solidFill>
                  <a:srgbClr val="FFFF00"/>
                </a:solidFill>
                <a:effectLst>
                  <a:outerShdw blurRad="38100" dist="38100" dir="2700000" algn="tl">
                    <a:srgbClr val="000000"/>
                  </a:outerShdw>
                </a:effectLst>
                <a:latin typeface="Helvetica" charset="0"/>
              </a:rPr>
              <a:t>QUALITATIVE</a:t>
            </a:r>
            <a:r>
              <a:rPr lang="en-US" sz="3200" smtClean="0">
                <a:effectLst>
                  <a:outerShdw blurRad="38100" dist="38100" dir="2700000" algn="tl">
                    <a:srgbClr val="FFFFFF"/>
                  </a:outerShdw>
                </a:effectLst>
                <a:latin typeface="Helvetica" charset="0"/>
              </a:rPr>
              <a:t> </a:t>
            </a:r>
            <a:r>
              <a:rPr lang="en-US" sz="3200" smtClean="0">
                <a:solidFill>
                  <a:srgbClr val="FCFEB9"/>
                </a:solidFill>
                <a:effectLst>
                  <a:outerShdw blurRad="38100" dist="38100" dir="2700000" algn="tl">
                    <a:srgbClr val="000000"/>
                  </a:outerShdw>
                </a:effectLst>
                <a:latin typeface="Helvetica" charset="0"/>
              </a:rPr>
              <a:t>observations of reactions — changes in color and physical state.</a:t>
            </a:r>
          </a:p>
          <a:p>
            <a:pPr>
              <a:defRPr/>
            </a:pPr>
            <a:r>
              <a:rPr lang="en-US" sz="3200" smtClean="0">
                <a:solidFill>
                  <a:srgbClr val="FCFEB9"/>
                </a:solidFill>
                <a:effectLst>
                  <a:outerShdw blurRad="38100" dist="38100" dir="2700000" algn="tl">
                    <a:srgbClr val="000000"/>
                  </a:outerShdw>
                </a:effectLst>
                <a:latin typeface="Helvetica" charset="0"/>
              </a:rPr>
              <a:t>We also make</a:t>
            </a:r>
            <a:r>
              <a:rPr lang="en-US" sz="3200" smtClean="0">
                <a:effectLst>
                  <a:outerShdw blurRad="38100" dist="38100" dir="2700000" algn="tl">
                    <a:srgbClr val="FFFFFF"/>
                  </a:outerShdw>
                </a:effectLst>
                <a:latin typeface="Helvetica" charset="0"/>
              </a:rPr>
              <a:t> </a:t>
            </a:r>
            <a:r>
              <a:rPr lang="en-US" sz="3200" smtClean="0">
                <a:solidFill>
                  <a:srgbClr val="FFFF00"/>
                </a:solidFill>
                <a:effectLst>
                  <a:outerShdw blurRad="38100" dist="38100" dir="2700000" algn="tl">
                    <a:srgbClr val="000000"/>
                  </a:outerShdw>
                </a:effectLst>
                <a:latin typeface="Helvetica" charset="0"/>
              </a:rPr>
              <a:t>QUANTITATIVE MEASUREMENTS</a:t>
            </a:r>
            <a:r>
              <a:rPr lang="en-US" sz="3200" smtClean="0">
                <a:solidFill>
                  <a:srgbClr val="FCFEB9"/>
                </a:solidFill>
                <a:effectLst>
                  <a:outerShdw blurRad="38100" dist="38100" dir="2700000" algn="tl">
                    <a:srgbClr val="000000"/>
                  </a:outerShdw>
                </a:effectLst>
                <a:latin typeface="Helvetica" charset="0"/>
              </a:rPr>
              <a:t>, which involve </a:t>
            </a:r>
            <a:r>
              <a:rPr lang="en-US" sz="3600" smtClean="0">
                <a:solidFill>
                  <a:srgbClr val="FCFEB9"/>
                </a:solidFill>
                <a:effectLst>
                  <a:outerShdw blurRad="38100" dist="38100" dir="2700000" algn="tl">
                    <a:srgbClr val="000000"/>
                  </a:outerShdw>
                </a:effectLst>
                <a:latin typeface="Helvetica" charset="0"/>
              </a:rPr>
              <a:t>numbers</a:t>
            </a:r>
            <a:r>
              <a:rPr lang="en-US" sz="3200" smtClean="0">
                <a:solidFill>
                  <a:srgbClr val="FCFEB9"/>
                </a:solidFill>
                <a:effectLst>
                  <a:outerShdw blurRad="38100" dist="38100" dir="2700000" algn="tl">
                    <a:srgbClr val="000000"/>
                  </a:outerShdw>
                </a:effectLst>
                <a:latin typeface="Helvetica" charset="0"/>
              </a:rPr>
              <a:t>.</a:t>
            </a:r>
          </a:p>
          <a:p>
            <a:pPr lvl="1">
              <a:defRPr/>
            </a:pPr>
            <a:r>
              <a:rPr lang="en-US" sz="3200" smtClean="0">
                <a:solidFill>
                  <a:srgbClr val="FCFEB9"/>
                </a:solidFill>
                <a:effectLst>
                  <a:outerShdw blurRad="38100" dist="38100" dir="2700000" algn="tl">
                    <a:srgbClr val="000000"/>
                  </a:outerShdw>
                </a:effectLst>
                <a:latin typeface="Helvetica" charset="0"/>
              </a:rPr>
              <a:t>Use</a:t>
            </a:r>
            <a:r>
              <a:rPr lang="en-US" sz="3200" smtClean="0">
                <a:effectLst>
                  <a:outerShdw blurRad="38100" dist="38100" dir="2700000" algn="tl">
                    <a:srgbClr val="FFFFFF"/>
                  </a:outerShdw>
                </a:effectLst>
                <a:latin typeface="Helvetica" charset="0"/>
              </a:rPr>
              <a:t> </a:t>
            </a:r>
            <a:r>
              <a:rPr lang="en-US" sz="3200" smtClean="0">
                <a:solidFill>
                  <a:srgbClr val="00279F"/>
                </a:solidFill>
                <a:effectLst>
                  <a:outerShdw blurRad="38100" dist="38100" dir="2700000" algn="tl">
                    <a:srgbClr val="000000"/>
                  </a:outerShdw>
                </a:effectLst>
                <a:latin typeface="Helvetica" charset="0"/>
              </a:rPr>
              <a:t>SI units</a:t>
            </a:r>
            <a:r>
              <a:rPr lang="en-US" sz="3200" smtClean="0">
                <a:effectLst>
                  <a:outerShdw blurRad="38100" dist="38100" dir="2700000" algn="tl">
                    <a:srgbClr val="FFFFFF"/>
                  </a:outerShdw>
                </a:effectLst>
                <a:latin typeface="Helvetica" charset="0"/>
              </a:rPr>
              <a:t> </a:t>
            </a:r>
            <a:r>
              <a:rPr lang="en-US" sz="3200" smtClean="0">
                <a:solidFill>
                  <a:srgbClr val="FCFEB9"/>
                </a:solidFill>
                <a:effectLst>
                  <a:outerShdw blurRad="38100" dist="38100" dir="2700000" algn="tl">
                    <a:srgbClr val="000000"/>
                  </a:outerShdw>
                </a:effectLst>
                <a:latin typeface="Helvetica" charset="0"/>
              </a:rPr>
              <a:t>— based on the metric system</a:t>
            </a:r>
          </a:p>
        </p:txBody>
      </p:sp>
      <p:sp>
        <p:nvSpPr>
          <p:cNvPr id="26628" name="Line 4"/>
          <p:cNvSpPr>
            <a:spLocks noChangeShapeType="1"/>
          </p:cNvSpPr>
          <p:nvPr/>
        </p:nvSpPr>
        <p:spPr bwMode="auto">
          <a:xfrm>
            <a:off x="685800" y="1600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calcmode="lin" valueType="num">
                                      <p:cBhvr additive="base">
                                        <p:cTn id="17"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rPr>
              <a:t>What is Scientific Notation?</a:t>
            </a:r>
          </a:p>
        </p:txBody>
      </p:sp>
      <p:sp>
        <p:nvSpPr>
          <p:cNvPr id="230403" name="Rectangle 3"/>
          <p:cNvSpPr>
            <a:spLocks noGrp="1" noChangeArrowheads="1"/>
          </p:cNvSpPr>
          <p:nvPr>
            <p:ph type="body" idx="1"/>
          </p:nvPr>
        </p:nvSpPr>
        <p:spPr/>
        <p:txBody>
          <a:bodyPr/>
          <a:lstStyle/>
          <a:p>
            <a:pPr>
              <a:defRPr/>
            </a:pPr>
            <a:r>
              <a:rPr lang="en-US" sz="3200" smtClean="0">
                <a:solidFill>
                  <a:srgbClr val="F8F8F8"/>
                </a:solidFill>
                <a:effectLst>
                  <a:outerShdw blurRad="38100" dist="38100" dir="2700000" algn="tl">
                    <a:srgbClr val="000000"/>
                  </a:outerShdw>
                </a:effectLst>
              </a:rPr>
              <a:t>Scientific notation is a way of expressing really big numbers or really small numbers.</a:t>
            </a:r>
          </a:p>
          <a:p>
            <a:pPr>
              <a:defRPr/>
            </a:pPr>
            <a:r>
              <a:rPr lang="en-US" sz="3200" smtClean="0">
                <a:solidFill>
                  <a:srgbClr val="F8F8F8"/>
                </a:solidFill>
                <a:effectLst>
                  <a:outerShdw blurRad="38100" dist="38100" dir="2700000" algn="tl">
                    <a:srgbClr val="000000"/>
                  </a:outerShdw>
                </a:effectLst>
              </a:rPr>
              <a:t>For very large and very small numbers, scientific notation is more concise.</a:t>
            </a:r>
          </a:p>
          <a:p>
            <a:pPr>
              <a:defRPr/>
            </a:pPr>
            <a:endParaRPr lang="en-US" sz="3200" smtClean="0">
              <a:solidFill>
                <a:srgbClr val="F8F8F8"/>
              </a:solidFill>
              <a:effectLst>
                <a:outerShdw blurRad="38100" dist="38100" dir="2700000" algn="tl">
                  <a:srgbClr val="000000"/>
                </a:outerShdw>
              </a:effectLst>
            </a:endParaRPr>
          </a:p>
          <a:p>
            <a:pPr>
              <a:defRPr/>
            </a:pPr>
            <a:endParaRPr lang="en-US" sz="3200" smtClean="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Scientific notation consists of two parts:</a:t>
            </a:r>
          </a:p>
        </p:txBody>
      </p:sp>
      <p:sp>
        <p:nvSpPr>
          <p:cNvPr id="232451" name="Rectangle 3"/>
          <p:cNvSpPr>
            <a:spLocks noGrp="1" noChangeArrowheads="1"/>
          </p:cNvSpPr>
          <p:nvPr>
            <p:ph type="body" idx="1"/>
          </p:nvPr>
        </p:nvSpPr>
        <p:spPr>
          <a:xfrm>
            <a:off x="1066800" y="1981200"/>
            <a:ext cx="7878763" cy="2362200"/>
          </a:xfrm>
        </p:spPr>
        <p:txBody>
          <a:bodyPr/>
          <a:lstStyle/>
          <a:p>
            <a:pPr>
              <a:defRPr/>
            </a:pPr>
            <a:r>
              <a:rPr lang="en-US" sz="3600" dirty="0" smtClean="0">
                <a:solidFill>
                  <a:srgbClr val="F8F8F8"/>
                </a:solidFill>
                <a:effectLst>
                  <a:outerShdw blurRad="38100" dist="38100" dir="2700000" algn="tl">
                    <a:srgbClr val="000000"/>
                  </a:outerShdw>
                </a:effectLst>
              </a:rPr>
              <a:t>A number between 1 and 10</a:t>
            </a:r>
          </a:p>
          <a:p>
            <a:pPr algn="ctr">
              <a:defRPr/>
            </a:pPr>
            <a:endParaRPr lang="en-US" sz="3600" dirty="0" smtClean="0">
              <a:solidFill>
                <a:srgbClr val="F8F8F8"/>
              </a:solidFill>
              <a:effectLst>
                <a:outerShdw blurRad="38100" dist="38100" dir="2700000" algn="tl">
                  <a:srgbClr val="000000"/>
                </a:outerShdw>
              </a:effectLst>
            </a:endParaRPr>
          </a:p>
          <a:p>
            <a:pPr>
              <a:defRPr/>
            </a:pPr>
            <a:r>
              <a:rPr lang="en-US" sz="3600" dirty="0" smtClean="0">
                <a:solidFill>
                  <a:srgbClr val="F8F8F8"/>
                </a:solidFill>
                <a:effectLst>
                  <a:outerShdw blurRad="38100" dist="38100" dir="2700000" algn="tl">
                    <a:srgbClr val="000000"/>
                  </a:outerShdw>
                </a:effectLst>
              </a:rPr>
              <a:t>A power of 10</a:t>
            </a:r>
          </a:p>
          <a:p>
            <a:pPr algn="ctr">
              <a:buFontTx/>
              <a:buNone/>
              <a:defRPr/>
            </a:pPr>
            <a:r>
              <a:rPr lang="en-US" sz="6600" b="0" dirty="0" smtClean="0">
                <a:solidFill>
                  <a:srgbClr val="F8F8F8"/>
                </a:solidFill>
                <a:effectLst>
                  <a:outerShdw blurRad="38100" dist="38100" dir="2700000" algn="tl">
                    <a:srgbClr val="000000"/>
                  </a:outerShdw>
                </a:effectLst>
              </a:rPr>
              <a:t>N x 10</a:t>
            </a:r>
            <a:r>
              <a:rPr lang="en-US" sz="6600" b="0" baseline="30000" dirty="0" smtClean="0">
                <a:solidFill>
                  <a:srgbClr val="F8F8F8"/>
                </a:solidFill>
                <a:effectLst>
                  <a:outerShdw blurRad="38100" dist="38100" dir="2700000" algn="tl">
                    <a:srgbClr val="000000"/>
                  </a:outerShdw>
                </a:effectLst>
              </a:rPr>
              <a:t>x</a:t>
            </a:r>
          </a:p>
          <a:p>
            <a:pPr algn="ctr">
              <a:buFontTx/>
              <a:buNone/>
              <a:defRPr/>
            </a:pPr>
            <a:endParaRPr lang="en-US" sz="2800" dirty="0" smtClean="0">
              <a:solidFill>
                <a:srgbClr val="FFFF00"/>
              </a:solidFill>
            </a:endParaRP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535238"/>
            <a:ext cx="2265363" cy="43561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1"/>
          <p:cNvSpPr/>
          <p:nvPr/>
        </p:nvSpPr>
        <p:spPr bwMode="auto">
          <a:xfrm>
            <a:off x="7239000" y="5029200"/>
            <a:ext cx="304800" cy="304800"/>
          </a:xfrm>
          <a:prstGeom prst="rect">
            <a:avLst/>
          </a:prstGeom>
          <a:noFill/>
          <a:ln w="57150" cap="flat" cmpd="sng" algn="ctr">
            <a:solidFill>
              <a:srgbClr val="66FF33"/>
            </a:solidFill>
            <a:prstDash val="solid"/>
            <a:round/>
            <a:headEnd type="none" w="med" len="med"/>
            <a:tailEnd type="none" w="med" len="med"/>
          </a:ln>
          <a:effectLst/>
          <a:extLst/>
        </p:spPr>
        <p:txBody>
          <a:bodyPr/>
          <a:lstStyle/>
          <a:p>
            <a:pPr algn="ctr">
              <a:defRPr/>
            </a:pPr>
            <a:endParaRPr lang="en-US">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Examples</a:t>
            </a:r>
          </a:p>
        </p:txBody>
      </p:sp>
      <p:sp>
        <p:nvSpPr>
          <p:cNvPr id="236547" name="Rectangle 3"/>
          <p:cNvSpPr>
            <a:spLocks noGrp="1" noChangeArrowheads="1"/>
          </p:cNvSpPr>
          <p:nvPr>
            <p:ph type="body" idx="1"/>
          </p:nvPr>
        </p:nvSpPr>
        <p:spPr/>
        <p:txBody>
          <a:bodyPr/>
          <a:lstStyle/>
          <a:p>
            <a:pPr>
              <a:defRPr/>
            </a:pPr>
            <a:r>
              <a:rPr lang="en-US" sz="3200" smtClean="0">
                <a:solidFill>
                  <a:srgbClr val="F8F8F8"/>
                </a:solidFill>
                <a:effectLst>
                  <a:outerShdw blurRad="38100" dist="38100" dir="2700000" algn="tl">
                    <a:srgbClr val="000000"/>
                  </a:outerShdw>
                </a:effectLst>
              </a:rPr>
              <a:t>Given:  289,800,000</a:t>
            </a:r>
          </a:p>
          <a:p>
            <a:pPr>
              <a:defRPr/>
            </a:pPr>
            <a:r>
              <a:rPr lang="en-US" sz="3200" smtClean="0">
                <a:solidFill>
                  <a:srgbClr val="F8F8F8"/>
                </a:solidFill>
                <a:effectLst>
                  <a:outerShdw blurRad="38100" dist="38100" dir="2700000" algn="tl">
                    <a:srgbClr val="000000"/>
                  </a:outerShdw>
                </a:effectLst>
              </a:rPr>
              <a:t>Use:  2.898 (moved 8 places)</a:t>
            </a:r>
          </a:p>
          <a:p>
            <a:pPr>
              <a:defRPr/>
            </a:pPr>
            <a:r>
              <a:rPr lang="en-US" sz="3200" smtClean="0">
                <a:solidFill>
                  <a:srgbClr val="F8F8F8"/>
                </a:solidFill>
                <a:effectLst>
                  <a:outerShdw blurRad="38100" dist="38100" dir="2700000" algn="tl">
                    <a:srgbClr val="000000"/>
                  </a:outerShdw>
                </a:effectLst>
              </a:rPr>
              <a:t>Answer:</a:t>
            </a:r>
            <a:r>
              <a:rPr lang="en-US" sz="3200" smtClean="0">
                <a:effectLst>
                  <a:outerShdw blurRad="38100" dist="38100" dir="2700000" algn="tl">
                    <a:srgbClr val="FFFFFF"/>
                  </a:outerShdw>
                </a:effectLst>
              </a:rPr>
              <a:t>  </a:t>
            </a:r>
            <a:r>
              <a:rPr lang="en-US" sz="3200" b="0" smtClean="0">
                <a:solidFill>
                  <a:srgbClr val="FFFF00"/>
                </a:solidFill>
                <a:effectLst>
                  <a:outerShdw blurRad="38100" dist="38100" dir="2700000" algn="tl">
                    <a:srgbClr val="000000"/>
                  </a:outerShdw>
                </a:effectLst>
              </a:rPr>
              <a:t>2.898 x 10</a:t>
            </a:r>
            <a:r>
              <a:rPr lang="en-US" sz="3200" b="0" baseline="30000" smtClean="0">
                <a:solidFill>
                  <a:srgbClr val="FFFF00"/>
                </a:solidFill>
                <a:effectLst>
                  <a:outerShdw blurRad="38100" dist="38100" dir="2700000" algn="tl">
                    <a:srgbClr val="000000"/>
                  </a:outerShdw>
                </a:effectLst>
              </a:rPr>
              <a:t>8</a:t>
            </a:r>
          </a:p>
          <a:p>
            <a:pPr>
              <a:defRPr/>
            </a:pPr>
            <a:endParaRPr lang="en-US" sz="3200" b="0" baseline="30000" smtClean="0">
              <a:solidFill>
                <a:srgbClr val="FFFF00"/>
              </a:solidFill>
              <a:effectLst>
                <a:outerShdw blurRad="38100" dist="38100" dir="2700000" algn="tl">
                  <a:srgbClr val="000000"/>
                </a:outerShdw>
              </a:effectLst>
            </a:endParaRPr>
          </a:p>
          <a:p>
            <a:pPr>
              <a:defRPr/>
            </a:pPr>
            <a:r>
              <a:rPr lang="en-US" sz="3200" smtClean="0">
                <a:solidFill>
                  <a:srgbClr val="F8F8F8"/>
                </a:solidFill>
                <a:effectLst>
                  <a:outerShdw blurRad="38100" dist="38100" dir="2700000" algn="tl">
                    <a:srgbClr val="000000"/>
                  </a:outerShdw>
                </a:effectLst>
              </a:rPr>
              <a:t>Given: 0.000567</a:t>
            </a:r>
          </a:p>
          <a:p>
            <a:pPr>
              <a:defRPr/>
            </a:pPr>
            <a:r>
              <a:rPr lang="en-US" sz="3200" smtClean="0">
                <a:solidFill>
                  <a:srgbClr val="F8F8F8"/>
                </a:solidFill>
                <a:effectLst>
                  <a:outerShdw blurRad="38100" dist="38100" dir="2700000" algn="tl">
                    <a:srgbClr val="000000"/>
                  </a:outerShdw>
                </a:effectLst>
              </a:rPr>
              <a:t>Use: 5.67 (moved 4 places)</a:t>
            </a:r>
          </a:p>
          <a:p>
            <a:pPr>
              <a:defRPr/>
            </a:pPr>
            <a:r>
              <a:rPr lang="en-US" sz="3200" smtClean="0">
                <a:solidFill>
                  <a:srgbClr val="F8F8F8"/>
                </a:solidFill>
                <a:effectLst>
                  <a:outerShdw blurRad="38100" dist="38100" dir="2700000" algn="tl">
                    <a:srgbClr val="000000"/>
                  </a:outerShdw>
                </a:effectLst>
              </a:rPr>
              <a:t>Answer:</a:t>
            </a:r>
            <a:r>
              <a:rPr lang="en-US" sz="3200" smtClean="0">
                <a:effectLst>
                  <a:outerShdw blurRad="38100" dist="38100" dir="2700000" algn="tl">
                    <a:srgbClr val="FFFFFF"/>
                  </a:outerShdw>
                </a:effectLst>
              </a:rPr>
              <a:t> </a:t>
            </a:r>
            <a:r>
              <a:rPr lang="en-US" sz="3200" smtClean="0">
                <a:solidFill>
                  <a:srgbClr val="FFFF00"/>
                </a:solidFill>
                <a:effectLst>
                  <a:outerShdw blurRad="38100" dist="38100" dir="2700000" algn="tl">
                    <a:srgbClr val="000000"/>
                  </a:outerShdw>
                </a:effectLst>
              </a:rPr>
              <a:t>5.67 x 10</a:t>
            </a:r>
            <a:r>
              <a:rPr lang="en-US" sz="3200" baseline="30000" smtClean="0">
                <a:solidFill>
                  <a:srgbClr val="FFFF00"/>
                </a:solidFill>
                <a:effectLst>
                  <a:outerShdw blurRad="38100" dist="38100" dir="2700000" algn="tl">
                    <a:srgbClr val="000000"/>
                  </a:outerShdw>
                </a:effectLst>
              </a:rPr>
              <a:t>-4</a:t>
            </a:r>
            <a:endParaRPr lang="en-US" sz="3200" smtClean="0">
              <a:solidFill>
                <a:srgbClr val="FFFF00"/>
              </a:solidFill>
              <a:effectLst>
                <a:outerShdw blurRad="38100" dist="38100" dir="2700000" algn="tl">
                  <a:srgbClr val="000000"/>
                </a:outerShdw>
              </a:effectLst>
            </a:endParaRPr>
          </a:p>
          <a:p>
            <a:pPr>
              <a:buFontTx/>
              <a:buNone/>
              <a:defRPr/>
            </a:pPr>
            <a:endParaRPr lang="en-US" sz="3200" b="0" baseline="30000" smtClean="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Example</a:t>
            </a:r>
          </a:p>
        </p:txBody>
      </p:sp>
      <p:sp>
        <p:nvSpPr>
          <p:cNvPr id="241667" name="Rectangle 3"/>
          <p:cNvSpPr>
            <a:spLocks noGrp="1" noChangeArrowheads="1"/>
          </p:cNvSpPr>
          <p:nvPr>
            <p:ph type="body" idx="1"/>
          </p:nvPr>
        </p:nvSpPr>
        <p:spPr>
          <a:xfrm>
            <a:off x="990600" y="1981200"/>
            <a:ext cx="7620000" cy="4114800"/>
          </a:xfrm>
        </p:spPr>
        <p:txBody>
          <a:bodyPr/>
          <a:lstStyle/>
          <a:p>
            <a:pPr>
              <a:defRPr/>
            </a:pPr>
            <a:r>
              <a:rPr lang="en-US" sz="3200" smtClean="0">
                <a:solidFill>
                  <a:srgbClr val="F8F8F8"/>
                </a:solidFill>
                <a:effectLst>
                  <a:outerShdw blurRad="38100" dist="38100" dir="2700000" algn="tl">
                    <a:srgbClr val="000000"/>
                  </a:outerShdw>
                </a:effectLst>
              </a:rPr>
              <a:t>Given: 5.093 x 10</a:t>
            </a:r>
            <a:r>
              <a:rPr lang="en-US" sz="3200" baseline="30000" smtClean="0">
                <a:solidFill>
                  <a:srgbClr val="F8F8F8"/>
                </a:solidFill>
                <a:effectLst>
                  <a:outerShdw blurRad="38100" dist="38100" dir="2700000" algn="tl">
                    <a:srgbClr val="000000"/>
                  </a:outerShdw>
                </a:effectLst>
              </a:rPr>
              <a:t>6</a:t>
            </a:r>
          </a:p>
          <a:p>
            <a:pPr>
              <a:defRPr/>
            </a:pPr>
            <a:r>
              <a:rPr lang="en-US" sz="3200" smtClean="0">
                <a:solidFill>
                  <a:srgbClr val="F8F8F8"/>
                </a:solidFill>
                <a:effectLst>
                  <a:outerShdw blurRad="38100" dist="38100" dir="2700000" algn="tl">
                    <a:srgbClr val="000000"/>
                  </a:outerShdw>
                </a:effectLst>
              </a:rPr>
              <a:t>Answer:  </a:t>
            </a:r>
            <a:r>
              <a:rPr lang="en-US" sz="3200" b="0" smtClean="0">
                <a:solidFill>
                  <a:srgbClr val="FFFF00"/>
                </a:solidFill>
                <a:effectLst>
                  <a:outerShdw blurRad="38100" dist="38100" dir="2700000" algn="tl">
                    <a:srgbClr val="000000"/>
                  </a:outerShdw>
                </a:effectLst>
              </a:rPr>
              <a:t>5,093,000</a:t>
            </a:r>
            <a:r>
              <a:rPr lang="en-US" sz="3200" smtClean="0">
                <a:solidFill>
                  <a:srgbClr val="F8F8F8"/>
                </a:solidFill>
                <a:effectLst>
                  <a:outerShdw blurRad="38100" dist="38100" dir="2700000" algn="tl">
                    <a:srgbClr val="000000"/>
                  </a:outerShdw>
                </a:effectLst>
              </a:rPr>
              <a:t> (moved 6 places to the right)</a:t>
            </a:r>
          </a:p>
          <a:p>
            <a:pPr>
              <a:defRPr/>
            </a:pPr>
            <a:endParaRPr lang="en-US" sz="3200" smtClean="0">
              <a:solidFill>
                <a:srgbClr val="F8F8F8"/>
              </a:solidFill>
              <a:effectLst>
                <a:outerShdw blurRad="38100" dist="38100" dir="2700000" algn="tl">
                  <a:srgbClr val="000000"/>
                </a:outerShdw>
              </a:effectLst>
            </a:endParaRPr>
          </a:p>
          <a:p>
            <a:pPr>
              <a:defRPr/>
            </a:pPr>
            <a:r>
              <a:rPr lang="en-US" sz="3200" smtClean="0">
                <a:solidFill>
                  <a:srgbClr val="F8F8F8"/>
                </a:solidFill>
                <a:effectLst>
                  <a:outerShdw blurRad="38100" dist="38100" dir="2700000" algn="tl">
                    <a:srgbClr val="000000"/>
                  </a:outerShdw>
                </a:effectLst>
              </a:rPr>
              <a:t>Given:  1.976 x 10</a:t>
            </a:r>
            <a:r>
              <a:rPr lang="en-US" sz="3200" baseline="30000" smtClean="0">
                <a:solidFill>
                  <a:srgbClr val="F8F8F8"/>
                </a:solidFill>
                <a:effectLst>
                  <a:outerShdw blurRad="38100" dist="38100" dir="2700000" algn="tl">
                    <a:srgbClr val="000000"/>
                  </a:outerShdw>
                </a:effectLst>
              </a:rPr>
              <a:t>-4</a:t>
            </a:r>
          </a:p>
          <a:p>
            <a:pPr>
              <a:defRPr/>
            </a:pPr>
            <a:r>
              <a:rPr lang="en-US" sz="3200" smtClean="0">
                <a:solidFill>
                  <a:srgbClr val="F8F8F8"/>
                </a:solidFill>
                <a:effectLst>
                  <a:outerShdw blurRad="38100" dist="38100" dir="2700000" algn="tl">
                    <a:srgbClr val="000000"/>
                  </a:outerShdw>
                </a:effectLst>
              </a:rPr>
              <a:t>Answer:  </a:t>
            </a:r>
            <a:r>
              <a:rPr lang="en-US" sz="3200" b="0" smtClean="0">
                <a:solidFill>
                  <a:srgbClr val="FFFF00"/>
                </a:solidFill>
                <a:effectLst>
                  <a:outerShdw blurRad="38100" dist="38100" dir="2700000" algn="tl">
                    <a:srgbClr val="000000"/>
                  </a:outerShdw>
                </a:effectLst>
              </a:rPr>
              <a:t>0.0001976</a:t>
            </a:r>
            <a:r>
              <a:rPr lang="en-US" sz="3200" smtClean="0">
                <a:solidFill>
                  <a:srgbClr val="F8F8F8"/>
                </a:solidFill>
                <a:effectLst>
                  <a:outerShdw blurRad="38100" dist="38100" dir="2700000" algn="tl">
                    <a:srgbClr val="000000"/>
                  </a:outerShdw>
                </a:effectLst>
              </a:rPr>
              <a:t> (moved 4 places to the left)</a:t>
            </a:r>
          </a:p>
          <a:p>
            <a:pPr>
              <a:buFontTx/>
              <a:buNone/>
              <a:defRPr/>
            </a:pPr>
            <a:endParaRPr lang="en-US" sz="3200" smtClean="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609600"/>
            <a:ext cx="8458200" cy="1143000"/>
          </a:xfrm>
          <a:ln w="38100">
            <a:solidFill>
              <a:schemeClr val="hlink"/>
            </a:solidFill>
            <a:miter lim="800000"/>
            <a:headEnd/>
            <a:tailEnd/>
          </a:ln>
        </p:spPr>
        <p:txBody>
          <a:bodyPr/>
          <a:lstStyle/>
          <a:p>
            <a:pPr>
              <a:defRPr/>
            </a:pPr>
            <a:r>
              <a:rPr lang="en-US" sz="3200" smtClean="0">
                <a:solidFill>
                  <a:srgbClr val="FF9933"/>
                </a:solidFill>
                <a:effectLst>
                  <a:outerShdw blurRad="38100" dist="38100" dir="2700000" algn="tl">
                    <a:srgbClr val="000000"/>
                  </a:outerShdw>
                </a:effectLst>
                <a:latin typeface="Comic Sans MS" pitchFamily="66" charset="0"/>
              </a:rPr>
              <a:t>Stating a Measurement</a:t>
            </a:r>
            <a:endParaRPr lang="en-US" smtClean="0">
              <a:solidFill>
                <a:srgbClr val="FF9933"/>
              </a:solidFill>
              <a:effectLst>
                <a:outerShdw blurRad="38100" dist="38100" dir="2700000" algn="tl">
                  <a:srgbClr val="000000"/>
                </a:outerShdw>
              </a:effectLst>
              <a:latin typeface="Comic Sans MS" pitchFamily="66" charset="0"/>
            </a:endParaRPr>
          </a:p>
        </p:txBody>
      </p:sp>
      <p:sp>
        <p:nvSpPr>
          <p:cNvPr id="104451" name="Rectangle 3"/>
          <p:cNvSpPr>
            <a:spLocks noGrp="1" noChangeArrowheads="1"/>
          </p:cNvSpPr>
          <p:nvPr>
            <p:ph type="body" idx="1"/>
          </p:nvPr>
        </p:nvSpPr>
        <p:spPr>
          <a:xfrm>
            <a:off x="381000" y="1981200"/>
            <a:ext cx="8458200" cy="4495800"/>
          </a:xfrm>
        </p:spPr>
        <p:txBody>
          <a:bodyPr/>
          <a:lstStyle/>
          <a:p>
            <a:pPr algn="ctr">
              <a:lnSpc>
                <a:spcPct val="170000"/>
              </a:lnSpc>
              <a:buClr>
                <a:srgbClr val="66FF33"/>
              </a:buClr>
              <a:buSzPct val="115000"/>
              <a:buFont typeface="Symbol" pitchFamily="18" charset="2"/>
              <a:buNone/>
              <a:defRPr/>
            </a:pPr>
            <a:r>
              <a:rPr lang="en-US" sz="3200" b="0" smtClean="0">
                <a:solidFill>
                  <a:srgbClr val="FFFFFF"/>
                </a:solidFill>
                <a:effectLst>
                  <a:outerShdw blurRad="38100" dist="38100" dir="2700000" algn="tl">
                    <a:srgbClr val="000000"/>
                  </a:outerShdw>
                </a:effectLst>
              </a:rPr>
              <a:t>In every measurement there is a</a:t>
            </a:r>
          </a:p>
          <a:p>
            <a:pPr algn="ctr">
              <a:lnSpc>
                <a:spcPct val="170000"/>
              </a:lnSpc>
              <a:buClr>
                <a:srgbClr val="66FF33"/>
              </a:buClr>
              <a:buSzPct val="115000"/>
              <a:buFont typeface="Symbol" pitchFamily="18" charset="2"/>
              <a:buChar char="¨"/>
              <a:defRPr/>
            </a:pPr>
            <a:r>
              <a:rPr lang="en-US" sz="3200" b="0" smtClean="0">
                <a:solidFill>
                  <a:srgbClr val="66FF33"/>
                </a:solidFill>
                <a:effectLst>
                  <a:outerShdw blurRad="38100" dist="38100" dir="2700000" algn="tl">
                    <a:srgbClr val="000000"/>
                  </a:outerShdw>
                </a:effectLst>
              </a:rPr>
              <a:t>Number </a:t>
            </a:r>
            <a:r>
              <a:rPr lang="en-US" sz="3200" b="0" i="1" smtClean="0">
                <a:solidFill>
                  <a:srgbClr val="FFFFFF"/>
                </a:solidFill>
                <a:effectLst>
                  <a:outerShdw blurRad="38100" dist="38100" dir="2700000" algn="tl">
                    <a:srgbClr val="000000"/>
                  </a:outerShdw>
                </a:effectLst>
              </a:rPr>
              <a:t>followed by a </a:t>
            </a:r>
          </a:p>
          <a:p>
            <a:pPr algn="ctr">
              <a:lnSpc>
                <a:spcPct val="170000"/>
              </a:lnSpc>
              <a:buClr>
                <a:srgbClr val="66FF33"/>
              </a:buClr>
              <a:buSzPct val="115000"/>
              <a:buFont typeface="Symbol" pitchFamily="18" charset="2"/>
              <a:buChar char="¨"/>
              <a:defRPr/>
            </a:pPr>
            <a:r>
              <a:rPr lang="en-US" sz="3200" b="0" smtClean="0">
                <a:solidFill>
                  <a:srgbClr val="66FF33"/>
                </a:solidFill>
                <a:effectLst>
                  <a:outerShdw blurRad="38100" dist="38100" dir="2700000" algn="tl">
                    <a:srgbClr val="000000"/>
                  </a:outerShdw>
                </a:effectLst>
              </a:rPr>
              <a:t> Unit </a:t>
            </a:r>
            <a:r>
              <a:rPr lang="en-US" sz="3200" b="0" smtClean="0">
                <a:solidFill>
                  <a:srgbClr val="FFFFFF"/>
                </a:solidFill>
                <a:effectLst>
                  <a:outerShdw blurRad="38100" dist="38100" dir="2700000" algn="tl">
                    <a:srgbClr val="000000"/>
                  </a:outerShdw>
                </a:effectLst>
              </a:rPr>
              <a:t>from a measuring device</a:t>
            </a:r>
          </a:p>
          <a:p>
            <a:pPr algn="ctr">
              <a:lnSpc>
                <a:spcPct val="170000"/>
              </a:lnSpc>
              <a:buClr>
                <a:srgbClr val="66FF33"/>
              </a:buClr>
              <a:buSzPct val="115000"/>
              <a:buFont typeface="Symbol" pitchFamily="18" charset="2"/>
              <a:buNone/>
              <a:defRPr/>
            </a:pPr>
            <a:r>
              <a:rPr lang="en-US" b="0" smtClean="0">
                <a:solidFill>
                  <a:srgbClr val="FFFFFF"/>
                </a:solidFill>
                <a:effectLst>
                  <a:outerShdw blurRad="38100" dist="38100" dir="2700000" algn="tl">
                    <a:srgbClr val="000000"/>
                  </a:outerShdw>
                </a:effectLst>
              </a:rPr>
              <a:t>The number should also be as precise as the measurement!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838200" y="381000"/>
            <a:ext cx="7924800" cy="838200"/>
          </a:xfrm>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SI measurement</a:t>
            </a:r>
            <a:endParaRPr lang="en-US" sz="4400" smtClean="0">
              <a:solidFill>
                <a:srgbClr val="EF9100"/>
              </a:solidFill>
              <a:effectLst>
                <a:outerShdw blurRad="38100" dist="38100" dir="2700000" algn="tl">
                  <a:srgbClr val="000000"/>
                </a:outerShdw>
              </a:effectLst>
              <a:latin typeface="Helvetica" charset="0"/>
            </a:endParaRPr>
          </a:p>
        </p:txBody>
      </p:sp>
      <p:sp>
        <p:nvSpPr>
          <p:cNvPr id="92163" name="Rectangle 3"/>
          <p:cNvSpPr>
            <a:spLocks noGrp="1" noChangeArrowheads="1"/>
          </p:cNvSpPr>
          <p:nvPr>
            <p:ph type="body" idx="1"/>
          </p:nvPr>
        </p:nvSpPr>
        <p:spPr>
          <a:xfrm>
            <a:off x="304800" y="1371600"/>
            <a:ext cx="5257800" cy="5181600"/>
          </a:xfrm>
          <a:extLst>
            <a:ext uri="{91240B29-F687-4F45-9708-019B960494DF}">
              <a14:hiddenLine xmlns:a14="http://schemas.microsoft.com/office/drawing/2010/main" w="25400">
                <a:solidFill>
                  <a:schemeClr val="tx1"/>
                </a:solidFill>
                <a:miter lim="800000"/>
                <a:headEnd/>
                <a:tailEnd/>
              </a14:hiddenLine>
            </a:ext>
          </a:extLst>
        </p:spPr>
        <p:txBody>
          <a:bodyPr/>
          <a:lstStyle/>
          <a:p>
            <a:pPr>
              <a:lnSpc>
                <a:spcPct val="80000"/>
              </a:lnSpc>
              <a:defRPr/>
            </a:pPr>
            <a:r>
              <a:rPr lang="en-US" dirty="0" smtClean="0">
                <a:solidFill>
                  <a:srgbClr val="FFFFFF"/>
                </a:solidFill>
                <a:effectLst>
                  <a:outerShdw blurRad="38100" dist="38100" dir="2700000" algn="tl">
                    <a:srgbClr val="000000"/>
                  </a:outerShdw>
                </a:effectLst>
              </a:rPr>
              <a:t>Le </a:t>
            </a:r>
            <a:r>
              <a:rPr lang="en-US" dirty="0" err="1" smtClean="0">
                <a:solidFill>
                  <a:srgbClr val="FFFFFF"/>
                </a:solidFill>
                <a:effectLst>
                  <a:outerShdw blurRad="38100" dist="38100" dir="2700000" algn="tl">
                    <a:srgbClr val="000000"/>
                  </a:outerShdw>
                </a:effectLst>
              </a:rPr>
              <a:t>Système</a:t>
            </a:r>
            <a:r>
              <a:rPr lang="en-US" dirty="0" smtClean="0">
                <a:solidFill>
                  <a:srgbClr val="FFFFFF"/>
                </a:solidFill>
                <a:effectLst>
                  <a:outerShdw blurRad="38100" dist="38100" dir="2700000" algn="tl">
                    <a:srgbClr val="000000"/>
                  </a:outerShdw>
                </a:effectLst>
              </a:rPr>
              <a:t> international </a:t>
            </a:r>
            <a:r>
              <a:rPr lang="en-US" dirty="0" err="1" smtClean="0">
                <a:solidFill>
                  <a:srgbClr val="FFFFFF"/>
                </a:solidFill>
                <a:effectLst>
                  <a:outerShdw blurRad="38100" dist="38100" dir="2700000" algn="tl">
                    <a:srgbClr val="000000"/>
                  </a:outerShdw>
                </a:effectLst>
              </a:rPr>
              <a:t>d'unités</a:t>
            </a:r>
            <a:r>
              <a:rPr lang="en-US" dirty="0" smtClean="0">
                <a:solidFill>
                  <a:srgbClr val="FFFFFF"/>
                </a:solidFill>
              </a:rPr>
              <a:t> </a:t>
            </a:r>
            <a:endParaRPr lang="en-US" sz="3200" dirty="0" smtClean="0">
              <a:solidFill>
                <a:srgbClr val="FFFFFF"/>
              </a:solidFill>
              <a:effectLst>
                <a:outerShdw blurRad="38100" dist="38100" dir="2700000" algn="tl">
                  <a:srgbClr val="000000"/>
                </a:outerShdw>
              </a:effectLst>
              <a:latin typeface="Helvetica" charset="0"/>
            </a:endParaRPr>
          </a:p>
          <a:p>
            <a:pPr>
              <a:lnSpc>
                <a:spcPct val="80000"/>
              </a:lnSpc>
              <a:defRPr/>
            </a:pPr>
            <a:r>
              <a:rPr lang="en-US" dirty="0" smtClean="0">
                <a:solidFill>
                  <a:srgbClr val="FFFFFF"/>
                </a:solidFill>
                <a:effectLst>
                  <a:outerShdw blurRad="38100" dist="38100" dir="2700000" algn="tl">
                    <a:srgbClr val="000000"/>
                  </a:outerShdw>
                </a:effectLst>
              </a:rPr>
              <a:t>The only countries that have not </a:t>
            </a:r>
            <a:r>
              <a:rPr lang="en-US" i="1" dirty="0" smtClean="0">
                <a:solidFill>
                  <a:srgbClr val="FFFFFF"/>
                </a:solidFill>
                <a:effectLst>
                  <a:outerShdw blurRad="38100" dist="38100" dir="2700000" algn="tl">
                    <a:srgbClr val="000000"/>
                  </a:outerShdw>
                </a:effectLst>
              </a:rPr>
              <a:t>officially</a:t>
            </a:r>
            <a:r>
              <a:rPr lang="en-US" dirty="0" smtClean="0">
                <a:solidFill>
                  <a:srgbClr val="FFFFFF"/>
                </a:solidFill>
                <a:effectLst>
                  <a:outerShdw blurRad="38100" dist="38100" dir="2700000" algn="tl">
                    <a:srgbClr val="000000"/>
                  </a:outerShdw>
                </a:effectLst>
              </a:rPr>
              <a:t> adopted SI are Liberia (in western Africa) and Myanmar (a.k.a. Burma, in SE Asia), but now these are reportedly using metric regularly</a:t>
            </a:r>
          </a:p>
          <a:p>
            <a:pPr>
              <a:lnSpc>
                <a:spcPct val="80000"/>
              </a:lnSpc>
              <a:defRPr/>
            </a:pPr>
            <a:r>
              <a:rPr lang="en-US" dirty="0" smtClean="0">
                <a:solidFill>
                  <a:srgbClr val="FFFFFF"/>
                </a:solidFill>
                <a:effectLst>
                  <a:outerShdw blurRad="38100" dist="38100" dir="2700000" algn="tl">
                    <a:srgbClr val="000000"/>
                  </a:outerShdw>
                </a:effectLst>
              </a:rPr>
              <a:t>Metrication is a process that happens </a:t>
            </a:r>
            <a:r>
              <a:rPr lang="en-US" dirty="0" smtClean="0">
                <a:solidFill>
                  <a:srgbClr val="FFFF00"/>
                </a:solidFill>
                <a:effectLst>
                  <a:outerShdw blurRad="38100" dist="38100" dir="2700000" algn="tl">
                    <a:srgbClr val="000000"/>
                  </a:outerShdw>
                </a:effectLst>
              </a:rPr>
              <a:t>over time</a:t>
            </a:r>
            <a:r>
              <a:rPr lang="en-US" dirty="0" smtClean="0">
                <a:solidFill>
                  <a:srgbClr val="FFFFFF"/>
                </a:solidFill>
                <a:effectLst>
                  <a:outerShdw blurRad="38100" dist="38100" dir="2700000" algn="tl">
                    <a:srgbClr val="000000"/>
                  </a:outerShdw>
                </a:effectLst>
              </a:rPr>
              <a:t>. </a:t>
            </a:r>
          </a:p>
          <a:p>
            <a:pPr>
              <a:lnSpc>
                <a:spcPct val="80000"/>
              </a:lnSpc>
              <a:defRPr/>
            </a:pPr>
            <a:r>
              <a:rPr lang="en-US" dirty="0" smtClean="0">
                <a:solidFill>
                  <a:srgbClr val="FFFFFF"/>
                </a:solidFill>
                <a:effectLst>
                  <a:outerShdw blurRad="38100" dist="38100" dir="2700000" algn="tl">
                    <a:srgbClr val="000000"/>
                  </a:outerShdw>
                </a:effectLst>
              </a:rPr>
              <a:t>Among countries with non-metric usage, the U.S. is the </a:t>
            </a:r>
            <a:r>
              <a:rPr lang="en-US" i="1" dirty="0" smtClean="0">
                <a:solidFill>
                  <a:srgbClr val="FFFFFF"/>
                </a:solidFill>
                <a:effectLst>
                  <a:outerShdw blurRad="38100" dist="38100" dir="2700000" algn="tl">
                    <a:srgbClr val="000000"/>
                  </a:outerShdw>
                </a:effectLst>
              </a:rPr>
              <a:t>only country significantly holding out</a:t>
            </a:r>
            <a:r>
              <a:rPr lang="en-US" dirty="0" smtClean="0">
                <a:solidFill>
                  <a:srgbClr val="FFFFFF"/>
                </a:solidFill>
                <a:effectLst>
                  <a:outerShdw blurRad="38100" dist="38100" dir="2700000" algn="tl">
                    <a:srgbClr val="000000"/>
                  </a:outerShdw>
                </a:effectLst>
              </a:rPr>
              <a:t>.</a:t>
            </a:r>
            <a:r>
              <a:rPr lang="en-US" dirty="0" smtClean="0">
                <a:solidFill>
                  <a:srgbClr val="FFFFFF"/>
                </a:solidFill>
              </a:rPr>
              <a:t> </a:t>
            </a:r>
            <a:r>
              <a:rPr lang="en-US" dirty="0" smtClean="0">
                <a:solidFill>
                  <a:srgbClr val="FFFFFF"/>
                </a:solidFill>
                <a:effectLst>
                  <a:outerShdw blurRad="38100" dist="38100" dir="2700000" algn="tl">
                    <a:srgbClr val="000000"/>
                  </a:outerShdw>
                </a:effectLst>
              </a:rPr>
              <a:t>The U.S. officially adopted SI in 1866.</a:t>
            </a:r>
          </a:p>
        </p:txBody>
      </p:sp>
      <p:sp>
        <p:nvSpPr>
          <p:cNvPr id="34820" name="Line 4"/>
          <p:cNvSpPr>
            <a:spLocks noChangeShapeType="1"/>
          </p:cNvSpPr>
          <p:nvPr/>
        </p:nvSpPr>
        <p:spPr bwMode="auto">
          <a:xfrm>
            <a:off x="304800" y="1219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1" name="Picture 6" descr="outline-lib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1623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M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86188"/>
            <a:ext cx="3657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1"/>
          <p:cNvSpPr txBox="1">
            <a:spLocks noChangeArrowheads="1"/>
          </p:cNvSpPr>
          <p:nvPr/>
        </p:nvSpPr>
        <p:spPr bwMode="auto">
          <a:xfrm>
            <a:off x="5715000" y="3048000"/>
            <a:ext cx="30480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a:t>Information from U.S. Metric Association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 calcmode="lin" valueType="num">
                                      <p:cBhvr additive="base">
                                        <p:cTn id="7"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 calcmode="lin" valueType="num">
                                      <p:cBhvr additive="base">
                                        <p:cTn id="13"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228600" y="762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200" b="0" i="0">
                <a:solidFill>
                  <a:srgbClr val="FFFF00"/>
                </a:solidFill>
                <a:effectLst>
                  <a:outerShdw blurRad="38100" dist="38100" dir="2700000" algn="tl">
                    <a:srgbClr val="000000"/>
                  </a:outerShdw>
                </a:effectLst>
                <a:latin typeface="Arial" charset="0"/>
              </a:rPr>
              <a:t>Chemistry In Action</a:t>
            </a:r>
          </a:p>
        </p:txBody>
      </p:sp>
      <p:sp>
        <p:nvSpPr>
          <p:cNvPr id="36867" name="Text Box 3"/>
          <p:cNvSpPr txBox="1">
            <a:spLocks noChangeArrowheads="1"/>
          </p:cNvSpPr>
          <p:nvPr/>
        </p:nvSpPr>
        <p:spPr bwMode="auto">
          <a:xfrm>
            <a:off x="190500" y="812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spcBef>
                <a:spcPct val="50000"/>
              </a:spcBef>
            </a:pPr>
            <a:r>
              <a:rPr lang="en-US" altLang="en-US" sz="2400" b="0" i="0">
                <a:solidFill>
                  <a:srgbClr val="FFFFFF"/>
                </a:solidFill>
              </a:rPr>
              <a:t>On 9/23/99, $125,000,000 Mars Climate Orbiter entered Mars’ atmosphere 100 km lower than planned and was destroyed by heat.</a:t>
            </a: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l="17809" t="9998" r="18454"/>
          <a:stretch>
            <a:fillRect/>
          </a:stretch>
        </p:blipFill>
        <p:spPr bwMode="auto">
          <a:xfrm>
            <a:off x="0" y="2057400"/>
            <a:ext cx="44608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2" name="Text Box 6"/>
          <p:cNvSpPr txBox="1">
            <a:spLocks noChangeArrowheads="1"/>
          </p:cNvSpPr>
          <p:nvPr/>
        </p:nvSpPr>
        <p:spPr bwMode="auto">
          <a:xfrm>
            <a:off x="5486400" y="243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eaLnBrk="1" hangingPunct="1">
              <a:spcBef>
                <a:spcPct val="50000"/>
              </a:spcBef>
            </a:pPr>
            <a:r>
              <a:rPr lang="en-US" altLang="en-US" sz="2400" b="0" i="0">
                <a:solidFill>
                  <a:srgbClr val="FFFFFF"/>
                </a:solidFill>
              </a:rPr>
              <a:t>1 lb = 1 N</a:t>
            </a:r>
          </a:p>
        </p:txBody>
      </p:sp>
      <p:grpSp>
        <p:nvGrpSpPr>
          <p:cNvPr id="265223" name="Group 7"/>
          <p:cNvGrpSpPr>
            <a:grpSpLocks/>
          </p:cNvGrpSpPr>
          <p:nvPr/>
        </p:nvGrpSpPr>
        <p:grpSpPr bwMode="auto">
          <a:xfrm>
            <a:off x="6591300" y="2514600"/>
            <a:ext cx="241300" cy="304800"/>
            <a:chOff x="4152" y="1584"/>
            <a:chExt cx="152" cy="192"/>
          </a:xfrm>
        </p:grpSpPr>
        <p:sp>
          <p:nvSpPr>
            <p:cNvPr id="36873" name="Line 8"/>
            <p:cNvSpPr>
              <a:spLocks noChangeShapeType="1"/>
            </p:cNvSpPr>
            <p:nvPr/>
          </p:nvSpPr>
          <p:spPr bwMode="auto">
            <a:xfrm flipH="1">
              <a:off x="4152"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Line 9"/>
            <p:cNvSpPr>
              <a:spLocks noChangeShapeType="1"/>
            </p:cNvSpPr>
            <p:nvPr/>
          </p:nvSpPr>
          <p:spPr bwMode="auto">
            <a:xfrm>
              <a:off x="4160"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5226" name="Text Box 10"/>
          <p:cNvSpPr txBox="1">
            <a:spLocks noChangeArrowheads="1"/>
          </p:cNvSpPr>
          <p:nvPr/>
        </p:nvSpPr>
        <p:spPr bwMode="auto">
          <a:xfrm>
            <a:off x="5943600" y="2971800"/>
            <a:ext cx="192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eaLnBrk="1" hangingPunct="1"/>
            <a:r>
              <a:rPr lang="en-US" altLang="en-US" sz="2400" b="0" i="0">
                <a:solidFill>
                  <a:srgbClr val="FFFFFF"/>
                </a:solidFill>
              </a:rPr>
              <a:t>1 lb = 4.45 N</a:t>
            </a:r>
          </a:p>
        </p:txBody>
      </p:sp>
      <p:sp>
        <p:nvSpPr>
          <p:cNvPr id="265227" name="Text Box 11"/>
          <p:cNvSpPr txBox="1">
            <a:spLocks noChangeArrowheads="1"/>
          </p:cNvSpPr>
          <p:nvPr/>
        </p:nvSpPr>
        <p:spPr bwMode="auto">
          <a:xfrm>
            <a:off x="4724400" y="3733800"/>
            <a:ext cx="4191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spcBef>
                <a:spcPct val="50000"/>
              </a:spcBef>
            </a:pPr>
            <a:r>
              <a:rPr lang="en-US" altLang="en-US" sz="2400" b="0" i="0"/>
              <a:t>“This is going to be the cautionary tale that will be embedded into introduction to the metric system in elementary school, high school, and college science courses till the end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additive="base">
                                        <p:cTn id="7" dur="500" fill="hold"/>
                                        <p:tgtEl>
                                          <p:spTgt spid="265222"/>
                                        </p:tgtEl>
                                        <p:attrNameLst>
                                          <p:attrName>ppt_x</p:attrName>
                                        </p:attrNameLst>
                                      </p:cBhvr>
                                      <p:tavLst>
                                        <p:tav tm="0">
                                          <p:val>
                                            <p:strVal val="1+#ppt_w/2"/>
                                          </p:val>
                                        </p:tav>
                                        <p:tav tm="100000">
                                          <p:val>
                                            <p:strVal val="#ppt_x"/>
                                          </p:val>
                                        </p:tav>
                                      </p:tavLst>
                                    </p:anim>
                                    <p:anim calcmode="lin" valueType="num">
                                      <p:cBhvr additive="base">
                                        <p:cTn id="8" dur="500" fill="hold"/>
                                        <p:tgtEl>
                                          <p:spTgt spid="2652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652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5226"/>
                                        </p:tgtEl>
                                        <p:attrNameLst>
                                          <p:attrName>style.visibility</p:attrName>
                                        </p:attrNameLst>
                                      </p:cBhvr>
                                      <p:to>
                                        <p:strVal val="visible"/>
                                      </p:to>
                                    </p:set>
                                    <p:anim calcmode="lin" valueType="num">
                                      <p:cBhvr additive="base">
                                        <p:cTn id="17" dur="500" fill="hold"/>
                                        <p:tgtEl>
                                          <p:spTgt spid="265226"/>
                                        </p:tgtEl>
                                        <p:attrNameLst>
                                          <p:attrName>ppt_x</p:attrName>
                                        </p:attrNameLst>
                                      </p:cBhvr>
                                      <p:tavLst>
                                        <p:tav tm="0">
                                          <p:val>
                                            <p:strVal val="1+#ppt_w/2"/>
                                          </p:val>
                                        </p:tav>
                                        <p:tav tm="100000">
                                          <p:val>
                                            <p:strVal val="#ppt_x"/>
                                          </p:val>
                                        </p:tav>
                                      </p:tavLst>
                                    </p:anim>
                                    <p:anim calcmode="lin" valueType="num">
                                      <p:cBhvr additive="base">
                                        <p:cTn id="18" dur="500" fill="hold"/>
                                        <p:tgtEl>
                                          <p:spTgt spid="26522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65227"/>
                                        </p:tgtEl>
                                        <p:attrNameLst>
                                          <p:attrName>style.visibility</p:attrName>
                                        </p:attrNameLst>
                                      </p:cBhvr>
                                      <p:to>
                                        <p:strVal val="visible"/>
                                      </p:to>
                                    </p:set>
                                    <p:anim calcmode="lin" valueType="num">
                                      <p:cBhvr>
                                        <p:cTn id="23" dur="500" fill="hold"/>
                                        <p:tgtEl>
                                          <p:spTgt spid="265227"/>
                                        </p:tgtEl>
                                        <p:attrNameLst>
                                          <p:attrName>ppt_w</p:attrName>
                                        </p:attrNameLst>
                                      </p:cBhvr>
                                      <p:tavLst>
                                        <p:tav tm="0">
                                          <p:val>
                                            <p:fltVal val="0"/>
                                          </p:val>
                                        </p:tav>
                                        <p:tav tm="100000">
                                          <p:val>
                                            <p:strVal val="#ppt_w"/>
                                          </p:val>
                                        </p:tav>
                                      </p:tavLst>
                                    </p:anim>
                                    <p:anim calcmode="lin" valueType="num">
                                      <p:cBhvr>
                                        <p:cTn id="24" dur="500" fill="hold"/>
                                        <p:tgtEl>
                                          <p:spTgt spid="265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autoUpdateAnimBg="0"/>
      <p:bldP spid="265226" grpId="0" autoUpdateAnimBg="0"/>
      <p:bldP spid="2652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effectLst>
            <a:outerShdw dist="71842" dir="2700000" algn="ctr" rotWithShape="0">
              <a:schemeClr val="tx1"/>
            </a:outerShdw>
          </a:effectLst>
        </p:spPr>
        <p:txBody>
          <a:bodyPr/>
          <a:lstStyle/>
          <a:p>
            <a:pPr algn="l">
              <a:defRPr/>
            </a:pPr>
            <a:r>
              <a:rPr lang="en-US" sz="4400" smtClean="0">
                <a:solidFill>
                  <a:srgbClr val="EF9100"/>
                </a:solidFill>
                <a:effectLst>
                  <a:outerShdw blurRad="38100" dist="38100" dir="2700000" algn="tl">
                    <a:srgbClr val="000000"/>
                  </a:outerShdw>
                </a:effectLst>
                <a:latin typeface="Comic Sans MS" pitchFamily="66" charset="0"/>
              </a:rPr>
              <a:t>The Language of Chemistry</a:t>
            </a:r>
            <a:endParaRPr lang="en-US" sz="4800" smtClean="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p:spPr>
        <p:txBody>
          <a:bodyPr/>
          <a:lstStyle/>
          <a:p>
            <a:pPr>
              <a:defRPr/>
            </a:pPr>
            <a:r>
              <a:rPr lang="en-US" sz="3600" smtClean="0">
                <a:solidFill>
                  <a:srgbClr val="FFFF00"/>
                </a:solidFill>
                <a:effectLst>
                  <a:outerShdw blurRad="38100" dist="38100" dir="2700000" algn="tl">
                    <a:srgbClr val="000000"/>
                  </a:outerShdw>
                </a:effectLst>
              </a:rPr>
              <a:t>CHEMICAL ELEMENTS</a:t>
            </a:r>
            <a:r>
              <a:rPr lang="en-US" sz="2800" smtClean="0">
                <a:effectLst>
                  <a:outerShdw blurRad="38100" dist="38100" dir="2700000" algn="tl">
                    <a:srgbClr val="FFFFFF"/>
                  </a:outerShdw>
                </a:effectLst>
              </a:rPr>
              <a:t>  -  </a:t>
            </a:r>
          </a:p>
          <a:p>
            <a:pPr lvl="1">
              <a:defRPr/>
            </a:pPr>
            <a:r>
              <a:rPr lang="en-US" sz="2400" smtClean="0">
                <a:solidFill>
                  <a:srgbClr val="F8F8F8"/>
                </a:solidFill>
                <a:effectLst>
                  <a:outerShdw blurRad="38100" dist="38100" dir="2700000" algn="tl">
                    <a:srgbClr val="000000"/>
                  </a:outerShdw>
                </a:effectLst>
              </a:rPr>
              <a:t>pure substances that cannot be decomposed by ordinary means to other substances.</a:t>
            </a:r>
            <a:endParaRPr lang="en-US" sz="2000" smtClean="0">
              <a:solidFill>
                <a:srgbClr val="F8F8F8"/>
              </a:solidFill>
              <a:effectLst>
                <a:outerShdw blurRad="38100" dist="38100" dir="2700000" algn="tl">
                  <a:srgbClr val="000000"/>
                </a:outerShdw>
              </a:effectLst>
            </a:endParaRPr>
          </a:p>
        </p:txBody>
      </p:sp>
      <p:sp>
        <p:nvSpPr>
          <p:cNvPr id="6148"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Sodium</a:t>
            </a:r>
          </a:p>
        </p:txBody>
      </p:sp>
      <p:pic>
        <p:nvPicPr>
          <p:cNvPr id="61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6150"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Bromine</a:t>
            </a:r>
          </a:p>
        </p:txBody>
      </p:sp>
      <p:sp>
        <p:nvSpPr>
          <p:cNvPr id="6151"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800" i="0"/>
              <a:t>Aluminum</a:t>
            </a:r>
          </a:p>
        </p:txBody>
      </p:sp>
      <p:pic>
        <p:nvPicPr>
          <p:cNvPr id="6152"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447800" y="457200"/>
            <a:ext cx="6962775" cy="1143000"/>
          </a:xfrm>
          <a:ln w="38100">
            <a:solidFill>
              <a:schemeClr val="hlink"/>
            </a:solidFill>
            <a:miter lim="800000"/>
            <a:headEnd/>
            <a:tailEnd/>
          </a:ln>
        </p:spPr>
        <p:txBody>
          <a:bodyPr/>
          <a:lstStyle/>
          <a:p>
            <a:pPr>
              <a:defRPr/>
            </a:pPr>
            <a:r>
              <a:rPr lang="en-US" sz="3200" smtClean="0">
                <a:solidFill>
                  <a:srgbClr val="FF9933"/>
                </a:solidFill>
                <a:effectLst>
                  <a:outerShdw blurRad="38100" dist="38100" dir="2700000" algn="tl">
                    <a:srgbClr val="000000"/>
                  </a:outerShdw>
                </a:effectLst>
                <a:latin typeface="Comic Sans MS" pitchFamily="66" charset="0"/>
              </a:rPr>
              <a:t>Standards of Measurement</a:t>
            </a:r>
            <a:endParaRPr lang="en-US" smtClean="0">
              <a:solidFill>
                <a:srgbClr val="FF9933"/>
              </a:solidFill>
              <a:effectLst>
                <a:outerShdw blurRad="38100" dist="38100" dir="2700000" algn="tl">
                  <a:srgbClr val="000000"/>
                </a:outerShdw>
              </a:effectLst>
              <a:latin typeface="Comic Sans MS" pitchFamily="66" charset="0"/>
            </a:endParaRPr>
          </a:p>
        </p:txBody>
      </p:sp>
      <p:sp>
        <p:nvSpPr>
          <p:cNvPr id="95235" name="Rectangle 3"/>
          <p:cNvSpPr>
            <a:spLocks noGrp="1" noChangeArrowheads="1"/>
          </p:cNvSpPr>
          <p:nvPr>
            <p:ph type="body" idx="1"/>
          </p:nvPr>
        </p:nvSpPr>
        <p:spPr>
          <a:xfrm>
            <a:off x="609600" y="1981200"/>
            <a:ext cx="8153400" cy="4572000"/>
          </a:xfrm>
        </p:spPr>
        <p:txBody>
          <a:bodyPr/>
          <a:lstStyle/>
          <a:p>
            <a:pPr>
              <a:buFontTx/>
              <a:buNone/>
              <a:defRPr/>
            </a:pPr>
            <a:r>
              <a:rPr lang="en-US" smtClean="0">
                <a:solidFill>
                  <a:srgbClr val="FFFFFF"/>
                </a:solidFill>
                <a:effectLst>
                  <a:outerShdw blurRad="38100" dist="38100" dir="2700000" algn="tl">
                    <a:srgbClr val="000000"/>
                  </a:outerShdw>
                </a:effectLst>
              </a:rPr>
              <a:t>	When we measure, we use a measuring tool to compare some dimension of an object to a standard.</a:t>
            </a:r>
          </a:p>
          <a:p>
            <a:pPr>
              <a:buFontTx/>
              <a:buNone/>
              <a:defRPr/>
            </a:pPr>
            <a:endParaRPr lang="en-US" b="0" smtClean="0">
              <a:solidFill>
                <a:srgbClr val="FFFFFF"/>
              </a:solidFill>
            </a:endParaRPr>
          </a:p>
        </p:txBody>
      </p:sp>
      <p:graphicFrame>
        <p:nvGraphicFramePr>
          <p:cNvPr id="37892" name="Object 4"/>
          <p:cNvGraphicFramePr>
            <a:graphicFrameLocks noChangeAspect="1"/>
          </p:cNvGraphicFramePr>
          <p:nvPr/>
        </p:nvGraphicFramePr>
        <p:xfrm>
          <a:off x="533400" y="3429000"/>
          <a:ext cx="2535238" cy="2743200"/>
        </p:xfrm>
        <a:graphic>
          <a:graphicData uri="http://schemas.openxmlformats.org/presentationml/2006/ole">
            <mc:AlternateContent xmlns:mc="http://schemas.openxmlformats.org/markup-compatibility/2006">
              <mc:Choice xmlns:v="urn:schemas-microsoft-com:vml" Requires="v">
                <p:oleObj spid="_x0000_s37896" name="Clip" r:id="rId4" imgW="1136599" imgH="1229868" progId="MS_ClipArt_Gallery.2">
                  <p:embed/>
                </p:oleObj>
              </mc:Choice>
              <mc:Fallback>
                <p:oleObj name="Clip" r:id="rId4" imgW="1136599" imgH="122986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2535238"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7" name="Text Box 5"/>
          <p:cNvSpPr txBox="1">
            <a:spLocks noChangeArrowheads="1"/>
          </p:cNvSpPr>
          <p:nvPr/>
        </p:nvSpPr>
        <p:spPr bwMode="auto">
          <a:xfrm>
            <a:off x="3657600" y="2743200"/>
            <a:ext cx="4800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a:solidFill>
                  <a:srgbClr val="FFFF00"/>
                </a:solidFill>
                <a:effectLst>
                  <a:outerShdw blurRad="38100" dist="38100" dir="2700000" algn="tl">
                    <a:srgbClr val="000000"/>
                  </a:outerShdw>
                </a:effectLst>
                <a:latin typeface="Arial" charset="0"/>
              </a:rPr>
              <a:t>For example, at one time the standard for length was the king’s foot.  What are some problems with this standard?</a:t>
            </a:r>
          </a:p>
        </p:txBody>
      </p:sp>
      <p:pic>
        <p:nvPicPr>
          <p:cNvPr id="37894" name="Picture 7" descr="Dunadd%20kings%20fo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343400"/>
            <a:ext cx="23622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57200"/>
            <a:ext cx="7924800" cy="838200"/>
          </a:xfrm>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UNITS OF MEASUREMENT</a:t>
            </a:r>
            <a:endParaRPr lang="en-US" sz="4400" smtClean="0">
              <a:solidFill>
                <a:srgbClr val="EF9100"/>
              </a:solidFill>
              <a:effectLst>
                <a:outerShdw blurRad="38100" dist="38100" dir="2700000" algn="tl">
                  <a:srgbClr val="000000"/>
                </a:outerShdw>
              </a:effectLst>
              <a:latin typeface="Helvetica" charset="0"/>
            </a:endParaRPr>
          </a:p>
        </p:txBody>
      </p:sp>
      <p:sp>
        <p:nvSpPr>
          <p:cNvPr id="67587" name="Rectangle 3"/>
          <p:cNvSpPr>
            <a:spLocks noGrp="1" noChangeArrowheads="1"/>
          </p:cNvSpPr>
          <p:nvPr>
            <p:ph type="body" idx="1"/>
          </p:nvPr>
        </p:nvSpPr>
        <p:spPr>
          <a:xfrm>
            <a:off x="914400" y="1524000"/>
            <a:ext cx="7620000" cy="5029200"/>
          </a:xfrm>
          <a:solidFill>
            <a:schemeClr val="folHlink">
              <a:alpha val="47000"/>
            </a:schemeClr>
          </a:solidFill>
          <a:extLst>
            <a:ext uri="{91240B29-F687-4F45-9708-019B960494DF}">
              <a14:hiddenLine xmlns:a14="http://schemas.microsoft.com/office/drawing/2010/main" w="25400">
                <a:solidFill>
                  <a:schemeClr val="tx1"/>
                </a:solidFill>
                <a:miter lim="800000"/>
                <a:headEnd/>
                <a:tailEnd/>
              </a14:hiddenLine>
            </a:ext>
          </a:extLst>
        </p:spPr>
        <p:txBody>
          <a:bodyPr/>
          <a:lstStyle/>
          <a:p>
            <a:pPr>
              <a:buFontTx/>
              <a:buNone/>
              <a:defRPr/>
            </a:pPr>
            <a:r>
              <a:rPr lang="en-US" sz="3200" smtClean="0">
                <a:effectLst>
                  <a:outerShdw blurRad="38100" dist="38100" dir="2700000" algn="tl">
                    <a:srgbClr val="FFFFFF"/>
                  </a:outerShdw>
                </a:effectLst>
                <a:latin typeface="Helvetica" charset="0"/>
              </a:rPr>
              <a:t>Use </a:t>
            </a:r>
            <a:r>
              <a:rPr lang="en-US" sz="3200" smtClean="0">
                <a:solidFill>
                  <a:schemeClr val="hlink"/>
                </a:solidFill>
                <a:effectLst>
                  <a:outerShdw blurRad="38100" dist="38100" dir="2700000" algn="tl">
                    <a:srgbClr val="000000"/>
                  </a:outerShdw>
                </a:effectLst>
                <a:latin typeface="Helvetica" charset="0"/>
              </a:rPr>
              <a:t>SI units</a:t>
            </a:r>
            <a:r>
              <a:rPr lang="en-US" sz="3200" smtClean="0">
                <a:effectLst>
                  <a:outerShdw blurRad="38100" dist="38100" dir="2700000" algn="tl">
                    <a:srgbClr val="FFFFFF"/>
                  </a:outerShdw>
                </a:effectLst>
                <a:latin typeface="Helvetica" charset="0"/>
              </a:rPr>
              <a:t> — based on the metric system</a:t>
            </a:r>
          </a:p>
          <a:p>
            <a:pPr>
              <a:lnSpc>
                <a:spcPct val="125000"/>
              </a:lnSpc>
              <a:buFontTx/>
              <a:buNone/>
              <a:defRPr/>
            </a:pPr>
            <a:r>
              <a:rPr lang="en-US" sz="3200" smtClean="0">
                <a:solidFill>
                  <a:srgbClr val="003E00"/>
                </a:solidFill>
                <a:effectLst>
                  <a:outerShdw blurRad="38100" dist="38100" dir="2700000" algn="tl">
                    <a:srgbClr val="000000"/>
                  </a:outerShdw>
                </a:effectLst>
                <a:latin typeface="Helvetica" charset="0"/>
              </a:rPr>
              <a:t>Length      	</a:t>
            </a:r>
          </a:p>
          <a:p>
            <a:pPr>
              <a:lnSpc>
                <a:spcPct val="125000"/>
              </a:lnSpc>
              <a:buFontTx/>
              <a:buNone/>
              <a:defRPr/>
            </a:pPr>
            <a:r>
              <a:rPr lang="en-US" sz="3200" smtClean="0">
                <a:solidFill>
                  <a:srgbClr val="00279F"/>
                </a:solidFill>
                <a:effectLst>
                  <a:outerShdw blurRad="38100" dist="38100" dir="2700000" algn="tl">
                    <a:srgbClr val="000000"/>
                  </a:outerShdw>
                </a:effectLst>
                <a:latin typeface="Helvetica" charset="0"/>
              </a:rPr>
              <a:t>Mass</a:t>
            </a:r>
          </a:p>
          <a:p>
            <a:pPr>
              <a:lnSpc>
                <a:spcPct val="125000"/>
              </a:lnSpc>
              <a:buFontTx/>
              <a:buNone/>
              <a:defRPr/>
            </a:pPr>
            <a:r>
              <a:rPr lang="en-US" sz="3200" smtClean="0">
                <a:solidFill>
                  <a:srgbClr val="F7FC20"/>
                </a:solidFill>
                <a:effectLst>
                  <a:outerShdw blurRad="38100" dist="38100" dir="2700000" algn="tl">
                    <a:srgbClr val="000000"/>
                  </a:outerShdw>
                </a:effectLst>
                <a:latin typeface="Helvetica" charset="0"/>
              </a:rPr>
              <a:t>Volume</a:t>
            </a:r>
            <a:r>
              <a:rPr lang="en-US" sz="3200" smtClean="0">
                <a:solidFill>
                  <a:srgbClr val="00279F"/>
                </a:solidFill>
                <a:effectLst>
                  <a:outerShdw blurRad="38100" dist="38100" dir="2700000" algn="tl">
                    <a:srgbClr val="000000"/>
                  </a:outerShdw>
                </a:effectLst>
                <a:latin typeface="Helvetica" charset="0"/>
              </a:rPr>
              <a:t>							</a:t>
            </a:r>
          </a:p>
          <a:p>
            <a:pPr>
              <a:lnSpc>
                <a:spcPct val="125000"/>
              </a:lnSpc>
              <a:buFontTx/>
              <a:buNone/>
              <a:defRPr/>
            </a:pPr>
            <a:r>
              <a:rPr lang="en-US" sz="3200" smtClean="0">
                <a:solidFill>
                  <a:srgbClr val="790015"/>
                </a:solidFill>
                <a:effectLst>
                  <a:outerShdw blurRad="38100" dist="38100" dir="2700000" algn="tl">
                    <a:srgbClr val="000000"/>
                  </a:outerShdw>
                </a:effectLst>
                <a:latin typeface="Helvetica" charset="0"/>
              </a:rPr>
              <a:t>Time</a:t>
            </a:r>
          </a:p>
          <a:p>
            <a:pPr>
              <a:lnSpc>
                <a:spcPct val="125000"/>
              </a:lnSpc>
              <a:buFontTx/>
              <a:buNone/>
              <a:defRPr/>
            </a:pPr>
            <a:r>
              <a:rPr lang="en-US" sz="3200" smtClean="0">
                <a:solidFill>
                  <a:srgbClr val="790015"/>
                </a:solidFill>
                <a:effectLst>
                  <a:outerShdw blurRad="38100" dist="38100" dir="2700000" algn="tl">
                    <a:srgbClr val="000000"/>
                  </a:outerShdw>
                </a:effectLst>
                <a:latin typeface="Helvetica" charset="0"/>
              </a:rPr>
              <a:t>Temperature</a:t>
            </a:r>
            <a:r>
              <a:rPr lang="en-US" sz="3600" smtClean="0">
                <a:solidFill>
                  <a:srgbClr val="790015"/>
                </a:solidFill>
                <a:effectLst>
                  <a:outerShdw blurRad="38100" dist="38100" dir="2700000" algn="tl">
                    <a:srgbClr val="000000"/>
                  </a:outerShdw>
                </a:effectLst>
                <a:latin typeface="Helvetica" charset="0"/>
              </a:rPr>
              <a:t>		</a:t>
            </a:r>
          </a:p>
        </p:txBody>
      </p:sp>
      <p:sp>
        <p:nvSpPr>
          <p:cNvPr id="39940" name="Line 4"/>
          <p:cNvSpPr>
            <a:spLocks noChangeShapeType="1"/>
          </p:cNvSpPr>
          <p:nvPr/>
        </p:nvSpPr>
        <p:spPr bwMode="auto">
          <a:xfrm>
            <a:off x="685800" y="1295400"/>
            <a:ext cx="7620000"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Text Box 5"/>
          <p:cNvSpPr txBox="1">
            <a:spLocks noChangeArrowheads="1"/>
          </p:cNvSpPr>
          <p:nvPr/>
        </p:nvSpPr>
        <p:spPr bwMode="auto">
          <a:xfrm>
            <a:off x="4495800" y="2590800"/>
            <a:ext cx="16478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Meter, m</a:t>
            </a:r>
            <a:endParaRPr lang="en-US" sz="2800" i="0">
              <a:effectLst>
                <a:outerShdw blurRad="38100" dist="38100" dir="2700000" algn="tl">
                  <a:srgbClr val="FFFFFF"/>
                </a:outerShdw>
              </a:effectLst>
              <a:latin typeface="Times" charset="0"/>
            </a:endParaRPr>
          </a:p>
        </p:txBody>
      </p:sp>
      <p:sp>
        <p:nvSpPr>
          <p:cNvPr id="67590" name="Text Box 6"/>
          <p:cNvSpPr txBox="1">
            <a:spLocks noChangeArrowheads="1"/>
          </p:cNvSpPr>
          <p:nvPr/>
        </p:nvSpPr>
        <p:spPr bwMode="auto">
          <a:xfrm>
            <a:off x="4495800" y="3352800"/>
            <a:ext cx="23383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Kilogram, kg</a:t>
            </a:r>
            <a:endParaRPr lang="en-US" sz="2800" i="0">
              <a:effectLst>
                <a:outerShdw blurRad="38100" dist="38100" dir="2700000" algn="tl">
                  <a:srgbClr val="FFFFFF"/>
                </a:outerShdw>
              </a:effectLst>
              <a:latin typeface="Times" charset="0"/>
            </a:endParaRPr>
          </a:p>
        </p:txBody>
      </p:sp>
      <p:sp>
        <p:nvSpPr>
          <p:cNvPr id="67591" name="Text Box 7"/>
          <p:cNvSpPr txBox="1">
            <a:spLocks noChangeArrowheads="1"/>
          </p:cNvSpPr>
          <p:nvPr/>
        </p:nvSpPr>
        <p:spPr bwMode="auto">
          <a:xfrm>
            <a:off x="4495800" y="4876800"/>
            <a:ext cx="232568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i="0">
                <a:effectLst>
                  <a:outerShdw blurRad="38100" dist="38100" dir="2700000" algn="tl">
                    <a:srgbClr val="FFFFFF"/>
                  </a:outerShdw>
                </a:effectLst>
                <a:latin typeface="Arial" charset="0"/>
              </a:rPr>
              <a:t>Seconds, s</a:t>
            </a:r>
          </a:p>
        </p:txBody>
      </p:sp>
      <p:sp>
        <p:nvSpPr>
          <p:cNvPr id="67592" name="Text Box 8"/>
          <p:cNvSpPr txBox="1">
            <a:spLocks noChangeArrowheads="1"/>
          </p:cNvSpPr>
          <p:nvPr/>
        </p:nvSpPr>
        <p:spPr bwMode="auto">
          <a:xfrm>
            <a:off x="4495800" y="5562600"/>
            <a:ext cx="39497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i="0">
                <a:effectLst>
                  <a:outerShdw blurRad="38100" dist="38100" dir="2700000" algn="tl">
                    <a:srgbClr val="FFFFFF"/>
                  </a:outerShdw>
                </a:effectLst>
                <a:latin typeface="Arial" charset="0"/>
              </a:rPr>
              <a:t>Celsius degrees, ˚C</a:t>
            </a:r>
          </a:p>
          <a:p>
            <a:pPr>
              <a:defRPr/>
            </a:pPr>
            <a:r>
              <a:rPr lang="en-US" sz="3200" i="0">
                <a:effectLst>
                  <a:outerShdw blurRad="38100" dist="38100" dir="2700000" algn="tl">
                    <a:srgbClr val="FFFFFF"/>
                  </a:outerShdw>
                </a:effectLst>
                <a:latin typeface="Arial" charset="0"/>
              </a:rPr>
              <a:t>kelvins, K</a:t>
            </a:r>
          </a:p>
        </p:txBody>
      </p:sp>
      <p:sp>
        <p:nvSpPr>
          <p:cNvPr id="67593" name="Text Box 9"/>
          <p:cNvSpPr txBox="1">
            <a:spLocks noChangeArrowheads="1"/>
          </p:cNvSpPr>
          <p:nvPr/>
        </p:nvSpPr>
        <p:spPr bwMode="auto">
          <a:xfrm>
            <a:off x="4495800" y="4114800"/>
            <a:ext cx="13700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Liter, L</a:t>
            </a:r>
            <a:endParaRPr lang="en-US" sz="2800" i="0">
              <a:effectLst>
                <a:outerShdw blurRad="38100" dist="38100" dir="2700000" algn="tl">
                  <a:srgbClr val="FFFFFF"/>
                </a:outerShdw>
              </a:effectLst>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dissolve">
                                      <p:cBhvr>
                                        <p:cTn id="7" dur="500"/>
                                        <p:tgtEl>
                                          <p:spTgt spid="67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dissolve">
                                      <p:cBhvr>
                                        <p:cTn id="12" dur="500"/>
                                        <p:tgtEl>
                                          <p:spTgt spid="67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3"/>
                                        </p:tgtEl>
                                        <p:attrNameLst>
                                          <p:attrName>style.visibility</p:attrName>
                                        </p:attrNameLst>
                                      </p:cBhvr>
                                      <p:to>
                                        <p:strVal val="visible"/>
                                      </p:to>
                                    </p:set>
                                    <p:animEffect transition="in" filter="dissolve">
                                      <p:cBhvr>
                                        <p:cTn id="17" dur="500"/>
                                        <p:tgtEl>
                                          <p:spTgt spid="675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animEffect transition="in" filter="dissolve">
                                      <p:cBhvr>
                                        <p:cTn id="27"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P spid="67590" grpId="0" autoUpdateAnimBg="0"/>
      <p:bldP spid="67591" grpId="0" autoUpdateAnimBg="0"/>
      <p:bldP spid="67592" grpId="0" autoUpdateAnimBg="0"/>
      <p:bldP spid="6759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990600" y="228600"/>
            <a:ext cx="7162800" cy="1143000"/>
          </a:xfrm>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Mass vs. Weight</a:t>
            </a:r>
          </a:p>
        </p:txBody>
      </p:sp>
      <p:sp>
        <p:nvSpPr>
          <p:cNvPr id="244739" name="Rectangle 3"/>
          <p:cNvSpPr>
            <a:spLocks noGrp="1" noChangeArrowheads="1"/>
          </p:cNvSpPr>
          <p:nvPr>
            <p:ph type="body" idx="1"/>
          </p:nvPr>
        </p:nvSpPr>
        <p:spPr>
          <a:xfrm>
            <a:off x="304800" y="1524000"/>
            <a:ext cx="3429000" cy="4495800"/>
          </a:xfrm>
        </p:spPr>
        <p:txBody>
          <a:bodyPr/>
          <a:lstStyle/>
          <a:p>
            <a:pPr>
              <a:defRPr/>
            </a:pPr>
            <a:r>
              <a:rPr lang="en-US" sz="2800" smtClean="0">
                <a:solidFill>
                  <a:srgbClr val="FFFFFF"/>
                </a:solidFill>
                <a:effectLst>
                  <a:outerShdw blurRad="38100" dist="38100" dir="2700000" algn="tl">
                    <a:srgbClr val="000000"/>
                  </a:outerShdw>
                </a:effectLst>
              </a:rPr>
              <a:t>Mass:  Amount of Matter (grams, measured with a BALANCE)</a:t>
            </a:r>
          </a:p>
          <a:p>
            <a:pPr>
              <a:defRPr/>
            </a:pPr>
            <a:r>
              <a:rPr lang="en-US" sz="2800" smtClean="0">
                <a:solidFill>
                  <a:srgbClr val="FFFFFF"/>
                </a:solidFill>
                <a:effectLst>
                  <a:outerShdw blurRad="38100" dist="38100" dir="2700000" algn="tl">
                    <a:srgbClr val="000000"/>
                  </a:outerShdw>
                </a:effectLst>
              </a:rPr>
              <a:t>Weight:  Force exerted by the mass, only present with gravity (pounds, measured with a SCALE)</a:t>
            </a:r>
          </a:p>
        </p:txBody>
      </p:sp>
      <p:pic>
        <p:nvPicPr>
          <p:cNvPr id="40964" name="Picture 5" descr="kalarikenwoodiss008e07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676400"/>
            <a:ext cx="52863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2" name="AutoShape 6"/>
          <p:cNvSpPr>
            <a:spLocks noChangeArrowheads="1"/>
          </p:cNvSpPr>
          <p:nvPr/>
        </p:nvSpPr>
        <p:spPr bwMode="auto">
          <a:xfrm>
            <a:off x="6781800" y="2209800"/>
            <a:ext cx="1981200" cy="838200"/>
          </a:xfrm>
          <a:prstGeom prst="wedgeRoundRectCallout">
            <a:avLst>
              <a:gd name="adj1" fmla="val -48477"/>
              <a:gd name="adj2" fmla="val 73676"/>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endParaRPr lang="en-US" altLang="en-US"/>
          </a:p>
        </p:txBody>
      </p:sp>
      <p:sp>
        <p:nvSpPr>
          <p:cNvPr id="244743" name="Text Box 7"/>
          <p:cNvSpPr txBox="1">
            <a:spLocks noChangeArrowheads="1"/>
          </p:cNvSpPr>
          <p:nvPr/>
        </p:nvSpPr>
        <p:spPr bwMode="auto">
          <a:xfrm>
            <a:off x="6934200" y="2286000"/>
            <a:ext cx="16002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i="0">
                <a:effectLst>
                  <a:outerShdw blurRad="38100" dist="38100" dir="2700000" algn="tl">
                    <a:srgbClr val="FFFFFF"/>
                  </a:outerShdw>
                </a:effectLst>
                <a:latin typeface="Arial" charset="0"/>
              </a:rPr>
              <a:t>Can you hear me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43"/>
                                        </p:tgtEl>
                                        <p:attrNameLst>
                                          <p:attrName>style.visibility</p:attrName>
                                        </p:attrNameLst>
                                      </p:cBhvr>
                                      <p:to>
                                        <p:strVal val="visible"/>
                                      </p:to>
                                    </p:set>
                                    <p:animEffect transition="in" filter="dissolve">
                                      <p:cBhvr>
                                        <p:cTn id="7" dur="500"/>
                                        <p:tgtEl>
                                          <p:spTgt spid="244743"/>
                                        </p:tgtEl>
                                      </p:cBhvr>
                                    </p:animEffect>
                                  </p:childTnLst>
                                  <p:subTnLst>
                                    <p:audio>
                                      <p:cMediaNode>
                                        <p:cTn display="0" masterRel="sameClick">
                                          <p:stCondLst>
                                            <p:cond evt="begin" delay="0">
                                              <p:tn val="5"/>
                                            </p:cond>
                                          </p:stCondLst>
                                          <p:endCondLst>
                                            <p:cond evt="onStopAudio" delay="0">
                                              <p:tgtEl>
                                                <p:sldTgt/>
                                              </p:tgtEl>
                                            </p:cond>
                                          </p:endCondLst>
                                        </p:cTn>
                                        <p:tgtEl>
                                          <p:sndTgt r:embed="rId2" name="2001.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244742"/>
                                        </p:tgtEl>
                                        <p:attrNameLst>
                                          <p:attrName>style.visibility</p:attrName>
                                        </p:attrNameLst>
                                      </p:cBhvr>
                                      <p:to>
                                        <p:strVal val="visible"/>
                                      </p:to>
                                    </p:set>
                                    <p:animEffect transition="in" filter="dissolve">
                                      <p:cBhvr>
                                        <p:cTn id="10" dur="500"/>
                                        <p:tgtEl>
                                          <p:spTgt spid="244742"/>
                                        </p:tgtEl>
                                      </p:cBhvr>
                                    </p:animEffect>
                                  </p:childTnLst>
                                  <p:subTnLst>
                                    <p:audio>
                                      <p:cMediaNode>
                                        <p:cTn display="0" masterRel="sameClick">
                                          <p:stCondLst>
                                            <p:cond evt="begin" delay="0">
                                              <p:tn val="8"/>
                                            </p:cond>
                                          </p:stCondLst>
                                          <p:endCondLst>
                                            <p:cond evt="onStopAudio" delay="0">
                                              <p:tgtEl>
                                                <p:sldTgt/>
                                              </p:tgtEl>
                                            </p:cond>
                                          </p:endCondLst>
                                        </p:cTn>
                                        <p:tgtEl>
                                          <p:sndTgt r:embed="rId2" name="20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2" grpId="0" animBg="1"/>
      <p:bldP spid="24474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95400" y="533400"/>
            <a:ext cx="6019800" cy="609600"/>
          </a:xfrm>
        </p:spPr>
        <p:txBody>
          <a:bodyPr/>
          <a:lstStyle/>
          <a:p>
            <a:pPr>
              <a:defRPr/>
            </a:pPr>
            <a:r>
              <a:rPr lang="en-US" sz="5400" smtClean="0">
                <a:solidFill>
                  <a:srgbClr val="FF6600"/>
                </a:solidFill>
                <a:effectLst>
                  <a:outerShdw blurRad="38100" dist="38100" dir="2700000" algn="tl">
                    <a:srgbClr val="000000"/>
                  </a:outerShdw>
                </a:effectLst>
                <a:latin typeface="Comic Sans MS" pitchFamily="66" charset="0"/>
              </a:rPr>
              <a:t>Metric Prefixes</a:t>
            </a:r>
            <a:endParaRPr lang="en-US" sz="5400" smtClean="0">
              <a:solidFill>
                <a:srgbClr val="FF6600"/>
              </a:solidFill>
              <a:effectLst>
                <a:outerShdw blurRad="38100" dist="38100" dir="2700000" algn="tl">
                  <a:srgbClr val="000000"/>
                </a:outerShdw>
              </a:effectLst>
            </a:endParaRPr>
          </a:p>
        </p:txBody>
      </p:sp>
      <p:sp>
        <p:nvSpPr>
          <p:cNvPr id="69635" name="Rectangle 3"/>
          <p:cNvSpPr>
            <a:spLocks noGrp="1" noChangeArrowheads="1"/>
          </p:cNvSpPr>
          <p:nvPr>
            <p:ph type="body" idx="1"/>
          </p:nvPr>
        </p:nvSpPr>
        <p:spPr>
          <a:xfrm>
            <a:off x="762000" y="1219200"/>
            <a:ext cx="7239000" cy="2743200"/>
          </a:xfrm>
        </p:spPr>
        <p:txBody>
          <a:bodyPr/>
          <a:lstStyle/>
          <a:p>
            <a:pPr>
              <a:lnSpc>
                <a:spcPct val="130000"/>
              </a:lnSpc>
              <a:defRPr/>
            </a:pPr>
            <a:r>
              <a:rPr lang="en-US" sz="2800" smtClean="0">
                <a:solidFill>
                  <a:srgbClr val="FF6600"/>
                </a:solidFill>
                <a:effectLst>
                  <a:outerShdw blurRad="38100" dist="38100" dir="2700000" algn="tl">
                    <a:srgbClr val="000000"/>
                  </a:outerShdw>
                </a:effectLst>
              </a:rPr>
              <a:t>Kilo-</a:t>
            </a:r>
            <a:r>
              <a:rPr lang="en-US" sz="2800" smtClean="0">
                <a:solidFill>
                  <a:srgbClr val="F7FC20"/>
                </a:solidFill>
                <a:effectLst>
                  <a:outerShdw blurRad="38100" dist="38100" dir="2700000" algn="tl">
                    <a:srgbClr val="000000"/>
                  </a:outerShdw>
                </a:effectLst>
              </a:rPr>
              <a:t> means 1000 of that unit</a:t>
            </a:r>
          </a:p>
          <a:p>
            <a:pPr lvl="1">
              <a:lnSpc>
                <a:spcPct val="130000"/>
              </a:lnSpc>
              <a:defRPr/>
            </a:pPr>
            <a:r>
              <a:rPr lang="en-US" sz="2800" smtClean="0">
                <a:solidFill>
                  <a:srgbClr val="F7FC20"/>
                </a:solidFill>
                <a:effectLst>
                  <a:outerShdw blurRad="38100" dist="38100" dir="2700000" algn="tl">
                    <a:srgbClr val="000000"/>
                  </a:outerShdw>
                </a:effectLst>
              </a:rPr>
              <a:t>1 kilometer (km)  =  1000 meters (m)</a:t>
            </a:r>
          </a:p>
          <a:p>
            <a:pPr>
              <a:lnSpc>
                <a:spcPct val="130000"/>
              </a:lnSpc>
              <a:defRPr/>
            </a:pPr>
            <a:r>
              <a:rPr lang="en-US" sz="2800" smtClean="0">
                <a:solidFill>
                  <a:srgbClr val="FF6600"/>
                </a:solidFill>
                <a:effectLst>
                  <a:outerShdw blurRad="38100" dist="38100" dir="2700000" algn="tl">
                    <a:srgbClr val="000000"/>
                  </a:outerShdw>
                </a:effectLst>
              </a:rPr>
              <a:t>Centi-</a:t>
            </a:r>
            <a:r>
              <a:rPr lang="en-US" sz="2800" smtClean="0">
                <a:solidFill>
                  <a:srgbClr val="F7FC20"/>
                </a:solidFill>
                <a:effectLst>
                  <a:outerShdw blurRad="38100" dist="38100" dir="2700000" algn="tl">
                    <a:srgbClr val="000000"/>
                  </a:outerShdw>
                </a:effectLst>
              </a:rPr>
              <a:t> means 1/100 of that unit</a:t>
            </a:r>
          </a:p>
          <a:p>
            <a:pPr lvl="1">
              <a:lnSpc>
                <a:spcPct val="130000"/>
              </a:lnSpc>
              <a:defRPr/>
            </a:pPr>
            <a:r>
              <a:rPr lang="en-US" sz="2800" smtClean="0">
                <a:solidFill>
                  <a:srgbClr val="F7FC20"/>
                </a:solidFill>
                <a:effectLst>
                  <a:outerShdw blurRad="38100" dist="38100" dir="2700000" algn="tl">
                    <a:srgbClr val="000000"/>
                  </a:outerShdw>
                </a:effectLst>
              </a:rPr>
              <a:t>1 meter (m)  =  100 centimeters (cm)</a:t>
            </a:r>
          </a:p>
          <a:p>
            <a:pPr lvl="1">
              <a:lnSpc>
                <a:spcPct val="130000"/>
              </a:lnSpc>
              <a:defRPr/>
            </a:pPr>
            <a:r>
              <a:rPr lang="en-US" sz="2800" smtClean="0">
                <a:solidFill>
                  <a:srgbClr val="F7FC20"/>
                </a:solidFill>
                <a:effectLst>
                  <a:outerShdw blurRad="38100" dist="38100" dir="2700000" algn="tl">
                    <a:srgbClr val="000000"/>
                  </a:outerShdw>
                </a:effectLst>
              </a:rPr>
              <a:t>1 dollar = 100 cents</a:t>
            </a:r>
          </a:p>
          <a:p>
            <a:pPr>
              <a:lnSpc>
                <a:spcPct val="130000"/>
              </a:lnSpc>
              <a:defRPr/>
            </a:pPr>
            <a:r>
              <a:rPr lang="en-US" sz="2800" smtClean="0">
                <a:solidFill>
                  <a:srgbClr val="FF6600"/>
                </a:solidFill>
                <a:effectLst>
                  <a:outerShdw blurRad="38100" dist="38100" dir="2700000" algn="tl">
                    <a:srgbClr val="000000"/>
                  </a:outerShdw>
                </a:effectLst>
              </a:rPr>
              <a:t>Milli-</a:t>
            </a:r>
            <a:r>
              <a:rPr lang="en-US" sz="2800" smtClean="0">
                <a:solidFill>
                  <a:srgbClr val="F7FC20"/>
                </a:solidFill>
                <a:effectLst>
                  <a:outerShdw blurRad="38100" dist="38100" dir="2700000" algn="tl">
                    <a:srgbClr val="000000"/>
                  </a:outerShdw>
                </a:effectLst>
              </a:rPr>
              <a:t> means 1/1000 of that unit</a:t>
            </a:r>
          </a:p>
          <a:p>
            <a:pPr lvl="1">
              <a:lnSpc>
                <a:spcPct val="130000"/>
              </a:lnSpc>
              <a:defRPr/>
            </a:pPr>
            <a:r>
              <a:rPr lang="en-US" sz="2800" smtClean="0">
                <a:solidFill>
                  <a:srgbClr val="F7FC20"/>
                </a:solidFill>
                <a:effectLst>
                  <a:outerShdw blurRad="38100" dist="38100" dir="2700000" algn="tl">
                    <a:srgbClr val="000000"/>
                  </a:outerShdw>
                </a:effectLst>
              </a:rPr>
              <a:t>1 Liter (L)   =  1000  milliliters (mL)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 calcmode="lin" valueType="num">
                                      <p:cBhvr additive="base">
                                        <p:cTn id="11"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 calcmode="lin" valueType="num">
                                      <p:cBhvr additive="base">
                                        <p:cTn id="17"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96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additive="base">
                                        <p:cTn id="21"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96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anim calcmode="lin" valueType="num">
                                      <p:cBhvr additive="base">
                                        <p:cTn id="25"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5" end="5"/>
                                            </p:txEl>
                                          </p:spTgt>
                                        </p:tgtEl>
                                        <p:attrNameLst>
                                          <p:attrName>style.visibility</p:attrName>
                                        </p:attrNameLst>
                                      </p:cBhvr>
                                      <p:to>
                                        <p:strVal val="visible"/>
                                      </p:to>
                                    </p:set>
                                    <p:anim calcmode="lin" valueType="num">
                                      <p:cBhvr additive="base">
                                        <p:cTn id="31"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anim calcmode="lin" valueType="num">
                                      <p:cBhvr additive="base">
                                        <p:cTn id="35"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95400" y="533400"/>
            <a:ext cx="6019800" cy="609600"/>
          </a:xfrm>
        </p:spPr>
        <p:txBody>
          <a:bodyPr/>
          <a:lstStyle/>
          <a:p>
            <a:pPr>
              <a:defRPr/>
            </a:pPr>
            <a:r>
              <a:rPr lang="en-US" sz="5400" smtClean="0">
                <a:solidFill>
                  <a:srgbClr val="FF6600"/>
                </a:solidFill>
                <a:effectLst>
                  <a:outerShdw blurRad="38100" dist="38100" dir="2700000" algn="tl">
                    <a:srgbClr val="000000"/>
                  </a:outerShdw>
                </a:effectLst>
                <a:latin typeface="Comic Sans MS" pitchFamily="66" charset="0"/>
              </a:rPr>
              <a:t>Metric Prefixes</a:t>
            </a:r>
            <a:endParaRPr lang="en-US" sz="5400" smtClean="0">
              <a:solidFill>
                <a:srgbClr val="FF6600"/>
              </a:solidFill>
              <a:effectLst>
                <a:outerShdw blurRad="38100" dist="38100" dir="2700000" algn="tl">
                  <a:srgbClr val="000000"/>
                </a:outerShdw>
              </a:effectLst>
            </a:endParaRPr>
          </a:p>
        </p:txBody>
      </p:sp>
      <p:pic>
        <p:nvPicPr>
          <p:cNvPr id="44035" name="Picture 5" descr="met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400800" cy="5538788"/>
          </a:xfrm>
          <a:prstGeom prst="rect">
            <a:avLst/>
          </a:prstGeom>
          <a:solidFill>
            <a:srgbClr val="FFFFFF">
              <a:alpha val="65881"/>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98513" y="300038"/>
            <a:ext cx="7988300" cy="1144587"/>
          </a:xfrm>
          <a:ln w="28575">
            <a:solidFill>
              <a:schemeClr val="hlink"/>
            </a:solidFill>
            <a:miter lim="800000"/>
            <a:headEnd/>
            <a:tailEnd/>
          </a:ln>
        </p:spPr>
        <p:txBody>
          <a:bodyPr/>
          <a:lstStyle/>
          <a:p>
            <a:pPr>
              <a:defRPr/>
            </a:pPr>
            <a:r>
              <a:rPr lang="en-US" sz="3200" smtClean="0">
                <a:solidFill>
                  <a:srgbClr val="FFA27C"/>
                </a:solidFill>
                <a:effectLst>
                  <a:outerShdw blurRad="38100" dist="38100" dir="2700000" algn="tl">
                    <a:srgbClr val="000000"/>
                  </a:outerShdw>
                </a:effectLst>
                <a:latin typeface="Comic Sans MS" pitchFamily="66" charset="0"/>
              </a:rPr>
              <a:t>Conversion Factors</a:t>
            </a:r>
          </a:p>
        </p:txBody>
      </p:sp>
      <p:sp>
        <p:nvSpPr>
          <p:cNvPr id="126979" name="Rectangle 3"/>
          <p:cNvSpPr>
            <a:spLocks noGrp="1" noChangeArrowheads="1"/>
          </p:cNvSpPr>
          <p:nvPr>
            <p:ph type="body" idx="1"/>
          </p:nvPr>
        </p:nvSpPr>
        <p:spPr>
          <a:xfrm>
            <a:off x="434975" y="1428750"/>
            <a:ext cx="8274050" cy="5113338"/>
          </a:xfrm>
        </p:spPr>
        <p:txBody>
          <a:bodyPr/>
          <a:lstStyle/>
          <a:p>
            <a:pPr>
              <a:buFontTx/>
              <a:buNone/>
              <a:defRPr/>
            </a:pPr>
            <a:r>
              <a:rPr lang="en-US" sz="2000" b="0" smtClean="0"/>
              <a:t>	</a:t>
            </a:r>
          </a:p>
          <a:p>
            <a:pPr>
              <a:buFontTx/>
              <a:buNone/>
              <a:defRPr/>
            </a:pPr>
            <a:r>
              <a:rPr lang="en-US" sz="2800" smtClean="0">
                <a:solidFill>
                  <a:srgbClr val="F8F8F8"/>
                </a:solidFill>
                <a:effectLst>
                  <a:outerShdw blurRad="38100" dist="38100" dir="2700000" algn="tl">
                    <a:srgbClr val="000000"/>
                  </a:outerShdw>
                </a:effectLst>
              </a:rPr>
              <a:t>Fractions in which the numerator and denominator are EQUAL quantities expressed in different units</a:t>
            </a:r>
          </a:p>
          <a:p>
            <a:pPr>
              <a:lnSpc>
                <a:spcPct val="40000"/>
              </a:lnSpc>
              <a:buFontTx/>
              <a:buNone/>
              <a:defRPr/>
            </a:pPr>
            <a:r>
              <a:rPr lang="en-US" sz="2100" b="0" smtClean="0"/>
              <a:t>	</a:t>
            </a:r>
          </a:p>
          <a:p>
            <a:pPr>
              <a:buFontTx/>
              <a:buNone/>
              <a:defRPr/>
            </a:pPr>
            <a:r>
              <a:rPr lang="en-US" smtClean="0"/>
              <a:t>	</a:t>
            </a:r>
            <a:r>
              <a:rPr lang="en-US" smtClean="0">
                <a:solidFill>
                  <a:schemeClr val="accent1"/>
                </a:solidFill>
              </a:rPr>
              <a:t>Example</a:t>
            </a:r>
            <a:r>
              <a:rPr lang="en-US" smtClean="0"/>
              <a:t>:    	</a:t>
            </a:r>
            <a:r>
              <a:rPr lang="en-US" smtClean="0">
                <a:solidFill>
                  <a:srgbClr val="00FF00"/>
                </a:solidFill>
              </a:rPr>
              <a:t>1 in. = 2.54 cm</a:t>
            </a:r>
          </a:p>
          <a:p>
            <a:pPr>
              <a:buFontTx/>
              <a:buNone/>
              <a:defRPr/>
            </a:pPr>
            <a:r>
              <a:rPr lang="en-US" smtClean="0"/>
              <a:t>	</a:t>
            </a:r>
          </a:p>
          <a:p>
            <a:pPr>
              <a:buFontTx/>
              <a:buNone/>
              <a:defRPr/>
            </a:pPr>
            <a:r>
              <a:rPr lang="en-US" smtClean="0">
                <a:solidFill>
                  <a:schemeClr val="accent1"/>
                </a:solidFill>
              </a:rPr>
              <a:t>	Factors:	</a:t>
            </a:r>
            <a:r>
              <a:rPr lang="en-US" u="sng" smtClean="0">
                <a:solidFill>
                  <a:srgbClr val="00FF00"/>
                </a:solidFill>
              </a:rPr>
              <a:t>  1 in.   </a:t>
            </a:r>
            <a:r>
              <a:rPr lang="en-US" smtClean="0">
                <a:solidFill>
                  <a:srgbClr val="00FF00"/>
                </a:solidFill>
              </a:rPr>
              <a:t>     and    </a:t>
            </a:r>
            <a:r>
              <a:rPr lang="en-US" u="sng" smtClean="0">
                <a:solidFill>
                  <a:srgbClr val="00FF00"/>
                </a:solidFill>
              </a:rPr>
              <a:t> 2.54 cm  </a:t>
            </a:r>
            <a:endParaRPr lang="en-US" smtClean="0">
              <a:solidFill>
                <a:srgbClr val="00FF00"/>
              </a:solidFill>
            </a:endParaRPr>
          </a:p>
          <a:p>
            <a:pPr>
              <a:buFontTx/>
              <a:buNone/>
              <a:defRPr/>
            </a:pPr>
            <a:r>
              <a:rPr lang="en-US" smtClean="0">
                <a:solidFill>
                  <a:srgbClr val="00FF00"/>
                </a:solidFill>
              </a:rPr>
              <a:t>			2.54 cm	        1 in.</a:t>
            </a:r>
            <a:r>
              <a:rPr lang="en-US" sz="2100" b="0" smtClean="0">
                <a:solidFill>
                  <a:srgbClr val="00FF00"/>
                </a:solidFill>
              </a:rPr>
              <a:t>	</a:t>
            </a:r>
          </a:p>
          <a:p>
            <a:pPr>
              <a:lnSpc>
                <a:spcPct val="40000"/>
              </a:lnSpc>
              <a:buFontTx/>
              <a:buNone/>
              <a:defRPr/>
            </a:pPr>
            <a:r>
              <a:rPr lang="en-US" sz="2100" b="0" smtClean="0">
                <a:solidFill>
                  <a:schemeClr val="accent1"/>
                </a:solidFill>
              </a:rPr>
              <a:t>	</a:t>
            </a:r>
          </a:p>
          <a:p>
            <a:pPr>
              <a:buFontTx/>
              <a:buNone/>
              <a:defRPr/>
            </a:pPr>
            <a:r>
              <a:rPr lang="en-US" sz="2000" b="0" smtClean="0">
                <a:solidFill>
                  <a:schemeClr val="accent1"/>
                </a:solidFill>
              </a:rPr>
              <a:t>	</a:t>
            </a:r>
            <a:endParaRPr lang="en-US" sz="2000" b="0" i="1" smtClean="0">
              <a:solidFill>
                <a:schemeClr val="accent2"/>
              </a:solidFill>
            </a:endParaRPr>
          </a:p>
          <a:p>
            <a:pPr>
              <a:buFontTx/>
              <a:buNone/>
              <a:defRPr/>
            </a:pPr>
            <a:endParaRPr lang="en-US" sz="2000" b="0" smtClean="0">
              <a:solidFill>
                <a:srgbClr val="00FF00"/>
              </a:solidFill>
            </a:endParaRPr>
          </a:p>
          <a:p>
            <a:pPr>
              <a:buFontTx/>
              <a:buNone/>
              <a:defRPr/>
            </a:pPr>
            <a:r>
              <a:rPr lang="en-US" sz="2000" b="0" smtClean="0">
                <a:solidFill>
                  <a:srgbClr val="00FF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457200"/>
            <a:ext cx="7924800" cy="990600"/>
          </a:xfrm>
          <a:ln w="38100">
            <a:solidFill>
              <a:schemeClr val="hlink"/>
            </a:solidFill>
            <a:miter lim="800000"/>
            <a:headEnd/>
            <a:tailEnd/>
          </a:ln>
        </p:spPr>
        <p:txBody>
          <a:bodyPr/>
          <a:lstStyle/>
          <a:p>
            <a:r>
              <a:rPr lang="en-US" altLang="en-US" sz="2600" smtClean="0"/>
              <a:t/>
            </a:r>
            <a:br>
              <a:rPr lang="en-US" altLang="en-US" sz="2600" smtClean="0"/>
            </a:br>
            <a:r>
              <a:rPr lang="en-US" altLang="en-US" sz="3000" smtClean="0">
                <a:solidFill>
                  <a:srgbClr val="66FF33"/>
                </a:solidFill>
              </a:rPr>
              <a:t>How many minutes are in 2.5 hours</a:t>
            </a:r>
            <a:r>
              <a:rPr lang="en-US" altLang="en-US" sz="2600" smtClean="0">
                <a:solidFill>
                  <a:srgbClr val="66FF33"/>
                </a:solidFill>
              </a:rPr>
              <a:t>?</a:t>
            </a:r>
            <a:br>
              <a:rPr lang="en-US" altLang="en-US" sz="2600" smtClean="0">
                <a:solidFill>
                  <a:srgbClr val="66FF33"/>
                </a:solidFill>
              </a:rPr>
            </a:br>
            <a:endParaRPr lang="en-US" altLang="en-US" smtClean="0">
              <a:solidFill>
                <a:srgbClr val="66FF33"/>
              </a:solidFill>
            </a:endParaRPr>
          </a:p>
        </p:txBody>
      </p:sp>
      <p:sp>
        <p:nvSpPr>
          <p:cNvPr id="134147" name="Rectangle 3"/>
          <p:cNvSpPr>
            <a:spLocks noGrp="1" noChangeArrowheads="1"/>
          </p:cNvSpPr>
          <p:nvPr>
            <p:ph type="body" idx="1"/>
          </p:nvPr>
        </p:nvSpPr>
        <p:spPr>
          <a:xfrm>
            <a:off x="609600" y="1447800"/>
            <a:ext cx="7772400" cy="4953000"/>
          </a:xfrm>
        </p:spPr>
        <p:txBody>
          <a:bodyPr/>
          <a:lstStyle/>
          <a:p>
            <a:pPr>
              <a:buFontTx/>
              <a:buNone/>
              <a:defRPr/>
            </a:pPr>
            <a:endParaRPr lang="en-US" sz="2800" b="0" smtClean="0"/>
          </a:p>
          <a:p>
            <a:pPr>
              <a:buFontTx/>
              <a:buNone/>
              <a:defRPr/>
            </a:pPr>
            <a:r>
              <a:rPr lang="en-US" sz="2800" b="0" smtClean="0">
                <a:solidFill>
                  <a:srgbClr val="FF3300"/>
                </a:solidFill>
              </a:rPr>
              <a:t>         </a:t>
            </a:r>
            <a:r>
              <a:rPr lang="en-US" sz="2800" i="1" smtClean="0">
                <a:solidFill>
                  <a:srgbClr val="FFFF00"/>
                </a:solidFill>
              </a:rPr>
              <a:t>Conversion factor</a:t>
            </a:r>
          </a:p>
          <a:p>
            <a:pPr>
              <a:buFontTx/>
              <a:buNone/>
              <a:defRPr/>
            </a:pPr>
            <a:r>
              <a:rPr lang="en-US" sz="2800" i="1" smtClean="0">
                <a:solidFill>
                  <a:srgbClr val="FFFF00"/>
                </a:solidFill>
              </a:rPr>
              <a:t>	</a:t>
            </a:r>
          </a:p>
          <a:p>
            <a:pPr>
              <a:buFontTx/>
              <a:buNone/>
              <a:defRPr/>
            </a:pPr>
            <a:r>
              <a:rPr lang="en-US" sz="2800" i="1" smtClean="0">
                <a:solidFill>
                  <a:srgbClr val="FFFF00"/>
                </a:solidFill>
              </a:rPr>
              <a:t> 	</a:t>
            </a:r>
            <a:r>
              <a:rPr lang="en-US" sz="2800" b="0" smtClean="0">
                <a:solidFill>
                  <a:srgbClr val="F8F8F8"/>
                </a:solidFill>
                <a:effectLst>
                  <a:outerShdw blurRad="38100" dist="38100" dir="2700000" algn="tl">
                    <a:srgbClr val="000000"/>
                  </a:outerShdw>
                </a:effectLst>
              </a:rPr>
              <a:t>2.5 hr   x  </a:t>
            </a:r>
            <a:r>
              <a:rPr lang="en-US" sz="2800" b="0" u="sng" smtClean="0">
                <a:solidFill>
                  <a:srgbClr val="F8F8F8"/>
                </a:solidFill>
                <a:effectLst>
                  <a:outerShdw blurRad="38100" dist="38100" dir="2700000" algn="tl">
                    <a:srgbClr val="000000"/>
                  </a:outerShdw>
                </a:effectLst>
              </a:rPr>
              <a:t>  60 min</a:t>
            </a:r>
            <a:r>
              <a:rPr lang="en-US" sz="2800" b="0" smtClean="0">
                <a:solidFill>
                  <a:srgbClr val="F8F8F8"/>
                </a:solidFill>
                <a:effectLst>
                  <a:outerShdw blurRad="38100" dist="38100" dir="2700000" algn="tl">
                    <a:srgbClr val="000000"/>
                  </a:outerShdw>
                </a:effectLst>
              </a:rPr>
              <a:t>       	=   150 min   </a:t>
            </a:r>
          </a:p>
          <a:p>
            <a:pPr>
              <a:buFontTx/>
              <a:buNone/>
              <a:defRPr/>
            </a:pPr>
            <a:r>
              <a:rPr lang="en-US" sz="2800" b="0" smtClean="0">
                <a:solidFill>
                  <a:srgbClr val="F8F8F8"/>
                </a:solidFill>
                <a:effectLst>
                  <a:outerShdw blurRad="38100" dist="38100" dir="2700000" algn="tl">
                    <a:srgbClr val="000000"/>
                  </a:outerShdw>
                </a:effectLst>
              </a:rPr>
              <a:t>                     1 hr</a:t>
            </a:r>
          </a:p>
          <a:p>
            <a:pPr>
              <a:buFontTx/>
              <a:buNone/>
              <a:defRPr/>
            </a:pPr>
            <a:endParaRPr lang="en-US" sz="2800" b="0" smtClean="0">
              <a:solidFill>
                <a:srgbClr val="F8F8F8"/>
              </a:solidFill>
              <a:effectLst>
                <a:outerShdw blurRad="38100" dist="38100" dir="2700000" algn="tl">
                  <a:srgbClr val="000000"/>
                </a:outerShdw>
              </a:effectLst>
            </a:endParaRPr>
          </a:p>
          <a:p>
            <a:pPr>
              <a:buFontTx/>
              <a:buNone/>
              <a:defRPr/>
            </a:pPr>
            <a:r>
              <a:rPr lang="en-US" sz="2800" b="0" smtClean="0">
                <a:solidFill>
                  <a:schemeClr val="accent1"/>
                </a:solidFill>
              </a:rPr>
              <a:t>	</a:t>
            </a:r>
            <a:r>
              <a:rPr lang="en-US" sz="2800" i="1" smtClean="0">
                <a:solidFill>
                  <a:srgbClr val="0033CC"/>
                </a:solidFill>
              </a:rPr>
              <a:t>	cancel		</a:t>
            </a:r>
            <a:endParaRPr lang="en-US" sz="2800" b="0" smtClean="0"/>
          </a:p>
          <a:p>
            <a:pPr>
              <a:buFontTx/>
              <a:buNone/>
              <a:defRPr/>
            </a:pPr>
            <a:endParaRPr lang="en-US" sz="2800" smtClean="0"/>
          </a:p>
          <a:p>
            <a:pPr>
              <a:buFontTx/>
              <a:buNone/>
              <a:defRPr/>
            </a:pPr>
            <a:endParaRPr lang="en-US" sz="2000" smtClean="0"/>
          </a:p>
          <a:p>
            <a:pPr>
              <a:defRPr/>
            </a:pPr>
            <a:endParaRPr lang="en-US" smtClean="0"/>
          </a:p>
          <a:p>
            <a:pPr>
              <a:defRPr/>
            </a:pPr>
            <a:endParaRPr lang="en-US" smtClean="0"/>
          </a:p>
          <a:p>
            <a:pPr>
              <a:defRPr/>
            </a:pPr>
            <a:endParaRPr lang="en-US" smtClean="0"/>
          </a:p>
        </p:txBody>
      </p:sp>
      <p:sp>
        <p:nvSpPr>
          <p:cNvPr id="47108" name="Line 4"/>
          <p:cNvSpPr>
            <a:spLocks noChangeShapeType="1"/>
          </p:cNvSpPr>
          <p:nvPr/>
        </p:nvSpPr>
        <p:spPr bwMode="auto">
          <a:xfrm flipH="1">
            <a:off x="1524000" y="2895600"/>
            <a:ext cx="457200" cy="5334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9" name="Line 5"/>
          <p:cNvSpPr>
            <a:spLocks noChangeShapeType="1"/>
          </p:cNvSpPr>
          <p:nvPr/>
        </p:nvSpPr>
        <p:spPr bwMode="auto">
          <a:xfrm flipH="1">
            <a:off x="3048000" y="3505200"/>
            <a:ext cx="4572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0" name="Line 6"/>
          <p:cNvSpPr>
            <a:spLocks noChangeShapeType="1"/>
          </p:cNvSpPr>
          <p:nvPr/>
        </p:nvSpPr>
        <p:spPr bwMode="auto">
          <a:xfrm flipH="1" flipV="1">
            <a:off x="1676400" y="3429000"/>
            <a:ext cx="381000" cy="914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1" name="Line 7"/>
          <p:cNvSpPr>
            <a:spLocks noChangeShapeType="1"/>
          </p:cNvSpPr>
          <p:nvPr/>
        </p:nvSpPr>
        <p:spPr bwMode="auto">
          <a:xfrm flipV="1">
            <a:off x="2057400" y="3962400"/>
            <a:ext cx="9144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 name="Line 8"/>
          <p:cNvSpPr>
            <a:spLocks noChangeShapeType="1"/>
          </p:cNvSpPr>
          <p:nvPr/>
        </p:nvSpPr>
        <p:spPr bwMode="auto">
          <a:xfrm>
            <a:off x="3276600" y="2362200"/>
            <a:ext cx="0" cy="685800"/>
          </a:xfrm>
          <a:prstGeom prst="line">
            <a:avLst/>
          </a:prstGeom>
          <a:noFill/>
          <a:ln w="317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3" name="Text Box 9"/>
          <p:cNvSpPr txBox="1">
            <a:spLocks noChangeArrowheads="1"/>
          </p:cNvSpPr>
          <p:nvPr/>
        </p:nvSpPr>
        <p:spPr bwMode="auto">
          <a:xfrm>
            <a:off x="685800" y="5105400"/>
            <a:ext cx="8229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a:solidFill>
                  <a:srgbClr val="D9E2FF"/>
                </a:solidFill>
                <a:effectLst>
                  <a:outerShdw blurRad="38100" dist="38100" dir="2700000" algn="tl">
                    <a:srgbClr val="000000"/>
                  </a:outerShdw>
                </a:effectLst>
                <a:latin typeface="Arial" charset="0"/>
              </a:rPr>
              <a:t>By using dimensional analysis / factor-label method, the UNITS ensure that you have the conversion right side up, and the UNITS are calculated as well as the numbers!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990600" y="0"/>
            <a:ext cx="7162800" cy="1143000"/>
          </a:xfrm>
        </p:spPr>
        <p:txBody>
          <a:bodyPr/>
          <a:lstStyle/>
          <a:p>
            <a:pPr>
              <a:defRPr/>
            </a:pPr>
            <a:r>
              <a:rPr lang="en-US" smtClean="0">
                <a:solidFill>
                  <a:srgbClr val="FF6600"/>
                </a:solidFill>
                <a:effectLst>
                  <a:outerShdw blurRad="38100" dist="38100" dir="2700000" algn="tl">
                    <a:srgbClr val="000000"/>
                  </a:outerShdw>
                </a:effectLst>
              </a:rPr>
              <a:t>Steps to Problem Solving</a:t>
            </a:r>
          </a:p>
        </p:txBody>
      </p:sp>
      <p:sp>
        <p:nvSpPr>
          <p:cNvPr id="48131" name="Rectangle 3"/>
          <p:cNvSpPr>
            <a:spLocks noGrp="1" noChangeArrowheads="1"/>
          </p:cNvSpPr>
          <p:nvPr>
            <p:ph type="body" idx="1"/>
          </p:nvPr>
        </p:nvSpPr>
        <p:spPr>
          <a:xfrm>
            <a:off x="990600" y="1066800"/>
            <a:ext cx="7162800" cy="5257800"/>
          </a:xfrm>
          <a:solidFill>
            <a:srgbClr val="FFFFFF"/>
          </a:solidFill>
        </p:spPr>
        <p:txBody>
          <a:bodyPr/>
          <a:lstStyle/>
          <a:p>
            <a:pPr marL="457200" indent="-457200">
              <a:lnSpc>
                <a:spcPct val="70000"/>
              </a:lnSpc>
              <a:buFontTx/>
              <a:buAutoNum type="arabicPeriod"/>
            </a:pPr>
            <a:r>
              <a:rPr lang="en-US" altLang="en-US" sz="2000" smtClean="0"/>
              <a:t>Write down the given amount.  Don’t forget the units!</a:t>
            </a:r>
          </a:p>
          <a:p>
            <a:pPr marL="457200" indent="-457200">
              <a:lnSpc>
                <a:spcPct val="70000"/>
              </a:lnSpc>
              <a:buFontTx/>
              <a:buAutoNum type="arabicPeriod"/>
            </a:pPr>
            <a:r>
              <a:rPr lang="en-US" altLang="en-US" sz="2000" smtClean="0"/>
              <a:t>Multiply by a fraction.</a:t>
            </a:r>
          </a:p>
          <a:p>
            <a:pPr marL="457200" indent="-457200">
              <a:lnSpc>
                <a:spcPct val="70000"/>
              </a:lnSpc>
              <a:buFontTx/>
              <a:buAutoNum type="arabicPeriod"/>
            </a:pPr>
            <a:r>
              <a:rPr lang="en-US" altLang="en-US" sz="2000" smtClean="0"/>
              <a:t>Use the fraction as a conversion factor.  Determine if the top or the bottom should be the same unit as the given so that it will cancel.</a:t>
            </a:r>
          </a:p>
          <a:p>
            <a:pPr marL="457200" indent="-457200">
              <a:lnSpc>
                <a:spcPct val="70000"/>
              </a:lnSpc>
              <a:buFontTx/>
              <a:buAutoNum type="arabicPeriod"/>
            </a:pPr>
            <a:r>
              <a:rPr lang="en-US" altLang="en-US" sz="2000" smtClean="0"/>
              <a:t>Put a unit on the opposite side that will be the new unit.  If you don’t know a conversion between those units directly, use one that you do know that is a step toward the one you want at the end.</a:t>
            </a:r>
          </a:p>
          <a:p>
            <a:pPr marL="457200" indent="-457200">
              <a:lnSpc>
                <a:spcPct val="70000"/>
              </a:lnSpc>
              <a:buFontTx/>
              <a:buAutoNum type="arabicPeriod"/>
            </a:pPr>
            <a:r>
              <a:rPr lang="en-US" altLang="en-US" sz="2000" smtClean="0"/>
              <a:t>Insert the numbers on the conversion so that the top and the bottom amounts are EQUAL, but in different units.</a:t>
            </a:r>
          </a:p>
          <a:p>
            <a:pPr marL="457200" indent="-457200">
              <a:lnSpc>
                <a:spcPct val="70000"/>
              </a:lnSpc>
              <a:buFontTx/>
              <a:buAutoNum type="arabicPeriod"/>
            </a:pPr>
            <a:r>
              <a:rPr lang="en-US" altLang="en-US" sz="2000" smtClean="0"/>
              <a:t>Multiply and divide the units (Cancel).</a:t>
            </a:r>
          </a:p>
          <a:p>
            <a:pPr marL="457200" indent="-457200">
              <a:lnSpc>
                <a:spcPct val="70000"/>
              </a:lnSpc>
              <a:buFontTx/>
              <a:buAutoNum type="arabicPeriod"/>
            </a:pPr>
            <a:r>
              <a:rPr lang="en-US" altLang="en-US" sz="2000" smtClean="0"/>
              <a:t>If the units are not the ones you want for your answer, make more conversions until you reach that point.</a:t>
            </a:r>
          </a:p>
          <a:p>
            <a:pPr marL="457200" indent="-457200">
              <a:lnSpc>
                <a:spcPct val="70000"/>
              </a:lnSpc>
              <a:buFontTx/>
              <a:buAutoNum type="arabicPeriod"/>
            </a:pPr>
            <a:r>
              <a:rPr lang="en-US" altLang="en-US" sz="2000" smtClean="0"/>
              <a:t>Multiply and divide the numbers.  Don’t forget “Please Excuse My Dear Aunt Sally”! (order of operations)</a:t>
            </a:r>
          </a:p>
          <a:p>
            <a:pPr marL="457200" indent="-457200">
              <a:lnSpc>
                <a:spcPct val="70000"/>
              </a:lnSpc>
              <a:buFontTx/>
              <a:buAutoNum type="arabicPeriod"/>
            </a:pPr>
            <a:r>
              <a:rPr lang="en-US" altLang="en-US" sz="2000" smtClean="0"/>
              <a:t>Round to the proper number of “significant digits”</a:t>
            </a:r>
          </a:p>
          <a:p>
            <a:pPr marL="457200" indent="-457200">
              <a:lnSpc>
                <a:spcPct val="70000"/>
              </a:lnSpc>
              <a:buFontTx/>
              <a:buAutoNum type="arabicPeriod"/>
            </a:pPr>
            <a:endParaRPr lang="en-US" altLang="en-US" sz="2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solidFill>
                  <a:srgbClr val="FF6600"/>
                </a:solidFill>
                <a:latin typeface="Comic Sans MS" panose="030F0702030302020204" pitchFamily="66" charset="0"/>
              </a:rPr>
              <a:t>Sample Problem</a:t>
            </a:r>
          </a:p>
        </p:txBody>
      </p:sp>
      <p:sp>
        <p:nvSpPr>
          <p:cNvPr id="152579" name="Rectangle 3"/>
          <p:cNvSpPr>
            <a:spLocks noGrp="1" noChangeArrowheads="1"/>
          </p:cNvSpPr>
          <p:nvPr>
            <p:ph type="body" idx="1"/>
          </p:nvPr>
        </p:nvSpPr>
        <p:spPr>
          <a:xfrm>
            <a:off x="304800" y="1981200"/>
            <a:ext cx="7848600" cy="4114800"/>
          </a:xfrm>
        </p:spPr>
        <p:txBody>
          <a:bodyPr/>
          <a:lstStyle/>
          <a:p>
            <a:pPr>
              <a:defRPr/>
            </a:pPr>
            <a:r>
              <a:rPr lang="en-US" sz="3200" smtClean="0">
                <a:solidFill>
                  <a:srgbClr val="FCFEB9"/>
                </a:solidFill>
                <a:effectLst>
                  <a:outerShdw blurRad="38100" dist="38100" dir="2700000" algn="tl">
                    <a:srgbClr val="000000"/>
                  </a:outerShdw>
                </a:effectLst>
              </a:rPr>
              <a:t>You have $7.25 in your pocket in quarters.  How many quarters do you have?</a:t>
            </a:r>
          </a:p>
          <a:p>
            <a:pPr>
              <a:defRPr/>
            </a:pPr>
            <a:endParaRPr lang="en-US" sz="3200" smtClean="0">
              <a:solidFill>
                <a:srgbClr val="FCFEB9"/>
              </a:solidFill>
              <a:effectLst>
                <a:outerShdw blurRad="38100" dist="38100" dir="2700000" algn="tl">
                  <a:srgbClr val="000000"/>
                </a:outerShdw>
              </a:effectLst>
            </a:endParaRPr>
          </a:p>
          <a:p>
            <a:pPr>
              <a:buFontTx/>
              <a:buNone/>
              <a:defRPr/>
            </a:pPr>
            <a:r>
              <a:rPr lang="en-US" sz="3200" smtClean="0">
                <a:solidFill>
                  <a:srgbClr val="FCFEB9"/>
                </a:solidFill>
                <a:effectLst>
                  <a:outerShdw blurRad="38100" dist="38100" dir="2700000" algn="tl">
                    <a:srgbClr val="000000"/>
                  </a:outerShdw>
                </a:effectLst>
              </a:rPr>
              <a:t>7.25 dollars       4 quarters</a:t>
            </a:r>
          </a:p>
          <a:p>
            <a:pPr>
              <a:buFontTx/>
              <a:buNone/>
              <a:defRPr/>
            </a:pPr>
            <a:r>
              <a:rPr lang="en-US" sz="3200" smtClean="0">
                <a:solidFill>
                  <a:srgbClr val="FCFEB9"/>
                </a:solidFill>
                <a:effectLst>
                  <a:outerShdw blurRad="38100" dist="38100" dir="2700000" algn="tl">
                    <a:srgbClr val="000000"/>
                  </a:outerShdw>
                </a:effectLst>
              </a:rPr>
              <a:t>                             1 dollar</a:t>
            </a:r>
            <a:r>
              <a:rPr lang="en-US" smtClean="0"/>
              <a:t>   </a:t>
            </a:r>
          </a:p>
        </p:txBody>
      </p:sp>
      <p:sp>
        <p:nvSpPr>
          <p:cNvPr id="152580" name="Text Box 4"/>
          <p:cNvSpPr txBox="1">
            <a:spLocks noChangeArrowheads="1"/>
          </p:cNvSpPr>
          <p:nvPr/>
        </p:nvSpPr>
        <p:spPr bwMode="auto">
          <a:xfrm>
            <a:off x="2590800" y="4419600"/>
            <a:ext cx="533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spcBef>
                <a:spcPct val="50000"/>
              </a:spcBef>
            </a:pPr>
            <a:r>
              <a:rPr lang="en-US" altLang="en-US" sz="2800" i="0">
                <a:solidFill>
                  <a:srgbClr val="FCFEB9"/>
                </a:solidFill>
              </a:rPr>
              <a:t>X</a:t>
            </a:r>
          </a:p>
        </p:txBody>
      </p:sp>
      <p:sp>
        <p:nvSpPr>
          <p:cNvPr id="152581" name="Line 5"/>
          <p:cNvSpPr>
            <a:spLocks noChangeShapeType="1"/>
          </p:cNvSpPr>
          <p:nvPr/>
        </p:nvSpPr>
        <p:spPr bwMode="auto">
          <a:xfrm flipH="1">
            <a:off x="3200400" y="4572000"/>
            <a:ext cx="2286000"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2" name="Line 6"/>
          <p:cNvSpPr>
            <a:spLocks noChangeShapeType="1"/>
          </p:cNvSpPr>
          <p:nvPr/>
        </p:nvSpPr>
        <p:spPr bwMode="auto">
          <a:xfrm flipH="1">
            <a:off x="1143000" y="40386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3" name="Line 7"/>
          <p:cNvSpPr>
            <a:spLocks noChangeShapeType="1"/>
          </p:cNvSpPr>
          <p:nvPr/>
        </p:nvSpPr>
        <p:spPr bwMode="auto">
          <a:xfrm flipH="1">
            <a:off x="3810000" y="46482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4" name="Text Box 8"/>
          <p:cNvSpPr txBox="1">
            <a:spLocks noChangeArrowheads="1"/>
          </p:cNvSpPr>
          <p:nvPr/>
        </p:nvSpPr>
        <p:spPr bwMode="auto">
          <a:xfrm>
            <a:off x="5791200" y="4343400"/>
            <a:ext cx="2819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i="0">
                <a:solidFill>
                  <a:srgbClr val="FCFEB9"/>
                </a:solidFill>
                <a:effectLst>
                  <a:outerShdw blurRad="38100" dist="38100" dir="2700000" algn="tl">
                    <a:srgbClr val="000000"/>
                  </a:outerShdw>
                </a:effectLst>
                <a:latin typeface="Arial" charset="0"/>
              </a:rPr>
              <a:t>= 29 quarters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box(in)">
                                      <p:cBhvr>
                                        <p:cTn id="7" dur="500"/>
                                        <p:tgtEl>
                                          <p:spTgt spid="152579">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2579">
                                            <p:txEl>
                                              <p:pRg st="3" end="3"/>
                                            </p:txEl>
                                          </p:spTgt>
                                        </p:tgtEl>
                                        <p:attrNameLst>
                                          <p:attrName>style.visibility</p:attrName>
                                        </p:attrNameLst>
                                      </p:cBhvr>
                                      <p:to>
                                        <p:strVal val="visible"/>
                                      </p:to>
                                    </p:set>
                                    <p:animEffect transition="in" filter="box(in)">
                                      <p:cBhvr>
                                        <p:cTn id="10" dur="500"/>
                                        <p:tgtEl>
                                          <p:spTgt spid="152579">
                                            <p:txEl>
                                              <p:pRg st="3" end="3"/>
                                            </p:txEl>
                                          </p:spTgt>
                                        </p:tgtEl>
                                      </p:cBhvr>
                                    </p:animEffect>
                                  </p:childTnLst>
                                </p:cTn>
                              </p:par>
                              <p:par>
                                <p:cTn id="11" presetID="2" presetClass="entr" presetSubtype="1" fill="hold" grpId="0" nodeType="withEffect">
                                  <p:stCondLst>
                                    <p:cond delay="0"/>
                                  </p:stCondLst>
                                  <p:childTnLst>
                                    <p:set>
                                      <p:cBhvr>
                                        <p:cTn id="12" dur="1" fill="hold">
                                          <p:stCondLst>
                                            <p:cond delay="0"/>
                                          </p:stCondLst>
                                        </p:cTn>
                                        <p:tgtEl>
                                          <p:spTgt spid="152580"/>
                                        </p:tgtEl>
                                        <p:attrNameLst>
                                          <p:attrName>style.visibility</p:attrName>
                                        </p:attrNameLst>
                                      </p:cBhvr>
                                      <p:to>
                                        <p:strVal val="visible"/>
                                      </p:to>
                                    </p:set>
                                    <p:anim calcmode="lin" valueType="num">
                                      <p:cBhvr additive="base">
                                        <p:cTn id="13" dur="500" fill="hold"/>
                                        <p:tgtEl>
                                          <p:spTgt spid="152580"/>
                                        </p:tgtEl>
                                        <p:attrNameLst>
                                          <p:attrName>ppt_x</p:attrName>
                                        </p:attrNameLst>
                                      </p:cBhvr>
                                      <p:tavLst>
                                        <p:tav tm="0">
                                          <p:val>
                                            <p:strVal val="#ppt_x"/>
                                          </p:val>
                                        </p:tav>
                                        <p:tav tm="100000">
                                          <p:val>
                                            <p:strVal val="#ppt_x"/>
                                          </p:val>
                                        </p:tav>
                                      </p:tavLst>
                                    </p:anim>
                                    <p:anim calcmode="lin" valueType="num">
                                      <p:cBhvr additive="base">
                                        <p:cTn id="14" dur="500" fill="hold"/>
                                        <p:tgtEl>
                                          <p:spTgt spid="152580"/>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2581"/>
                                        </p:tgtEl>
                                        <p:attrNameLst>
                                          <p:attrName>style.visibility</p:attrName>
                                        </p:attrNameLst>
                                      </p:cBhvr>
                                      <p:to>
                                        <p:strVal val="visible"/>
                                      </p:to>
                                    </p:set>
                                    <p:anim calcmode="lin" valueType="num">
                                      <p:cBhvr additive="base">
                                        <p:cTn id="17" dur="500" fill="hold"/>
                                        <p:tgtEl>
                                          <p:spTgt spid="152581"/>
                                        </p:tgtEl>
                                        <p:attrNameLst>
                                          <p:attrName>ppt_x</p:attrName>
                                        </p:attrNameLst>
                                      </p:cBhvr>
                                      <p:tavLst>
                                        <p:tav tm="0">
                                          <p:val>
                                            <p:strVal val="0-#ppt_w/2"/>
                                          </p:val>
                                        </p:tav>
                                        <p:tav tm="100000">
                                          <p:val>
                                            <p:strVal val="#ppt_x"/>
                                          </p:val>
                                        </p:tav>
                                      </p:tavLst>
                                    </p:anim>
                                    <p:anim calcmode="lin" valueType="num">
                                      <p:cBhvr additive="base">
                                        <p:cTn id="18" dur="500" fill="hold"/>
                                        <p:tgtEl>
                                          <p:spTgt spid="15258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52583"/>
                                        </p:tgtEl>
                                        <p:attrNameLst>
                                          <p:attrName>style.visibility</p:attrName>
                                        </p:attrNameLst>
                                      </p:cBhvr>
                                      <p:to>
                                        <p:strVal val="visible"/>
                                      </p:to>
                                    </p:set>
                                    <p:animEffect transition="in" filter="wipe(down)">
                                      <p:cBhvr>
                                        <p:cTn id="23" dur="500"/>
                                        <p:tgtEl>
                                          <p:spTgt spid="152583"/>
                                        </p:tgtEl>
                                      </p:cBhvr>
                                    </p:animEffect>
                                  </p:childTnLst>
                                </p:cTn>
                              </p:par>
                              <p:par>
                                <p:cTn id="24" presetID="22" presetClass="entr" presetSubtype="4" fill="hold" nodeType="withEffect">
                                  <p:stCondLst>
                                    <p:cond delay="0"/>
                                  </p:stCondLst>
                                  <p:childTnLst>
                                    <p:set>
                                      <p:cBhvr>
                                        <p:cTn id="25" dur="1" fill="hold">
                                          <p:stCondLst>
                                            <p:cond delay="0"/>
                                          </p:stCondLst>
                                        </p:cTn>
                                        <p:tgtEl>
                                          <p:spTgt spid="152582"/>
                                        </p:tgtEl>
                                        <p:attrNameLst>
                                          <p:attrName>style.visibility</p:attrName>
                                        </p:attrNameLst>
                                      </p:cBhvr>
                                      <p:to>
                                        <p:strVal val="visible"/>
                                      </p:to>
                                    </p:set>
                                    <p:animEffect transition="in" filter="wipe(down)">
                                      <p:cBhvr>
                                        <p:cTn id="26" dur="500"/>
                                        <p:tgtEl>
                                          <p:spTgt spid="1525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2584"/>
                                        </p:tgtEl>
                                        <p:attrNameLst>
                                          <p:attrName>style.visibility</p:attrName>
                                        </p:attrNameLst>
                                      </p:cBhvr>
                                      <p:to>
                                        <p:strVal val="visible"/>
                                      </p:to>
                                    </p:set>
                                    <p:anim calcmode="lin" valueType="num">
                                      <p:cBhvr additive="base">
                                        <p:cTn id="31" dur="500" fill="hold"/>
                                        <p:tgtEl>
                                          <p:spTgt spid="152584"/>
                                        </p:tgtEl>
                                        <p:attrNameLst>
                                          <p:attrName>ppt_x</p:attrName>
                                        </p:attrNameLst>
                                      </p:cBhvr>
                                      <p:tavLst>
                                        <p:tav tm="0">
                                          <p:val>
                                            <p:strVal val="#ppt_x"/>
                                          </p:val>
                                        </p:tav>
                                        <p:tav tm="100000">
                                          <p:val>
                                            <p:strVal val="#ppt_x"/>
                                          </p:val>
                                        </p:tav>
                                      </p:tavLst>
                                    </p:anim>
                                    <p:anim calcmode="lin" valueType="num">
                                      <p:cBhvr additive="base">
                                        <p:cTn id="32" dur="500" fill="hold"/>
                                        <p:tgtEl>
                                          <p:spTgt spid="152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defRPr/>
            </a:pPr>
            <a:r>
              <a:rPr lang="en-US" sz="4800" smtClean="0">
                <a:solidFill>
                  <a:srgbClr val="FFFF00"/>
                </a:solidFill>
                <a:effectLst>
                  <a:outerShdw blurRad="38100" dist="38100" dir="2700000" algn="tl">
                    <a:srgbClr val="000000"/>
                  </a:outerShdw>
                </a:effectLst>
                <a:latin typeface="Comic Sans MS" pitchFamily="66" charset="0"/>
              </a:rPr>
              <a:t>You Try This One!</a:t>
            </a:r>
          </a:p>
        </p:txBody>
      </p:sp>
      <p:sp>
        <p:nvSpPr>
          <p:cNvPr id="268291" name="Rectangle 3"/>
          <p:cNvSpPr>
            <a:spLocks noGrp="1" noChangeArrowheads="1"/>
          </p:cNvSpPr>
          <p:nvPr>
            <p:ph type="body" idx="1"/>
          </p:nvPr>
        </p:nvSpPr>
        <p:spPr/>
        <p:txBody>
          <a:bodyPr/>
          <a:lstStyle/>
          <a:p>
            <a:pPr>
              <a:buFontTx/>
              <a:buNone/>
              <a:defRPr/>
            </a:pPr>
            <a:r>
              <a:rPr lang="en-US" sz="4800" smtClean="0">
                <a:solidFill>
                  <a:srgbClr val="FFFFFF"/>
                </a:solidFill>
                <a:effectLst>
                  <a:outerShdw blurRad="38100" dist="38100" dir="2700000" algn="tl">
                    <a:srgbClr val="000000"/>
                  </a:outerShdw>
                </a:effectLst>
              </a:rPr>
              <a:t>If Jacob stands on Spencer’s shoulders, they are two and a half yards high.  How many feet is that?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8001000" cy="990600"/>
          </a:xfrm>
          <a:effectLst>
            <a:outerShdw dist="53882" dir="2700000" algn="ctr" rotWithShape="0">
              <a:schemeClr val="tx1"/>
            </a:outerShdw>
          </a:effectLst>
        </p:spPr>
        <p:txBody>
          <a:bodyPr/>
          <a:lstStyle/>
          <a:p>
            <a:pPr algn="l">
              <a:defRPr/>
            </a:pPr>
            <a:r>
              <a:rPr lang="en-US" sz="4400" smtClean="0">
                <a:solidFill>
                  <a:srgbClr val="EF9100"/>
                </a:solidFill>
                <a:effectLst>
                  <a:outerShdw blurRad="38100" dist="38100" dir="2700000" algn="tl">
                    <a:srgbClr val="000000"/>
                  </a:outerShdw>
                </a:effectLst>
                <a:latin typeface="Comic Sans MS" pitchFamily="66" charset="0"/>
              </a:rPr>
              <a:t>The Language of Chemistry</a:t>
            </a:r>
          </a:p>
        </p:txBody>
      </p:sp>
      <p:sp>
        <p:nvSpPr>
          <p:cNvPr id="9219" name="Rectangle 3"/>
          <p:cNvSpPr>
            <a:spLocks noGrp="1" noChangeArrowheads="1"/>
          </p:cNvSpPr>
          <p:nvPr>
            <p:ph type="body" idx="1"/>
          </p:nvPr>
        </p:nvSpPr>
        <p:spPr>
          <a:xfrm>
            <a:off x="0" y="990600"/>
            <a:ext cx="3581400" cy="4114800"/>
          </a:xfrm>
        </p:spPr>
        <p:txBody>
          <a:bodyPr/>
          <a:lstStyle/>
          <a:p>
            <a:pPr>
              <a:defRPr/>
            </a:pPr>
            <a:r>
              <a:rPr lang="en-US" sz="2800" smtClean="0">
                <a:solidFill>
                  <a:srgbClr val="F8F8F8"/>
                </a:solidFill>
                <a:effectLst>
                  <a:outerShdw blurRad="38100" dist="38100" dir="2700000" algn="tl">
                    <a:srgbClr val="000000"/>
                  </a:outerShdw>
                </a:effectLst>
              </a:rPr>
              <a:t>The elements, their names, and symbols are given on the</a:t>
            </a:r>
            <a:r>
              <a:rPr lang="en-US" sz="2800" smtClean="0">
                <a:effectLst>
                  <a:outerShdw blurRad="38100" dist="38100" dir="2700000" algn="tl">
                    <a:srgbClr val="FFFFFF"/>
                  </a:outerShdw>
                </a:effectLst>
              </a:rPr>
              <a:t> </a:t>
            </a:r>
            <a:r>
              <a:rPr lang="en-US" sz="3600" smtClean="0">
                <a:solidFill>
                  <a:srgbClr val="FFFF00"/>
                </a:solidFill>
                <a:effectLst>
                  <a:outerShdw blurRad="38100" dist="38100" dir="2700000" algn="tl">
                    <a:srgbClr val="000000"/>
                  </a:outerShdw>
                </a:effectLst>
              </a:rPr>
              <a:t>PERIODIC TABLE</a:t>
            </a:r>
          </a:p>
          <a:p>
            <a:pPr>
              <a:defRPr/>
            </a:pPr>
            <a:r>
              <a:rPr lang="en-US" sz="2800" smtClean="0">
                <a:solidFill>
                  <a:srgbClr val="F8F8F8"/>
                </a:solidFill>
                <a:effectLst>
                  <a:outerShdw blurRad="38100" dist="38100" dir="2700000" algn="tl">
                    <a:srgbClr val="000000"/>
                  </a:outerShdw>
                </a:effectLst>
              </a:rPr>
              <a:t>How many elements are there?</a:t>
            </a:r>
          </a:p>
        </p:txBody>
      </p:sp>
      <p:pic>
        <p:nvPicPr>
          <p:cNvPr id="819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4746625" cy="28956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9221" name="Text Box 5"/>
          <p:cNvSpPr txBox="1">
            <a:spLocks noChangeArrowheads="1"/>
          </p:cNvSpPr>
          <p:nvPr/>
        </p:nvSpPr>
        <p:spPr bwMode="auto">
          <a:xfrm>
            <a:off x="304800" y="4343400"/>
            <a:ext cx="8839200" cy="230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defRPr/>
            </a:pPr>
            <a:r>
              <a:rPr lang="en-US" sz="2400" i="0" dirty="0">
                <a:effectLst>
                  <a:outerShdw blurRad="38100" dist="38100" dir="2700000" algn="tl">
                    <a:srgbClr val="FFFFFF"/>
                  </a:outerShdw>
                </a:effectLst>
                <a:latin typeface="Arial" charset="0"/>
              </a:rPr>
              <a:t>118 elements have been identified</a:t>
            </a:r>
            <a:br>
              <a:rPr lang="en-US" sz="2400" i="0" dirty="0">
                <a:effectLst>
                  <a:outerShdw blurRad="38100" dist="38100" dir="2700000" algn="tl">
                    <a:srgbClr val="FFFFFF"/>
                  </a:outerShdw>
                </a:effectLst>
                <a:latin typeface="Arial" charset="0"/>
              </a:rPr>
            </a:br>
            <a:endParaRPr lang="en-US" sz="2400" i="0" dirty="0">
              <a:effectLst>
                <a:outerShdw blurRad="38100" dist="38100" dir="2700000" algn="tl">
                  <a:srgbClr val="FFFFFF"/>
                </a:outerShdw>
              </a:effectLst>
              <a:latin typeface="Arial" charset="0"/>
            </a:endParaRPr>
          </a:p>
          <a:p>
            <a:pPr lvl="1" algn="ctr">
              <a:buFontTx/>
              <a:buChar char="•"/>
              <a:defRPr/>
            </a:pPr>
            <a:r>
              <a:rPr lang="en-US" sz="2400" i="0" dirty="0">
                <a:effectLst>
                  <a:outerShdw blurRad="38100" dist="38100" dir="2700000" algn="tl">
                    <a:srgbClr val="FFFFFF"/>
                  </a:outerShdw>
                </a:effectLst>
                <a:latin typeface="Arial" charset="0"/>
              </a:rPr>
              <a:t> </a:t>
            </a:r>
            <a:r>
              <a:rPr lang="en-US" sz="2400" i="0" dirty="0" smtClean="0">
                <a:effectLst>
                  <a:outerShdw blurRad="38100" dist="38100" dir="2700000" algn="tl">
                    <a:srgbClr val="FFFFFF"/>
                  </a:outerShdw>
                </a:effectLst>
                <a:latin typeface="Arial" charset="0"/>
              </a:rPr>
              <a:t>90 </a:t>
            </a:r>
            <a:r>
              <a:rPr lang="en-US" sz="2400" i="0" dirty="0">
                <a:effectLst>
                  <a:outerShdw blurRad="38100" dist="38100" dir="2700000" algn="tl">
                    <a:srgbClr val="FFFFFF"/>
                  </a:outerShdw>
                </a:effectLst>
                <a:latin typeface="Arial" charset="0"/>
              </a:rPr>
              <a:t>elements occur naturally on Earth</a:t>
            </a:r>
          </a:p>
          <a:p>
            <a:pPr lvl="3" algn="ctr">
              <a:defRPr/>
            </a:pPr>
            <a:r>
              <a:rPr lang="en-US" sz="2400" i="0" dirty="0">
                <a:effectLst>
                  <a:outerShdw blurRad="38100" dist="38100" dir="2700000" algn="tl">
                    <a:srgbClr val="FFFFFF"/>
                  </a:outerShdw>
                </a:effectLst>
                <a:latin typeface="Arial" charset="0"/>
              </a:rPr>
              <a:t>Examples: gold, aluminum, lead, oxygen, carbon</a:t>
            </a:r>
          </a:p>
          <a:p>
            <a:pPr lvl="2" algn="ctr">
              <a:buFontTx/>
              <a:buChar char="•"/>
              <a:defRPr/>
            </a:pPr>
            <a:r>
              <a:rPr lang="en-US" sz="2400" i="0" smtClean="0">
                <a:effectLst>
                  <a:outerShdw blurRad="38100" dist="38100" dir="2700000" algn="tl">
                    <a:srgbClr val="FFFFFF"/>
                  </a:outerShdw>
                </a:effectLst>
                <a:latin typeface="Arial" charset="0"/>
              </a:rPr>
              <a:t>38 </a:t>
            </a:r>
            <a:r>
              <a:rPr lang="en-US" sz="2400" i="0" dirty="0">
                <a:effectLst>
                  <a:outerShdw blurRad="38100" dist="38100" dir="2700000" algn="tl">
                    <a:srgbClr val="FFFFFF"/>
                  </a:outerShdw>
                </a:effectLst>
                <a:latin typeface="Arial" charset="0"/>
              </a:rPr>
              <a:t>elements have been created by scientists</a:t>
            </a:r>
          </a:p>
          <a:p>
            <a:pPr lvl="3" algn="ctr">
              <a:defRPr/>
            </a:pPr>
            <a:r>
              <a:rPr lang="en-US" sz="2400" i="0" dirty="0">
                <a:effectLst>
                  <a:outerShdw blurRad="38100" dist="38100" dir="2700000" algn="tl">
                    <a:srgbClr val="FFFFFF"/>
                  </a:outerShdw>
                </a:effectLst>
                <a:latin typeface="Arial" charset="0"/>
              </a:rPr>
              <a:t>Examples: technetium, americium, </a:t>
            </a:r>
            <a:r>
              <a:rPr lang="en-US" sz="2400" i="0" dirty="0" err="1">
                <a:effectLst>
                  <a:outerShdw blurRad="38100" dist="38100" dir="2700000" algn="tl">
                    <a:srgbClr val="FFFFFF"/>
                  </a:outerShdw>
                </a:effectLst>
                <a:latin typeface="Arial" charset="0"/>
              </a:rPr>
              <a:t>seaborgium</a:t>
            </a:r>
            <a:endParaRPr lang="en-US" sz="2400" dirty="0">
              <a:effectLst>
                <a:outerShdw blurRad="38100" dist="38100" dir="2700000" algn="tl">
                  <a:srgbClr val="FFFFFF"/>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22" name="5th grader measurement-1.wmv">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304800" y="228600"/>
            <a:ext cx="8534400" cy="6400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93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9322"/>
                                        </p:tgtEl>
                                      </p:cBhvr>
                                    </p:cmd>
                                  </p:childTnLst>
                                </p:cTn>
                              </p:par>
                            </p:childTnLst>
                          </p:cTn>
                        </p:par>
                      </p:childTnLst>
                    </p:cTn>
                  </p:par>
                </p:childTnLst>
              </p:cTn>
              <p:nextCondLst>
                <p:cond evt="onClick" delay="0">
                  <p:tgtEl>
                    <p:spTgt spid="269322"/>
                  </p:tgtEl>
                </p:cond>
              </p:nextCondLst>
            </p:seq>
            <p:video>
              <p:cMediaNode>
                <p:cTn id="7" fill="hold" display="0">
                  <p:stCondLst>
                    <p:cond delay="indefinite"/>
                  </p:stCondLst>
                  <p:endCondLst>
                    <p:cond evt="onNext" delay="0">
                      <p:tgtEl>
                        <p:sldTgt/>
                      </p:tgtEl>
                    </p:cond>
                    <p:cond evt="onPrev" delay="0">
                      <p:tgtEl>
                        <p:sldTgt/>
                      </p:tgtEl>
                    </p:cond>
                  </p:endCondLst>
                </p:cTn>
                <p:tgtEl>
                  <p:spTgt spid="26932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ln w="28575">
            <a:solidFill>
              <a:schemeClr val="hlink"/>
            </a:solidFill>
            <a:miter lim="800000"/>
            <a:headEnd/>
            <a:tailEnd/>
          </a:ln>
        </p:spPr>
        <p:txBody>
          <a:bodyPr/>
          <a:lstStyle/>
          <a:p>
            <a:r>
              <a:rPr lang="en-US" altLang="en-US" sz="3200" smtClean="0">
                <a:solidFill>
                  <a:srgbClr val="FF6600"/>
                </a:solidFill>
              </a:rPr>
              <a:t>Learning Check</a:t>
            </a:r>
            <a:r>
              <a:rPr lang="en-US" altLang="en-US" sz="3200" b="0" smtClean="0"/>
              <a:t> </a:t>
            </a:r>
            <a:endParaRPr lang="en-US" altLang="en-US" smtClean="0"/>
          </a:p>
        </p:txBody>
      </p:sp>
      <p:sp>
        <p:nvSpPr>
          <p:cNvPr id="135171" name="Rectangle 3"/>
          <p:cNvSpPr>
            <a:spLocks noGrp="1" noChangeArrowheads="1"/>
          </p:cNvSpPr>
          <p:nvPr>
            <p:ph type="body" idx="1"/>
          </p:nvPr>
        </p:nvSpPr>
        <p:spPr/>
        <p:txBody>
          <a:bodyPr/>
          <a:lstStyle/>
          <a:p>
            <a:pPr>
              <a:buFontTx/>
              <a:buNone/>
              <a:defRPr/>
            </a:pPr>
            <a:r>
              <a:rPr lang="en-US" smtClean="0">
                <a:effectLst>
                  <a:outerShdw blurRad="38100" dist="38100" dir="2700000" algn="tl">
                    <a:srgbClr val="FFFFFF"/>
                  </a:outerShdw>
                </a:effectLst>
              </a:rPr>
              <a:t>	</a:t>
            </a:r>
            <a:r>
              <a:rPr lang="en-US" sz="3200" smtClean="0">
                <a:effectLst>
                  <a:outerShdw blurRad="38100" dist="38100" dir="2700000" algn="tl">
                    <a:srgbClr val="FFFFFF"/>
                  </a:outerShdw>
                </a:effectLst>
              </a:rPr>
              <a:t>A rattlesnake is 2.44 m long. How long is the snake in cm?</a:t>
            </a:r>
          </a:p>
          <a:p>
            <a:pPr>
              <a:buFontTx/>
              <a:buNone/>
              <a:defRPr/>
            </a:pPr>
            <a:endParaRPr lang="en-US" sz="3200" smtClean="0">
              <a:effectLst>
                <a:outerShdw blurRad="38100" dist="38100" dir="2700000" algn="tl">
                  <a:srgbClr val="FFFFFF"/>
                </a:outerShdw>
              </a:effectLst>
            </a:endParaRPr>
          </a:p>
          <a:p>
            <a:pPr>
              <a:buFontTx/>
              <a:buNone/>
              <a:defRPr/>
            </a:pPr>
            <a:r>
              <a:rPr lang="en-US" sz="3200" smtClean="0">
                <a:solidFill>
                  <a:srgbClr val="FCFEB9"/>
                </a:solidFill>
                <a:effectLst>
                  <a:outerShdw blurRad="38100" dist="38100" dir="2700000" algn="tl">
                    <a:srgbClr val="000000"/>
                  </a:outerShdw>
                </a:effectLst>
              </a:rPr>
              <a:t>	a) 	2440 cm</a:t>
            </a:r>
          </a:p>
          <a:p>
            <a:pPr>
              <a:buFontTx/>
              <a:buNone/>
              <a:defRPr/>
            </a:pPr>
            <a:r>
              <a:rPr lang="en-US" sz="3200" smtClean="0">
                <a:solidFill>
                  <a:srgbClr val="FCFEB9"/>
                </a:solidFill>
                <a:effectLst>
                  <a:outerShdw blurRad="38100" dist="38100" dir="2700000" algn="tl">
                    <a:srgbClr val="000000"/>
                  </a:outerShdw>
                </a:effectLst>
              </a:rPr>
              <a:t>	b)	244 cm	</a:t>
            </a:r>
          </a:p>
          <a:p>
            <a:pPr>
              <a:buFontTx/>
              <a:buNone/>
              <a:defRPr/>
            </a:pPr>
            <a:r>
              <a:rPr lang="en-US" sz="3200" smtClean="0">
                <a:solidFill>
                  <a:srgbClr val="FCFEB9"/>
                </a:solidFill>
                <a:effectLst>
                  <a:outerShdw blurRad="38100" dist="38100" dir="2700000" algn="tl">
                    <a:srgbClr val="000000"/>
                  </a:outerShdw>
                </a:effectLst>
              </a:rPr>
              <a:t>	c)	24.4 cm</a:t>
            </a:r>
          </a:p>
          <a:p>
            <a:pPr>
              <a:buFontTx/>
              <a:buNone/>
              <a:defRPr/>
            </a:pPr>
            <a:endParaRPr lang="en-US" sz="3200" smtClean="0">
              <a:solidFill>
                <a:srgbClr val="FCFEB9"/>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w="28575">
            <a:solidFill>
              <a:schemeClr val="hlink"/>
            </a:solidFill>
            <a:miter lim="800000"/>
            <a:headEnd/>
            <a:tailEnd/>
          </a:ln>
        </p:spPr>
        <p:txBody>
          <a:bodyPr/>
          <a:lstStyle/>
          <a:p>
            <a:r>
              <a:rPr lang="en-US" altLang="en-US" sz="3200" smtClean="0">
                <a:solidFill>
                  <a:srgbClr val="FF6600"/>
                </a:solidFill>
                <a:latin typeface="Comic Sans MS" panose="030F0702030302020204" pitchFamily="66" charset="0"/>
              </a:rPr>
              <a:t>Solution</a:t>
            </a:r>
            <a:r>
              <a:rPr lang="en-US" altLang="en-US" sz="3200" b="0" smtClean="0"/>
              <a:t> </a:t>
            </a:r>
            <a:endParaRPr lang="en-US" altLang="en-US" smtClean="0"/>
          </a:p>
        </p:txBody>
      </p:sp>
      <p:sp>
        <p:nvSpPr>
          <p:cNvPr id="136195" name="Rectangle 3"/>
          <p:cNvSpPr>
            <a:spLocks noGrp="1" noChangeArrowheads="1"/>
          </p:cNvSpPr>
          <p:nvPr>
            <p:ph type="body" idx="1"/>
          </p:nvPr>
        </p:nvSpPr>
        <p:spPr/>
        <p:txBody>
          <a:bodyPr/>
          <a:lstStyle/>
          <a:p>
            <a:pPr>
              <a:buFontTx/>
              <a:buNone/>
              <a:defRPr/>
            </a:pPr>
            <a:r>
              <a:rPr lang="en-US" sz="3200" smtClean="0">
                <a:effectLst>
                  <a:outerShdw blurRad="38100" dist="38100" dir="2700000" algn="tl">
                    <a:srgbClr val="FFFFFF"/>
                  </a:outerShdw>
                </a:effectLst>
              </a:rPr>
              <a:t>	A rattlesnake is 2.44 m long. How long is the snake in cm?</a:t>
            </a:r>
          </a:p>
          <a:p>
            <a:pPr>
              <a:buFontTx/>
              <a:buNone/>
              <a:defRPr/>
            </a:pPr>
            <a:r>
              <a:rPr lang="en-US" sz="3200" smtClean="0">
                <a:solidFill>
                  <a:srgbClr val="FCFEB9"/>
                </a:solidFill>
                <a:effectLst>
                  <a:outerShdw blurRad="38100" dist="38100" dir="2700000" algn="tl">
                    <a:srgbClr val="000000"/>
                  </a:outerShdw>
                </a:effectLst>
              </a:rPr>
              <a:t>	b)	244 cm	</a:t>
            </a:r>
          </a:p>
          <a:p>
            <a:pPr>
              <a:buFontTx/>
              <a:buNone/>
              <a:defRPr/>
            </a:pPr>
            <a:endParaRPr lang="en-US" sz="3200" smtClean="0">
              <a:solidFill>
                <a:srgbClr val="FCFEB9"/>
              </a:solidFill>
              <a:effectLst>
                <a:outerShdw blurRad="38100" dist="38100" dir="2700000" algn="tl">
                  <a:srgbClr val="000000"/>
                </a:outerShdw>
              </a:effectLst>
            </a:endParaRPr>
          </a:p>
          <a:p>
            <a:pPr>
              <a:buFontTx/>
              <a:buNone/>
              <a:defRPr/>
            </a:pPr>
            <a:r>
              <a:rPr lang="en-US" sz="3200" smtClean="0">
                <a:solidFill>
                  <a:srgbClr val="FCFEB9"/>
                </a:solidFill>
                <a:effectLst>
                  <a:outerShdw blurRad="38100" dist="38100" dir="2700000" algn="tl">
                    <a:srgbClr val="000000"/>
                  </a:outerShdw>
                </a:effectLst>
              </a:rPr>
              <a:t>	2.44 m   x   </a:t>
            </a:r>
            <a:r>
              <a:rPr lang="en-US" sz="3200" u="sng" smtClean="0">
                <a:solidFill>
                  <a:srgbClr val="FCFEB9"/>
                </a:solidFill>
                <a:effectLst>
                  <a:outerShdw blurRad="38100" dist="38100" dir="2700000" algn="tl">
                    <a:srgbClr val="000000"/>
                  </a:outerShdw>
                </a:effectLst>
              </a:rPr>
              <a:t>100 cm  </a:t>
            </a:r>
            <a:r>
              <a:rPr lang="en-US" sz="3200" smtClean="0">
                <a:solidFill>
                  <a:srgbClr val="FCFEB9"/>
                </a:solidFill>
                <a:effectLst>
                  <a:outerShdw blurRad="38100" dist="38100" dir="2700000" algn="tl">
                    <a:srgbClr val="000000"/>
                  </a:outerShdw>
                </a:effectLst>
              </a:rPr>
              <a:t>  	=  244 cm</a:t>
            </a:r>
          </a:p>
          <a:p>
            <a:pPr>
              <a:buFontTx/>
              <a:buNone/>
              <a:defRPr/>
            </a:pPr>
            <a:r>
              <a:rPr lang="en-US" sz="3200" smtClean="0">
                <a:solidFill>
                  <a:srgbClr val="FCFEB9"/>
                </a:solidFill>
              </a:rPr>
              <a:t>				1 m</a:t>
            </a:r>
          </a:p>
          <a:p>
            <a:pPr>
              <a:buFontTx/>
              <a:buNone/>
              <a:defRPr/>
            </a:pPr>
            <a:endParaRPr lang="en-US" sz="3200" smtClean="0">
              <a:solidFill>
                <a:srgbClr val="FCFEB9"/>
              </a:solidFill>
            </a:endParaRPr>
          </a:p>
        </p:txBody>
      </p:sp>
      <p:sp>
        <p:nvSpPr>
          <p:cNvPr id="53252" name="Line 4"/>
          <p:cNvSpPr>
            <a:spLocks noChangeShapeType="1"/>
          </p:cNvSpPr>
          <p:nvPr/>
        </p:nvSpPr>
        <p:spPr bwMode="auto">
          <a:xfrm flipH="1">
            <a:off x="2209800" y="4191000"/>
            <a:ext cx="457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Line 5"/>
          <p:cNvSpPr>
            <a:spLocks noChangeShapeType="1"/>
          </p:cNvSpPr>
          <p:nvPr/>
        </p:nvSpPr>
        <p:spPr bwMode="auto">
          <a:xfrm flipH="1">
            <a:off x="4114800" y="48006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304800"/>
            <a:ext cx="8534400" cy="1371600"/>
          </a:xfrm>
          <a:ln w="38100">
            <a:solidFill>
              <a:schemeClr val="hlink"/>
            </a:solidFill>
            <a:miter lim="800000"/>
            <a:headEnd/>
            <a:tailEnd/>
          </a:ln>
        </p:spPr>
        <p:txBody>
          <a:bodyPr/>
          <a:lstStyle/>
          <a:p>
            <a:r>
              <a:rPr lang="en-US" altLang="en-US" sz="3000" b="0" smtClean="0">
                <a:solidFill>
                  <a:schemeClr val="tx1"/>
                </a:solidFill>
              </a:rPr>
              <a:t/>
            </a:r>
            <a:br>
              <a:rPr lang="en-US" altLang="en-US" sz="3000" b="0" smtClean="0">
                <a:solidFill>
                  <a:schemeClr val="tx1"/>
                </a:solidFill>
              </a:rPr>
            </a:br>
            <a:r>
              <a:rPr lang="en-US" altLang="en-US" sz="3200" smtClean="0">
                <a:solidFill>
                  <a:srgbClr val="FF6600"/>
                </a:solidFill>
                <a:latin typeface="Comic Sans MS" panose="030F0702030302020204" pitchFamily="66" charset="0"/>
              </a:rPr>
              <a:t>Learning Check</a:t>
            </a:r>
            <a:r>
              <a:rPr lang="en-US" altLang="en-US" sz="3200" b="0" smtClean="0">
                <a:solidFill>
                  <a:schemeClr val="accent1"/>
                </a:solidFill>
              </a:rPr>
              <a:t> </a:t>
            </a:r>
            <a:br>
              <a:rPr lang="en-US" altLang="en-US" sz="3200" b="0" smtClean="0">
                <a:solidFill>
                  <a:schemeClr val="accent1"/>
                </a:solidFill>
              </a:rPr>
            </a:br>
            <a:endParaRPr lang="en-US" altLang="en-US" smtClean="0">
              <a:solidFill>
                <a:schemeClr val="accent1"/>
              </a:solidFill>
            </a:endParaRPr>
          </a:p>
        </p:txBody>
      </p:sp>
      <p:sp>
        <p:nvSpPr>
          <p:cNvPr id="137219" name="Rectangle 3"/>
          <p:cNvSpPr>
            <a:spLocks noGrp="1" noChangeArrowheads="1"/>
          </p:cNvSpPr>
          <p:nvPr>
            <p:ph type="body" idx="1"/>
          </p:nvPr>
        </p:nvSpPr>
        <p:spPr>
          <a:xfrm>
            <a:off x="381000" y="1524000"/>
            <a:ext cx="8534400" cy="5105400"/>
          </a:xfrm>
          <a:extLst>
            <a:ext uri="{91240B29-F687-4F45-9708-019B960494DF}">
              <a14:hiddenLine xmlns:a14="http://schemas.microsoft.com/office/drawing/2010/main" w="38100" cmpd="sng">
                <a:solidFill>
                  <a:schemeClr val="tx1"/>
                </a:solidFill>
                <a:miter lim="800000"/>
                <a:headEnd/>
                <a:tailEnd/>
              </a14:hiddenLine>
            </a:ext>
          </a:extLst>
        </p:spPr>
        <p:txBody>
          <a:bodyPr/>
          <a:lstStyle/>
          <a:p>
            <a:pPr>
              <a:lnSpc>
                <a:spcPct val="50000"/>
              </a:lnSpc>
              <a:buFontTx/>
              <a:buNone/>
            </a:pPr>
            <a:endParaRPr lang="en-US" altLang="en-US" sz="2000" smtClean="0"/>
          </a:p>
          <a:p>
            <a:pPr>
              <a:buFontTx/>
              <a:buNone/>
            </a:pPr>
            <a:r>
              <a:rPr lang="en-US" altLang="en-US" sz="3200" smtClean="0"/>
              <a:t>How many seconds are in 1.4 days?</a:t>
            </a:r>
            <a:endParaRPr lang="en-US" altLang="en-US" sz="3200" smtClean="0">
              <a:solidFill>
                <a:schemeClr val="accent1"/>
              </a:solidFill>
            </a:endParaRPr>
          </a:p>
          <a:p>
            <a:pPr>
              <a:buFontTx/>
              <a:buNone/>
            </a:pPr>
            <a:endParaRPr lang="en-US" altLang="en-US" sz="3200" smtClean="0">
              <a:solidFill>
                <a:schemeClr val="accent1"/>
              </a:solidFill>
            </a:endParaRPr>
          </a:p>
          <a:p>
            <a:pPr>
              <a:buFontTx/>
              <a:buNone/>
            </a:pPr>
            <a:r>
              <a:rPr lang="en-US" altLang="en-US" sz="3200" b="0" smtClean="0">
                <a:solidFill>
                  <a:schemeClr val="accent1"/>
                </a:solidFill>
              </a:rPr>
              <a:t>Unit plan</a:t>
            </a:r>
            <a:r>
              <a:rPr lang="en-US" altLang="en-US" sz="3200" b="0" smtClean="0"/>
              <a:t>:   days        hr         min       seconds</a:t>
            </a:r>
          </a:p>
          <a:p>
            <a:pPr>
              <a:lnSpc>
                <a:spcPct val="80000"/>
              </a:lnSpc>
              <a:buFontTx/>
              <a:buNone/>
            </a:pPr>
            <a:endParaRPr lang="en-US" altLang="en-US" sz="3200" b="0" smtClean="0"/>
          </a:p>
          <a:p>
            <a:pPr>
              <a:buFontTx/>
              <a:buNone/>
            </a:pPr>
            <a:r>
              <a:rPr lang="en-US" altLang="en-US" sz="3200" b="0" smtClean="0"/>
              <a:t>1.4 days   x   </a:t>
            </a:r>
            <a:r>
              <a:rPr lang="en-US" altLang="en-US" sz="3200" b="0" u="sng" smtClean="0"/>
              <a:t>24 hr</a:t>
            </a:r>
            <a:r>
              <a:rPr lang="en-US" altLang="en-US" sz="3200" b="0" smtClean="0"/>
              <a:t>     x    </a:t>
            </a:r>
            <a:r>
              <a:rPr lang="en-US" altLang="en-US" sz="3200" b="0" smtClean="0">
                <a:solidFill>
                  <a:schemeClr val="accent1"/>
                </a:solidFill>
              </a:rPr>
              <a:t>??</a:t>
            </a:r>
          </a:p>
          <a:p>
            <a:pPr>
              <a:buFontTx/>
              <a:buNone/>
            </a:pPr>
            <a:r>
              <a:rPr lang="en-US" altLang="en-US" sz="3200" b="0" smtClean="0"/>
              <a:t>			    1 day	</a:t>
            </a:r>
            <a:r>
              <a:rPr lang="en-US" altLang="en-US" sz="2100" b="0" smtClean="0"/>
              <a:t>	</a:t>
            </a:r>
          </a:p>
        </p:txBody>
      </p:sp>
      <p:sp>
        <p:nvSpPr>
          <p:cNvPr id="54276" name="Line 4"/>
          <p:cNvSpPr>
            <a:spLocks noChangeShapeType="1"/>
          </p:cNvSpPr>
          <p:nvPr/>
        </p:nvSpPr>
        <p:spPr bwMode="auto">
          <a:xfrm>
            <a:off x="35814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Line 5"/>
          <p:cNvSpPr>
            <a:spLocks noChangeShapeType="1"/>
          </p:cNvSpPr>
          <p:nvPr/>
        </p:nvSpPr>
        <p:spPr bwMode="auto">
          <a:xfrm>
            <a:off x="5029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Line 6"/>
          <p:cNvSpPr>
            <a:spLocks noChangeShapeType="1"/>
          </p:cNvSpPr>
          <p:nvPr/>
        </p:nvSpPr>
        <p:spPr bwMode="auto">
          <a:xfrm>
            <a:off x="6553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Line 7"/>
          <p:cNvSpPr>
            <a:spLocks noChangeShapeType="1"/>
          </p:cNvSpPr>
          <p:nvPr/>
        </p:nvSpPr>
        <p:spPr bwMode="auto">
          <a:xfrm flipH="1">
            <a:off x="1143000" y="40386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Line 8"/>
          <p:cNvSpPr>
            <a:spLocks noChangeShapeType="1"/>
          </p:cNvSpPr>
          <p:nvPr/>
        </p:nvSpPr>
        <p:spPr bwMode="auto">
          <a:xfrm flipH="1">
            <a:off x="2971800" y="45720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7219">
                                            <p:txEl>
                                              <p:pRg st="5" end="5"/>
                                            </p:txEl>
                                          </p:spTgt>
                                        </p:tgtEl>
                                        <p:attrNameLst>
                                          <p:attrName>style.visibility</p:attrName>
                                        </p:attrNameLst>
                                      </p:cBhvr>
                                      <p:to>
                                        <p:strVal val="visible"/>
                                      </p:to>
                                    </p:set>
                                    <p:anim calcmode="lin" valueType="num">
                                      <p:cBhvr additive="base">
                                        <p:cTn id="7" dur="20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7219">
                                            <p:txEl>
                                              <p:pRg st="5" end="5"/>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37219">
                                            <p:txEl>
                                              <p:pRg st="6" end="6"/>
                                            </p:txEl>
                                          </p:spTgt>
                                        </p:tgtEl>
                                        <p:attrNameLst>
                                          <p:attrName>style.visibility</p:attrName>
                                        </p:attrNameLst>
                                      </p:cBhvr>
                                      <p:to>
                                        <p:strVal val="visible"/>
                                      </p:to>
                                    </p:set>
                                    <p:anim calcmode="lin" valueType="num">
                                      <p:cBhvr additive="base">
                                        <p:cTn id="11" dur="20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37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304800"/>
            <a:ext cx="8534400" cy="1066800"/>
          </a:xfrm>
          <a:ln w="38100">
            <a:solidFill>
              <a:schemeClr val="hlink"/>
            </a:solidFill>
            <a:miter lim="800000"/>
            <a:headEnd/>
            <a:tailEnd/>
          </a:ln>
        </p:spPr>
        <p:txBody>
          <a:bodyPr/>
          <a:lstStyle/>
          <a:p>
            <a:r>
              <a:rPr lang="en-US" altLang="en-US" sz="3000" b="0" smtClean="0">
                <a:solidFill>
                  <a:schemeClr val="tx1"/>
                </a:solidFill>
              </a:rPr>
              <a:t/>
            </a:r>
            <a:br>
              <a:rPr lang="en-US" altLang="en-US" sz="3000" b="0" smtClean="0">
                <a:solidFill>
                  <a:schemeClr val="tx1"/>
                </a:solidFill>
              </a:rPr>
            </a:br>
            <a:r>
              <a:rPr lang="en-US" altLang="en-US" sz="3200" smtClean="0">
                <a:solidFill>
                  <a:srgbClr val="FF6600"/>
                </a:solidFill>
              </a:rPr>
              <a:t>Solution</a:t>
            </a:r>
            <a:r>
              <a:rPr lang="en-US" altLang="en-US" sz="3200" b="0" smtClean="0">
                <a:solidFill>
                  <a:schemeClr val="tx1"/>
                </a:solidFill>
              </a:rPr>
              <a:t/>
            </a:r>
            <a:br>
              <a:rPr lang="en-US" altLang="en-US" sz="3200" b="0" smtClean="0">
                <a:solidFill>
                  <a:schemeClr val="tx1"/>
                </a:solidFill>
              </a:rPr>
            </a:br>
            <a:endParaRPr lang="en-US" altLang="en-US" smtClean="0">
              <a:solidFill>
                <a:schemeClr val="tx1"/>
              </a:solidFill>
            </a:endParaRPr>
          </a:p>
        </p:txBody>
      </p:sp>
      <p:sp>
        <p:nvSpPr>
          <p:cNvPr id="138243" name="Rectangle 3"/>
          <p:cNvSpPr>
            <a:spLocks noGrp="1" noChangeArrowheads="1"/>
          </p:cNvSpPr>
          <p:nvPr>
            <p:ph type="body" idx="1"/>
          </p:nvPr>
        </p:nvSpPr>
        <p:spPr>
          <a:xfrm>
            <a:off x="381000" y="1524000"/>
            <a:ext cx="8534400" cy="5105400"/>
          </a:xfrm>
          <a:extLst>
            <a:ext uri="{91240B29-F687-4F45-9708-019B960494DF}">
              <a14:hiddenLine xmlns:a14="http://schemas.microsoft.com/office/drawing/2010/main" w="38100" cmpd="sng">
                <a:solidFill>
                  <a:schemeClr val="tx1"/>
                </a:solidFill>
                <a:miter lim="800000"/>
                <a:headEnd/>
                <a:tailEnd/>
              </a14:hiddenLine>
            </a:ext>
          </a:extLst>
        </p:spPr>
        <p:txBody>
          <a:bodyPr/>
          <a:lstStyle/>
          <a:p>
            <a:pPr>
              <a:lnSpc>
                <a:spcPct val="50000"/>
              </a:lnSpc>
              <a:buFontTx/>
              <a:buNone/>
            </a:pPr>
            <a:endParaRPr lang="en-US" altLang="en-US" sz="3200" b="0" smtClean="0"/>
          </a:p>
          <a:p>
            <a:pPr>
              <a:buFontTx/>
              <a:buNone/>
            </a:pPr>
            <a:r>
              <a:rPr lang="en-US" altLang="en-US" sz="3200" b="0" smtClean="0">
                <a:solidFill>
                  <a:schemeClr val="accent1"/>
                </a:solidFill>
              </a:rPr>
              <a:t>Unit plan</a:t>
            </a:r>
            <a:r>
              <a:rPr lang="en-US" altLang="en-US" sz="3200" b="0" smtClean="0"/>
              <a:t>:   days        hr         min       seconds</a:t>
            </a:r>
          </a:p>
          <a:p>
            <a:pPr>
              <a:lnSpc>
                <a:spcPct val="80000"/>
              </a:lnSpc>
              <a:buFontTx/>
              <a:buNone/>
            </a:pPr>
            <a:endParaRPr lang="en-US" altLang="en-US" sz="3200" b="0" smtClean="0"/>
          </a:p>
          <a:p>
            <a:pPr>
              <a:buFontTx/>
              <a:buNone/>
            </a:pPr>
            <a:r>
              <a:rPr lang="en-US" altLang="en-US" sz="3200" b="0" smtClean="0"/>
              <a:t>1.4 day   x   </a:t>
            </a:r>
            <a:r>
              <a:rPr lang="en-US" altLang="en-US" sz="3200" b="0" u="sng" smtClean="0"/>
              <a:t>24 hr</a:t>
            </a:r>
            <a:r>
              <a:rPr lang="en-US" altLang="en-US" sz="3200" b="0" smtClean="0"/>
              <a:t>   x   </a:t>
            </a:r>
            <a:r>
              <a:rPr lang="en-US" altLang="en-US" sz="3200" b="0" u="sng" smtClean="0"/>
              <a:t>60 min</a:t>
            </a:r>
            <a:r>
              <a:rPr lang="en-US" altLang="en-US" sz="3200" b="0" smtClean="0"/>
              <a:t>   x   </a:t>
            </a:r>
            <a:r>
              <a:rPr lang="en-US" altLang="en-US" sz="3200" b="0" u="sng" smtClean="0"/>
              <a:t>60 sec</a:t>
            </a:r>
            <a:endParaRPr lang="en-US" altLang="en-US" sz="3200" smtClean="0"/>
          </a:p>
          <a:p>
            <a:pPr>
              <a:buFontTx/>
              <a:buNone/>
            </a:pPr>
            <a:r>
              <a:rPr lang="en-US" altLang="en-US" sz="3200" b="0" smtClean="0"/>
              <a:t>			    1 day         1 hr	     1 min</a:t>
            </a:r>
          </a:p>
          <a:p>
            <a:pPr>
              <a:lnSpc>
                <a:spcPct val="50000"/>
              </a:lnSpc>
              <a:buFontTx/>
              <a:buNone/>
            </a:pPr>
            <a:r>
              <a:rPr lang="en-US" altLang="en-US" sz="3200" b="0" smtClean="0"/>
              <a:t>	</a:t>
            </a:r>
          </a:p>
          <a:p>
            <a:pPr>
              <a:buFontTx/>
              <a:buNone/>
            </a:pPr>
            <a:r>
              <a:rPr lang="en-US" altLang="en-US" sz="3200" b="0" smtClean="0"/>
              <a:t>					        =  1.2 x 10</a:t>
            </a:r>
            <a:r>
              <a:rPr lang="en-US" altLang="en-US" sz="3200" b="0" baseline="30000" smtClean="0"/>
              <a:t>5 </a:t>
            </a:r>
            <a:r>
              <a:rPr lang="en-US" altLang="en-US" sz="3200" b="0" smtClean="0"/>
              <a:t>sec</a:t>
            </a:r>
          </a:p>
        </p:txBody>
      </p:sp>
      <p:sp>
        <p:nvSpPr>
          <p:cNvPr id="55300" name="Line 4"/>
          <p:cNvSpPr>
            <a:spLocks noChangeShapeType="1"/>
          </p:cNvSpPr>
          <p:nvPr/>
        </p:nvSpPr>
        <p:spPr bwMode="auto">
          <a:xfrm>
            <a:off x="35814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5" name="Line 5"/>
          <p:cNvSpPr>
            <a:spLocks noChangeShapeType="1"/>
          </p:cNvSpPr>
          <p:nvPr/>
        </p:nvSpPr>
        <p:spPr bwMode="auto">
          <a:xfrm flipH="1">
            <a:off x="1143000" y="3048000"/>
            <a:ext cx="685800" cy="533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6" name="Line 6"/>
          <p:cNvSpPr>
            <a:spLocks noChangeShapeType="1"/>
          </p:cNvSpPr>
          <p:nvPr/>
        </p:nvSpPr>
        <p:spPr bwMode="auto">
          <a:xfrm flipH="1">
            <a:off x="3276600" y="3048000"/>
            <a:ext cx="3810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7" name="Line 7"/>
          <p:cNvSpPr>
            <a:spLocks noChangeShapeType="1"/>
          </p:cNvSpPr>
          <p:nvPr/>
        </p:nvSpPr>
        <p:spPr bwMode="auto">
          <a:xfrm flipH="1">
            <a:off x="5029200" y="3048000"/>
            <a:ext cx="7620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8" name="Line 8"/>
          <p:cNvSpPr>
            <a:spLocks noChangeShapeType="1"/>
          </p:cNvSpPr>
          <p:nvPr/>
        </p:nvSpPr>
        <p:spPr bwMode="auto">
          <a:xfrm flipH="1">
            <a:off x="3200400" y="3657600"/>
            <a:ext cx="533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9" name="Line 9"/>
          <p:cNvSpPr>
            <a:spLocks noChangeShapeType="1"/>
          </p:cNvSpPr>
          <p:nvPr/>
        </p:nvSpPr>
        <p:spPr bwMode="auto">
          <a:xfrm flipH="1">
            <a:off x="7010400" y="36576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0" name="Line 10"/>
          <p:cNvSpPr>
            <a:spLocks noChangeShapeType="1"/>
          </p:cNvSpPr>
          <p:nvPr/>
        </p:nvSpPr>
        <p:spPr bwMode="auto">
          <a:xfrm flipH="1">
            <a:off x="5029200" y="3657600"/>
            <a:ext cx="533400" cy="3810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7" name="Line 11"/>
          <p:cNvSpPr>
            <a:spLocks noChangeShapeType="1"/>
          </p:cNvSpPr>
          <p:nvPr/>
        </p:nvSpPr>
        <p:spPr bwMode="auto">
          <a:xfrm>
            <a:off x="48768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8" name="Line 12"/>
          <p:cNvSpPr>
            <a:spLocks noChangeShapeType="1"/>
          </p:cNvSpPr>
          <p:nvPr/>
        </p:nvSpPr>
        <p:spPr bwMode="auto">
          <a:xfrm>
            <a:off x="6477000" y="2133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824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38245"/>
                                        </p:tgtEl>
                                        <p:attrNameLst>
                                          <p:attrName>style.visibility</p:attrName>
                                        </p:attrNameLst>
                                      </p:cBhvr>
                                      <p:to>
                                        <p:strVal val="visible"/>
                                      </p:to>
                                    </p:set>
                                    <p:animEffect transition="in" filter="wipe(down)">
                                      <p:cBhvr>
                                        <p:cTn id="13" dur="500"/>
                                        <p:tgtEl>
                                          <p:spTgt spid="138245"/>
                                        </p:tgtEl>
                                      </p:cBhvr>
                                    </p:animEffect>
                                  </p:childTnLst>
                                </p:cTn>
                              </p:par>
                              <p:par>
                                <p:cTn id="14" presetID="22" presetClass="entr" presetSubtype="4" fill="hold" nodeType="withEffect">
                                  <p:stCondLst>
                                    <p:cond delay="0"/>
                                  </p:stCondLst>
                                  <p:childTnLst>
                                    <p:set>
                                      <p:cBhvr>
                                        <p:cTn id="15" dur="1" fill="hold">
                                          <p:stCondLst>
                                            <p:cond delay="0"/>
                                          </p:stCondLst>
                                        </p:cTn>
                                        <p:tgtEl>
                                          <p:spTgt spid="138248"/>
                                        </p:tgtEl>
                                        <p:attrNameLst>
                                          <p:attrName>style.visibility</p:attrName>
                                        </p:attrNameLst>
                                      </p:cBhvr>
                                      <p:to>
                                        <p:strVal val="visible"/>
                                      </p:to>
                                    </p:set>
                                    <p:animEffect transition="in" filter="wipe(down)">
                                      <p:cBhvr>
                                        <p:cTn id="16" dur="500"/>
                                        <p:tgtEl>
                                          <p:spTgt spid="1382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38246"/>
                                        </p:tgtEl>
                                        <p:attrNameLst>
                                          <p:attrName>style.visibility</p:attrName>
                                        </p:attrNameLst>
                                      </p:cBhvr>
                                      <p:to>
                                        <p:strVal val="visible"/>
                                      </p:to>
                                    </p:set>
                                    <p:animEffect transition="in" filter="wipe(down)">
                                      <p:cBhvr>
                                        <p:cTn id="21" dur="500"/>
                                        <p:tgtEl>
                                          <p:spTgt spid="138246"/>
                                        </p:tgtEl>
                                      </p:cBhvr>
                                    </p:animEffect>
                                  </p:childTnLst>
                                </p:cTn>
                              </p:par>
                              <p:par>
                                <p:cTn id="22" presetID="22" presetClass="entr" presetSubtype="4" fill="hold" nodeType="withEffect">
                                  <p:stCondLst>
                                    <p:cond delay="0"/>
                                  </p:stCondLst>
                                  <p:childTnLst>
                                    <p:set>
                                      <p:cBhvr>
                                        <p:cTn id="23" dur="1" fill="hold">
                                          <p:stCondLst>
                                            <p:cond delay="0"/>
                                          </p:stCondLst>
                                        </p:cTn>
                                        <p:tgtEl>
                                          <p:spTgt spid="138250"/>
                                        </p:tgtEl>
                                        <p:attrNameLst>
                                          <p:attrName>style.visibility</p:attrName>
                                        </p:attrNameLst>
                                      </p:cBhvr>
                                      <p:to>
                                        <p:strVal val="visible"/>
                                      </p:to>
                                    </p:set>
                                    <p:animEffect transition="in" filter="wipe(down)">
                                      <p:cBhvr>
                                        <p:cTn id="24" dur="500"/>
                                        <p:tgtEl>
                                          <p:spTgt spid="1382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38247"/>
                                        </p:tgtEl>
                                        <p:attrNameLst>
                                          <p:attrName>style.visibility</p:attrName>
                                        </p:attrNameLst>
                                      </p:cBhvr>
                                      <p:to>
                                        <p:strVal val="visible"/>
                                      </p:to>
                                    </p:set>
                                    <p:animEffect transition="in" filter="wipe(down)">
                                      <p:cBhvr>
                                        <p:cTn id="29" dur="500"/>
                                        <p:tgtEl>
                                          <p:spTgt spid="138247"/>
                                        </p:tgtEl>
                                      </p:cBhvr>
                                    </p:animEffect>
                                  </p:childTnLst>
                                </p:cTn>
                              </p:par>
                              <p:par>
                                <p:cTn id="30" presetID="22" presetClass="entr" presetSubtype="4" fill="hold" nodeType="withEffect">
                                  <p:stCondLst>
                                    <p:cond delay="0"/>
                                  </p:stCondLst>
                                  <p:childTnLst>
                                    <p:set>
                                      <p:cBhvr>
                                        <p:cTn id="31" dur="1" fill="hold">
                                          <p:stCondLst>
                                            <p:cond delay="0"/>
                                          </p:stCondLst>
                                        </p:cTn>
                                        <p:tgtEl>
                                          <p:spTgt spid="138249"/>
                                        </p:tgtEl>
                                        <p:attrNameLst>
                                          <p:attrName>style.visibility</p:attrName>
                                        </p:attrNameLst>
                                      </p:cBhvr>
                                      <p:to>
                                        <p:strVal val="visible"/>
                                      </p:to>
                                    </p:set>
                                    <p:animEffect transition="in" filter="wipe(down)">
                                      <p:cBhvr>
                                        <p:cTn id="32" dur="500"/>
                                        <p:tgtEl>
                                          <p:spTgt spid="1382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ln w="38100">
            <a:solidFill>
              <a:schemeClr val="hlink"/>
            </a:solidFill>
            <a:miter lim="800000"/>
            <a:headEnd/>
            <a:tailEnd/>
          </a:ln>
        </p:spPr>
        <p:txBody>
          <a:bodyPr/>
          <a:lstStyle/>
          <a:p>
            <a:r>
              <a:rPr lang="en-US" altLang="en-US" sz="3200" smtClean="0">
                <a:solidFill>
                  <a:srgbClr val="FF6600"/>
                </a:solidFill>
                <a:latin typeface="Comic Sans MS" panose="030F0702030302020204" pitchFamily="66" charset="0"/>
              </a:rPr>
              <a:t>Wait a minute!</a:t>
            </a:r>
            <a:endParaRPr lang="en-US" altLang="en-US" smtClean="0">
              <a:solidFill>
                <a:srgbClr val="FF6600"/>
              </a:solidFill>
              <a:latin typeface="Comic Sans MS" panose="030F0702030302020204" pitchFamily="66" charset="0"/>
            </a:endParaRPr>
          </a:p>
        </p:txBody>
      </p:sp>
      <p:sp>
        <p:nvSpPr>
          <p:cNvPr id="139267" name="Rectangle 3"/>
          <p:cNvSpPr>
            <a:spLocks noGrp="1" noChangeArrowheads="1"/>
          </p:cNvSpPr>
          <p:nvPr>
            <p:ph type="body" idx="1"/>
          </p:nvPr>
        </p:nvSpPr>
        <p:spPr>
          <a:xfrm>
            <a:off x="381000" y="1981200"/>
            <a:ext cx="8458200" cy="4114800"/>
          </a:xfrm>
        </p:spPr>
        <p:txBody>
          <a:bodyPr/>
          <a:lstStyle/>
          <a:p>
            <a:pPr>
              <a:buFontTx/>
              <a:buNone/>
              <a:defRPr/>
            </a:pPr>
            <a:r>
              <a:rPr lang="en-US" sz="3200" smtClean="0">
                <a:solidFill>
                  <a:srgbClr val="FCFEB9"/>
                </a:solidFill>
                <a:effectLst>
                  <a:outerShdw blurRad="38100" dist="38100" dir="2700000" algn="tl">
                    <a:srgbClr val="000000"/>
                  </a:outerShdw>
                </a:effectLst>
              </a:rPr>
              <a:t>What is </a:t>
            </a:r>
            <a:r>
              <a:rPr lang="en-US" sz="3200" i="1" smtClean="0">
                <a:solidFill>
                  <a:srgbClr val="00279F"/>
                </a:solidFill>
                <a:effectLst>
                  <a:outerShdw blurRad="38100" dist="38100" dir="2700000" algn="tl">
                    <a:srgbClr val="000000"/>
                  </a:outerShdw>
                </a:effectLst>
              </a:rPr>
              <a:t>wrong</a:t>
            </a:r>
            <a:r>
              <a:rPr lang="en-US" sz="3200" smtClean="0">
                <a:solidFill>
                  <a:srgbClr val="FCFEB9"/>
                </a:solidFill>
                <a:effectLst>
                  <a:outerShdw blurRad="38100" dist="38100" dir="2700000" algn="tl">
                    <a:srgbClr val="000000"/>
                  </a:outerShdw>
                </a:effectLst>
              </a:rPr>
              <a:t> with the following setup?</a:t>
            </a:r>
            <a:br>
              <a:rPr lang="en-US" sz="3200" smtClean="0">
                <a:solidFill>
                  <a:srgbClr val="FCFEB9"/>
                </a:solidFill>
                <a:effectLst>
                  <a:outerShdw blurRad="38100" dist="38100" dir="2700000" algn="tl">
                    <a:srgbClr val="000000"/>
                  </a:outerShdw>
                </a:effectLst>
              </a:rPr>
            </a:br>
            <a:endParaRPr lang="en-US" sz="3200" smtClean="0">
              <a:solidFill>
                <a:srgbClr val="FCFEB9"/>
              </a:solidFill>
              <a:effectLst>
                <a:outerShdw blurRad="38100" dist="38100" dir="2700000" algn="tl">
                  <a:srgbClr val="000000"/>
                </a:outerShdw>
              </a:effectLst>
            </a:endParaRPr>
          </a:p>
          <a:p>
            <a:pPr>
              <a:buFontTx/>
              <a:buNone/>
              <a:defRPr/>
            </a:pPr>
            <a:r>
              <a:rPr lang="en-US" sz="3200" b="0" smtClean="0">
                <a:solidFill>
                  <a:srgbClr val="FCFEB9"/>
                </a:solidFill>
                <a:effectLst>
                  <a:outerShdw blurRad="38100" dist="38100" dir="2700000" algn="tl">
                    <a:srgbClr val="000000"/>
                  </a:outerShdw>
                </a:effectLst>
              </a:rPr>
              <a:t>1.4 day     x   </a:t>
            </a:r>
            <a:r>
              <a:rPr lang="en-US" sz="3200" b="0" u="sng" smtClean="0">
                <a:solidFill>
                  <a:srgbClr val="FCFEB9"/>
                </a:solidFill>
                <a:effectLst>
                  <a:outerShdw blurRad="38100" dist="38100" dir="2700000" algn="tl">
                    <a:srgbClr val="000000"/>
                  </a:outerShdw>
                </a:effectLst>
              </a:rPr>
              <a:t>1 day  </a:t>
            </a:r>
            <a:r>
              <a:rPr lang="en-US" sz="3200" b="0" smtClean="0">
                <a:solidFill>
                  <a:srgbClr val="FCFEB9"/>
                </a:solidFill>
                <a:effectLst>
                  <a:outerShdw blurRad="38100" dist="38100" dir="2700000" algn="tl">
                    <a:srgbClr val="000000"/>
                  </a:outerShdw>
                </a:effectLst>
              </a:rPr>
              <a:t>   x   </a:t>
            </a:r>
            <a:r>
              <a:rPr lang="en-US" sz="3200" b="0" u="sng" smtClean="0">
                <a:solidFill>
                  <a:srgbClr val="FCFEB9"/>
                </a:solidFill>
                <a:effectLst>
                  <a:outerShdw blurRad="38100" dist="38100" dir="2700000" algn="tl">
                    <a:srgbClr val="000000"/>
                  </a:outerShdw>
                </a:effectLst>
              </a:rPr>
              <a:t>  60 min </a:t>
            </a:r>
            <a:r>
              <a:rPr lang="en-US" sz="3200" b="0" smtClean="0">
                <a:solidFill>
                  <a:srgbClr val="FCFEB9"/>
                </a:solidFill>
                <a:effectLst>
                  <a:outerShdw blurRad="38100" dist="38100" dir="2700000" algn="tl">
                    <a:srgbClr val="000000"/>
                  </a:outerShdw>
                </a:effectLst>
              </a:rPr>
              <a:t>   x </a:t>
            </a:r>
            <a:r>
              <a:rPr lang="en-US" sz="3200" b="0" u="sng" smtClean="0">
                <a:solidFill>
                  <a:srgbClr val="FCFEB9"/>
                </a:solidFill>
                <a:effectLst>
                  <a:outerShdw blurRad="38100" dist="38100" dir="2700000" algn="tl">
                    <a:srgbClr val="000000"/>
                  </a:outerShdw>
                </a:effectLst>
              </a:rPr>
              <a:t> 60 sec</a:t>
            </a:r>
          </a:p>
          <a:p>
            <a:pPr>
              <a:buFontTx/>
              <a:buNone/>
              <a:defRPr/>
            </a:pPr>
            <a:r>
              <a:rPr lang="en-US" sz="3200" b="0" smtClean="0">
                <a:solidFill>
                  <a:srgbClr val="FCFEB9"/>
                </a:solidFill>
                <a:effectLst>
                  <a:outerShdw blurRad="38100" dist="38100" dir="2700000" algn="tl">
                    <a:srgbClr val="000000"/>
                  </a:outerShdw>
                </a:effectLst>
              </a:rPr>
              <a:t>                       24 hr             1 hr           1 min</a:t>
            </a:r>
          </a:p>
          <a:p>
            <a:pPr>
              <a:buFontTx/>
              <a:buNone/>
              <a:defRPr/>
            </a:pPr>
            <a:endParaRPr lang="en-US" sz="3200" b="0" smtClean="0">
              <a:solidFill>
                <a:srgbClr val="FCFEB9"/>
              </a:solidFill>
              <a:effectLst>
                <a:outerShdw blurRad="38100" dist="38100" dir="2700000" algn="tl">
                  <a:srgbClr val="000000"/>
                </a:outerShdw>
              </a:effectLst>
            </a:endParaRPr>
          </a:p>
          <a:p>
            <a:pPr>
              <a:defRPr/>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n-US" dirty="0" smtClean="0">
                <a:solidFill>
                  <a:srgbClr val="FF6600"/>
                </a:solidFill>
                <a:effectLst>
                  <a:outerShdw blurRad="38100" dist="38100" dir="2700000" algn="tl">
                    <a:srgbClr val="000000"/>
                  </a:outerShdw>
                </a:effectLst>
                <a:latin typeface="Comic Sans MS" pitchFamily="66" charset="0"/>
              </a:rPr>
              <a:t>Imperial and Metric Conversions</a:t>
            </a:r>
          </a:p>
        </p:txBody>
      </p:sp>
      <p:sp>
        <p:nvSpPr>
          <p:cNvPr id="148483" name="Rectangle 3"/>
          <p:cNvSpPr>
            <a:spLocks noGrp="1" noChangeArrowheads="1"/>
          </p:cNvSpPr>
          <p:nvPr>
            <p:ph type="body" idx="1"/>
          </p:nvPr>
        </p:nvSpPr>
        <p:spPr/>
        <p:txBody>
          <a:bodyPr/>
          <a:lstStyle/>
          <a:p>
            <a:pPr>
              <a:defRPr/>
            </a:pPr>
            <a:r>
              <a:rPr lang="en-US" sz="3200" smtClean="0">
                <a:solidFill>
                  <a:srgbClr val="FCFEB9"/>
                </a:solidFill>
                <a:effectLst>
                  <a:outerShdw blurRad="38100" dist="38100" dir="2700000" algn="tl">
                    <a:srgbClr val="000000"/>
                  </a:outerShdw>
                </a:effectLst>
              </a:rPr>
              <a:t>If you know ONE conversion for each type of measurement, you can convert anything!</a:t>
            </a:r>
          </a:p>
          <a:p>
            <a:pPr>
              <a:defRPr/>
            </a:pPr>
            <a:r>
              <a:rPr lang="en-US" sz="3200" smtClean="0">
                <a:solidFill>
                  <a:srgbClr val="FCFEB9"/>
                </a:solidFill>
                <a:effectLst>
                  <a:outerShdw blurRad="38100" dist="38100" dir="2700000" algn="tl">
                    <a:srgbClr val="000000"/>
                  </a:outerShdw>
                </a:effectLst>
              </a:rPr>
              <a:t>You must </a:t>
            </a:r>
            <a:r>
              <a:rPr lang="en-US" sz="3200" smtClean="0">
                <a:solidFill>
                  <a:srgbClr val="FFFF00"/>
                </a:solidFill>
                <a:effectLst>
                  <a:outerShdw blurRad="38100" dist="38100" dir="2700000" algn="tl">
                    <a:srgbClr val="000000"/>
                  </a:outerShdw>
                </a:effectLst>
              </a:rPr>
              <a:t>memorize</a:t>
            </a:r>
            <a:r>
              <a:rPr lang="en-US" sz="3200" smtClean="0">
                <a:solidFill>
                  <a:srgbClr val="FCFEB9"/>
                </a:solidFill>
                <a:effectLst>
                  <a:outerShdw blurRad="38100" dist="38100" dir="2700000" algn="tl">
                    <a:srgbClr val="000000"/>
                  </a:outerShdw>
                </a:effectLst>
              </a:rPr>
              <a:t> and use these conversions:</a:t>
            </a:r>
          </a:p>
          <a:p>
            <a:pPr lvl="1">
              <a:defRPr/>
            </a:pPr>
            <a:r>
              <a:rPr lang="en-US" sz="3200" smtClean="0">
                <a:solidFill>
                  <a:srgbClr val="FCFEB9"/>
                </a:solidFill>
                <a:effectLst>
                  <a:outerShdw blurRad="38100" dist="38100" dir="2700000" algn="tl">
                    <a:srgbClr val="000000"/>
                  </a:outerShdw>
                </a:effectLst>
              </a:rPr>
              <a:t>Mass:  454 grams  = 1 pound</a:t>
            </a:r>
          </a:p>
          <a:p>
            <a:pPr lvl="1">
              <a:defRPr/>
            </a:pPr>
            <a:r>
              <a:rPr lang="en-US" sz="3200" smtClean="0">
                <a:solidFill>
                  <a:srgbClr val="FCFEB9"/>
                </a:solidFill>
                <a:effectLst>
                  <a:outerShdw blurRad="38100" dist="38100" dir="2700000" algn="tl">
                    <a:srgbClr val="000000"/>
                  </a:outerShdw>
                </a:effectLst>
              </a:rPr>
              <a:t>Length:     2.54 cm = 1 inch</a:t>
            </a:r>
          </a:p>
          <a:p>
            <a:pPr lvl="1">
              <a:defRPr/>
            </a:pPr>
            <a:r>
              <a:rPr lang="en-US" sz="3200" smtClean="0">
                <a:solidFill>
                  <a:srgbClr val="FCFEB9"/>
                </a:solidFill>
                <a:effectLst>
                  <a:outerShdw blurRad="38100" dist="38100" dir="2700000" algn="tl">
                    <a:srgbClr val="000000"/>
                  </a:outerShdw>
                </a:effectLst>
              </a:rPr>
              <a:t>Volume:     0.946 L = 1 quart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304800"/>
            <a:ext cx="8458200" cy="1066800"/>
          </a:xfrm>
          <a:ln w="38100">
            <a:solidFill>
              <a:schemeClr val="hlink"/>
            </a:solidFill>
            <a:miter lim="800000"/>
            <a:headEnd/>
            <a:tailEnd/>
          </a:ln>
        </p:spPr>
        <p:txBody>
          <a:bodyPr/>
          <a:lstStyle/>
          <a:p>
            <a:pPr>
              <a:defRPr/>
            </a:pPr>
            <a:r>
              <a:rPr lang="en-US" sz="3200" b="0" smtClean="0"/>
              <a:t/>
            </a:r>
            <a:br>
              <a:rPr lang="en-US" sz="3200" b="0" smtClean="0"/>
            </a:b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smtClean="0">
                <a:solidFill>
                  <a:srgbClr val="FF6600"/>
                </a:solidFill>
                <a:latin typeface="Comic Sans MS" pitchFamily="66" charset="0"/>
              </a:rPr>
              <a:t/>
            </a:r>
            <a:br>
              <a:rPr lang="en-US" sz="3200" smtClean="0">
                <a:solidFill>
                  <a:srgbClr val="FF6600"/>
                </a:solidFill>
                <a:latin typeface="Comic Sans MS" pitchFamily="66" charset="0"/>
              </a:rPr>
            </a:br>
            <a:r>
              <a:rPr lang="en-US" sz="3200" b="0" smtClean="0"/>
              <a:t> </a:t>
            </a:r>
            <a:endParaRPr lang="en-US" sz="2400" b="0" smtClean="0"/>
          </a:p>
        </p:txBody>
      </p:sp>
      <p:sp>
        <p:nvSpPr>
          <p:cNvPr id="141315" name="Rectangle 3"/>
          <p:cNvSpPr>
            <a:spLocks noGrp="1" noChangeArrowheads="1"/>
          </p:cNvSpPr>
          <p:nvPr>
            <p:ph type="body" idx="1"/>
          </p:nvPr>
        </p:nvSpPr>
        <p:spPr>
          <a:xfrm>
            <a:off x="304800" y="1447800"/>
            <a:ext cx="8534400" cy="5181600"/>
          </a:xfrm>
        </p:spPr>
        <p:txBody>
          <a:bodyPr/>
          <a:lstStyle/>
          <a:p>
            <a:pPr>
              <a:buFontTx/>
              <a:buNone/>
              <a:defRPr/>
            </a:pPr>
            <a:r>
              <a:rPr lang="en-US" sz="3200" smtClean="0">
                <a:effectLst>
                  <a:outerShdw blurRad="38100" dist="38100" dir="2700000" algn="tl">
                    <a:srgbClr val="FFFFFF"/>
                  </a:outerShdw>
                </a:effectLst>
              </a:rPr>
              <a:t>	</a:t>
            </a:r>
            <a:r>
              <a:rPr lang="en-US" sz="3200" smtClean="0">
                <a:solidFill>
                  <a:srgbClr val="F8F8F8"/>
                </a:solidFill>
                <a:effectLst>
                  <a:outerShdw blurRad="38100" dist="38100" dir="2700000" algn="tl">
                    <a:srgbClr val="000000"/>
                  </a:outerShdw>
                </a:effectLst>
              </a:rPr>
              <a:t>An adult human has 4.65 L of blood.  How many gallons of blood is that?</a:t>
            </a:r>
            <a:br>
              <a:rPr lang="en-US" sz="3200" smtClean="0">
                <a:solidFill>
                  <a:srgbClr val="F8F8F8"/>
                </a:solidFill>
                <a:effectLst>
                  <a:outerShdw blurRad="38100" dist="38100" dir="2700000" algn="tl">
                    <a:srgbClr val="000000"/>
                  </a:outerShdw>
                </a:effectLst>
              </a:rPr>
            </a:br>
            <a:endParaRPr lang="en-US" sz="3200" smtClean="0">
              <a:solidFill>
                <a:srgbClr val="F8F8F8"/>
              </a:solidFill>
              <a:effectLst>
                <a:outerShdw blurRad="38100" dist="38100" dir="2700000" algn="tl">
                  <a:srgbClr val="000000"/>
                </a:outerShdw>
              </a:effectLst>
            </a:endParaRPr>
          </a:p>
          <a:p>
            <a:pPr>
              <a:buFontTx/>
              <a:buNone/>
              <a:defRPr/>
            </a:pPr>
            <a:r>
              <a:rPr lang="en-US" sz="3200" b="0" smtClean="0"/>
              <a:t>    </a:t>
            </a:r>
            <a:r>
              <a:rPr lang="en-US" sz="3200" smtClean="0">
                <a:solidFill>
                  <a:schemeClr val="accent1"/>
                </a:solidFill>
              </a:rPr>
              <a:t>Unit plan</a:t>
            </a:r>
            <a:r>
              <a:rPr lang="en-US" sz="3200" smtClean="0"/>
              <a:t>:</a:t>
            </a:r>
            <a:r>
              <a:rPr lang="en-US" sz="3200" b="0" smtClean="0"/>
              <a:t>  </a:t>
            </a:r>
            <a:r>
              <a:rPr lang="en-US" sz="3200" smtClean="0"/>
              <a:t>L               qt          	   gallon</a:t>
            </a:r>
          </a:p>
          <a:p>
            <a:pPr>
              <a:lnSpc>
                <a:spcPct val="80000"/>
              </a:lnSpc>
              <a:buFontTx/>
              <a:buNone/>
              <a:defRPr/>
            </a:pPr>
            <a:endParaRPr lang="en-US" sz="3200" smtClean="0"/>
          </a:p>
          <a:p>
            <a:pPr>
              <a:buFontTx/>
              <a:buNone/>
              <a:defRPr/>
            </a:pPr>
            <a:r>
              <a:rPr lang="en-US" sz="3200" b="0" smtClean="0">
                <a:solidFill>
                  <a:schemeClr val="accent1"/>
                </a:solidFill>
              </a:rPr>
              <a:t>	</a:t>
            </a:r>
            <a:r>
              <a:rPr lang="en-US" sz="3200" smtClean="0">
                <a:solidFill>
                  <a:schemeClr val="accent1"/>
                </a:solidFill>
              </a:rPr>
              <a:t>Equalities:</a:t>
            </a:r>
            <a:r>
              <a:rPr lang="en-US" sz="3200" b="0" smtClean="0"/>
              <a:t>	</a:t>
            </a:r>
            <a:r>
              <a:rPr lang="en-US" sz="3200" smtClean="0"/>
              <a:t>1 quart = 0.946 L </a:t>
            </a:r>
          </a:p>
          <a:p>
            <a:pPr>
              <a:buFontTx/>
              <a:buNone/>
              <a:defRPr/>
            </a:pPr>
            <a:r>
              <a:rPr lang="en-US" sz="3200" smtClean="0"/>
              <a:t>			 	1 gallon = 4 quarts</a:t>
            </a:r>
            <a:r>
              <a:rPr lang="en-US" sz="3200" b="0" smtClean="0"/>
              <a:t> </a:t>
            </a:r>
          </a:p>
          <a:p>
            <a:pPr>
              <a:lnSpc>
                <a:spcPct val="30000"/>
              </a:lnSpc>
              <a:buFontTx/>
              <a:buNone/>
              <a:defRPr/>
            </a:pPr>
            <a:endParaRPr lang="en-US" sz="3200" b="0" smtClean="0"/>
          </a:p>
          <a:p>
            <a:pPr>
              <a:buFontTx/>
              <a:buNone/>
              <a:defRPr/>
            </a:pPr>
            <a:r>
              <a:rPr lang="en-US" sz="3200" b="0" smtClean="0">
                <a:solidFill>
                  <a:schemeClr val="accent1"/>
                </a:solidFill>
              </a:rPr>
              <a:t>	</a:t>
            </a:r>
            <a:r>
              <a:rPr lang="en-US" sz="3200" smtClean="0">
                <a:solidFill>
                  <a:schemeClr val="accent1"/>
                </a:solidFill>
              </a:rPr>
              <a:t>Your Setup:</a:t>
            </a:r>
            <a:r>
              <a:rPr lang="en-US" sz="3200" b="0" smtClean="0">
                <a:solidFill>
                  <a:schemeClr val="accent1"/>
                </a:solidFill>
              </a:rPr>
              <a:t>   </a:t>
            </a:r>
          </a:p>
          <a:p>
            <a:pPr>
              <a:buFontTx/>
              <a:buNone/>
              <a:defRPr/>
            </a:pPr>
            <a:endParaRPr lang="en-US" sz="3200" b="0" smtClean="0"/>
          </a:p>
        </p:txBody>
      </p:sp>
      <p:sp>
        <p:nvSpPr>
          <p:cNvPr id="58372" name="Line 4"/>
          <p:cNvSpPr>
            <a:spLocks noChangeShapeType="1"/>
          </p:cNvSpPr>
          <p:nvPr/>
        </p:nvSpPr>
        <p:spPr bwMode="auto">
          <a:xfrm>
            <a:off x="35814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Line 5"/>
          <p:cNvSpPr>
            <a:spLocks noChangeShapeType="1"/>
          </p:cNvSpPr>
          <p:nvPr/>
        </p:nvSpPr>
        <p:spPr bwMode="auto">
          <a:xfrm>
            <a:off x="57912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8374" name="Object 6"/>
          <p:cNvGraphicFramePr>
            <a:graphicFrameLocks noChangeAspect="1"/>
          </p:cNvGraphicFramePr>
          <p:nvPr/>
        </p:nvGraphicFramePr>
        <p:xfrm>
          <a:off x="7239000" y="4343400"/>
          <a:ext cx="1408113" cy="1905000"/>
        </p:xfrm>
        <a:graphic>
          <a:graphicData uri="http://schemas.openxmlformats.org/presentationml/2006/ole">
            <mc:AlternateContent xmlns:mc="http://schemas.openxmlformats.org/markup-compatibility/2006">
              <mc:Choice xmlns:v="urn:schemas-microsoft-com:vml" Requires="v">
                <p:oleObj spid="_x0000_s58376" name="Clip" r:id="rId3" imgW="2614613" imgH="3535363" progId="MS_ClipArt_Gallery.2">
                  <p:embed/>
                </p:oleObj>
              </mc:Choice>
              <mc:Fallback>
                <p:oleObj name="Clip" r:id="rId3" imgW="2614613" imgH="3535363"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343400"/>
                        <a:ext cx="1408113"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81000" y="304800"/>
            <a:ext cx="8458200" cy="10668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Solution</a:t>
            </a:r>
            <a:endParaRPr lang="en-US" sz="2400" b="0" smtClean="0">
              <a:solidFill>
                <a:srgbClr val="FF6600"/>
              </a:solidFill>
              <a:effectLst>
                <a:outerShdw blurRad="38100" dist="38100" dir="2700000" algn="tl">
                  <a:srgbClr val="000000"/>
                </a:outerShdw>
              </a:effectLst>
            </a:endParaRPr>
          </a:p>
        </p:txBody>
      </p:sp>
      <p:sp>
        <p:nvSpPr>
          <p:cNvPr id="142339" name="Rectangle 3"/>
          <p:cNvSpPr>
            <a:spLocks noGrp="1" noChangeArrowheads="1"/>
          </p:cNvSpPr>
          <p:nvPr>
            <p:ph type="body" idx="1"/>
          </p:nvPr>
        </p:nvSpPr>
        <p:spPr>
          <a:xfrm>
            <a:off x="304800" y="1828800"/>
            <a:ext cx="8839200" cy="4800600"/>
          </a:xfrm>
        </p:spPr>
        <p:txBody>
          <a:bodyPr/>
          <a:lstStyle/>
          <a:p>
            <a:pPr>
              <a:buFontTx/>
              <a:buNone/>
              <a:defRPr/>
            </a:pPr>
            <a:r>
              <a:rPr lang="en-US" sz="3200" smtClean="0">
                <a:solidFill>
                  <a:schemeClr val="accent1"/>
                </a:solidFill>
                <a:effectLst>
                  <a:outerShdw blurRad="38100" dist="38100" dir="2700000" algn="tl">
                    <a:srgbClr val="000000"/>
                  </a:outerShdw>
                </a:effectLst>
              </a:rPr>
              <a:t>Unit plan</a:t>
            </a:r>
            <a:r>
              <a:rPr lang="en-US" sz="3200" smtClean="0">
                <a:effectLst>
                  <a:outerShdw blurRad="38100" dist="38100" dir="2700000" algn="tl">
                    <a:srgbClr val="FFFFFF"/>
                  </a:outerShdw>
                </a:effectLst>
              </a:rPr>
              <a:t>:	 L               qt            gallon</a:t>
            </a:r>
          </a:p>
          <a:p>
            <a:pPr>
              <a:lnSpc>
                <a:spcPct val="80000"/>
              </a:lnSpc>
              <a:buFontTx/>
              <a:buNone/>
              <a:defRPr/>
            </a:pPr>
            <a:endParaRPr lang="en-US" sz="3200" smtClean="0">
              <a:effectLst>
                <a:outerShdw blurRad="38100" dist="38100" dir="2700000" algn="tl">
                  <a:srgbClr val="FFFFFF"/>
                </a:outerShdw>
              </a:effectLst>
            </a:endParaRPr>
          </a:p>
          <a:p>
            <a:pPr>
              <a:buFontTx/>
              <a:buNone/>
              <a:defRPr/>
            </a:pPr>
            <a:r>
              <a:rPr lang="en-US" sz="3200" smtClean="0">
                <a:solidFill>
                  <a:schemeClr val="accent1"/>
                </a:solidFill>
                <a:effectLst>
                  <a:outerShdw blurRad="38100" dist="38100" dir="2700000" algn="tl">
                    <a:srgbClr val="000000"/>
                  </a:outerShdw>
                </a:effectLst>
              </a:rPr>
              <a:t>Setup:   </a:t>
            </a:r>
          </a:p>
          <a:p>
            <a:pPr>
              <a:buFontTx/>
              <a:buNone/>
              <a:defRPr/>
            </a:pPr>
            <a:r>
              <a:rPr lang="en-US" sz="3200" smtClean="0">
                <a:effectLst>
                  <a:outerShdw blurRad="38100" dist="38100" dir="2700000" algn="tl">
                    <a:srgbClr val="FFFFFF"/>
                  </a:outerShdw>
                </a:effectLst>
              </a:rPr>
              <a:t>4.65 L   x      </a:t>
            </a:r>
            <a:r>
              <a:rPr lang="en-US" sz="3200" u="sng" smtClean="0">
                <a:effectLst>
                  <a:outerShdw blurRad="38100" dist="38100" dir="2700000" algn="tl">
                    <a:srgbClr val="FFFFFF"/>
                  </a:outerShdw>
                </a:effectLst>
              </a:rPr>
              <a:t>1  qt   </a:t>
            </a:r>
            <a:r>
              <a:rPr lang="en-US" sz="3200" smtClean="0">
                <a:effectLst>
                  <a:outerShdw blurRad="38100" dist="38100" dir="2700000" algn="tl">
                    <a:srgbClr val="FFFFFF"/>
                  </a:outerShdw>
                </a:effectLst>
              </a:rPr>
              <a:t>    x   </a:t>
            </a:r>
            <a:r>
              <a:rPr lang="en-US" sz="3200" u="sng" smtClean="0">
                <a:effectLst>
                  <a:outerShdw blurRad="38100" dist="38100" dir="2700000" algn="tl">
                    <a:srgbClr val="FFFFFF"/>
                  </a:outerShdw>
                </a:effectLst>
              </a:rPr>
              <a:t>1 gal   </a:t>
            </a:r>
            <a:r>
              <a:rPr lang="en-US" sz="3200" smtClean="0">
                <a:effectLst>
                  <a:outerShdw blurRad="38100" dist="38100" dir="2700000" algn="tl">
                    <a:srgbClr val="FFFFFF"/>
                  </a:outerShdw>
                </a:effectLst>
              </a:rPr>
              <a:t>   =   1.23 gal</a:t>
            </a:r>
            <a:endParaRPr lang="en-US" sz="3200" u="sng" smtClean="0">
              <a:effectLst>
                <a:outerShdw blurRad="38100" dist="38100" dir="2700000" algn="tl">
                  <a:srgbClr val="FFFFFF"/>
                </a:outerShdw>
              </a:effectLst>
            </a:endParaRPr>
          </a:p>
          <a:p>
            <a:pPr>
              <a:buFontTx/>
              <a:buNone/>
              <a:defRPr/>
            </a:pPr>
            <a:r>
              <a:rPr lang="en-US" sz="3200" smtClean="0">
                <a:effectLst>
                  <a:outerShdw blurRad="38100" dist="38100" dir="2700000" algn="tl">
                    <a:srgbClr val="FFFFFF"/>
                  </a:outerShdw>
                </a:effectLst>
              </a:rPr>
              <a:t>	                 0.946 L         4 qt </a:t>
            </a:r>
            <a:endParaRPr lang="en-US" sz="3200" smtClean="0">
              <a:solidFill>
                <a:schemeClr val="accent1"/>
              </a:solidFill>
              <a:effectLst>
                <a:outerShdw blurRad="38100" dist="38100" dir="2700000" algn="tl">
                  <a:srgbClr val="000000"/>
                </a:outerShdw>
              </a:effectLst>
            </a:endParaRPr>
          </a:p>
          <a:p>
            <a:pPr>
              <a:buFontTx/>
              <a:buNone/>
              <a:defRPr/>
            </a:pPr>
            <a:r>
              <a:rPr lang="en-US" sz="3200" smtClean="0">
                <a:solidFill>
                  <a:schemeClr val="accent1"/>
                </a:solidFill>
              </a:rPr>
              <a:t>  </a:t>
            </a:r>
            <a:endParaRPr lang="en-US" sz="2000" b="0" smtClean="0">
              <a:solidFill>
                <a:schemeClr val="accent1"/>
              </a:solidFill>
            </a:endParaRPr>
          </a:p>
        </p:txBody>
      </p:sp>
      <p:sp>
        <p:nvSpPr>
          <p:cNvPr id="59396" name="Line 4"/>
          <p:cNvSpPr>
            <a:spLocks noChangeShapeType="1"/>
          </p:cNvSpPr>
          <p:nvPr/>
        </p:nvSpPr>
        <p:spPr bwMode="auto">
          <a:xfrm>
            <a:off x="3886200" y="2133600"/>
            <a:ext cx="914400" cy="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Line 5"/>
          <p:cNvSpPr>
            <a:spLocks noChangeShapeType="1"/>
          </p:cNvSpPr>
          <p:nvPr/>
        </p:nvSpPr>
        <p:spPr bwMode="auto">
          <a:xfrm>
            <a:off x="5715000" y="2133600"/>
            <a:ext cx="914400" cy="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9398" name="Object 6"/>
          <p:cNvGraphicFramePr>
            <a:graphicFrameLocks noChangeAspect="1"/>
          </p:cNvGraphicFramePr>
          <p:nvPr/>
        </p:nvGraphicFramePr>
        <p:xfrm>
          <a:off x="7696200" y="0"/>
          <a:ext cx="1250950" cy="1692275"/>
        </p:xfrm>
        <a:graphic>
          <a:graphicData uri="http://schemas.openxmlformats.org/presentationml/2006/ole">
            <mc:AlternateContent xmlns:mc="http://schemas.openxmlformats.org/markup-compatibility/2006">
              <mc:Choice xmlns:v="urn:schemas-microsoft-com:vml" Requires="v">
                <p:oleObj spid="_x0000_s59404" name="Clip" r:id="rId3" imgW="2614613" imgH="3535363" progId="MS_ClipArt_Gallery.2">
                  <p:embed/>
                </p:oleObj>
              </mc:Choice>
              <mc:Fallback>
                <p:oleObj name="Clip" r:id="rId3" imgW="2614613" imgH="3535363"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50950" cy="169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3" name="Line 7"/>
          <p:cNvSpPr>
            <a:spLocks noChangeShapeType="1"/>
          </p:cNvSpPr>
          <p:nvPr/>
        </p:nvSpPr>
        <p:spPr bwMode="auto">
          <a:xfrm flipV="1">
            <a:off x="1143000" y="35814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4" name="Line 8"/>
          <p:cNvSpPr>
            <a:spLocks noChangeShapeType="1"/>
          </p:cNvSpPr>
          <p:nvPr/>
        </p:nvSpPr>
        <p:spPr bwMode="auto">
          <a:xfrm flipV="1">
            <a:off x="5181600" y="41148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5" name="Line 9"/>
          <p:cNvSpPr>
            <a:spLocks noChangeShapeType="1"/>
          </p:cNvSpPr>
          <p:nvPr/>
        </p:nvSpPr>
        <p:spPr bwMode="auto">
          <a:xfrm flipV="1">
            <a:off x="3581400" y="41148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6" name="Line 10"/>
          <p:cNvSpPr>
            <a:spLocks noChangeShapeType="1"/>
          </p:cNvSpPr>
          <p:nvPr/>
        </p:nvSpPr>
        <p:spPr bwMode="auto">
          <a:xfrm flipV="1">
            <a:off x="3124200" y="3505200"/>
            <a:ext cx="6858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down)">
                                      <p:cBhvr>
                                        <p:cTn id="7" dur="500"/>
                                        <p:tgtEl>
                                          <p:spTgt spid="142343"/>
                                        </p:tgtEl>
                                      </p:cBhvr>
                                    </p:animEffect>
                                  </p:childTnLst>
                                </p:cTn>
                              </p:par>
                              <p:par>
                                <p:cTn id="8" presetID="22" presetClass="entr" presetSubtype="4" fill="hold" nodeType="withEffect">
                                  <p:stCondLst>
                                    <p:cond delay="0"/>
                                  </p:stCondLst>
                                  <p:childTnLst>
                                    <p:set>
                                      <p:cBhvr>
                                        <p:cTn id="9" dur="1" fill="hold">
                                          <p:stCondLst>
                                            <p:cond delay="0"/>
                                          </p:stCondLst>
                                        </p:cTn>
                                        <p:tgtEl>
                                          <p:spTgt spid="142345"/>
                                        </p:tgtEl>
                                        <p:attrNameLst>
                                          <p:attrName>style.visibility</p:attrName>
                                        </p:attrNameLst>
                                      </p:cBhvr>
                                      <p:to>
                                        <p:strVal val="visible"/>
                                      </p:to>
                                    </p:set>
                                    <p:animEffect transition="in" filter="wipe(down)">
                                      <p:cBhvr>
                                        <p:cTn id="10" dur="500"/>
                                        <p:tgtEl>
                                          <p:spTgt spid="1423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42346"/>
                                        </p:tgtEl>
                                        <p:attrNameLst>
                                          <p:attrName>style.visibility</p:attrName>
                                        </p:attrNameLst>
                                      </p:cBhvr>
                                      <p:to>
                                        <p:strVal val="visible"/>
                                      </p:to>
                                    </p:set>
                                    <p:animEffect transition="in" filter="wipe(down)">
                                      <p:cBhvr>
                                        <p:cTn id="15" dur="500"/>
                                        <p:tgtEl>
                                          <p:spTgt spid="142346"/>
                                        </p:tgtEl>
                                      </p:cBhvr>
                                    </p:animEffect>
                                  </p:childTnLst>
                                </p:cTn>
                              </p:par>
                              <p:par>
                                <p:cTn id="16" presetID="22" presetClass="entr" presetSubtype="4" fill="hold" nodeType="withEffect">
                                  <p:stCondLst>
                                    <p:cond delay="0"/>
                                  </p:stCondLst>
                                  <p:childTnLst>
                                    <p:set>
                                      <p:cBhvr>
                                        <p:cTn id="17" dur="1" fill="hold">
                                          <p:stCondLst>
                                            <p:cond delay="0"/>
                                          </p:stCondLst>
                                        </p:cTn>
                                        <p:tgtEl>
                                          <p:spTgt spid="142344"/>
                                        </p:tgtEl>
                                        <p:attrNameLst>
                                          <p:attrName>style.visibility</p:attrName>
                                        </p:attrNameLst>
                                      </p:cBhvr>
                                      <p:to>
                                        <p:strVal val="visible"/>
                                      </p:to>
                                    </p:set>
                                    <p:animEffect transition="in" filter="wipe(down)">
                                      <p:cBhvr>
                                        <p:cTn id="18" dur="5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304800"/>
            <a:ext cx="7162800" cy="11430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Temperature Scales</a:t>
            </a:r>
            <a:endParaRPr lang="en-US" sz="4800" smtClean="0">
              <a:solidFill>
                <a:srgbClr val="EF9100"/>
              </a:solidFill>
              <a:effectLst>
                <a:outerShdw blurRad="38100" dist="38100" dir="2700000" algn="tl">
                  <a:srgbClr val="000000"/>
                </a:outerShdw>
              </a:effectLst>
              <a:latin typeface="Helvetica" charset="0"/>
            </a:endParaRPr>
          </a:p>
        </p:txBody>
      </p:sp>
      <p:sp>
        <p:nvSpPr>
          <p:cNvPr id="74755" name="Rectangle 3"/>
          <p:cNvSpPr>
            <a:spLocks noGrp="1" noChangeArrowheads="1"/>
          </p:cNvSpPr>
          <p:nvPr>
            <p:ph type="body" idx="1"/>
          </p:nvPr>
        </p:nvSpPr>
        <p:spPr>
          <a:xfrm>
            <a:off x="838200" y="1447800"/>
            <a:ext cx="4343400" cy="2438400"/>
          </a:xfrm>
        </p:spPr>
        <p:txBody>
          <a:bodyPr/>
          <a:lstStyle/>
          <a:p>
            <a:pPr>
              <a:defRPr/>
            </a:pPr>
            <a:r>
              <a:rPr lang="en-US" sz="3600" smtClean="0">
                <a:solidFill>
                  <a:srgbClr val="F7FC20"/>
                </a:solidFill>
                <a:effectLst>
                  <a:outerShdw blurRad="38100" dist="38100" dir="2700000" algn="tl">
                    <a:srgbClr val="000000"/>
                  </a:outerShdw>
                </a:effectLst>
                <a:latin typeface="Helvetica" charset="0"/>
              </a:rPr>
              <a:t>Fahrenheit</a:t>
            </a:r>
          </a:p>
          <a:p>
            <a:pPr>
              <a:defRPr/>
            </a:pPr>
            <a:r>
              <a:rPr lang="en-US" sz="3600" smtClean="0">
                <a:solidFill>
                  <a:srgbClr val="F7FC20"/>
                </a:solidFill>
                <a:effectLst>
                  <a:outerShdw blurRad="38100" dist="38100" dir="2700000" algn="tl">
                    <a:srgbClr val="000000"/>
                  </a:outerShdw>
                </a:effectLst>
                <a:latin typeface="Helvetica" charset="0"/>
              </a:rPr>
              <a:t>Celsius</a:t>
            </a:r>
          </a:p>
          <a:p>
            <a:pPr>
              <a:defRPr/>
            </a:pPr>
            <a:r>
              <a:rPr lang="en-US" sz="3600" smtClean="0">
                <a:solidFill>
                  <a:srgbClr val="F7FC20"/>
                </a:solidFill>
                <a:effectLst>
                  <a:outerShdw blurRad="38100" dist="38100" dir="2700000" algn="tl">
                    <a:srgbClr val="000000"/>
                  </a:outerShdw>
                </a:effectLst>
                <a:latin typeface="Helvetica" charset="0"/>
              </a:rPr>
              <a:t>Kelvin</a:t>
            </a:r>
          </a:p>
        </p:txBody>
      </p:sp>
      <p:grpSp>
        <p:nvGrpSpPr>
          <p:cNvPr id="74756" name="Group 4"/>
          <p:cNvGrpSpPr>
            <a:grpSpLocks/>
          </p:cNvGrpSpPr>
          <p:nvPr/>
        </p:nvGrpSpPr>
        <p:grpSpPr bwMode="auto">
          <a:xfrm>
            <a:off x="5435600" y="1854200"/>
            <a:ext cx="2454275" cy="3225800"/>
            <a:chOff x="3424" y="1168"/>
            <a:chExt cx="1546" cy="2032"/>
          </a:xfrm>
        </p:grpSpPr>
        <p:pic>
          <p:nvPicPr>
            <p:cNvPr id="6042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 y="1168"/>
              <a:ext cx="1472" cy="142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60426" name="Rectangle 6"/>
            <p:cNvSpPr>
              <a:spLocks noChangeArrowheads="1"/>
            </p:cNvSpPr>
            <p:nvPr/>
          </p:nvSpPr>
          <p:spPr bwMode="auto">
            <a:xfrm>
              <a:off x="3683" y="2752"/>
              <a:ext cx="1287" cy="4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000" i="0"/>
                <a:t>Anders Celsius</a:t>
              </a:r>
            </a:p>
            <a:p>
              <a:pPr algn="l"/>
              <a:r>
                <a:rPr lang="en-US" altLang="en-US" sz="2000" i="0"/>
                <a:t>1701-1744</a:t>
              </a:r>
            </a:p>
          </p:txBody>
        </p:sp>
      </p:grpSp>
      <p:grpSp>
        <p:nvGrpSpPr>
          <p:cNvPr id="74759" name="Group 7"/>
          <p:cNvGrpSpPr>
            <a:grpSpLocks/>
          </p:cNvGrpSpPr>
          <p:nvPr/>
        </p:nvGrpSpPr>
        <p:grpSpPr bwMode="auto">
          <a:xfrm>
            <a:off x="1435100" y="3644900"/>
            <a:ext cx="5578475" cy="2768600"/>
            <a:chOff x="904" y="2296"/>
            <a:chExt cx="3514" cy="1744"/>
          </a:xfrm>
        </p:grpSpPr>
        <p:pic>
          <p:nvPicPr>
            <p:cNvPr id="6042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 y="2296"/>
              <a:ext cx="1832" cy="174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60424" name="Rectangle 9"/>
            <p:cNvSpPr>
              <a:spLocks noChangeArrowheads="1"/>
            </p:cNvSpPr>
            <p:nvPr/>
          </p:nvSpPr>
          <p:spPr bwMode="auto">
            <a:xfrm>
              <a:off x="2867" y="3376"/>
              <a:ext cx="1551" cy="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2000" i="0"/>
                <a:t>Lord Kelvin</a:t>
              </a:r>
            </a:p>
            <a:p>
              <a:pPr algn="l"/>
              <a:r>
                <a:rPr lang="en-US" altLang="en-US" sz="2000" i="0"/>
                <a:t>(William Thomson)</a:t>
              </a:r>
            </a:p>
            <a:p>
              <a:pPr algn="l"/>
              <a:r>
                <a:rPr lang="en-US" altLang="en-US" sz="2000" i="0"/>
                <a:t>1824-1907</a:t>
              </a:r>
            </a:p>
          </p:txBody>
        </p:sp>
      </p:grpSp>
      <p:sp>
        <p:nvSpPr>
          <p:cNvPr id="60422" name="Line 10"/>
          <p:cNvSpPr>
            <a:spLocks noChangeShapeType="1"/>
          </p:cNvSpPr>
          <p:nvPr/>
        </p:nvSpPr>
        <p:spPr bwMode="auto">
          <a:xfrm>
            <a:off x="698500" y="1295400"/>
            <a:ext cx="73660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dissolve">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dissolve">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4756"/>
                                        </p:tgtEl>
                                        <p:attrNameLst>
                                          <p:attrName>style.visibility</p:attrName>
                                        </p:attrNameLst>
                                      </p:cBhvr>
                                      <p:to>
                                        <p:strVal val="visible"/>
                                      </p:to>
                                    </p:set>
                                    <p:animEffect transition="in" filter="dissolve">
                                      <p:cBhvr>
                                        <p:cTn id="22" dur="500"/>
                                        <p:tgtEl>
                                          <p:spTgt spid="74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dissolve">
                                      <p:cBhvr>
                                        <p:cTn id="27"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381000" y="304800"/>
            <a:ext cx="8153400" cy="8382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The Periodic Table</a:t>
            </a:r>
            <a:endParaRPr lang="en-US" sz="4800" smtClean="0">
              <a:solidFill>
                <a:srgbClr val="EF9100"/>
              </a:solidFill>
              <a:effectLst>
                <a:outerShdw blurRad="38100" dist="38100" dir="2700000" algn="tl">
                  <a:srgbClr val="000000"/>
                </a:outerShdw>
              </a:effectLst>
            </a:endParaRPr>
          </a:p>
        </p:txBody>
      </p:sp>
      <p:sp>
        <p:nvSpPr>
          <p:cNvPr id="11267" name="Rectangle 1027"/>
          <p:cNvSpPr>
            <a:spLocks noGrp="1" noChangeArrowheads="1"/>
          </p:cNvSpPr>
          <p:nvPr>
            <p:ph type="body" idx="1"/>
          </p:nvPr>
        </p:nvSpPr>
        <p:spPr>
          <a:xfrm>
            <a:off x="2743200" y="5867400"/>
            <a:ext cx="4953000" cy="457200"/>
          </a:xfrm>
        </p:spPr>
        <p:txBody>
          <a:bodyPr/>
          <a:lstStyle/>
          <a:p>
            <a:pPr>
              <a:buFontTx/>
              <a:buNone/>
              <a:defRPr/>
            </a:pPr>
            <a:r>
              <a:rPr lang="en-US" dirty="0" smtClean="0">
                <a:solidFill>
                  <a:srgbClr val="F8F8F8"/>
                </a:solidFill>
                <a:effectLst>
                  <a:outerShdw blurRad="38100" dist="38100" dir="2700000" algn="tl">
                    <a:srgbClr val="000000"/>
                  </a:outerShdw>
                </a:effectLst>
              </a:rPr>
              <a:t>Dmitri Mendeleev  (1834 - 1907)</a:t>
            </a:r>
          </a:p>
          <a:p>
            <a:pPr>
              <a:buFontTx/>
              <a:buNone/>
              <a:defRPr/>
            </a:pPr>
            <a:r>
              <a:rPr lang="en-US" dirty="0" smtClean="0">
                <a:solidFill>
                  <a:srgbClr val="F8F8F8"/>
                </a:solidFill>
                <a:effectLst>
                  <a:outerShdw blurRad="38100" dist="38100" dir="2700000" algn="tl">
                    <a:srgbClr val="000000"/>
                  </a:outerShdw>
                </a:effectLst>
              </a:rPr>
              <a:t>Arranged by atomic masses</a:t>
            </a:r>
          </a:p>
        </p:txBody>
      </p:sp>
      <p:pic>
        <p:nvPicPr>
          <p:cNvPr id="10244"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4775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0245" name="Picture 10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3095625"/>
            <a:ext cx="2378075" cy="3094038"/>
          </a:xfrm>
          <a:prstGeom prst="rect">
            <a:avLst/>
          </a:prstGeom>
          <a:solidFill>
            <a:schemeClr val="bg1"/>
          </a:solidFill>
          <a:ln w="12700">
            <a:solidFill>
              <a:schemeClr val="tx2"/>
            </a:solidFill>
            <a:miter lim="800000"/>
            <a:headEnd/>
            <a:tailEnd/>
          </a:ln>
          <a:effectLst>
            <a:outerShdw dist="107763" dir="2700000" algn="ctr" rotWithShape="0">
              <a:schemeClr val="bg2"/>
            </a:outerShdw>
          </a:effectLst>
        </p:spPr>
      </p:pic>
      <p:pic>
        <p:nvPicPr>
          <p:cNvPr id="10246" name="Picture 1031" descr="meyer-mendelee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143000"/>
            <a:ext cx="28575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035" descr="4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066800"/>
            <a:ext cx="35956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3200400" y="685800"/>
            <a:ext cx="4953000" cy="1143000"/>
          </a:xfrm>
        </p:spPr>
        <p:txBody>
          <a:bodyPr/>
          <a:lstStyle/>
          <a:p>
            <a:pPr algn="l">
              <a:defRPr/>
            </a:pPr>
            <a:r>
              <a:rPr lang="en-US" sz="4000" smtClean="0">
                <a:solidFill>
                  <a:srgbClr val="EF9100"/>
                </a:solidFill>
                <a:effectLst>
                  <a:outerShdw blurRad="38100" dist="38100" dir="2700000" algn="tl">
                    <a:srgbClr val="000000"/>
                  </a:outerShdw>
                </a:effectLst>
                <a:latin typeface="Comic Sans MS" pitchFamily="66" charset="0"/>
              </a:rPr>
              <a:t>Calculations Using Temperature</a:t>
            </a:r>
            <a:endParaRPr lang="en-US" sz="4000" smtClean="0">
              <a:solidFill>
                <a:srgbClr val="EF9100"/>
              </a:solidFill>
              <a:effectLst>
                <a:outerShdw blurRad="38100" dist="38100" dir="2700000" algn="tl">
                  <a:srgbClr val="000000"/>
                </a:outerShdw>
              </a:effectLst>
              <a:latin typeface="Helvetica" charset="0"/>
            </a:endParaRPr>
          </a:p>
        </p:txBody>
      </p:sp>
      <p:sp>
        <p:nvSpPr>
          <p:cNvPr id="276483" name="Rectangle 3"/>
          <p:cNvSpPr>
            <a:spLocks noGrp="1" noChangeArrowheads="1"/>
          </p:cNvSpPr>
          <p:nvPr>
            <p:ph type="body" idx="1"/>
          </p:nvPr>
        </p:nvSpPr>
        <p:spPr>
          <a:xfrm>
            <a:off x="996950" y="2292350"/>
            <a:ext cx="7150100" cy="4102100"/>
          </a:xfrm>
          <a:solidFill>
            <a:srgbClr val="FFFFFF"/>
          </a:solidFill>
          <a:ln w="12700" cap="flat">
            <a:solidFill>
              <a:schemeClr val="tx1"/>
            </a:solidFill>
            <a:miter lim="800000"/>
            <a:headEnd/>
            <a:tailEnd/>
          </a:ln>
          <a:effectLst>
            <a:outerShdw dist="107763" dir="2700000" algn="ctr" rotWithShape="0">
              <a:schemeClr val="bg2"/>
            </a:outerShdw>
          </a:effectLst>
        </p:spPr>
        <p:txBody>
          <a:bodyPr/>
          <a:lstStyle/>
          <a:p>
            <a:pPr>
              <a:lnSpc>
                <a:spcPct val="150000"/>
              </a:lnSpc>
              <a:defRPr/>
            </a:pPr>
            <a:r>
              <a:rPr lang="en-US" sz="2800" dirty="0" smtClean="0">
                <a:effectLst>
                  <a:outerShdw blurRad="38100" dist="38100" dir="2700000" algn="tl">
                    <a:srgbClr val="C0C0C0"/>
                  </a:outerShdw>
                </a:effectLst>
                <a:latin typeface="Helvetica" charset="0"/>
              </a:rPr>
              <a:t>Generally require temp’s in </a:t>
            </a:r>
            <a:r>
              <a:rPr lang="en-US" sz="3600" dirty="0" smtClean="0">
                <a:effectLst>
                  <a:outerShdw blurRad="38100" dist="38100" dir="2700000" algn="tl">
                    <a:srgbClr val="C0C0C0"/>
                  </a:outerShdw>
                </a:effectLst>
                <a:latin typeface="Helvetica" charset="0"/>
              </a:rPr>
              <a:t>kelvins</a:t>
            </a:r>
            <a:endParaRPr lang="en-US" dirty="0" smtClean="0">
              <a:effectLst>
                <a:outerShdw blurRad="38100" dist="38100" dir="2700000" algn="tl">
                  <a:srgbClr val="C0C0C0"/>
                </a:outerShdw>
              </a:effectLst>
              <a:latin typeface="Helvetica" charset="0"/>
            </a:endParaRPr>
          </a:p>
          <a:p>
            <a:pPr>
              <a:lnSpc>
                <a:spcPct val="150000"/>
              </a:lnSpc>
              <a:defRPr/>
            </a:pPr>
            <a:r>
              <a:rPr lang="en-US" sz="4400" dirty="0" smtClean="0">
                <a:solidFill>
                  <a:schemeClr val="hlink"/>
                </a:solidFill>
                <a:effectLst>
                  <a:outerShdw blurRad="38100" dist="38100" dir="2700000" algn="tl">
                    <a:srgbClr val="C0C0C0"/>
                  </a:outerShdw>
                </a:effectLst>
                <a:latin typeface="Helvetica" charset="0"/>
              </a:rPr>
              <a:t>T </a:t>
            </a:r>
            <a:r>
              <a:rPr lang="en-US" sz="4400" baseline="-25000" dirty="0" smtClean="0">
                <a:solidFill>
                  <a:schemeClr val="hlink"/>
                </a:solidFill>
                <a:effectLst>
                  <a:outerShdw blurRad="38100" dist="38100" dir="2700000" algn="tl">
                    <a:srgbClr val="C0C0C0"/>
                  </a:outerShdw>
                </a:effectLst>
                <a:latin typeface="Helvetica" charset="0"/>
              </a:rPr>
              <a:t>(K)  </a:t>
            </a:r>
            <a:r>
              <a:rPr lang="en-US" sz="4400" dirty="0" smtClean="0">
                <a:solidFill>
                  <a:schemeClr val="hlink"/>
                </a:solidFill>
                <a:effectLst>
                  <a:outerShdw blurRad="38100" dist="38100" dir="2700000" algn="tl">
                    <a:srgbClr val="C0C0C0"/>
                  </a:outerShdw>
                </a:effectLst>
                <a:latin typeface="Helvetica" charset="0"/>
              </a:rPr>
              <a:t>=  T</a:t>
            </a:r>
            <a:r>
              <a:rPr lang="en-US" sz="4400" baseline="-25000" dirty="0" smtClean="0">
                <a:solidFill>
                  <a:schemeClr val="hlink"/>
                </a:solidFill>
                <a:effectLst>
                  <a:outerShdw blurRad="38100" dist="38100" dir="2700000" algn="tl">
                    <a:srgbClr val="C0C0C0"/>
                  </a:outerShdw>
                </a:effectLst>
                <a:latin typeface="Helvetica" charset="0"/>
              </a:rPr>
              <a:t>(˚C)  </a:t>
            </a:r>
            <a:r>
              <a:rPr lang="en-US" sz="4400" dirty="0" smtClean="0">
                <a:solidFill>
                  <a:schemeClr val="hlink"/>
                </a:solidFill>
                <a:effectLst>
                  <a:outerShdw blurRad="38100" dist="38100" dir="2700000" algn="tl">
                    <a:srgbClr val="C0C0C0"/>
                  </a:outerShdw>
                </a:effectLst>
                <a:latin typeface="Helvetica" charset="0"/>
              </a:rPr>
              <a:t>+  273.15</a:t>
            </a:r>
            <a:endParaRPr lang="en-US" dirty="0" smtClean="0">
              <a:effectLst>
                <a:outerShdw blurRad="38100" dist="38100" dir="2700000" algn="tl">
                  <a:srgbClr val="C0C0C0"/>
                </a:outerShdw>
              </a:effectLst>
              <a:latin typeface="Helvetica" charset="0"/>
            </a:endParaRPr>
          </a:p>
          <a:p>
            <a:pPr>
              <a:lnSpc>
                <a:spcPct val="150000"/>
              </a:lnSpc>
              <a:defRPr/>
            </a:pPr>
            <a:r>
              <a:rPr lang="en-US" sz="2800" dirty="0" smtClean="0">
                <a:effectLst>
                  <a:outerShdw blurRad="38100" dist="38100" dir="2700000" algn="tl">
                    <a:srgbClr val="C0C0C0"/>
                  </a:outerShdw>
                </a:effectLst>
                <a:latin typeface="Helvetica" charset="0"/>
              </a:rPr>
              <a:t>Body temp  =  37 ˚C  +  273  =  310 K</a:t>
            </a:r>
          </a:p>
          <a:p>
            <a:pPr>
              <a:lnSpc>
                <a:spcPct val="150000"/>
              </a:lnSpc>
              <a:defRPr/>
            </a:pPr>
            <a:r>
              <a:rPr lang="en-US" sz="2800" dirty="0" smtClean="0">
                <a:effectLst>
                  <a:outerShdw blurRad="38100" dist="38100" dir="2700000" algn="tl">
                    <a:srgbClr val="C0C0C0"/>
                  </a:outerShdw>
                </a:effectLst>
                <a:latin typeface="Helvetica" charset="0"/>
              </a:rPr>
              <a:t>Liquid nitrogen  =  -196 ˚C + 273 = 77 K</a:t>
            </a:r>
          </a:p>
        </p:txBody>
      </p:sp>
      <p:graphicFrame>
        <p:nvGraphicFramePr>
          <p:cNvPr id="61444" name="Object 4"/>
          <p:cNvGraphicFramePr>
            <a:graphicFrameLocks/>
          </p:cNvGraphicFramePr>
          <p:nvPr/>
        </p:nvGraphicFramePr>
        <p:xfrm>
          <a:off x="1647825" y="352425"/>
          <a:ext cx="1250950" cy="1784350"/>
        </p:xfrm>
        <a:graphic>
          <a:graphicData uri="http://schemas.openxmlformats.org/presentationml/2006/ole">
            <mc:AlternateContent xmlns:mc="http://schemas.openxmlformats.org/markup-compatibility/2006">
              <mc:Choice xmlns:v="urn:schemas-microsoft-com:vml" Requires="v">
                <p:oleObj spid="_x0000_s61446" name="Microsoft ClipArt Gallery" r:id="rId3" imgW="2527300" imgH="3594100" progId="MS_ClipArt_Gallery">
                  <p:embed/>
                </p:oleObj>
              </mc:Choice>
              <mc:Fallback>
                <p:oleObj name="Microsoft ClipArt Gallery" r:id="rId3" imgW="2527300" imgH="3594100" progId="MS_ClipArt_Gallery">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52425"/>
                        <a:ext cx="1250950" cy="178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dissolve">
                                      <p:cBhvr>
                                        <p:cTn id="7" dur="500"/>
                                        <p:tgtEl>
                                          <p:spTgt spid="276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dissolve">
                                      <p:cBhvr>
                                        <p:cTn id="12" dur="500"/>
                                        <p:tgtEl>
                                          <p:spTgt spid="276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dissolve">
                                      <p:cBhvr>
                                        <p:cTn id="17" dur="500"/>
                                        <p:tgtEl>
                                          <p:spTgt spid="276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483">
                                            <p:txEl>
                                              <p:pRg st="3" end="3"/>
                                            </p:txEl>
                                          </p:spTgt>
                                        </p:tgtEl>
                                        <p:attrNameLst>
                                          <p:attrName>style.visibility</p:attrName>
                                        </p:attrNameLst>
                                      </p:cBhvr>
                                      <p:to>
                                        <p:strVal val="visible"/>
                                      </p:to>
                                    </p:set>
                                    <p:animEffect transition="in" filter="dissolve">
                                      <p:cBhvr>
                                        <p:cTn id="22" dur="500"/>
                                        <p:tgtEl>
                                          <p:spTgt spid="276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457200"/>
            <a:ext cx="8153400" cy="9144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Temperature Scales</a:t>
            </a:r>
            <a:endParaRPr lang="en-US" sz="4800" smtClean="0">
              <a:solidFill>
                <a:srgbClr val="EF9100"/>
              </a:solidFill>
              <a:effectLst>
                <a:outerShdw blurRad="38100" dist="38100" dir="2700000" algn="tl">
                  <a:srgbClr val="000000"/>
                </a:outerShdw>
              </a:effectLst>
              <a:latin typeface="Helvetica" charset="0"/>
            </a:endParaRPr>
          </a:p>
        </p:txBody>
      </p:sp>
      <p:sp>
        <p:nvSpPr>
          <p:cNvPr id="75779" name="Rectangle 3"/>
          <p:cNvSpPr>
            <a:spLocks noChangeArrowheads="1"/>
          </p:cNvSpPr>
          <p:nvPr/>
        </p:nvSpPr>
        <p:spPr bwMode="auto">
          <a:xfrm>
            <a:off x="3124200" y="1524000"/>
            <a:ext cx="1898650" cy="3416300"/>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anchor="ctr"/>
          <a:lstStyle/>
          <a:p>
            <a:pPr algn="ctr">
              <a:defRPr/>
            </a:pPr>
            <a:endParaRPr lang="en-US" sz="2800" i="0">
              <a:effectLst>
                <a:outerShdw blurRad="38100" dist="38100" dir="2700000" algn="tl">
                  <a:srgbClr val="FFFFFF"/>
                </a:outerShdw>
              </a:effectLst>
              <a:latin typeface="Times" charset="0"/>
            </a:endParaRPr>
          </a:p>
        </p:txBody>
      </p:sp>
      <p:sp>
        <p:nvSpPr>
          <p:cNvPr id="75780" name="Rectangle 4"/>
          <p:cNvSpPr>
            <a:spLocks noChangeArrowheads="1"/>
          </p:cNvSpPr>
          <p:nvPr/>
        </p:nvSpPr>
        <p:spPr bwMode="auto">
          <a:xfrm>
            <a:off x="7162800" y="1524000"/>
            <a:ext cx="1739900" cy="3416300"/>
          </a:xfrm>
          <a:prstGeom prst="rect">
            <a:avLst/>
          </a:prstGeom>
          <a:solidFill>
            <a:srgbClr val="C0FEF9"/>
          </a:solidFill>
          <a:ln w="12700">
            <a:solidFill>
              <a:schemeClr val="tx1"/>
            </a:solidFill>
            <a:miter lim="800000"/>
            <a:headEnd/>
            <a:tailEnd/>
          </a:ln>
          <a:effectLst>
            <a:outerShdw dist="107763" dir="2700000" algn="ctr" rotWithShape="0">
              <a:schemeClr val="bg2"/>
            </a:outerShdw>
          </a:effectLst>
        </p:spPr>
        <p:txBody>
          <a:bodyPr wrap="none" anchor="ctr"/>
          <a:lstStyle/>
          <a:p>
            <a:pPr algn="ctr">
              <a:defRPr/>
            </a:pPr>
            <a:endParaRPr lang="en-US" sz="2800" i="0">
              <a:effectLst>
                <a:outerShdw blurRad="38100" dist="38100" dir="2700000" algn="tl">
                  <a:srgbClr val="FFFFFF"/>
                </a:outerShdw>
              </a:effectLst>
              <a:latin typeface="Times" charset="0"/>
            </a:endParaRPr>
          </a:p>
          <a:p>
            <a:pPr algn="ctr">
              <a:defRPr/>
            </a:pPr>
            <a:endParaRPr lang="en-US" sz="2800" i="0">
              <a:effectLst>
                <a:outerShdw blurRad="38100" dist="38100" dir="2700000" algn="tl">
                  <a:srgbClr val="FFFFFF"/>
                </a:outerShdw>
              </a:effectLst>
              <a:latin typeface="Times" charset="0"/>
            </a:endParaRPr>
          </a:p>
        </p:txBody>
      </p:sp>
      <p:sp>
        <p:nvSpPr>
          <p:cNvPr id="75781" name="Rectangle 5"/>
          <p:cNvSpPr>
            <a:spLocks noChangeArrowheads="1"/>
          </p:cNvSpPr>
          <p:nvPr/>
        </p:nvSpPr>
        <p:spPr bwMode="auto">
          <a:xfrm>
            <a:off x="5181600" y="1524000"/>
            <a:ext cx="1739900" cy="3416300"/>
          </a:xfrm>
          <a:prstGeom prst="rect">
            <a:avLst/>
          </a:prstGeom>
          <a:solidFill>
            <a:srgbClr val="DBFFB8"/>
          </a:solidFill>
          <a:ln w="12700">
            <a:solidFill>
              <a:schemeClr val="tx1"/>
            </a:solidFill>
            <a:miter lim="800000"/>
            <a:headEnd/>
            <a:tailEnd/>
          </a:ln>
          <a:effectLst>
            <a:outerShdw dist="107763" dir="2700000" algn="ctr" rotWithShape="0">
              <a:schemeClr val="bg2"/>
            </a:outerShdw>
          </a:effectLst>
        </p:spPr>
        <p:txBody>
          <a:bodyPr wrap="none" anchor="ctr"/>
          <a:lstStyle/>
          <a:p>
            <a:pPr algn="ctr">
              <a:defRPr/>
            </a:pPr>
            <a:endParaRPr lang="en-US" sz="2800" i="0">
              <a:effectLst>
                <a:outerShdw blurRad="38100" dist="38100" dir="2700000" algn="tl">
                  <a:srgbClr val="FFFFFF"/>
                </a:outerShdw>
              </a:effectLst>
              <a:latin typeface="Times" charset="0"/>
            </a:endParaRPr>
          </a:p>
          <a:p>
            <a:pPr algn="ctr">
              <a:defRPr/>
            </a:pPr>
            <a:endParaRPr lang="en-US" sz="2800" i="0">
              <a:effectLst>
                <a:outerShdw blurRad="38100" dist="38100" dir="2700000" algn="tl">
                  <a:srgbClr val="FFFFFF"/>
                </a:outerShdw>
              </a:effectLst>
              <a:latin typeface="Times" charset="0"/>
            </a:endParaRPr>
          </a:p>
        </p:txBody>
      </p:sp>
      <p:sp>
        <p:nvSpPr>
          <p:cNvPr id="75782" name="Rectangle 6"/>
          <p:cNvSpPr>
            <a:spLocks noChangeArrowheads="1"/>
          </p:cNvSpPr>
          <p:nvPr/>
        </p:nvSpPr>
        <p:spPr bwMode="auto">
          <a:xfrm>
            <a:off x="741363" y="5191125"/>
            <a:ext cx="66627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latin typeface="Arial" charset="0"/>
              </a:rPr>
              <a:t>Notice that </a:t>
            </a:r>
            <a:r>
              <a:rPr lang="en-US" sz="2800" i="0">
                <a:solidFill>
                  <a:srgbClr val="00279F"/>
                </a:solidFill>
                <a:effectLst>
                  <a:outerShdw blurRad="38100" dist="38100" dir="2700000" algn="tl">
                    <a:srgbClr val="000000"/>
                  </a:outerShdw>
                </a:effectLst>
                <a:latin typeface="Arial" charset="0"/>
              </a:rPr>
              <a:t>1 kelvin = 1 degree Celsius</a:t>
            </a:r>
          </a:p>
        </p:txBody>
      </p:sp>
      <p:sp>
        <p:nvSpPr>
          <p:cNvPr id="62471" name="Line 7"/>
          <p:cNvSpPr>
            <a:spLocks noChangeShapeType="1"/>
          </p:cNvSpPr>
          <p:nvPr/>
        </p:nvSpPr>
        <p:spPr bwMode="auto">
          <a:xfrm>
            <a:off x="850900" y="1295400"/>
            <a:ext cx="78232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Text Box 8"/>
          <p:cNvSpPr txBox="1">
            <a:spLocks noChangeArrowheads="1"/>
          </p:cNvSpPr>
          <p:nvPr/>
        </p:nvSpPr>
        <p:spPr bwMode="auto">
          <a:xfrm>
            <a:off x="746125" y="2093913"/>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i="0">
                <a:solidFill>
                  <a:srgbClr val="F7FC20"/>
                </a:solidFill>
                <a:effectLst>
                  <a:outerShdw blurRad="38100" dist="38100" dir="2700000" algn="tl">
                    <a:srgbClr val="000000"/>
                  </a:outerShdw>
                </a:effectLst>
                <a:latin typeface="Times" charset="0"/>
              </a:rPr>
              <a:t>Boiling point of water</a:t>
            </a:r>
          </a:p>
        </p:txBody>
      </p:sp>
      <p:sp>
        <p:nvSpPr>
          <p:cNvPr id="75785" name="Text Box 9"/>
          <p:cNvSpPr txBox="1">
            <a:spLocks noChangeArrowheads="1"/>
          </p:cNvSpPr>
          <p:nvPr/>
        </p:nvSpPr>
        <p:spPr bwMode="auto">
          <a:xfrm>
            <a:off x="838200" y="3810000"/>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i="0">
                <a:solidFill>
                  <a:srgbClr val="F7FC20"/>
                </a:solidFill>
                <a:effectLst>
                  <a:outerShdw blurRad="38100" dist="38100" dir="2700000" algn="tl">
                    <a:srgbClr val="000000"/>
                  </a:outerShdw>
                </a:effectLst>
                <a:latin typeface="Times" charset="0"/>
              </a:rPr>
              <a:t>Freezing point of water</a:t>
            </a:r>
          </a:p>
        </p:txBody>
      </p:sp>
      <p:sp>
        <p:nvSpPr>
          <p:cNvPr id="75786" name="Text Box 10"/>
          <p:cNvSpPr txBox="1">
            <a:spLocks noChangeArrowheads="1"/>
          </p:cNvSpPr>
          <p:nvPr/>
        </p:nvSpPr>
        <p:spPr bwMode="auto">
          <a:xfrm>
            <a:off x="5435600" y="1600200"/>
            <a:ext cx="1270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Celsius</a:t>
            </a:r>
          </a:p>
        </p:txBody>
      </p:sp>
      <p:grpSp>
        <p:nvGrpSpPr>
          <p:cNvPr id="75787" name="Group 11"/>
          <p:cNvGrpSpPr>
            <a:grpSpLocks/>
          </p:cNvGrpSpPr>
          <p:nvPr/>
        </p:nvGrpSpPr>
        <p:grpSpPr bwMode="auto">
          <a:xfrm>
            <a:off x="5465763" y="2286000"/>
            <a:ext cx="1419225" cy="2119313"/>
            <a:chOff x="3443" y="1440"/>
            <a:chExt cx="894" cy="1335"/>
          </a:xfrm>
        </p:grpSpPr>
        <p:sp>
          <p:nvSpPr>
            <p:cNvPr id="75788" name="Text Box 12"/>
            <p:cNvSpPr txBox="1">
              <a:spLocks noChangeArrowheads="1"/>
            </p:cNvSpPr>
            <p:nvPr/>
          </p:nvSpPr>
          <p:spPr bwMode="auto">
            <a:xfrm>
              <a:off x="3443" y="1440"/>
              <a:ext cx="745"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0">
                  <a:effectLst>
                    <a:outerShdw blurRad="38100" dist="38100" dir="2700000" algn="tl">
                      <a:srgbClr val="FFFFFF"/>
                    </a:outerShdw>
                  </a:effectLst>
                  <a:latin typeface="Times" charset="0"/>
                </a:rPr>
                <a:t>100 ˚C</a:t>
              </a:r>
            </a:p>
          </p:txBody>
        </p:sp>
        <p:sp>
          <p:nvSpPr>
            <p:cNvPr id="75789" name="Text Box 13"/>
            <p:cNvSpPr txBox="1">
              <a:spLocks noChangeArrowheads="1"/>
            </p:cNvSpPr>
            <p:nvPr/>
          </p:nvSpPr>
          <p:spPr bwMode="auto">
            <a:xfrm>
              <a:off x="3603" y="2448"/>
              <a:ext cx="521"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0">
                  <a:effectLst>
                    <a:outerShdw blurRad="38100" dist="38100" dir="2700000" algn="tl">
                      <a:srgbClr val="FFFFFF"/>
                    </a:outerShdw>
                  </a:effectLst>
                  <a:latin typeface="Times" charset="0"/>
                </a:rPr>
                <a:t>0 ˚C</a:t>
              </a:r>
            </a:p>
          </p:txBody>
        </p:sp>
        <p:sp>
          <p:nvSpPr>
            <p:cNvPr id="62490" name="Line 14"/>
            <p:cNvSpPr>
              <a:spLocks noChangeShapeType="1"/>
            </p:cNvSpPr>
            <p:nvPr/>
          </p:nvSpPr>
          <p:spPr bwMode="auto">
            <a:xfrm>
              <a:off x="3696"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Text Box 15"/>
            <p:cNvSpPr txBox="1">
              <a:spLocks noChangeArrowheads="1"/>
            </p:cNvSpPr>
            <p:nvPr/>
          </p:nvSpPr>
          <p:spPr bwMode="auto">
            <a:xfrm>
              <a:off x="3648" y="1929"/>
              <a:ext cx="68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100˚C</a:t>
              </a:r>
            </a:p>
          </p:txBody>
        </p:sp>
      </p:grpSp>
      <p:sp>
        <p:nvSpPr>
          <p:cNvPr id="75792" name="Text Box 16"/>
          <p:cNvSpPr txBox="1">
            <a:spLocks noChangeArrowheads="1"/>
          </p:cNvSpPr>
          <p:nvPr/>
        </p:nvSpPr>
        <p:spPr bwMode="auto">
          <a:xfrm>
            <a:off x="7343775" y="1600200"/>
            <a:ext cx="11906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Kelvin</a:t>
            </a:r>
          </a:p>
        </p:txBody>
      </p:sp>
      <p:grpSp>
        <p:nvGrpSpPr>
          <p:cNvPr id="75793" name="Group 17"/>
          <p:cNvGrpSpPr>
            <a:grpSpLocks/>
          </p:cNvGrpSpPr>
          <p:nvPr/>
        </p:nvGrpSpPr>
        <p:grpSpPr bwMode="auto">
          <a:xfrm>
            <a:off x="7343775" y="2286000"/>
            <a:ext cx="1282700" cy="2119313"/>
            <a:chOff x="4626" y="1440"/>
            <a:chExt cx="808" cy="1335"/>
          </a:xfrm>
        </p:grpSpPr>
        <p:sp>
          <p:nvSpPr>
            <p:cNvPr id="75794" name="Text Box 18"/>
            <p:cNvSpPr txBox="1">
              <a:spLocks noChangeArrowheads="1"/>
            </p:cNvSpPr>
            <p:nvPr/>
          </p:nvSpPr>
          <p:spPr bwMode="auto">
            <a:xfrm>
              <a:off x="4626" y="1440"/>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0">
                  <a:effectLst>
                    <a:outerShdw blurRad="38100" dist="38100" dir="2700000" algn="tl">
                      <a:srgbClr val="FFFFFF"/>
                    </a:outerShdw>
                  </a:effectLst>
                  <a:latin typeface="Times" charset="0"/>
                </a:rPr>
                <a:t>373 K</a:t>
              </a:r>
            </a:p>
          </p:txBody>
        </p:sp>
        <p:sp>
          <p:nvSpPr>
            <p:cNvPr id="75795" name="Text Box 19"/>
            <p:cNvSpPr txBox="1">
              <a:spLocks noChangeArrowheads="1"/>
            </p:cNvSpPr>
            <p:nvPr/>
          </p:nvSpPr>
          <p:spPr bwMode="auto">
            <a:xfrm>
              <a:off x="4627" y="2448"/>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0">
                  <a:effectLst>
                    <a:outerShdw blurRad="38100" dist="38100" dir="2700000" algn="tl">
                      <a:srgbClr val="FFFFFF"/>
                    </a:outerShdw>
                  </a:effectLst>
                  <a:latin typeface="Times" charset="0"/>
                </a:rPr>
                <a:t>273 K</a:t>
              </a:r>
            </a:p>
          </p:txBody>
        </p:sp>
        <p:sp>
          <p:nvSpPr>
            <p:cNvPr id="62486" name="Line 20"/>
            <p:cNvSpPr>
              <a:spLocks noChangeShapeType="1"/>
            </p:cNvSpPr>
            <p:nvPr/>
          </p:nvSpPr>
          <p:spPr bwMode="auto">
            <a:xfrm>
              <a:off x="4800"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Text Box 21"/>
            <p:cNvSpPr txBox="1">
              <a:spLocks noChangeArrowheads="1"/>
            </p:cNvSpPr>
            <p:nvPr/>
          </p:nvSpPr>
          <p:spPr bwMode="auto">
            <a:xfrm>
              <a:off x="4752" y="1872"/>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100 K</a:t>
              </a:r>
            </a:p>
          </p:txBody>
        </p:sp>
      </p:grpSp>
      <p:sp>
        <p:nvSpPr>
          <p:cNvPr id="75798" name="Text Box 22"/>
          <p:cNvSpPr txBox="1">
            <a:spLocks noChangeArrowheads="1"/>
          </p:cNvSpPr>
          <p:nvPr/>
        </p:nvSpPr>
        <p:spPr bwMode="auto">
          <a:xfrm>
            <a:off x="3124200" y="1600200"/>
            <a:ext cx="18637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Fahrenheit</a:t>
            </a:r>
          </a:p>
        </p:txBody>
      </p:sp>
      <p:grpSp>
        <p:nvGrpSpPr>
          <p:cNvPr id="75799" name="Group 23"/>
          <p:cNvGrpSpPr>
            <a:grpSpLocks/>
          </p:cNvGrpSpPr>
          <p:nvPr/>
        </p:nvGrpSpPr>
        <p:grpSpPr bwMode="auto">
          <a:xfrm>
            <a:off x="3429000" y="2286000"/>
            <a:ext cx="1206500" cy="2119313"/>
            <a:chOff x="2160" y="1440"/>
            <a:chExt cx="760" cy="1335"/>
          </a:xfrm>
        </p:grpSpPr>
        <p:sp>
          <p:nvSpPr>
            <p:cNvPr id="75800" name="Text Box 24"/>
            <p:cNvSpPr txBox="1">
              <a:spLocks noChangeArrowheads="1"/>
            </p:cNvSpPr>
            <p:nvPr/>
          </p:nvSpPr>
          <p:spPr bwMode="auto">
            <a:xfrm>
              <a:off x="2216" y="2448"/>
              <a:ext cx="60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0">
                  <a:effectLst>
                    <a:outerShdw blurRad="38100" dist="38100" dir="2700000" algn="tl">
                      <a:srgbClr val="FFFFFF"/>
                    </a:outerShdw>
                  </a:effectLst>
                  <a:latin typeface="Times" charset="0"/>
                </a:rPr>
                <a:t>32 ˚F</a:t>
              </a:r>
            </a:p>
          </p:txBody>
        </p:sp>
        <p:sp>
          <p:nvSpPr>
            <p:cNvPr id="75801" name="Text Box 25"/>
            <p:cNvSpPr txBox="1">
              <a:spLocks noChangeArrowheads="1"/>
            </p:cNvSpPr>
            <p:nvPr/>
          </p:nvSpPr>
          <p:spPr bwMode="auto">
            <a:xfrm>
              <a:off x="2160" y="1440"/>
              <a:ext cx="72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0">
                  <a:effectLst>
                    <a:outerShdw blurRad="38100" dist="38100" dir="2700000" algn="tl">
                      <a:srgbClr val="FFFFFF"/>
                    </a:outerShdw>
                  </a:effectLst>
                  <a:latin typeface="Times" charset="0"/>
                </a:rPr>
                <a:t>212 ˚F</a:t>
              </a:r>
            </a:p>
          </p:txBody>
        </p:sp>
        <p:sp>
          <p:nvSpPr>
            <p:cNvPr id="62482" name="Line 26"/>
            <p:cNvSpPr>
              <a:spLocks noChangeShapeType="1"/>
            </p:cNvSpPr>
            <p:nvPr/>
          </p:nvSpPr>
          <p:spPr bwMode="auto">
            <a:xfrm>
              <a:off x="2304"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Text Box 27"/>
            <p:cNvSpPr txBox="1">
              <a:spLocks noChangeArrowheads="1"/>
            </p:cNvSpPr>
            <p:nvPr/>
          </p:nvSpPr>
          <p:spPr bwMode="auto">
            <a:xfrm>
              <a:off x="2256" y="1929"/>
              <a:ext cx="66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Times" charset="0"/>
                </a:rPr>
                <a:t>180˚F</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98"/>
                                        </p:tgtEl>
                                        <p:attrNameLst>
                                          <p:attrName>style.visibility</p:attrName>
                                        </p:attrNameLst>
                                      </p:cBhvr>
                                      <p:to>
                                        <p:strVal val="visible"/>
                                      </p:to>
                                    </p:set>
                                    <p:animEffect transition="in" filter="dissolve">
                                      <p:cBhvr>
                                        <p:cTn id="7" dur="500"/>
                                        <p:tgtEl>
                                          <p:spTgt spid="75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6"/>
                                        </p:tgtEl>
                                        <p:attrNameLst>
                                          <p:attrName>style.visibility</p:attrName>
                                        </p:attrNameLst>
                                      </p:cBhvr>
                                      <p:to>
                                        <p:strVal val="visible"/>
                                      </p:to>
                                    </p:set>
                                    <p:animEffect transition="in" filter="dissolve">
                                      <p:cBhvr>
                                        <p:cTn id="12" dur="500"/>
                                        <p:tgtEl>
                                          <p:spTgt spid="757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92"/>
                                        </p:tgtEl>
                                        <p:attrNameLst>
                                          <p:attrName>style.visibility</p:attrName>
                                        </p:attrNameLst>
                                      </p:cBhvr>
                                      <p:to>
                                        <p:strVal val="visible"/>
                                      </p:to>
                                    </p:set>
                                    <p:animEffect transition="in" filter="dissolve">
                                      <p:cBhvr>
                                        <p:cTn id="17" dur="500"/>
                                        <p:tgtEl>
                                          <p:spTgt spid="75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5799"/>
                                        </p:tgtEl>
                                        <p:attrNameLst>
                                          <p:attrName>style.visibility</p:attrName>
                                        </p:attrNameLst>
                                      </p:cBhvr>
                                      <p:to>
                                        <p:strVal val="visible"/>
                                      </p:to>
                                    </p:set>
                                    <p:animEffect transition="in" filter="dissolve">
                                      <p:cBhvr>
                                        <p:cTn id="22" dur="500"/>
                                        <p:tgtEl>
                                          <p:spTgt spid="757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5787"/>
                                        </p:tgtEl>
                                        <p:attrNameLst>
                                          <p:attrName>style.visibility</p:attrName>
                                        </p:attrNameLst>
                                      </p:cBhvr>
                                      <p:to>
                                        <p:strVal val="visible"/>
                                      </p:to>
                                    </p:set>
                                    <p:animEffect transition="in" filter="dissolve">
                                      <p:cBhvr>
                                        <p:cTn id="27" dur="500"/>
                                        <p:tgtEl>
                                          <p:spTgt spid="757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5793"/>
                                        </p:tgtEl>
                                        <p:attrNameLst>
                                          <p:attrName>style.visibility</p:attrName>
                                        </p:attrNameLst>
                                      </p:cBhvr>
                                      <p:to>
                                        <p:strVal val="visible"/>
                                      </p:to>
                                    </p:set>
                                    <p:animEffect transition="in" filter="dissolve">
                                      <p:cBhvr>
                                        <p:cTn id="32" dur="500"/>
                                        <p:tgtEl>
                                          <p:spTgt spid="757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782"/>
                                        </p:tgtEl>
                                        <p:attrNameLst>
                                          <p:attrName>style.visibility</p:attrName>
                                        </p:attrNameLst>
                                      </p:cBhvr>
                                      <p:to>
                                        <p:strVal val="visible"/>
                                      </p:to>
                                    </p:set>
                                    <p:animEffect transition="in" filter="dissolve">
                                      <p:cBhvr>
                                        <p:cTn id="3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P spid="75786" grpId="0" autoUpdateAnimBg="0"/>
      <p:bldP spid="75792" grpId="0" autoUpdateAnimBg="0"/>
      <p:bldP spid="7579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304800"/>
            <a:ext cx="8458200" cy="1143000"/>
          </a:xfrm>
          <a:ln w="38100">
            <a:solidFill>
              <a:schemeClr val="hlink"/>
            </a:solidFill>
            <a:miter lim="800000"/>
            <a:headEnd/>
            <a:tailEnd/>
          </a:ln>
        </p:spPr>
        <p:txBody>
          <a:bodyPr/>
          <a:lstStyle/>
          <a:p>
            <a:pPr>
              <a:defRPr/>
            </a:pPr>
            <a:r>
              <a:rPr lang="en-US" sz="3200" smtClean="0">
                <a:solidFill>
                  <a:srgbClr val="66FF33"/>
                </a:solidFill>
                <a:effectLst>
                  <a:outerShdw blurRad="38100" dist="38100" dir="2700000" algn="tl">
                    <a:srgbClr val="000000"/>
                  </a:outerShdw>
                </a:effectLst>
                <a:latin typeface="Comic Sans MS" pitchFamily="66" charset="0"/>
              </a:rPr>
              <a:t>Fahrenheit Formula – Honors Only</a:t>
            </a:r>
          </a:p>
        </p:txBody>
      </p:sp>
      <p:sp>
        <p:nvSpPr>
          <p:cNvPr id="63491" name="Rectangle 4"/>
          <p:cNvSpPr>
            <a:spLocks noChangeArrowheads="1"/>
          </p:cNvSpPr>
          <p:nvPr/>
        </p:nvSpPr>
        <p:spPr bwMode="auto">
          <a:xfrm>
            <a:off x="2438400" y="3810000"/>
            <a:ext cx="4038600" cy="838200"/>
          </a:xfrm>
          <a:prstGeom prst="rect">
            <a:avLst/>
          </a:prstGeom>
          <a:solidFill>
            <a:schemeClr val="bg1">
              <a:alpha val="43921"/>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endParaRPr lang="en-US" altLang="en-US"/>
          </a:p>
        </p:txBody>
      </p:sp>
      <p:sp>
        <p:nvSpPr>
          <p:cNvPr id="199683" name="Rectangle 3"/>
          <p:cNvSpPr>
            <a:spLocks noGrp="1" noChangeArrowheads="1"/>
          </p:cNvSpPr>
          <p:nvPr>
            <p:ph type="body" idx="1"/>
          </p:nvPr>
        </p:nvSpPr>
        <p:spPr>
          <a:xfrm>
            <a:off x="381000" y="1828800"/>
            <a:ext cx="8458200" cy="1752600"/>
          </a:xfrm>
        </p:spPr>
        <p:txBody>
          <a:bodyPr/>
          <a:lstStyle/>
          <a:p>
            <a:pPr>
              <a:lnSpc>
                <a:spcPct val="80000"/>
              </a:lnSpc>
              <a:buFontTx/>
              <a:buNone/>
              <a:defRPr/>
            </a:pPr>
            <a:endParaRPr lang="en-US" sz="900" smtClean="0">
              <a:solidFill>
                <a:srgbClr val="FFFFFF"/>
              </a:solidFill>
              <a:effectLst>
                <a:outerShdw blurRad="38100" dist="38100" dir="2700000" algn="tl">
                  <a:srgbClr val="000000"/>
                </a:outerShdw>
              </a:effectLst>
            </a:endParaRPr>
          </a:p>
          <a:p>
            <a:pPr>
              <a:lnSpc>
                <a:spcPct val="80000"/>
              </a:lnSpc>
              <a:buFontTx/>
              <a:buNone/>
              <a:defRPr/>
            </a:pPr>
            <a:endParaRPr lang="en-US" sz="900" smtClean="0">
              <a:solidFill>
                <a:srgbClr val="FFFFFF"/>
              </a:solidFill>
              <a:effectLst>
                <a:outerShdw blurRad="38100" dist="38100" dir="2700000" algn="tl">
                  <a:srgbClr val="000000"/>
                </a:outerShdw>
              </a:effectLst>
            </a:endParaRPr>
          </a:p>
          <a:p>
            <a:pPr>
              <a:lnSpc>
                <a:spcPct val="80000"/>
              </a:lnSpc>
              <a:buFontTx/>
              <a:buNone/>
              <a:defRPr/>
            </a:pPr>
            <a:endParaRPr lang="en-US" sz="900" smtClean="0">
              <a:solidFill>
                <a:srgbClr val="FFFFFF"/>
              </a:solidFill>
              <a:effectLst>
                <a:outerShdw blurRad="38100" dist="38100" dir="2700000" algn="tl">
                  <a:srgbClr val="000000"/>
                </a:outerShdw>
              </a:effectLst>
            </a:endParaRPr>
          </a:p>
          <a:p>
            <a:pPr>
              <a:lnSpc>
                <a:spcPct val="80000"/>
              </a:lnSpc>
              <a:buFontTx/>
              <a:buNone/>
              <a:defRPr/>
            </a:pPr>
            <a:r>
              <a:rPr lang="en-US" sz="2800" smtClean="0">
                <a:solidFill>
                  <a:srgbClr val="FFFFFF"/>
                </a:solidFill>
                <a:effectLst>
                  <a:outerShdw blurRad="38100" dist="38100" dir="2700000" algn="tl">
                    <a:srgbClr val="000000"/>
                  </a:outerShdw>
                </a:effectLst>
              </a:rPr>
              <a:t>	Zero point:       0°C   =  32°F</a:t>
            </a:r>
          </a:p>
          <a:p>
            <a:pPr>
              <a:lnSpc>
                <a:spcPct val="80000"/>
              </a:lnSpc>
              <a:buFontTx/>
              <a:buNone/>
              <a:defRPr/>
            </a:pPr>
            <a:endParaRPr lang="en-US" sz="2800" smtClean="0">
              <a:solidFill>
                <a:srgbClr val="FFFFFF"/>
              </a:solidFill>
              <a:effectLst>
                <a:outerShdw blurRad="38100" dist="38100" dir="2700000" algn="tl">
                  <a:srgbClr val="000000"/>
                </a:outerShdw>
              </a:effectLst>
            </a:endParaRPr>
          </a:p>
          <a:p>
            <a:pPr>
              <a:lnSpc>
                <a:spcPct val="80000"/>
              </a:lnSpc>
              <a:buFontTx/>
              <a:buNone/>
              <a:defRPr/>
            </a:pPr>
            <a:endParaRPr lang="en-US" sz="2800" smtClean="0">
              <a:solidFill>
                <a:srgbClr val="FFFFFF"/>
              </a:solidFill>
              <a:effectLst>
                <a:outerShdw blurRad="38100" dist="38100" dir="2700000" algn="tl">
                  <a:srgbClr val="000000"/>
                </a:outerShdw>
              </a:effectLst>
            </a:endParaRPr>
          </a:p>
          <a:p>
            <a:pPr>
              <a:lnSpc>
                <a:spcPct val="40000"/>
              </a:lnSpc>
              <a:buFontTx/>
              <a:buNone/>
              <a:defRPr/>
            </a:pPr>
            <a:endParaRPr lang="en-US" sz="2800" smtClean="0">
              <a:solidFill>
                <a:srgbClr val="FFFFFF"/>
              </a:solidFill>
              <a:effectLst>
                <a:outerShdw blurRad="38100" dist="38100" dir="2700000" algn="tl">
                  <a:srgbClr val="000000"/>
                </a:outerShdw>
              </a:effectLst>
            </a:endParaRPr>
          </a:p>
          <a:p>
            <a:pPr algn="ctr">
              <a:lnSpc>
                <a:spcPct val="70000"/>
              </a:lnSpc>
              <a:buFontTx/>
              <a:buNone/>
              <a:defRPr/>
            </a:pPr>
            <a:r>
              <a:rPr lang="en-US" sz="2800" smtClean="0">
                <a:solidFill>
                  <a:srgbClr val="FFFFFF"/>
                </a:solidFill>
                <a:effectLst>
                  <a:outerShdw blurRad="38100" dist="38100" dir="2700000" algn="tl">
                    <a:srgbClr val="000000"/>
                  </a:outerShdw>
                </a:effectLst>
              </a:rPr>
              <a:t>°F     = 9/5 °C   +  32</a:t>
            </a:r>
            <a:r>
              <a:rPr lang="en-US" sz="2800" smtClean="0">
                <a:effectLst>
                  <a:outerShdw blurRad="38100" dist="38100" dir="2700000" algn="tl">
                    <a:srgbClr val="FFFFFF"/>
                  </a:outerShdw>
                </a:effectLst>
              </a:rPr>
              <a:t>  	</a:t>
            </a:r>
            <a:endParaRPr lang="en-US" sz="2800" smtClean="0">
              <a:solidFill>
                <a:schemeClr val="accent1"/>
              </a:solidFill>
              <a:effectLst>
                <a:outerShdw blurRad="38100" dist="38100" dir="2700000" algn="tl">
                  <a:srgbClr val="000000"/>
                </a:outerShdw>
              </a:effectLst>
            </a:endParaRPr>
          </a:p>
        </p:txBody>
      </p:sp>
      <p:sp>
        <p:nvSpPr>
          <p:cNvPr id="199685" name="Rectangle 5"/>
          <p:cNvSpPr>
            <a:spLocks noChangeArrowheads="1"/>
          </p:cNvSpPr>
          <p:nvPr/>
        </p:nvSpPr>
        <p:spPr bwMode="auto">
          <a:xfrm>
            <a:off x="1828800" y="5105400"/>
            <a:ext cx="4724400" cy="838200"/>
          </a:xfrm>
          <a:prstGeom prst="rect">
            <a:avLst/>
          </a:prstGeom>
          <a:solidFill>
            <a:schemeClr val="bg1">
              <a:alpha val="17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30000"/>
              </a:lnSpc>
              <a:spcBef>
                <a:spcPct val="30000"/>
              </a:spcBef>
              <a:buSzPct val="100000"/>
              <a:defRPr/>
            </a:pPr>
            <a:r>
              <a:rPr lang="en-US" sz="2800" i="0">
                <a:solidFill>
                  <a:srgbClr val="FFFFFF"/>
                </a:solidFill>
                <a:effectLst>
                  <a:outerShdw blurRad="38100" dist="38100" dir="2700000" algn="tl">
                    <a:srgbClr val="000000"/>
                  </a:outerShdw>
                </a:effectLst>
                <a:latin typeface="Arial" charset="0"/>
              </a:rPr>
              <a:t>(°F  - 32)  * 5/9    = 	°C</a:t>
            </a:r>
            <a:endParaRPr lang="en-US" sz="280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7" name="Line 5"/>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8" name="Line 6"/>
          <p:cNvSpPr>
            <a:spLocks noChangeShapeType="1"/>
          </p:cNvSpPr>
          <p:nvPr/>
        </p:nvSpPr>
        <p:spPr bwMode="auto">
          <a:xfrm>
            <a:off x="25908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9" name="Line 7"/>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0" name="Line 8"/>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1" name="Line 9"/>
          <p:cNvSpPr>
            <a:spLocks noChangeShapeType="1"/>
          </p:cNvSpPr>
          <p:nvPr/>
        </p:nvSpPr>
        <p:spPr bwMode="auto">
          <a:xfrm>
            <a:off x="45720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2" name="Line 10"/>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3" name="Line 11"/>
          <p:cNvSpPr>
            <a:spLocks noChangeShapeType="1"/>
          </p:cNvSpPr>
          <p:nvPr/>
        </p:nvSpPr>
        <p:spPr bwMode="auto">
          <a:xfrm>
            <a:off x="7391400" y="1219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4" name="Line 12"/>
          <p:cNvSpPr>
            <a:spLocks noChangeShapeType="1"/>
          </p:cNvSpPr>
          <p:nvPr/>
        </p:nvSpPr>
        <p:spPr bwMode="auto">
          <a:xfrm>
            <a:off x="7315200" y="2362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5" name="Line 13"/>
          <p:cNvSpPr>
            <a:spLocks noChangeShapeType="1"/>
          </p:cNvSpPr>
          <p:nvPr/>
        </p:nvSpPr>
        <p:spPr bwMode="auto">
          <a:xfrm>
            <a:off x="6553200" y="15240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6" name="Text Box 14"/>
          <p:cNvSpPr txBox="1">
            <a:spLocks noChangeArrowheads="1"/>
          </p:cNvSpPr>
          <p:nvPr/>
        </p:nvSpPr>
        <p:spPr bwMode="auto">
          <a:xfrm>
            <a:off x="228600" y="1828800"/>
            <a:ext cx="2057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i="0">
                <a:solidFill>
                  <a:srgbClr val="FFFF00"/>
                </a:solidFill>
                <a:effectLst>
                  <a:outerShdw blurRad="38100" dist="38100" dir="2700000" algn="tl">
                    <a:srgbClr val="000000"/>
                  </a:outerShdw>
                </a:effectLst>
                <a:latin typeface="Comic Sans MS" pitchFamily="66" charset="0"/>
              </a:rPr>
              <a:t>Three targets with three arrows each to shoot.</a:t>
            </a:r>
          </a:p>
        </p:txBody>
      </p:sp>
      <p:sp>
        <p:nvSpPr>
          <p:cNvPr id="243727" name="Rectangle 15"/>
          <p:cNvSpPr>
            <a:spLocks noChangeArrowheads="1"/>
          </p:cNvSpPr>
          <p:nvPr/>
        </p:nvSpPr>
        <p:spPr bwMode="auto">
          <a:xfrm>
            <a:off x="457200" y="457200"/>
            <a:ext cx="8229600" cy="762000"/>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defRPr/>
            </a:pPr>
            <a:r>
              <a:rPr lang="en-US" sz="3600" i="0">
                <a:solidFill>
                  <a:schemeClr val="folHlink"/>
                </a:solidFill>
                <a:effectLst>
                  <a:outerShdw blurRad="38100" dist="38100" dir="2700000" algn="tl">
                    <a:srgbClr val="000000"/>
                  </a:outerShdw>
                </a:effectLst>
                <a:latin typeface="Comic Sans MS" pitchFamily="66" charset="0"/>
              </a:rPr>
              <a:t>Can you hit the bull's-eye?</a:t>
            </a:r>
          </a:p>
        </p:txBody>
      </p:sp>
      <p:sp>
        <p:nvSpPr>
          <p:cNvPr id="243728" name="Text Box 16"/>
          <p:cNvSpPr txBox="1">
            <a:spLocks noChangeArrowheads="1"/>
          </p:cNvSpPr>
          <p:nvPr/>
        </p:nvSpPr>
        <p:spPr bwMode="auto">
          <a:xfrm>
            <a:off x="25146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r>
              <a:rPr lang="en-US" altLang="en-US" sz="2000" i="0">
                <a:solidFill>
                  <a:srgbClr val="000066"/>
                </a:solidFill>
                <a:latin typeface="Comic Sans MS" panose="030F0702030302020204" pitchFamily="66" charset="0"/>
              </a:rPr>
              <a:t>Both accurate and precise</a:t>
            </a:r>
          </a:p>
        </p:txBody>
      </p:sp>
      <p:sp>
        <p:nvSpPr>
          <p:cNvPr id="243729" name="Text Box 17"/>
          <p:cNvSpPr txBox="1">
            <a:spLocks noChangeArrowheads="1"/>
          </p:cNvSpPr>
          <p:nvPr/>
        </p:nvSpPr>
        <p:spPr bwMode="auto">
          <a:xfrm>
            <a:off x="4724400" y="3657600"/>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r>
              <a:rPr lang="en-US" altLang="en-US" sz="2000" i="0">
                <a:solidFill>
                  <a:srgbClr val="000066"/>
                </a:solidFill>
                <a:latin typeface="Comic Sans MS" panose="030F0702030302020204" pitchFamily="66" charset="0"/>
              </a:rPr>
              <a:t>Precise but not accurate</a:t>
            </a:r>
          </a:p>
        </p:txBody>
      </p:sp>
      <p:sp>
        <p:nvSpPr>
          <p:cNvPr id="243730" name="Text Box 18"/>
          <p:cNvSpPr txBox="1">
            <a:spLocks noChangeArrowheads="1"/>
          </p:cNvSpPr>
          <p:nvPr/>
        </p:nvSpPr>
        <p:spPr bwMode="auto">
          <a:xfrm>
            <a:off x="67818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eaLnBrk="1" hangingPunct="1"/>
            <a:r>
              <a:rPr lang="en-US" altLang="en-US" sz="2000" i="0">
                <a:solidFill>
                  <a:srgbClr val="000066"/>
                </a:solidFill>
                <a:latin typeface="Comic Sans MS" panose="030F0702030302020204" pitchFamily="66" charset="0"/>
              </a:rPr>
              <a:t>Neither accurate nor precise</a:t>
            </a:r>
          </a:p>
        </p:txBody>
      </p:sp>
      <p:sp>
        <p:nvSpPr>
          <p:cNvPr id="243733" name="Text Box 21"/>
          <p:cNvSpPr txBox="1">
            <a:spLocks noChangeArrowheads="1"/>
          </p:cNvSpPr>
          <p:nvPr/>
        </p:nvSpPr>
        <p:spPr bwMode="auto">
          <a:xfrm>
            <a:off x="228600" y="3657600"/>
            <a:ext cx="1997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400" i="0">
                <a:solidFill>
                  <a:schemeClr val="bg1"/>
                </a:solidFill>
                <a:effectLst>
                  <a:outerShdw blurRad="38100" dist="38100" dir="2700000" algn="tl">
                    <a:srgbClr val="000000"/>
                  </a:outerShdw>
                </a:effectLst>
                <a:latin typeface="Comic Sans MS" pitchFamily="66" charset="0"/>
              </a:rPr>
              <a:t>How do they compare?</a:t>
            </a:r>
          </a:p>
        </p:txBody>
      </p:sp>
      <p:sp>
        <p:nvSpPr>
          <p:cNvPr id="243734" name="Text Box 22"/>
          <p:cNvSpPr txBox="1">
            <a:spLocks noChangeArrowheads="1"/>
          </p:cNvSpPr>
          <p:nvPr/>
        </p:nvSpPr>
        <p:spPr bwMode="auto">
          <a:xfrm>
            <a:off x="1219200" y="5257800"/>
            <a:ext cx="6626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2800" b="0" i="0">
                <a:solidFill>
                  <a:srgbClr val="FFFF00"/>
                </a:solidFill>
                <a:effectLst>
                  <a:outerShdw blurRad="38100" dist="38100" dir="2700000" algn="tl">
                    <a:srgbClr val="000000"/>
                  </a:outerShdw>
                </a:effectLst>
                <a:latin typeface="Comic Sans MS" pitchFamily="66" charset="0"/>
              </a:rPr>
              <a:t>Can you define accuracy and precision?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43719"/>
                                        </p:tgtEl>
                                        <p:attrNameLst>
                                          <p:attrName>style.visibility</p:attrName>
                                        </p:attrNameLst>
                                      </p:cBhvr>
                                      <p:to>
                                        <p:strVal val="visible"/>
                                      </p:to>
                                    </p:set>
                                    <p:anim calcmode="lin" valueType="num">
                                      <p:cBhvr additive="base">
                                        <p:cTn id="7" dur="500" fill="hold"/>
                                        <p:tgtEl>
                                          <p:spTgt spid="243719"/>
                                        </p:tgtEl>
                                        <p:attrNameLst>
                                          <p:attrName>ppt_x</p:attrName>
                                        </p:attrNameLst>
                                      </p:cBhvr>
                                      <p:tavLst>
                                        <p:tav tm="0">
                                          <p:val>
                                            <p:strVal val="0-#ppt_w/2"/>
                                          </p:val>
                                        </p:tav>
                                        <p:tav tm="100000">
                                          <p:val>
                                            <p:strVal val="#ppt_x"/>
                                          </p:val>
                                        </p:tav>
                                      </p:tavLst>
                                    </p:anim>
                                    <p:anim calcmode="lin" valueType="num">
                                      <p:cBhvr additive="base">
                                        <p:cTn id="8" dur="500" fill="hold"/>
                                        <p:tgtEl>
                                          <p:spTgt spid="2437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500"/>
                            </p:stCondLst>
                            <p:childTnLst>
                              <p:par>
                                <p:cTn id="10" presetID="2" presetClass="entr" presetSubtype="9" fill="hold" nodeType="afterEffect">
                                  <p:stCondLst>
                                    <p:cond delay="500"/>
                                  </p:stCondLst>
                                  <p:childTnLst>
                                    <p:set>
                                      <p:cBhvr>
                                        <p:cTn id="11" dur="1" fill="hold">
                                          <p:stCondLst>
                                            <p:cond delay="0"/>
                                          </p:stCondLst>
                                        </p:cTn>
                                        <p:tgtEl>
                                          <p:spTgt spid="243718"/>
                                        </p:tgtEl>
                                        <p:attrNameLst>
                                          <p:attrName>style.visibility</p:attrName>
                                        </p:attrNameLst>
                                      </p:cBhvr>
                                      <p:to>
                                        <p:strVal val="visible"/>
                                      </p:to>
                                    </p:set>
                                    <p:anim calcmode="lin" valueType="num">
                                      <p:cBhvr additive="base">
                                        <p:cTn id="12" dur="500" fill="hold"/>
                                        <p:tgtEl>
                                          <p:spTgt spid="243718"/>
                                        </p:tgtEl>
                                        <p:attrNameLst>
                                          <p:attrName>ppt_x</p:attrName>
                                        </p:attrNameLst>
                                      </p:cBhvr>
                                      <p:tavLst>
                                        <p:tav tm="0">
                                          <p:val>
                                            <p:strVal val="0-#ppt_w/2"/>
                                          </p:val>
                                        </p:tav>
                                        <p:tav tm="100000">
                                          <p:val>
                                            <p:strVal val="#ppt_x"/>
                                          </p:val>
                                        </p:tav>
                                      </p:tavLst>
                                    </p:anim>
                                    <p:anim calcmode="lin" valueType="num">
                                      <p:cBhvr additive="base">
                                        <p:cTn id="13" dur="500" fill="hold"/>
                                        <p:tgtEl>
                                          <p:spTgt spid="2437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1500"/>
                            </p:stCondLst>
                            <p:childTnLst>
                              <p:par>
                                <p:cTn id="15" presetID="2" presetClass="entr" presetSubtype="9" fill="hold" nodeType="afterEffect">
                                  <p:stCondLst>
                                    <p:cond delay="500"/>
                                  </p:stCondLst>
                                  <p:childTnLst>
                                    <p:set>
                                      <p:cBhvr>
                                        <p:cTn id="16" dur="1" fill="hold">
                                          <p:stCondLst>
                                            <p:cond delay="0"/>
                                          </p:stCondLst>
                                        </p:cTn>
                                        <p:tgtEl>
                                          <p:spTgt spid="243717"/>
                                        </p:tgtEl>
                                        <p:attrNameLst>
                                          <p:attrName>style.visibility</p:attrName>
                                        </p:attrNameLst>
                                      </p:cBhvr>
                                      <p:to>
                                        <p:strVal val="visible"/>
                                      </p:to>
                                    </p:set>
                                    <p:anim calcmode="lin" valueType="num">
                                      <p:cBhvr additive="base">
                                        <p:cTn id="17" dur="500" fill="hold"/>
                                        <p:tgtEl>
                                          <p:spTgt spid="243717"/>
                                        </p:tgtEl>
                                        <p:attrNameLst>
                                          <p:attrName>ppt_x</p:attrName>
                                        </p:attrNameLst>
                                      </p:cBhvr>
                                      <p:tavLst>
                                        <p:tav tm="0">
                                          <p:val>
                                            <p:strVal val="0-#ppt_w/2"/>
                                          </p:val>
                                        </p:tav>
                                        <p:tav tm="100000">
                                          <p:val>
                                            <p:strVal val="#ppt_x"/>
                                          </p:val>
                                        </p:tav>
                                      </p:tavLst>
                                    </p:anim>
                                    <p:anim calcmode="lin" valueType="num">
                                      <p:cBhvr additive="base">
                                        <p:cTn id="18" dur="500" fill="hold"/>
                                        <p:tgtEl>
                                          <p:spTgt spid="2437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2500"/>
                            </p:stCondLst>
                            <p:childTnLst>
                              <p:par>
                                <p:cTn id="20" presetID="2" presetClass="entr" presetSubtype="9" fill="hold" nodeType="afterEffect">
                                  <p:stCondLst>
                                    <p:cond delay="1000"/>
                                  </p:stCondLst>
                                  <p:childTnLst>
                                    <p:set>
                                      <p:cBhvr>
                                        <p:cTn id="21" dur="1" fill="hold">
                                          <p:stCondLst>
                                            <p:cond delay="0"/>
                                          </p:stCondLst>
                                        </p:cTn>
                                        <p:tgtEl>
                                          <p:spTgt spid="243721"/>
                                        </p:tgtEl>
                                        <p:attrNameLst>
                                          <p:attrName>style.visibility</p:attrName>
                                        </p:attrNameLst>
                                      </p:cBhvr>
                                      <p:to>
                                        <p:strVal val="visible"/>
                                      </p:to>
                                    </p:set>
                                    <p:anim calcmode="lin" valueType="num">
                                      <p:cBhvr additive="base">
                                        <p:cTn id="22" dur="500" fill="hold"/>
                                        <p:tgtEl>
                                          <p:spTgt spid="243721"/>
                                        </p:tgtEl>
                                        <p:attrNameLst>
                                          <p:attrName>ppt_x</p:attrName>
                                        </p:attrNameLst>
                                      </p:cBhvr>
                                      <p:tavLst>
                                        <p:tav tm="0">
                                          <p:val>
                                            <p:strVal val="0-#ppt_w/2"/>
                                          </p:val>
                                        </p:tav>
                                        <p:tav tm="100000">
                                          <p:val>
                                            <p:strVal val="#ppt_x"/>
                                          </p:val>
                                        </p:tav>
                                      </p:tavLst>
                                    </p:anim>
                                    <p:anim calcmode="lin" valueType="num">
                                      <p:cBhvr additive="base">
                                        <p:cTn id="23" dur="500" fill="hold"/>
                                        <p:tgtEl>
                                          <p:spTgt spid="2437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9" fill="hold" nodeType="afterEffect">
                                  <p:stCondLst>
                                    <p:cond delay="500"/>
                                  </p:stCondLst>
                                  <p:childTnLst>
                                    <p:set>
                                      <p:cBhvr>
                                        <p:cTn id="26" dur="1" fill="hold">
                                          <p:stCondLst>
                                            <p:cond delay="0"/>
                                          </p:stCondLst>
                                        </p:cTn>
                                        <p:tgtEl>
                                          <p:spTgt spid="243722"/>
                                        </p:tgtEl>
                                        <p:attrNameLst>
                                          <p:attrName>style.visibility</p:attrName>
                                        </p:attrNameLst>
                                      </p:cBhvr>
                                      <p:to>
                                        <p:strVal val="visible"/>
                                      </p:to>
                                    </p:set>
                                    <p:anim calcmode="lin" valueType="num">
                                      <p:cBhvr additive="base">
                                        <p:cTn id="27" dur="500" fill="hold"/>
                                        <p:tgtEl>
                                          <p:spTgt spid="243722"/>
                                        </p:tgtEl>
                                        <p:attrNameLst>
                                          <p:attrName>ppt_x</p:attrName>
                                        </p:attrNameLst>
                                      </p:cBhvr>
                                      <p:tavLst>
                                        <p:tav tm="0">
                                          <p:val>
                                            <p:strVal val="0-#ppt_w/2"/>
                                          </p:val>
                                        </p:tav>
                                        <p:tav tm="100000">
                                          <p:val>
                                            <p:strVal val="#ppt_x"/>
                                          </p:val>
                                        </p:tav>
                                      </p:tavLst>
                                    </p:anim>
                                    <p:anim calcmode="lin" valueType="num">
                                      <p:cBhvr additive="base">
                                        <p:cTn id="28" dur="500" fill="hold"/>
                                        <p:tgtEl>
                                          <p:spTgt spid="2437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par>
                          <p:cTn id="29" fill="hold" nodeType="afterGroup">
                            <p:stCondLst>
                              <p:cond delay="5000"/>
                            </p:stCondLst>
                            <p:childTnLst>
                              <p:par>
                                <p:cTn id="30" presetID="2" presetClass="entr" presetSubtype="9" fill="hold" nodeType="afterEffect">
                                  <p:stCondLst>
                                    <p:cond delay="500"/>
                                  </p:stCondLst>
                                  <p:childTnLst>
                                    <p:set>
                                      <p:cBhvr>
                                        <p:cTn id="31" dur="1" fill="hold">
                                          <p:stCondLst>
                                            <p:cond delay="0"/>
                                          </p:stCondLst>
                                        </p:cTn>
                                        <p:tgtEl>
                                          <p:spTgt spid="243720"/>
                                        </p:tgtEl>
                                        <p:attrNameLst>
                                          <p:attrName>style.visibility</p:attrName>
                                        </p:attrNameLst>
                                      </p:cBhvr>
                                      <p:to>
                                        <p:strVal val="visible"/>
                                      </p:to>
                                    </p:set>
                                    <p:anim calcmode="lin" valueType="num">
                                      <p:cBhvr additive="base">
                                        <p:cTn id="32" dur="500" fill="hold"/>
                                        <p:tgtEl>
                                          <p:spTgt spid="243720"/>
                                        </p:tgtEl>
                                        <p:attrNameLst>
                                          <p:attrName>ppt_x</p:attrName>
                                        </p:attrNameLst>
                                      </p:cBhvr>
                                      <p:tavLst>
                                        <p:tav tm="0">
                                          <p:val>
                                            <p:strVal val="0-#ppt_w/2"/>
                                          </p:val>
                                        </p:tav>
                                        <p:tav tm="100000">
                                          <p:val>
                                            <p:strVal val="#ppt_x"/>
                                          </p:val>
                                        </p:tav>
                                      </p:tavLst>
                                    </p:anim>
                                    <p:anim calcmode="lin" valueType="num">
                                      <p:cBhvr additive="base">
                                        <p:cTn id="33" dur="500" fill="hold"/>
                                        <p:tgtEl>
                                          <p:spTgt spid="2437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par>
                          <p:cTn id="34" fill="hold" nodeType="afterGroup">
                            <p:stCondLst>
                              <p:cond delay="6000"/>
                            </p:stCondLst>
                            <p:childTnLst>
                              <p:par>
                                <p:cTn id="35" presetID="2" presetClass="entr" presetSubtype="9" fill="hold" nodeType="afterEffect">
                                  <p:stCondLst>
                                    <p:cond delay="1000"/>
                                  </p:stCondLst>
                                  <p:childTnLst>
                                    <p:set>
                                      <p:cBhvr>
                                        <p:cTn id="36" dur="1" fill="hold">
                                          <p:stCondLst>
                                            <p:cond delay="0"/>
                                          </p:stCondLst>
                                        </p:cTn>
                                        <p:tgtEl>
                                          <p:spTgt spid="243723"/>
                                        </p:tgtEl>
                                        <p:attrNameLst>
                                          <p:attrName>style.visibility</p:attrName>
                                        </p:attrNameLst>
                                      </p:cBhvr>
                                      <p:to>
                                        <p:strVal val="visible"/>
                                      </p:to>
                                    </p:set>
                                    <p:anim calcmode="lin" valueType="num">
                                      <p:cBhvr additive="base">
                                        <p:cTn id="37" dur="500" fill="hold"/>
                                        <p:tgtEl>
                                          <p:spTgt spid="243723"/>
                                        </p:tgtEl>
                                        <p:attrNameLst>
                                          <p:attrName>ppt_x</p:attrName>
                                        </p:attrNameLst>
                                      </p:cBhvr>
                                      <p:tavLst>
                                        <p:tav tm="0">
                                          <p:val>
                                            <p:strVal val="0-#ppt_w/2"/>
                                          </p:val>
                                        </p:tav>
                                        <p:tav tm="100000">
                                          <p:val>
                                            <p:strVal val="#ppt_x"/>
                                          </p:val>
                                        </p:tav>
                                      </p:tavLst>
                                    </p:anim>
                                    <p:anim calcmode="lin" valueType="num">
                                      <p:cBhvr additive="base">
                                        <p:cTn id="38" dur="500" fill="hold"/>
                                        <p:tgtEl>
                                          <p:spTgt spid="24372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par>
                          <p:cTn id="39" fill="hold" nodeType="afterGroup">
                            <p:stCondLst>
                              <p:cond delay="7500"/>
                            </p:stCondLst>
                            <p:childTnLst>
                              <p:par>
                                <p:cTn id="40" presetID="2" presetClass="entr" presetSubtype="9" fill="hold" nodeType="afterEffect">
                                  <p:stCondLst>
                                    <p:cond delay="500"/>
                                  </p:stCondLst>
                                  <p:childTnLst>
                                    <p:set>
                                      <p:cBhvr>
                                        <p:cTn id="41" dur="1" fill="hold">
                                          <p:stCondLst>
                                            <p:cond delay="0"/>
                                          </p:stCondLst>
                                        </p:cTn>
                                        <p:tgtEl>
                                          <p:spTgt spid="243725"/>
                                        </p:tgtEl>
                                        <p:attrNameLst>
                                          <p:attrName>style.visibility</p:attrName>
                                        </p:attrNameLst>
                                      </p:cBhvr>
                                      <p:to>
                                        <p:strVal val="visible"/>
                                      </p:to>
                                    </p:set>
                                    <p:anim calcmode="lin" valueType="num">
                                      <p:cBhvr additive="base">
                                        <p:cTn id="42" dur="500" fill="hold"/>
                                        <p:tgtEl>
                                          <p:spTgt spid="243725"/>
                                        </p:tgtEl>
                                        <p:attrNameLst>
                                          <p:attrName>ppt_x</p:attrName>
                                        </p:attrNameLst>
                                      </p:cBhvr>
                                      <p:tavLst>
                                        <p:tav tm="0">
                                          <p:val>
                                            <p:strVal val="0-#ppt_w/2"/>
                                          </p:val>
                                        </p:tav>
                                        <p:tav tm="100000">
                                          <p:val>
                                            <p:strVal val="#ppt_x"/>
                                          </p:val>
                                        </p:tav>
                                      </p:tavLst>
                                    </p:anim>
                                    <p:anim calcmode="lin" valueType="num">
                                      <p:cBhvr additive="base">
                                        <p:cTn id="43" dur="500" fill="hold"/>
                                        <p:tgtEl>
                                          <p:spTgt spid="2437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par>
                          <p:cTn id="44" fill="hold" nodeType="afterGroup">
                            <p:stCondLst>
                              <p:cond delay="8500"/>
                            </p:stCondLst>
                            <p:childTnLst>
                              <p:par>
                                <p:cTn id="45" presetID="2" presetClass="entr" presetSubtype="9" fill="hold" nodeType="afterEffect">
                                  <p:stCondLst>
                                    <p:cond delay="500"/>
                                  </p:stCondLst>
                                  <p:childTnLst>
                                    <p:set>
                                      <p:cBhvr>
                                        <p:cTn id="46" dur="1" fill="hold">
                                          <p:stCondLst>
                                            <p:cond delay="0"/>
                                          </p:stCondLst>
                                        </p:cTn>
                                        <p:tgtEl>
                                          <p:spTgt spid="243724"/>
                                        </p:tgtEl>
                                        <p:attrNameLst>
                                          <p:attrName>style.visibility</p:attrName>
                                        </p:attrNameLst>
                                      </p:cBhvr>
                                      <p:to>
                                        <p:strVal val="visible"/>
                                      </p:to>
                                    </p:set>
                                    <p:anim calcmode="lin" valueType="num">
                                      <p:cBhvr additive="base">
                                        <p:cTn id="47" dur="500" fill="hold"/>
                                        <p:tgtEl>
                                          <p:spTgt spid="243724"/>
                                        </p:tgtEl>
                                        <p:attrNameLst>
                                          <p:attrName>ppt_x</p:attrName>
                                        </p:attrNameLst>
                                      </p:cBhvr>
                                      <p:tavLst>
                                        <p:tav tm="0">
                                          <p:val>
                                            <p:strVal val="0-#ppt_w/2"/>
                                          </p:val>
                                        </p:tav>
                                        <p:tav tm="100000">
                                          <p:val>
                                            <p:strVal val="#ppt_x"/>
                                          </p:val>
                                        </p:tav>
                                      </p:tavLst>
                                    </p:anim>
                                    <p:anim calcmode="lin" valueType="num">
                                      <p:cBhvr additive="base">
                                        <p:cTn id="48" dur="500" fill="hold"/>
                                        <p:tgtEl>
                                          <p:spTgt spid="2437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par>
                          <p:cTn id="49" fill="hold" nodeType="afterGroup">
                            <p:stCondLst>
                              <p:cond delay="9500"/>
                            </p:stCondLst>
                            <p:childTnLst>
                              <p:par>
                                <p:cTn id="50" presetID="9" presetClass="entr" presetSubtype="0" fill="hold" grpId="0" nodeType="afterEffect">
                                  <p:stCondLst>
                                    <p:cond delay="0"/>
                                  </p:stCondLst>
                                  <p:childTnLst>
                                    <p:set>
                                      <p:cBhvr>
                                        <p:cTn id="51" dur="1" fill="hold">
                                          <p:stCondLst>
                                            <p:cond delay="0"/>
                                          </p:stCondLst>
                                        </p:cTn>
                                        <p:tgtEl>
                                          <p:spTgt spid="243733"/>
                                        </p:tgtEl>
                                        <p:attrNameLst>
                                          <p:attrName>style.visibility</p:attrName>
                                        </p:attrNameLst>
                                      </p:cBhvr>
                                      <p:to>
                                        <p:strVal val="visible"/>
                                      </p:to>
                                    </p:set>
                                    <p:animEffect transition="in" filter="dissolve">
                                      <p:cBhvr>
                                        <p:cTn id="52" dur="500"/>
                                        <p:tgtEl>
                                          <p:spTgt spid="2437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243728"/>
                                        </p:tgtEl>
                                        <p:attrNameLst>
                                          <p:attrName>style.visibility</p:attrName>
                                        </p:attrNameLst>
                                      </p:cBhvr>
                                      <p:to>
                                        <p:strVal val="visible"/>
                                      </p:to>
                                    </p:set>
                                    <p:animScale>
                                      <p:cBhvr>
                                        <p:cTn id="57" dur="1000" decel="50000" fill="hold">
                                          <p:stCondLst>
                                            <p:cond delay="0"/>
                                          </p:stCondLst>
                                        </p:cTn>
                                        <p:tgtEl>
                                          <p:spTgt spid="243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43728"/>
                                        </p:tgtEl>
                                        <p:attrNameLst>
                                          <p:attrName>ppt_x</p:attrName>
                                          <p:attrName>ppt_y</p:attrName>
                                        </p:attrNameLst>
                                      </p:cBhvr>
                                    </p:animMotion>
                                    <p:animEffect transition="in" filter="fade">
                                      <p:cBhvr>
                                        <p:cTn id="59" dur="1000"/>
                                        <p:tgtEl>
                                          <p:spTgt spid="243728"/>
                                        </p:tgtEl>
                                      </p:cBhvr>
                                    </p:animEffect>
                                  </p:childTnLst>
                                </p:cTn>
                              </p:par>
                            </p:childTnLst>
                          </p:cTn>
                        </p:par>
                        <p:par>
                          <p:cTn id="60" fill="hold" nodeType="afterGroup">
                            <p:stCondLst>
                              <p:cond delay="1000"/>
                            </p:stCondLst>
                            <p:childTnLst>
                              <p:par>
                                <p:cTn id="61" presetID="52" presetClass="entr" presetSubtype="0" fill="hold" grpId="0" nodeType="afterEffect">
                                  <p:stCondLst>
                                    <p:cond delay="0"/>
                                  </p:stCondLst>
                                  <p:childTnLst>
                                    <p:set>
                                      <p:cBhvr>
                                        <p:cTn id="62" dur="1" fill="hold">
                                          <p:stCondLst>
                                            <p:cond delay="0"/>
                                          </p:stCondLst>
                                        </p:cTn>
                                        <p:tgtEl>
                                          <p:spTgt spid="243729"/>
                                        </p:tgtEl>
                                        <p:attrNameLst>
                                          <p:attrName>style.visibility</p:attrName>
                                        </p:attrNameLst>
                                      </p:cBhvr>
                                      <p:to>
                                        <p:strVal val="visible"/>
                                      </p:to>
                                    </p:set>
                                    <p:animScale>
                                      <p:cBhvr>
                                        <p:cTn id="63" dur="1000" decel="50000" fill="hold">
                                          <p:stCondLst>
                                            <p:cond delay="0"/>
                                          </p:stCondLst>
                                        </p:cTn>
                                        <p:tgtEl>
                                          <p:spTgt spid="243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43729"/>
                                        </p:tgtEl>
                                        <p:attrNameLst>
                                          <p:attrName>ppt_x</p:attrName>
                                          <p:attrName>ppt_y</p:attrName>
                                        </p:attrNameLst>
                                      </p:cBhvr>
                                    </p:animMotion>
                                    <p:animEffect transition="in" filter="fade">
                                      <p:cBhvr>
                                        <p:cTn id="65" dur="1000"/>
                                        <p:tgtEl>
                                          <p:spTgt spid="243729"/>
                                        </p:tgtEl>
                                      </p:cBhvr>
                                    </p:animEffect>
                                  </p:childTnLst>
                                </p:cTn>
                              </p:par>
                            </p:childTnLst>
                          </p:cTn>
                        </p:par>
                        <p:par>
                          <p:cTn id="66" fill="hold" nodeType="afterGroup">
                            <p:stCondLst>
                              <p:cond delay="2000"/>
                            </p:stCondLst>
                            <p:childTnLst>
                              <p:par>
                                <p:cTn id="67" presetID="52" presetClass="entr" presetSubtype="0" fill="hold" grpId="0" nodeType="afterEffect">
                                  <p:stCondLst>
                                    <p:cond delay="0"/>
                                  </p:stCondLst>
                                  <p:childTnLst>
                                    <p:set>
                                      <p:cBhvr>
                                        <p:cTn id="68" dur="1" fill="hold">
                                          <p:stCondLst>
                                            <p:cond delay="0"/>
                                          </p:stCondLst>
                                        </p:cTn>
                                        <p:tgtEl>
                                          <p:spTgt spid="243730"/>
                                        </p:tgtEl>
                                        <p:attrNameLst>
                                          <p:attrName>style.visibility</p:attrName>
                                        </p:attrNameLst>
                                      </p:cBhvr>
                                      <p:to>
                                        <p:strVal val="visible"/>
                                      </p:to>
                                    </p:set>
                                    <p:animScale>
                                      <p:cBhvr>
                                        <p:cTn id="69" dur="1000" decel="50000" fill="hold">
                                          <p:stCondLst>
                                            <p:cond delay="0"/>
                                          </p:stCondLst>
                                        </p:cTn>
                                        <p:tgtEl>
                                          <p:spTgt spid="243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43730"/>
                                        </p:tgtEl>
                                        <p:attrNameLst>
                                          <p:attrName>ppt_x</p:attrName>
                                          <p:attrName>ppt_y</p:attrName>
                                        </p:attrNameLst>
                                      </p:cBhvr>
                                    </p:animMotion>
                                    <p:animEffect transition="in" filter="fade">
                                      <p:cBhvr>
                                        <p:cTn id="71" dur="1000"/>
                                        <p:tgtEl>
                                          <p:spTgt spid="2437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243734"/>
                                        </p:tgtEl>
                                        <p:attrNameLst>
                                          <p:attrName>style.visibility</p:attrName>
                                        </p:attrNameLst>
                                      </p:cBhvr>
                                      <p:to>
                                        <p:strVal val="visible"/>
                                      </p:to>
                                    </p:set>
                                    <p:animEffect transition="in" filter="fade">
                                      <p:cBhvr>
                                        <p:cTn id="76" dur="800" decel="100000"/>
                                        <p:tgtEl>
                                          <p:spTgt spid="243734"/>
                                        </p:tgtEl>
                                      </p:cBhvr>
                                    </p:animEffect>
                                    <p:anim calcmode="lin" valueType="num">
                                      <p:cBhvr>
                                        <p:cTn id="77" dur="800" decel="100000" fill="hold"/>
                                        <p:tgtEl>
                                          <p:spTgt spid="243734"/>
                                        </p:tgtEl>
                                        <p:attrNameLst>
                                          <p:attrName>style.rotation</p:attrName>
                                        </p:attrNameLst>
                                      </p:cBhvr>
                                      <p:tavLst>
                                        <p:tav tm="0">
                                          <p:val>
                                            <p:fltVal val="-90"/>
                                          </p:val>
                                        </p:tav>
                                        <p:tav tm="100000">
                                          <p:val>
                                            <p:fltVal val="0"/>
                                          </p:val>
                                        </p:tav>
                                      </p:tavLst>
                                    </p:anim>
                                    <p:anim calcmode="lin" valueType="num">
                                      <p:cBhvr>
                                        <p:cTn id="78" dur="800" decel="100000" fill="hold"/>
                                        <p:tgtEl>
                                          <p:spTgt spid="243734"/>
                                        </p:tgtEl>
                                        <p:attrNameLst>
                                          <p:attrName>ppt_x</p:attrName>
                                        </p:attrNameLst>
                                      </p:cBhvr>
                                      <p:tavLst>
                                        <p:tav tm="0">
                                          <p:val>
                                            <p:strVal val="#ppt_x+0.4"/>
                                          </p:val>
                                        </p:tav>
                                        <p:tav tm="100000">
                                          <p:val>
                                            <p:strVal val="#ppt_x-0.05"/>
                                          </p:val>
                                        </p:tav>
                                      </p:tavLst>
                                    </p:anim>
                                    <p:anim calcmode="lin" valueType="num">
                                      <p:cBhvr>
                                        <p:cTn id="79" dur="800" decel="100000" fill="hold"/>
                                        <p:tgtEl>
                                          <p:spTgt spid="243734"/>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243734"/>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243734"/>
                                        </p:tgtEl>
                                        <p:attrNameLst>
                                          <p:attrName>ppt_y</p:attrName>
                                        </p:attrNameLst>
                                      </p:cBhvr>
                                      <p:tavLst>
                                        <p:tav tm="0">
                                          <p:val>
                                            <p:strVal val="#ppt_y+0.1"/>
                                          </p:val>
                                        </p:tav>
                                        <p:tav tm="100000">
                                          <p:val>
                                            <p:strVal val="#ppt_y"/>
                                          </p:val>
                                        </p:tav>
                                      </p:tavLst>
                                    </p:anim>
                                  </p:childTnLst>
                                </p:cTn>
                              </p:par>
                              <p:par>
                                <p:cTn id="82" presetID="3" presetClass="entr" presetSubtype="10" fill="hold" grpId="1" nodeType="withEffect">
                                  <p:stCondLst>
                                    <p:cond delay="0"/>
                                  </p:stCondLst>
                                  <p:childTnLst>
                                    <p:set>
                                      <p:cBhvr>
                                        <p:cTn id="83" dur="1" fill="hold">
                                          <p:stCondLst>
                                            <p:cond delay="0"/>
                                          </p:stCondLst>
                                        </p:cTn>
                                        <p:tgtEl>
                                          <p:spTgt spid="243734"/>
                                        </p:tgtEl>
                                        <p:attrNameLst>
                                          <p:attrName>style.visibility</p:attrName>
                                        </p:attrNameLst>
                                      </p:cBhvr>
                                      <p:to>
                                        <p:strVal val="visible"/>
                                      </p:to>
                                    </p:set>
                                    <p:animEffect transition="in" filter="blinds(horizontal)">
                                      <p:cBhvr>
                                        <p:cTn id="84" dur="500"/>
                                        <p:tgtEl>
                                          <p:spTgt spid="24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8" grpId="0"/>
      <p:bldP spid="243729" grpId="0"/>
      <p:bldP spid="243730" grpId="0"/>
      <p:bldP spid="243733" grpId="0"/>
      <p:bldP spid="243734" grpId="0"/>
      <p:bldP spid="24373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Significant Figures</a:t>
            </a:r>
            <a:endParaRPr lang="en-US" smtClean="0">
              <a:solidFill>
                <a:srgbClr val="FF6600"/>
              </a:solidFill>
              <a:effectLst>
                <a:outerShdw blurRad="38100" dist="38100" dir="2700000" algn="tl">
                  <a:srgbClr val="000000"/>
                </a:outerShdw>
              </a:effectLst>
              <a:latin typeface="Comic Sans MS" pitchFamily="66" charset="0"/>
            </a:endParaRPr>
          </a:p>
        </p:txBody>
      </p:sp>
      <p:sp>
        <p:nvSpPr>
          <p:cNvPr id="158723" name="Rectangle 3"/>
          <p:cNvSpPr>
            <a:spLocks noGrp="1" noChangeArrowheads="1"/>
          </p:cNvSpPr>
          <p:nvPr>
            <p:ph type="body" idx="1"/>
          </p:nvPr>
        </p:nvSpPr>
        <p:spPr/>
        <p:txBody>
          <a:bodyPr/>
          <a:lstStyle/>
          <a:p>
            <a:pPr>
              <a:buClr>
                <a:srgbClr val="FF3399"/>
              </a:buClr>
              <a:buSzPct val="115000"/>
              <a:buFont typeface="Wingdings" pitchFamily="2" charset="2"/>
              <a:buChar char="n"/>
              <a:defRPr/>
            </a:pPr>
            <a:r>
              <a:rPr lang="en-US" sz="3200" smtClean="0">
                <a:solidFill>
                  <a:srgbClr val="F8F8F8"/>
                </a:solidFill>
                <a:effectLst>
                  <a:outerShdw blurRad="38100" dist="38100" dir="2700000" algn="tl">
                    <a:srgbClr val="000000"/>
                  </a:outerShdw>
                </a:effectLst>
              </a:rPr>
              <a:t>The numbers reported in a measurement are limited by the measuring tool</a:t>
            </a:r>
          </a:p>
          <a:p>
            <a:pPr>
              <a:buClr>
                <a:srgbClr val="FF3399"/>
              </a:buClr>
              <a:buSzPct val="115000"/>
              <a:buFont typeface="Wingdings" pitchFamily="2" charset="2"/>
              <a:buNone/>
              <a:defRPr/>
            </a:pPr>
            <a:endParaRPr lang="en-US" sz="3200" smtClean="0">
              <a:solidFill>
                <a:srgbClr val="F8F8F8"/>
              </a:solidFill>
              <a:effectLst>
                <a:outerShdw blurRad="38100" dist="38100" dir="2700000" algn="tl">
                  <a:srgbClr val="000000"/>
                </a:outerShdw>
              </a:effectLst>
            </a:endParaRPr>
          </a:p>
          <a:p>
            <a:pPr>
              <a:buClr>
                <a:srgbClr val="FF3399"/>
              </a:buClr>
              <a:buSzPct val="115000"/>
              <a:buFont typeface="Wingdings" pitchFamily="2" charset="2"/>
              <a:buChar char="n"/>
              <a:defRPr/>
            </a:pPr>
            <a:r>
              <a:rPr lang="en-US" sz="3200" smtClean="0">
                <a:solidFill>
                  <a:srgbClr val="F8F8F8"/>
                </a:solidFill>
                <a:effectLst>
                  <a:outerShdw blurRad="38100" dist="38100" dir="2700000" algn="tl">
                    <a:srgbClr val="000000"/>
                  </a:outerShdw>
                </a:effectLst>
              </a:rPr>
              <a:t>Significant figures in a measurement include the known digits plus one estimated digit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men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410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0" name="Text Box 6"/>
          <p:cNvSpPr txBox="1">
            <a:spLocks noChangeArrowheads="1"/>
          </p:cNvSpPr>
          <p:nvPr/>
        </p:nvSpPr>
        <p:spPr bwMode="auto">
          <a:xfrm>
            <a:off x="685800" y="381000"/>
            <a:ext cx="7924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a:solidFill>
                  <a:srgbClr val="FFFFFF"/>
                </a:solidFill>
                <a:effectLst>
                  <a:outerShdw blurRad="38100" dist="38100" dir="2700000" algn="tl">
                    <a:srgbClr val="000000"/>
                  </a:outerShdw>
                </a:effectLst>
                <a:latin typeface="Arial" charset="0"/>
              </a:rPr>
              <a:t>Always estimate ONE place past the smallest mark!</a:t>
            </a:r>
          </a:p>
        </p:txBody>
      </p:sp>
      <p:pic>
        <p:nvPicPr>
          <p:cNvPr id="66564" name="Picture 8" descr="00230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3538" y="225425"/>
            <a:ext cx="8345487" cy="1143000"/>
          </a:xfrm>
          <a:ln w="28575">
            <a:solidFill>
              <a:schemeClr val="hlink"/>
            </a:solidFill>
            <a:miter lim="800000"/>
            <a:headEnd/>
            <a:tailEnd/>
          </a:ln>
        </p:spPr>
        <p:txBody>
          <a:bodyPr/>
          <a:lstStyle/>
          <a:p>
            <a:r>
              <a:rPr lang="en-US" altLang="en-US" sz="3200" smtClean="0">
                <a:solidFill>
                  <a:srgbClr val="FFA27C"/>
                </a:solidFill>
                <a:latin typeface="Comic Sans MS" panose="030F0702030302020204" pitchFamily="66" charset="0"/>
              </a:rPr>
              <a:t>Equalities</a:t>
            </a:r>
            <a:r>
              <a:rPr lang="en-US" altLang="en-US" b="0" smtClean="0"/>
              <a:t> </a:t>
            </a:r>
            <a:endParaRPr lang="en-US" altLang="en-US" smtClean="0"/>
          </a:p>
        </p:txBody>
      </p:sp>
      <p:sp>
        <p:nvSpPr>
          <p:cNvPr id="116739" name="Rectangle 3"/>
          <p:cNvSpPr>
            <a:spLocks noGrp="1" noChangeArrowheads="1"/>
          </p:cNvSpPr>
          <p:nvPr>
            <p:ph type="body" idx="1"/>
          </p:nvPr>
        </p:nvSpPr>
        <p:spPr>
          <a:xfrm>
            <a:off x="381000" y="1447800"/>
            <a:ext cx="8636000" cy="4662488"/>
          </a:xfrm>
        </p:spPr>
        <p:txBody>
          <a:bodyPr/>
          <a:lstStyle/>
          <a:p>
            <a:pPr>
              <a:buFontTx/>
              <a:buNone/>
              <a:defRPr/>
            </a:pPr>
            <a:r>
              <a:rPr lang="en-US" sz="2800" smtClean="0">
                <a:solidFill>
                  <a:srgbClr val="F8F8F8"/>
                </a:solidFill>
                <a:effectLst>
                  <a:outerShdw blurRad="38100" dist="38100" dir="2700000" algn="tl">
                    <a:srgbClr val="000000"/>
                  </a:outerShdw>
                </a:effectLst>
              </a:rPr>
              <a:t>	State the same measurement in two different units</a:t>
            </a:r>
          </a:p>
        </p:txBody>
      </p:sp>
      <p:graphicFrame>
        <p:nvGraphicFramePr>
          <p:cNvPr id="67588" name="Object 4"/>
          <p:cNvGraphicFramePr>
            <a:graphicFrameLocks noChangeAspect="1"/>
          </p:cNvGraphicFramePr>
          <p:nvPr/>
        </p:nvGraphicFramePr>
        <p:xfrm>
          <a:off x="2176463" y="3835400"/>
          <a:ext cx="6750050" cy="2009775"/>
        </p:xfrm>
        <a:graphic>
          <a:graphicData uri="http://schemas.openxmlformats.org/presentationml/2006/ole">
            <mc:AlternateContent xmlns:mc="http://schemas.openxmlformats.org/markup-compatibility/2006">
              <mc:Choice xmlns:v="urn:schemas-microsoft-com:vml" Requires="v">
                <p:oleObj spid="_x0000_s67592" name="Clip" r:id="rId3" imgW="2286000" imgH="657885" progId="MS_ClipArt_Gallery.2">
                  <p:embed/>
                </p:oleObj>
              </mc:Choice>
              <mc:Fallback>
                <p:oleObj name="Clip" r:id="rId3" imgW="2286000" imgH="65788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3835400"/>
                        <a:ext cx="675005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89" name="Line 5"/>
          <p:cNvSpPr>
            <a:spLocks noChangeShapeType="1"/>
          </p:cNvSpPr>
          <p:nvPr/>
        </p:nvSpPr>
        <p:spPr bwMode="auto">
          <a:xfrm>
            <a:off x="2438400" y="4800600"/>
            <a:ext cx="5181600"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Text Box 6"/>
          <p:cNvSpPr txBox="1">
            <a:spLocks noChangeArrowheads="1"/>
          </p:cNvSpPr>
          <p:nvPr/>
        </p:nvSpPr>
        <p:spPr bwMode="auto">
          <a:xfrm>
            <a:off x="228600" y="2743200"/>
            <a:ext cx="1828800" cy="3786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i="0" u="sng" dirty="0">
                <a:solidFill>
                  <a:srgbClr val="F8F8F8"/>
                </a:solidFill>
                <a:effectLst>
                  <a:outerShdw blurRad="38100" dist="38100" dir="2700000" algn="tl">
                    <a:srgbClr val="000000"/>
                  </a:outerShdw>
                </a:effectLst>
                <a:latin typeface="Arial" charset="0"/>
              </a:rPr>
              <a:t>length</a:t>
            </a:r>
          </a:p>
          <a:p>
            <a:pPr algn="ctr">
              <a:defRPr/>
            </a:pPr>
            <a:endParaRPr lang="en-US" sz="3200" i="0" dirty="0">
              <a:solidFill>
                <a:srgbClr val="F8F8F8"/>
              </a:solidFill>
              <a:effectLst>
                <a:outerShdw blurRad="38100" dist="38100" dir="2700000" algn="tl">
                  <a:srgbClr val="000000"/>
                </a:outerShdw>
              </a:effectLst>
              <a:latin typeface="Arial" charset="0"/>
            </a:endParaRPr>
          </a:p>
          <a:p>
            <a:pPr algn="ctr">
              <a:defRPr/>
            </a:pPr>
            <a:r>
              <a:rPr lang="en-US" sz="3200" i="0" dirty="0">
                <a:solidFill>
                  <a:srgbClr val="F8F8F8"/>
                </a:solidFill>
                <a:effectLst>
                  <a:outerShdw blurRad="38100" dist="38100" dir="2700000" algn="tl">
                    <a:srgbClr val="000000"/>
                  </a:outerShdw>
                </a:effectLst>
                <a:latin typeface="Arial" charset="0"/>
              </a:rPr>
              <a:t>10.0 in.</a:t>
            </a:r>
          </a:p>
          <a:p>
            <a:pPr algn="ctr">
              <a:defRPr/>
            </a:pPr>
            <a:endParaRPr lang="en-US" sz="3200" i="0" dirty="0">
              <a:solidFill>
                <a:srgbClr val="F8F8F8"/>
              </a:solidFill>
              <a:effectLst>
                <a:outerShdw blurRad="38100" dist="38100" dir="2700000" algn="tl">
                  <a:srgbClr val="000000"/>
                </a:outerShdw>
              </a:effectLst>
              <a:latin typeface="Arial" charset="0"/>
            </a:endParaRPr>
          </a:p>
          <a:p>
            <a:pPr algn="ctr">
              <a:defRPr/>
            </a:pPr>
            <a:endParaRPr lang="en-US" sz="3200" i="0" dirty="0">
              <a:solidFill>
                <a:srgbClr val="F8F8F8"/>
              </a:solidFill>
              <a:effectLst>
                <a:outerShdw blurRad="38100" dist="38100" dir="2700000" algn="tl">
                  <a:srgbClr val="000000"/>
                </a:outerShdw>
              </a:effectLst>
              <a:latin typeface="Arial" charset="0"/>
            </a:endParaRPr>
          </a:p>
          <a:p>
            <a:pPr algn="ctr">
              <a:defRPr/>
            </a:pPr>
            <a:r>
              <a:rPr lang="en-US" sz="3200" i="0" dirty="0">
                <a:solidFill>
                  <a:srgbClr val="F8F8F8"/>
                </a:solidFill>
                <a:effectLst>
                  <a:outerShdw blurRad="38100" dist="38100" dir="2700000" algn="tl">
                    <a:srgbClr val="000000"/>
                  </a:outerShdw>
                </a:effectLst>
                <a:latin typeface="Arial" charset="0"/>
              </a:rPr>
              <a:t>25.8 cm</a:t>
            </a:r>
          </a:p>
          <a:p>
            <a:pPr algn="ctr">
              <a:spcBef>
                <a:spcPct val="50000"/>
              </a:spcBef>
              <a:defRPr/>
            </a:pPr>
            <a:endParaRPr lang="en-US" sz="3200" dirty="0">
              <a:solidFill>
                <a:srgbClr val="F8F8F8"/>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 calcmode="lin" valueType="num">
                                      <p:cBhvr additive="base">
                                        <p:cTn id="7" dur="500" fill="hold"/>
                                        <p:tgtEl>
                                          <p:spTgt spid="1167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42">
                                            <p:txEl>
                                              <p:pRg st="2" end="2"/>
                                            </p:txEl>
                                          </p:spTgt>
                                        </p:tgtEl>
                                        <p:attrNameLst>
                                          <p:attrName>style.visibility</p:attrName>
                                        </p:attrNameLst>
                                      </p:cBhvr>
                                      <p:to>
                                        <p:strVal val="visible"/>
                                      </p:to>
                                    </p:set>
                                    <p:anim calcmode="lin" valueType="num">
                                      <p:cBhvr additive="base">
                                        <p:cTn id="11" dur="500" fill="hold"/>
                                        <p:tgtEl>
                                          <p:spTgt spid="11674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6742">
                                            <p:txEl>
                                              <p:pRg st="5" end="5"/>
                                            </p:txEl>
                                          </p:spTgt>
                                        </p:tgtEl>
                                        <p:attrNameLst>
                                          <p:attrName>style.visibility</p:attrName>
                                        </p:attrNameLst>
                                      </p:cBhvr>
                                      <p:to>
                                        <p:strVal val="visible"/>
                                      </p:to>
                                    </p:set>
                                    <p:anim calcmode="lin" valueType="num">
                                      <p:cBhvr additive="base">
                                        <p:cTn id="17" dur="500" fill="hold"/>
                                        <p:tgtEl>
                                          <p:spTgt spid="11674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67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b="0" smtClean="0">
                <a:solidFill>
                  <a:schemeClr val="tx1"/>
                </a:solidFill>
              </a:rPr>
              <a:t/>
            </a:r>
            <a:br>
              <a:rPr lang="en-US" sz="3200" b="0" smtClean="0">
                <a:solidFill>
                  <a:schemeClr val="tx1"/>
                </a:solidFill>
              </a:rPr>
            </a:br>
            <a:r>
              <a:rPr lang="en-US" sz="3200" smtClean="0">
                <a:solidFill>
                  <a:srgbClr val="FF6600"/>
                </a:solidFill>
                <a:effectLst>
                  <a:outerShdw blurRad="38100" dist="38100" dir="2700000" algn="tl">
                    <a:srgbClr val="000000"/>
                  </a:outerShdw>
                </a:effectLst>
                <a:latin typeface="Comic Sans MS" pitchFamily="66" charset="0"/>
              </a:rPr>
              <a:t>Counting Significant Figures</a:t>
            </a:r>
            <a:r>
              <a:rPr lang="en-US" sz="2800" b="0" smtClean="0">
                <a:solidFill>
                  <a:schemeClr val="tx1"/>
                </a:solidFill>
              </a:rPr>
              <a:t/>
            </a:r>
            <a:br>
              <a:rPr lang="en-US" sz="2800" b="0" smtClean="0">
                <a:solidFill>
                  <a:schemeClr val="tx1"/>
                </a:solidFill>
              </a:rPr>
            </a:br>
            <a:endParaRPr lang="en-US" sz="2400" b="0" smtClean="0">
              <a:solidFill>
                <a:schemeClr val="tx1"/>
              </a:solidFill>
              <a:latin typeface="Comic Sans MS" pitchFamily="66" charset="0"/>
            </a:endParaRPr>
          </a:p>
        </p:txBody>
      </p:sp>
      <p:sp>
        <p:nvSpPr>
          <p:cNvPr id="159747" name="Rectangle 3"/>
          <p:cNvSpPr>
            <a:spLocks noGrp="1" noChangeArrowheads="1"/>
          </p:cNvSpPr>
          <p:nvPr>
            <p:ph type="body" idx="1"/>
          </p:nvPr>
        </p:nvSpPr>
        <p:spPr>
          <a:xfrm>
            <a:off x="304800" y="1600200"/>
            <a:ext cx="8839200" cy="5257800"/>
          </a:xfrm>
          <a:extLst>
            <a:ext uri="{91240B29-F687-4F45-9708-019B960494DF}">
              <a14:hiddenLine xmlns:a14="http://schemas.microsoft.com/office/drawing/2010/main" w="12700">
                <a:solidFill>
                  <a:srgbClr val="FF9933"/>
                </a:solidFill>
                <a:miter lim="800000"/>
                <a:headEnd/>
                <a:tailEnd/>
              </a14:hiddenLine>
            </a:ext>
          </a:extLst>
        </p:spPr>
        <p:txBody>
          <a:bodyPr/>
          <a:lstStyle/>
          <a:p>
            <a:pPr>
              <a:buFont typeface="Wingdings" pitchFamily="2" charset="2"/>
              <a:buNone/>
              <a:defRPr/>
            </a:pPr>
            <a:r>
              <a:rPr lang="en-US" sz="2800" smtClean="0"/>
              <a:t>  		 	</a:t>
            </a:r>
            <a:endParaRPr lang="en-US" sz="2800" smtClean="0">
              <a:solidFill>
                <a:schemeClr val="accent2"/>
              </a:solidFill>
            </a:endParaRPr>
          </a:p>
          <a:p>
            <a:pPr>
              <a:lnSpc>
                <a:spcPct val="110000"/>
              </a:lnSpc>
              <a:buFontTx/>
              <a:buNone/>
              <a:defRPr/>
            </a:pPr>
            <a:r>
              <a:rPr lang="en-US" sz="2800" smtClean="0">
                <a:solidFill>
                  <a:srgbClr val="F8F8F8"/>
                </a:solidFill>
                <a:effectLst>
                  <a:outerShdw blurRad="38100" dist="38100" dir="2700000" algn="tl">
                    <a:srgbClr val="000000"/>
                  </a:outerShdw>
                </a:effectLst>
              </a:rPr>
              <a:t>RULE 1. All non-zero digits in a measured number are significant.  Only a zero could indicate that rounding occurred.</a:t>
            </a:r>
          </a:p>
          <a:p>
            <a:pPr lvl="4">
              <a:lnSpc>
                <a:spcPct val="80000"/>
              </a:lnSpc>
              <a:buFont typeface="Wingdings" pitchFamily="2" charset="2"/>
              <a:buNone/>
              <a:defRPr/>
            </a:pPr>
            <a:endParaRPr lang="en-US" sz="1600" smtClean="0">
              <a:effectLst>
                <a:outerShdw blurRad="38100" dist="38100" dir="2700000" algn="tl">
                  <a:srgbClr val="FFFFFF"/>
                </a:outerShdw>
              </a:effectLst>
            </a:endParaRPr>
          </a:p>
          <a:p>
            <a:pPr lvl="4">
              <a:lnSpc>
                <a:spcPct val="80000"/>
              </a:lnSpc>
              <a:buFont typeface="Wingdings" pitchFamily="2" charset="2"/>
              <a:buNone/>
              <a:defRPr/>
            </a:pPr>
            <a:r>
              <a:rPr lang="en-US" sz="1600" smtClean="0"/>
              <a:t>Number of Significant Figures</a:t>
            </a:r>
            <a:endParaRPr lang="en-US" sz="2800" smtClean="0">
              <a:solidFill>
                <a:schemeClr val="accent2"/>
              </a:solidFill>
            </a:endParaRPr>
          </a:p>
          <a:p>
            <a:pPr>
              <a:buFontTx/>
              <a:buNone/>
              <a:defRPr/>
            </a:pPr>
            <a:r>
              <a:rPr lang="en-US" sz="2800" smtClean="0">
                <a:solidFill>
                  <a:srgbClr val="F8F8F8"/>
                </a:solidFill>
                <a:effectLst>
                  <a:outerShdw blurRad="38100" dist="38100" dir="2700000" algn="tl">
                    <a:srgbClr val="000000"/>
                  </a:outerShdw>
                </a:effectLst>
              </a:rPr>
              <a:t>	38.15 cm		</a:t>
            </a:r>
            <a:r>
              <a:rPr lang="en-US" sz="2800" smtClean="0">
                <a:solidFill>
                  <a:srgbClr val="FFFF00"/>
                </a:solidFill>
                <a:effectLst>
                  <a:outerShdw blurRad="38100" dist="38100" dir="2700000" algn="tl">
                    <a:srgbClr val="000000"/>
                  </a:outerShdw>
                </a:effectLst>
              </a:rPr>
              <a:t>4</a:t>
            </a:r>
            <a:r>
              <a:rPr lang="en-US" sz="2800" smtClean="0">
                <a:solidFill>
                  <a:srgbClr val="F8F8F8"/>
                </a:solidFill>
                <a:effectLst>
                  <a:outerShdw blurRad="38100" dist="38100" dir="2700000" algn="tl">
                    <a:srgbClr val="000000"/>
                  </a:outerShdw>
                </a:effectLst>
              </a:rPr>
              <a:t>		</a:t>
            </a:r>
          </a:p>
          <a:p>
            <a:pPr>
              <a:buFontTx/>
              <a:buNone/>
              <a:defRPr/>
            </a:pPr>
            <a:r>
              <a:rPr lang="en-US" sz="2800" smtClean="0">
                <a:solidFill>
                  <a:srgbClr val="F8F8F8"/>
                </a:solidFill>
                <a:effectLst>
                  <a:outerShdw blurRad="38100" dist="38100" dir="2700000" algn="tl">
                    <a:srgbClr val="000000"/>
                  </a:outerShdw>
                </a:effectLst>
              </a:rPr>
              <a:t>	5.6 ft		</a:t>
            </a:r>
            <a:r>
              <a:rPr lang="en-US" sz="2800" smtClean="0">
                <a:solidFill>
                  <a:srgbClr val="FFFF00"/>
                </a:solidFill>
                <a:effectLst>
                  <a:outerShdw blurRad="38100" dist="38100" dir="2700000" algn="tl">
                    <a:srgbClr val="000000"/>
                  </a:outerShdw>
                </a:effectLst>
              </a:rPr>
              <a:t>2</a:t>
            </a:r>
            <a:r>
              <a:rPr lang="en-US" sz="2800" smtClean="0">
                <a:solidFill>
                  <a:srgbClr val="F8F8F8"/>
                </a:solidFill>
                <a:effectLst>
                  <a:outerShdw blurRad="38100" dist="38100" dir="2700000" algn="tl">
                    <a:srgbClr val="000000"/>
                  </a:outerShdw>
                </a:effectLst>
              </a:rPr>
              <a:t>	</a:t>
            </a:r>
          </a:p>
          <a:p>
            <a:pPr>
              <a:buFontTx/>
              <a:buNone/>
              <a:defRPr/>
            </a:pPr>
            <a:r>
              <a:rPr lang="en-US" sz="2800" smtClean="0">
                <a:solidFill>
                  <a:srgbClr val="F8F8F8"/>
                </a:solidFill>
                <a:effectLst>
                  <a:outerShdw blurRad="38100" dist="38100" dir="2700000" algn="tl">
                    <a:srgbClr val="000000"/>
                  </a:outerShdw>
                </a:effectLst>
              </a:rPr>
              <a:t>	65.6 lb		</a:t>
            </a:r>
            <a:r>
              <a:rPr lang="en-US" sz="2800" smtClean="0">
                <a:solidFill>
                  <a:srgbClr val="FFFF00"/>
                </a:solidFill>
                <a:effectLst>
                  <a:outerShdw blurRad="38100" dist="38100" dir="2700000" algn="tl">
                    <a:srgbClr val="000000"/>
                  </a:outerShdw>
                </a:effectLst>
              </a:rPr>
              <a:t>___</a:t>
            </a:r>
          </a:p>
          <a:p>
            <a:pPr>
              <a:buFontTx/>
              <a:buNone/>
              <a:defRPr/>
            </a:pPr>
            <a:r>
              <a:rPr lang="en-US" sz="2800" smtClean="0">
                <a:solidFill>
                  <a:srgbClr val="F8F8F8"/>
                </a:solidFill>
                <a:effectLst>
                  <a:outerShdw blurRad="38100" dist="38100" dir="2700000" algn="tl">
                    <a:srgbClr val="000000"/>
                  </a:outerShdw>
                </a:effectLst>
              </a:rPr>
              <a:t>	122.55 m</a:t>
            </a:r>
            <a:r>
              <a:rPr lang="en-US" sz="2800" smtClean="0">
                <a:solidFill>
                  <a:srgbClr val="F8F8F8"/>
                </a:solidFill>
              </a:rPr>
              <a:t>		</a:t>
            </a:r>
            <a:r>
              <a:rPr lang="en-US" sz="2800" smtClean="0">
                <a:solidFill>
                  <a:srgbClr val="FFFF00"/>
                </a:solidFill>
              </a:rPr>
              <a:t>___</a:t>
            </a:r>
          </a:p>
          <a:p>
            <a:pPr>
              <a:lnSpc>
                <a:spcPct val="30000"/>
              </a:lnSpc>
              <a:buFontTx/>
              <a:buNone/>
              <a:defRPr/>
            </a:pPr>
            <a:endParaRPr lang="en-US" sz="2800" smtClean="0">
              <a:solidFill>
                <a:srgbClr val="FFFF00"/>
              </a:solidFill>
            </a:endParaRPr>
          </a:p>
          <a:p>
            <a:pPr>
              <a:buFontTx/>
              <a:buNone/>
              <a:defRPr/>
            </a:pPr>
            <a:r>
              <a:rPr lang="en-US" sz="2100" b="0" smtClean="0"/>
              <a:t>	</a:t>
            </a:r>
          </a:p>
        </p:txBody>
      </p:sp>
      <p:sp>
        <p:nvSpPr>
          <p:cNvPr id="159748" name="Text Box 4"/>
          <p:cNvSpPr txBox="1">
            <a:spLocks noChangeArrowheads="1"/>
          </p:cNvSpPr>
          <p:nvPr/>
        </p:nvSpPr>
        <p:spPr bwMode="auto">
          <a:xfrm>
            <a:off x="2971800" y="5181600"/>
            <a:ext cx="5334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i="0">
                <a:solidFill>
                  <a:srgbClr val="FFFF00"/>
                </a:solidFill>
                <a:effectLst>
                  <a:outerShdw blurRad="38100" dist="38100" dir="2700000" algn="tl">
                    <a:srgbClr val="000000"/>
                  </a:outerShdw>
                </a:effectLst>
                <a:latin typeface="Arial" charset="0"/>
              </a:rPr>
              <a:t>3</a:t>
            </a:r>
          </a:p>
          <a:p>
            <a:pPr algn="ctr">
              <a:spcBef>
                <a:spcPct val="50000"/>
              </a:spcBef>
              <a:defRPr/>
            </a:pPr>
            <a:r>
              <a:rPr lang="en-US" sz="2400" i="0">
                <a:solidFill>
                  <a:srgbClr val="FFFF00"/>
                </a:solidFill>
                <a:effectLst>
                  <a:outerShdw blurRad="38100" dist="38100" dir="2700000" algn="tl">
                    <a:srgbClr val="000000"/>
                  </a:outerShdw>
                </a:effectLst>
                <a:latin typeface="Arial"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Effect transition="in" filter="dissolve">
                                      <p:cBhvr>
                                        <p:cTn id="7" dur="500"/>
                                        <p:tgtEl>
                                          <p:spTgt spid="159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9748">
                                            <p:txEl>
                                              <p:pRg st="1" end="1"/>
                                            </p:txEl>
                                          </p:spTgt>
                                        </p:tgtEl>
                                        <p:attrNameLst>
                                          <p:attrName>style.visibility</p:attrName>
                                        </p:attrNameLst>
                                      </p:cBhvr>
                                      <p:to>
                                        <p:strVal val="visible"/>
                                      </p:to>
                                    </p:set>
                                    <p:animEffect transition="in" filter="dissolve">
                                      <p:cBhvr>
                                        <p:cTn id="12" dur="500"/>
                                        <p:tgtEl>
                                          <p:spTgt spid="159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Leading Zeros</a:t>
            </a:r>
          </a:p>
        </p:txBody>
      </p:sp>
      <p:sp>
        <p:nvSpPr>
          <p:cNvPr id="160771" name="Rectangle 3"/>
          <p:cNvSpPr>
            <a:spLocks noGrp="1" noChangeArrowheads="1"/>
          </p:cNvSpPr>
          <p:nvPr>
            <p:ph type="body" idx="1"/>
          </p:nvPr>
        </p:nvSpPr>
        <p:spPr>
          <a:xfrm>
            <a:off x="304800" y="1752600"/>
            <a:ext cx="8458200" cy="4800600"/>
          </a:xfrm>
        </p:spPr>
        <p:txBody>
          <a:bodyPr/>
          <a:lstStyle/>
          <a:p>
            <a:pPr>
              <a:lnSpc>
                <a:spcPct val="130000"/>
              </a:lnSpc>
              <a:buFontTx/>
              <a:buNone/>
              <a:defRPr/>
            </a:pPr>
            <a:r>
              <a:rPr lang="en-US" sz="2800" smtClean="0">
                <a:solidFill>
                  <a:srgbClr val="FFFFFF"/>
                </a:solidFill>
              </a:rPr>
              <a:t>	</a:t>
            </a:r>
            <a:r>
              <a:rPr lang="en-US" sz="2800" smtClean="0">
                <a:solidFill>
                  <a:srgbClr val="FFFFFF"/>
                </a:solidFill>
                <a:effectLst>
                  <a:outerShdw blurRad="38100" dist="38100" dir="2700000" algn="tl">
                    <a:srgbClr val="000000"/>
                  </a:outerShdw>
                </a:effectLst>
              </a:rPr>
              <a:t>RULE 2. Leading zeros in decimal numbers are </a:t>
            </a:r>
            <a:r>
              <a:rPr lang="en-US" sz="2800" smtClean="0">
                <a:solidFill>
                  <a:srgbClr val="3364FF"/>
                </a:solidFill>
                <a:effectLst>
                  <a:outerShdw blurRad="38100" dist="38100" dir="2700000" algn="tl">
                    <a:srgbClr val="000000"/>
                  </a:outerShdw>
                </a:effectLst>
              </a:rPr>
              <a:t>NOT</a:t>
            </a:r>
            <a:r>
              <a:rPr lang="en-US" sz="2800" smtClean="0">
                <a:solidFill>
                  <a:srgbClr val="FFFFFF"/>
                </a:solidFill>
                <a:effectLst>
                  <a:outerShdw blurRad="38100" dist="38100" dir="2700000" algn="tl">
                    <a:srgbClr val="000000"/>
                  </a:outerShdw>
                </a:effectLst>
              </a:rPr>
              <a:t> significant.</a:t>
            </a:r>
          </a:p>
          <a:p>
            <a:pPr>
              <a:lnSpc>
                <a:spcPct val="70000"/>
              </a:lnSpc>
              <a:buFont typeface="Wingdings" pitchFamily="2" charset="2"/>
              <a:buNone/>
              <a:defRPr/>
            </a:pPr>
            <a:r>
              <a:rPr lang="en-US" sz="2800" smtClean="0">
                <a:solidFill>
                  <a:srgbClr val="FFFFFF"/>
                </a:solidFill>
              </a:rPr>
              <a:t>	</a:t>
            </a:r>
          </a:p>
          <a:p>
            <a:pPr>
              <a:lnSpc>
                <a:spcPct val="70000"/>
              </a:lnSpc>
              <a:buFont typeface="Wingdings" pitchFamily="2" charset="2"/>
              <a:buNone/>
              <a:defRPr/>
            </a:pPr>
            <a:r>
              <a:rPr lang="en-US" sz="2800" smtClean="0">
                <a:solidFill>
                  <a:srgbClr val="FFFFFF"/>
                </a:solidFill>
              </a:rPr>
              <a:t>				</a:t>
            </a:r>
            <a:r>
              <a:rPr lang="en-US" sz="1600" smtClean="0"/>
              <a:t>Number of Significant Figures</a:t>
            </a:r>
          </a:p>
          <a:p>
            <a:pPr>
              <a:lnSpc>
                <a:spcPct val="130000"/>
              </a:lnSpc>
              <a:buFontTx/>
              <a:buNone/>
              <a:defRPr/>
            </a:pPr>
            <a:r>
              <a:rPr lang="en-US" sz="2800" smtClean="0">
                <a:solidFill>
                  <a:srgbClr val="FFFFFF"/>
                </a:solidFill>
                <a:effectLst>
                  <a:outerShdw blurRad="38100" dist="38100" dir="2700000" algn="tl">
                    <a:srgbClr val="000000"/>
                  </a:outerShdw>
                </a:effectLst>
              </a:rPr>
              <a:t>	0.008 mm			</a:t>
            </a:r>
            <a:r>
              <a:rPr lang="en-US" sz="2800" smtClean="0">
                <a:solidFill>
                  <a:srgbClr val="FFFF00"/>
                </a:solidFill>
                <a:effectLst>
                  <a:outerShdw blurRad="38100" dist="38100" dir="2700000" algn="tl">
                    <a:srgbClr val="000000"/>
                  </a:outerShdw>
                </a:effectLst>
              </a:rPr>
              <a:t>1</a:t>
            </a:r>
          </a:p>
          <a:p>
            <a:pPr>
              <a:lnSpc>
                <a:spcPct val="130000"/>
              </a:lnSpc>
              <a:buFontTx/>
              <a:buNone/>
              <a:defRPr/>
            </a:pPr>
            <a:r>
              <a:rPr lang="en-US" sz="2800" smtClean="0">
                <a:solidFill>
                  <a:srgbClr val="FFFFFF"/>
                </a:solidFill>
                <a:effectLst>
                  <a:outerShdw blurRad="38100" dist="38100" dir="2700000" algn="tl">
                    <a:srgbClr val="000000"/>
                  </a:outerShdw>
                </a:effectLst>
              </a:rPr>
              <a:t>	0.0156 oz			</a:t>
            </a:r>
            <a:r>
              <a:rPr lang="en-US" sz="2800" smtClean="0">
                <a:solidFill>
                  <a:srgbClr val="FFFF00"/>
                </a:solidFill>
                <a:effectLst>
                  <a:outerShdw blurRad="38100" dist="38100" dir="2700000" algn="tl">
                    <a:srgbClr val="000000"/>
                  </a:outerShdw>
                </a:effectLst>
              </a:rPr>
              <a:t>3</a:t>
            </a:r>
          </a:p>
          <a:p>
            <a:pPr>
              <a:lnSpc>
                <a:spcPct val="130000"/>
              </a:lnSpc>
              <a:buFontTx/>
              <a:buNone/>
              <a:defRPr/>
            </a:pPr>
            <a:r>
              <a:rPr lang="en-US" sz="2800" smtClean="0">
                <a:solidFill>
                  <a:srgbClr val="FFFFFF"/>
                </a:solidFill>
                <a:effectLst>
                  <a:outerShdw blurRad="38100" dist="38100" dir="2700000" algn="tl">
                    <a:srgbClr val="000000"/>
                  </a:outerShdw>
                </a:effectLst>
              </a:rPr>
              <a:t>	0.0042 lb				____</a:t>
            </a:r>
          </a:p>
          <a:p>
            <a:pPr>
              <a:lnSpc>
                <a:spcPct val="130000"/>
              </a:lnSpc>
              <a:buFontTx/>
              <a:buNone/>
              <a:defRPr/>
            </a:pPr>
            <a:r>
              <a:rPr lang="en-US" sz="2800" smtClean="0">
                <a:solidFill>
                  <a:srgbClr val="FFFFFF"/>
                </a:solidFill>
                <a:effectLst>
                  <a:outerShdw blurRad="38100" dist="38100" dir="2700000" algn="tl">
                    <a:srgbClr val="000000"/>
                  </a:outerShdw>
                </a:effectLst>
              </a:rPr>
              <a:t>	0.000262 mL 	</a:t>
            </a:r>
            <a:r>
              <a:rPr lang="en-US" sz="2800" smtClean="0">
                <a:solidFill>
                  <a:srgbClr val="FFFFFF"/>
                </a:solidFill>
              </a:rPr>
              <a:t>		____</a:t>
            </a:r>
            <a:endParaRPr lang="en-US" sz="2100" smtClean="0"/>
          </a:p>
          <a:p>
            <a:pPr>
              <a:lnSpc>
                <a:spcPct val="70000"/>
              </a:lnSpc>
              <a:defRPr/>
            </a:pPr>
            <a:endParaRPr lang="en-US" sz="2000" smtClean="0"/>
          </a:p>
          <a:p>
            <a:pPr>
              <a:lnSpc>
                <a:spcPct val="70000"/>
              </a:lnSpc>
              <a:defRPr/>
            </a:pPr>
            <a:endParaRPr lang="en-US" smtClean="0"/>
          </a:p>
        </p:txBody>
      </p:sp>
      <p:sp>
        <p:nvSpPr>
          <p:cNvPr id="160772" name="Text Box 4"/>
          <p:cNvSpPr txBox="1">
            <a:spLocks noChangeArrowheads="1"/>
          </p:cNvSpPr>
          <p:nvPr/>
        </p:nvSpPr>
        <p:spPr bwMode="auto">
          <a:xfrm>
            <a:off x="4800600" y="5257800"/>
            <a:ext cx="4572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i="0">
                <a:solidFill>
                  <a:srgbClr val="FFFF00"/>
                </a:solidFill>
                <a:effectLst>
                  <a:outerShdw blurRad="38100" dist="38100" dir="2700000" algn="tl">
                    <a:srgbClr val="000000"/>
                  </a:outerShdw>
                </a:effectLst>
                <a:latin typeface="Arial" charset="0"/>
              </a:rPr>
              <a:t>2</a:t>
            </a:r>
          </a:p>
          <a:p>
            <a:pPr algn="ctr">
              <a:spcBef>
                <a:spcPct val="50000"/>
              </a:spcBef>
              <a:defRPr/>
            </a:pPr>
            <a:r>
              <a:rPr lang="en-US" sz="2800" i="0">
                <a:solidFill>
                  <a:srgbClr val="FFFF00"/>
                </a:solidFill>
                <a:effectLst>
                  <a:outerShdw blurRad="38100" dist="38100" dir="2700000" algn="tl">
                    <a:srgbClr val="000000"/>
                  </a:outerShdw>
                </a:effectLst>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 calcmode="lin" valueType="num">
                                      <p:cBhvr additive="base">
                                        <p:cTn id="7" dur="500" fill="hold"/>
                                        <p:tgtEl>
                                          <p:spTgt spid="160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2">
                                            <p:txEl>
                                              <p:pRg st="1" end="1"/>
                                            </p:txEl>
                                          </p:spTgt>
                                        </p:tgtEl>
                                        <p:attrNameLst>
                                          <p:attrName>style.visibility</p:attrName>
                                        </p:attrNameLst>
                                      </p:cBhvr>
                                      <p:to>
                                        <p:strVal val="visible"/>
                                      </p:to>
                                    </p:set>
                                    <p:anim calcmode="lin" valueType="num">
                                      <p:cBhvr additive="base">
                                        <p:cTn id="13" dur="500" fill="hold"/>
                                        <p:tgtEl>
                                          <p:spTgt spid="1607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Sandwiched Zeros</a:t>
            </a:r>
          </a:p>
        </p:txBody>
      </p:sp>
      <p:sp>
        <p:nvSpPr>
          <p:cNvPr id="161795" name="Rectangle 3"/>
          <p:cNvSpPr>
            <a:spLocks noGrp="1" noChangeArrowheads="1"/>
          </p:cNvSpPr>
          <p:nvPr>
            <p:ph type="body" idx="1"/>
          </p:nvPr>
        </p:nvSpPr>
        <p:spPr>
          <a:xfrm>
            <a:off x="457200" y="1600200"/>
            <a:ext cx="8686800" cy="4800600"/>
          </a:xfrm>
        </p:spPr>
        <p:txBody>
          <a:bodyPr/>
          <a:lstStyle/>
          <a:p>
            <a:pPr>
              <a:lnSpc>
                <a:spcPct val="120000"/>
              </a:lnSpc>
              <a:buFontTx/>
              <a:buNone/>
              <a:defRPr/>
            </a:pPr>
            <a:r>
              <a:rPr lang="en-US" smtClean="0">
                <a:solidFill>
                  <a:srgbClr val="FFFFFF"/>
                </a:solidFill>
                <a:effectLst>
                  <a:outerShdw blurRad="38100" dist="38100" dir="2700000" algn="tl">
                    <a:srgbClr val="000000"/>
                  </a:outerShdw>
                </a:effectLst>
              </a:rPr>
              <a:t>RULE 3.  Zeros between nonzero numbers are significant. (They can not be rounded unless they are on an end of a number.)</a:t>
            </a:r>
          </a:p>
          <a:p>
            <a:pPr>
              <a:lnSpc>
                <a:spcPct val="120000"/>
              </a:lnSpc>
              <a:buFontTx/>
              <a:buNone/>
              <a:defRPr/>
            </a:pPr>
            <a:endParaRPr lang="en-US" smtClean="0">
              <a:solidFill>
                <a:srgbClr val="FFFFFF"/>
              </a:solidFill>
              <a:effectLst>
                <a:outerShdw blurRad="38100" dist="38100" dir="2700000" algn="tl">
                  <a:srgbClr val="000000"/>
                </a:outerShdw>
              </a:effectLst>
            </a:endParaRPr>
          </a:p>
          <a:p>
            <a:pPr>
              <a:lnSpc>
                <a:spcPct val="70000"/>
              </a:lnSpc>
              <a:buFont typeface="Wingdings" pitchFamily="2" charset="2"/>
              <a:buNone/>
              <a:defRPr/>
            </a:pPr>
            <a:r>
              <a:rPr lang="en-US" sz="1500" b="0" smtClean="0">
                <a:solidFill>
                  <a:schemeClr val="accent2"/>
                </a:solidFill>
              </a:rPr>
              <a:t>				</a:t>
            </a:r>
            <a:r>
              <a:rPr lang="en-US" sz="1500" b="0" smtClean="0"/>
              <a:t>Number of Significant Figures</a:t>
            </a:r>
            <a:r>
              <a:rPr lang="en-US" sz="1500" b="0" smtClean="0">
                <a:solidFill>
                  <a:schemeClr val="accent2"/>
                </a:solidFill>
              </a:rPr>
              <a:t>	</a:t>
            </a:r>
            <a:endParaRPr lang="en-US" sz="1500" smtClean="0"/>
          </a:p>
          <a:p>
            <a:pPr>
              <a:lnSpc>
                <a:spcPct val="140000"/>
              </a:lnSpc>
              <a:buFontTx/>
              <a:buNone/>
              <a:defRPr/>
            </a:pPr>
            <a:r>
              <a:rPr lang="en-US" smtClean="0">
                <a:solidFill>
                  <a:srgbClr val="FFFFFF"/>
                </a:solidFill>
                <a:effectLst>
                  <a:outerShdw blurRad="38100" dist="38100" dir="2700000" algn="tl">
                    <a:srgbClr val="000000"/>
                  </a:outerShdw>
                </a:effectLst>
              </a:rPr>
              <a:t>	50.8 mm			</a:t>
            </a:r>
            <a:r>
              <a:rPr lang="en-US" smtClean="0">
                <a:solidFill>
                  <a:srgbClr val="FFFF00"/>
                </a:solidFill>
                <a:effectLst>
                  <a:outerShdw blurRad="38100" dist="38100" dir="2700000" algn="tl">
                    <a:srgbClr val="000000"/>
                  </a:outerShdw>
                </a:effectLst>
              </a:rPr>
              <a:t>3</a:t>
            </a:r>
          </a:p>
          <a:p>
            <a:pPr>
              <a:lnSpc>
                <a:spcPct val="140000"/>
              </a:lnSpc>
              <a:buFontTx/>
              <a:buNone/>
              <a:defRPr/>
            </a:pPr>
            <a:r>
              <a:rPr lang="en-US" smtClean="0">
                <a:solidFill>
                  <a:srgbClr val="FFFFFF"/>
                </a:solidFill>
                <a:effectLst>
                  <a:outerShdw blurRad="38100" dist="38100" dir="2700000" algn="tl">
                    <a:srgbClr val="000000"/>
                  </a:outerShdw>
                </a:effectLst>
              </a:rPr>
              <a:t>	2001 min			</a:t>
            </a:r>
            <a:r>
              <a:rPr lang="en-US" smtClean="0">
                <a:solidFill>
                  <a:srgbClr val="FFFF00"/>
                </a:solidFill>
                <a:effectLst>
                  <a:outerShdw blurRad="38100" dist="38100" dir="2700000" algn="tl">
                    <a:srgbClr val="000000"/>
                  </a:outerShdw>
                </a:effectLst>
              </a:rPr>
              <a:t>4</a:t>
            </a:r>
          </a:p>
          <a:p>
            <a:pPr>
              <a:lnSpc>
                <a:spcPct val="140000"/>
              </a:lnSpc>
              <a:buFontTx/>
              <a:buNone/>
              <a:defRPr/>
            </a:pPr>
            <a:r>
              <a:rPr lang="en-US" smtClean="0">
                <a:solidFill>
                  <a:srgbClr val="FFFFFF"/>
                </a:solidFill>
                <a:effectLst>
                  <a:outerShdw blurRad="38100" dist="38100" dir="2700000" algn="tl">
                    <a:srgbClr val="000000"/>
                  </a:outerShdw>
                </a:effectLst>
              </a:rPr>
              <a:t>	0.702 lb			____</a:t>
            </a:r>
          </a:p>
          <a:p>
            <a:pPr>
              <a:lnSpc>
                <a:spcPct val="140000"/>
              </a:lnSpc>
              <a:buFontTx/>
              <a:buNone/>
              <a:defRPr/>
            </a:pPr>
            <a:r>
              <a:rPr lang="en-US" smtClean="0">
                <a:solidFill>
                  <a:srgbClr val="FFFFFF"/>
                </a:solidFill>
                <a:effectLst>
                  <a:outerShdw blurRad="38100" dist="38100" dir="2700000" algn="tl">
                    <a:srgbClr val="000000"/>
                  </a:outerShdw>
                </a:effectLst>
              </a:rPr>
              <a:t>	0.00405 m	</a:t>
            </a:r>
            <a:r>
              <a:rPr lang="en-US" smtClean="0">
                <a:solidFill>
                  <a:srgbClr val="FFFFFF"/>
                </a:solidFill>
              </a:rPr>
              <a:t> 		____ </a:t>
            </a:r>
          </a:p>
        </p:txBody>
      </p:sp>
      <p:sp>
        <p:nvSpPr>
          <p:cNvPr id="161796" name="Text Box 4"/>
          <p:cNvSpPr txBox="1">
            <a:spLocks noChangeArrowheads="1"/>
          </p:cNvSpPr>
          <p:nvPr/>
        </p:nvSpPr>
        <p:spPr bwMode="auto">
          <a:xfrm>
            <a:off x="4038600" y="5029200"/>
            <a:ext cx="6096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i="0">
                <a:solidFill>
                  <a:srgbClr val="FFFF00"/>
                </a:solidFill>
                <a:effectLst>
                  <a:outerShdw blurRad="38100" dist="38100" dir="2700000" algn="tl">
                    <a:srgbClr val="000000"/>
                  </a:outerShdw>
                </a:effectLst>
                <a:latin typeface="Arial" charset="0"/>
              </a:rPr>
              <a:t>3</a:t>
            </a:r>
          </a:p>
          <a:p>
            <a:pPr algn="ctr">
              <a:spcBef>
                <a:spcPct val="50000"/>
              </a:spcBef>
              <a:defRPr/>
            </a:pPr>
            <a:r>
              <a:rPr lang="en-US" sz="2400" i="0">
                <a:solidFill>
                  <a:srgbClr val="FFFF00"/>
                </a:solidFill>
                <a:effectLst>
                  <a:outerShdw blurRad="38100" dist="38100" dir="2700000" algn="tl">
                    <a:srgbClr val="000000"/>
                  </a:outerShdw>
                </a:effectLst>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61796">
                                            <p:txEl>
                                              <p:pRg st="0" end="0"/>
                                            </p:txEl>
                                          </p:spTgt>
                                        </p:tgtEl>
                                        <p:attrNameLst>
                                          <p:attrName>style.visibility</p:attrName>
                                        </p:attrNameLst>
                                      </p:cBhvr>
                                      <p:to>
                                        <p:strVal val="visible"/>
                                      </p:to>
                                    </p:set>
                                    <p:anim calcmode="lin" valueType="num">
                                      <p:cBhvr>
                                        <p:cTn id="7" dur="1000" fill="hold"/>
                                        <p:tgtEl>
                                          <p:spTgt spid="16179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617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79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61796">
                                            <p:txEl>
                                              <p:pRg st="1" end="1"/>
                                            </p:txEl>
                                          </p:spTgt>
                                        </p:tgtEl>
                                        <p:attrNameLst>
                                          <p:attrName>style.visibility</p:attrName>
                                        </p:attrNameLst>
                                      </p:cBhvr>
                                      <p:to>
                                        <p:strVal val="visible"/>
                                      </p:to>
                                    </p:set>
                                    <p:anim calcmode="lin" valueType="num">
                                      <p:cBhvr>
                                        <p:cTn id="14" dur="1000" fill="hold"/>
                                        <p:tgtEl>
                                          <p:spTgt spid="16179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6179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1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724400" y="609600"/>
            <a:ext cx="3962400" cy="1143000"/>
          </a:xfrm>
        </p:spPr>
        <p:txBody>
          <a:bodyPr/>
          <a:lstStyle/>
          <a:p>
            <a:pPr>
              <a:defRPr/>
            </a:pPr>
            <a:r>
              <a:rPr lang="en-US" sz="4000" smtClean="0">
                <a:solidFill>
                  <a:srgbClr val="FFFF00"/>
                </a:solidFill>
                <a:effectLst>
                  <a:outerShdw blurRad="38100" dist="38100" dir="2700000" algn="tl">
                    <a:srgbClr val="000000"/>
                  </a:outerShdw>
                </a:effectLst>
                <a:latin typeface="Comic Sans MS" pitchFamily="66" charset="0"/>
              </a:rPr>
              <a:t>Glenn Seaborg</a:t>
            </a:r>
            <a:br>
              <a:rPr lang="en-US" sz="4000" smtClean="0">
                <a:solidFill>
                  <a:srgbClr val="FFFF00"/>
                </a:solidFill>
                <a:effectLst>
                  <a:outerShdw blurRad="38100" dist="38100" dir="2700000" algn="tl">
                    <a:srgbClr val="000000"/>
                  </a:outerShdw>
                </a:effectLst>
                <a:latin typeface="Comic Sans MS" pitchFamily="66" charset="0"/>
              </a:rPr>
            </a:br>
            <a:r>
              <a:rPr lang="en-US" sz="4000" smtClean="0">
                <a:solidFill>
                  <a:srgbClr val="FFFF00"/>
                </a:solidFill>
                <a:effectLst>
                  <a:outerShdw blurRad="38100" dist="38100" dir="2700000" algn="tl">
                    <a:srgbClr val="000000"/>
                  </a:outerShdw>
                </a:effectLst>
                <a:latin typeface="Comic Sans MS" pitchFamily="66" charset="0"/>
              </a:rPr>
              <a:t>(1912-1999)</a:t>
            </a:r>
            <a:endParaRPr lang="en-US" sz="4000" smtClean="0">
              <a:solidFill>
                <a:srgbClr val="FFFF00"/>
              </a:solidFill>
              <a:effectLst>
                <a:outerShdw blurRad="38100" dist="38100" dir="2700000" algn="tl">
                  <a:srgbClr val="000000"/>
                </a:outerShdw>
              </a:effectLst>
            </a:endParaRPr>
          </a:p>
        </p:txBody>
      </p:sp>
      <p:sp>
        <p:nvSpPr>
          <p:cNvPr id="12291" name="Rectangle 1027"/>
          <p:cNvSpPr>
            <a:spLocks noGrp="1" noChangeArrowheads="1"/>
          </p:cNvSpPr>
          <p:nvPr>
            <p:ph type="body" idx="1"/>
          </p:nvPr>
        </p:nvSpPr>
        <p:spPr>
          <a:xfrm>
            <a:off x="5029200" y="1981200"/>
            <a:ext cx="3352800" cy="4114800"/>
          </a:xfrm>
        </p:spPr>
        <p:txBody>
          <a:bodyPr/>
          <a:lstStyle/>
          <a:p>
            <a:pPr>
              <a:defRPr/>
            </a:pPr>
            <a:r>
              <a:rPr lang="en-US" sz="3200" smtClean="0">
                <a:solidFill>
                  <a:srgbClr val="00279F"/>
                </a:solidFill>
                <a:effectLst>
                  <a:outerShdw blurRad="38100" dist="38100" dir="2700000" algn="tl">
                    <a:srgbClr val="000000"/>
                  </a:outerShdw>
                </a:effectLst>
              </a:rPr>
              <a:t>Discovered 8 new elements.</a:t>
            </a:r>
          </a:p>
          <a:p>
            <a:pPr>
              <a:defRPr/>
            </a:pPr>
            <a:r>
              <a:rPr lang="en-US" sz="3200" smtClean="0">
                <a:solidFill>
                  <a:srgbClr val="00279F"/>
                </a:solidFill>
                <a:effectLst>
                  <a:outerShdw blurRad="38100" dist="38100" dir="2700000" algn="tl">
                    <a:srgbClr val="000000"/>
                  </a:outerShdw>
                </a:effectLst>
              </a:rPr>
              <a:t>Only living person for whom an element was named.</a:t>
            </a:r>
          </a:p>
        </p:txBody>
      </p:sp>
      <p:pic>
        <p:nvPicPr>
          <p:cNvPr id="12292"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28650"/>
            <a:ext cx="3949700" cy="52959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Trailing Zeros</a:t>
            </a:r>
          </a:p>
        </p:txBody>
      </p:sp>
      <p:sp>
        <p:nvSpPr>
          <p:cNvPr id="162819" name="Rectangle 3"/>
          <p:cNvSpPr>
            <a:spLocks noGrp="1" noChangeArrowheads="1"/>
          </p:cNvSpPr>
          <p:nvPr>
            <p:ph type="body" idx="1"/>
          </p:nvPr>
        </p:nvSpPr>
        <p:spPr>
          <a:xfrm>
            <a:off x="381000" y="1371600"/>
            <a:ext cx="8229600" cy="5257800"/>
          </a:xfrm>
        </p:spPr>
        <p:txBody>
          <a:bodyPr/>
          <a:lstStyle/>
          <a:p>
            <a:pPr>
              <a:lnSpc>
                <a:spcPct val="130000"/>
              </a:lnSpc>
              <a:buFont typeface="Wingdings" pitchFamily="2" charset="2"/>
              <a:buNone/>
              <a:defRPr/>
            </a:pPr>
            <a:r>
              <a:rPr lang="en-US" sz="2800" dirty="0" smtClean="0">
                <a:solidFill>
                  <a:srgbClr val="FFFFFF"/>
                </a:solidFill>
                <a:effectLst>
                  <a:outerShdw blurRad="38100" dist="38100" dir="2700000" algn="tl">
                    <a:srgbClr val="000000"/>
                  </a:outerShdw>
                </a:effectLst>
              </a:rPr>
              <a:t>RULE 4.  Trailing zeros in numbers without decimals are NOT significant. They are only serving as place holders.</a:t>
            </a:r>
            <a:r>
              <a:rPr lang="en-US" sz="2800" dirty="0" smtClean="0">
                <a:solidFill>
                  <a:schemeClr val="accent2"/>
                </a:solidFill>
                <a:effectLst>
                  <a:outerShdw blurRad="38100" dist="38100" dir="2700000" algn="tl">
                    <a:srgbClr val="000000"/>
                  </a:outerShdw>
                </a:effectLst>
              </a:rPr>
              <a:t> </a:t>
            </a:r>
          </a:p>
          <a:p>
            <a:pPr>
              <a:lnSpc>
                <a:spcPct val="130000"/>
              </a:lnSpc>
              <a:buFont typeface="Wingdings" pitchFamily="2" charset="2"/>
              <a:buNone/>
              <a:defRPr/>
            </a:pPr>
            <a:r>
              <a:rPr lang="en-US" sz="2100" dirty="0" smtClean="0">
                <a:solidFill>
                  <a:schemeClr val="accent2"/>
                </a:solidFill>
              </a:rPr>
              <a:t>		</a:t>
            </a:r>
            <a:r>
              <a:rPr lang="en-US" sz="2100" b="0" dirty="0" smtClean="0">
                <a:solidFill>
                  <a:schemeClr val="accent2"/>
                </a:solidFill>
              </a:rPr>
              <a:t>	  </a:t>
            </a:r>
            <a:r>
              <a:rPr lang="en-US" sz="2100" b="0" dirty="0" smtClean="0"/>
              <a:t>Number of Significant Figures</a:t>
            </a:r>
            <a:r>
              <a:rPr lang="en-US" sz="2100" b="0" dirty="0" smtClean="0">
                <a:solidFill>
                  <a:schemeClr val="accent2"/>
                </a:solidFill>
              </a:rPr>
              <a:t> </a:t>
            </a:r>
          </a:p>
          <a:p>
            <a:pPr>
              <a:lnSpc>
                <a:spcPct val="130000"/>
              </a:lnSpc>
              <a:buFont typeface="Wingdings" pitchFamily="2" charset="2"/>
              <a:buNone/>
              <a:defRPr/>
            </a:pPr>
            <a:r>
              <a:rPr lang="en-US" sz="3200" dirty="0" smtClean="0">
                <a:solidFill>
                  <a:srgbClr val="FFFFFF"/>
                </a:solidFill>
                <a:effectLst>
                  <a:outerShdw blurRad="38100" dist="38100" dir="2700000" algn="tl">
                    <a:srgbClr val="000000"/>
                  </a:outerShdw>
                </a:effectLst>
              </a:rPr>
              <a:t>   25,000 in.  		</a:t>
            </a:r>
            <a:r>
              <a:rPr lang="en-US" sz="3200" dirty="0" smtClean="0">
                <a:solidFill>
                  <a:srgbClr val="FFFF00"/>
                </a:solidFill>
                <a:effectLst>
                  <a:outerShdw blurRad="38100" dist="38100" dir="2700000" algn="tl">
                    <a:srgbClr val="000000"/>
                  </a:outerShdw>
                </a:effectLst>
              </a:rPr>
              <a:t>2</a:t>
            </a:r>
          </a:p>
          <a:p>
            <a:pPr>
              <a:lnSpc>
                <a:spcPct val="120000"/>
              </a:lnSpc>
              <a:buFontTx/>
              <a:buNone/>
              <a:defRPr/>
            </a:pPr>
            <a:r>
              <a:rPr lang="en-US" sz="3200" dirty="0" smtClean="0">
                <a:solidFill>
                  <a:srgbClr val="FFFFFF"/>
                </a:solidFill>
                <a:effectLst>
                  <a:outerShdw blurRad="38100" dist="38100" dir="2700000" algn="tl">
                    <a:srgbClr val="000000"/>
                  </a:outerShdw>
                </a:effectLst>
              </a:rPr>
              <a:t>   200. </a:t>
            </a:r>
            <a:r>
              <a:rPr lang="en-US" sz="3200" dirty="0" err="1" smtClean="0">
                <a:solidFill>
                  <a:srgbClr val="FFFFFF"/>
                </a:solidFill>
                <a:effectLst>
                  <a:outerShdw blurRad="38100" dist="38100" dir="2700000" algn="tl">
                    <a:srgbClr val="000000"/>
                  </a:outerShdw>
                </a:effectLst>
              </a:rPr>
              <a:t>yr</a:t>
            </a:r>
            <a:r>
              <a:rPr lang="en-US" sz="3200" dirty="0" smtClean="0">
                <a:solidFill>
                  <a:srgbClr val="FFFFFF"/>
                </a:solidFill>
                <a:effectLst>
                  <a:outerShdw blurRad="38100" dist="38100" dir="2700000" algn="tl">
                    <a:srgbClr val="000000"/>
                  </a:outerShdw>
                </a:effectLst>
              </a:rPr>
              <a:t>			</a:t>
            </a:r>
            <a:r>
              <a:rPr lang="en-US" sz="3200" dirty="0" smtClean="0">
                <a:solidFill>
                  <a:srgbClr val="FFFF00"/>
                </a:solidFill>
                <a:effectLst>
                  <a:outerShdw blurRad="38100" dist="38100" dir="2700000" algn="tl">
                    <a:srgbClr val="000000"/>
                  </a:outerShdw>
                </a:effectLst>
              </a:rPr>
              <a:t>3</a:t>
            </a:r>
          </a:p>
          <a:p>
            <a:pPr>
              <a:lnSpc>
                <a:spcPct val="120000"/>
              </a:lnSpc>
              <a:buFontTx/>
              <a:buNone/>
              <a:defRPr/>
            </a:pPr>
            <a:r>
              <a:rPr lang="en-US" sz="3200" dirty="0" smtClean="0">
                <a:solidFill>
                  <a:srgbClr val="FFFFFF"/>
                </a:solidFill>
                <a:effectLst>
                  <a:outerShdw blurRad="38100" dist="38100" dir="2700000" algn="tl">
                    <a:srgbClr val="000000"/>
                  </a:outerShdw>
                </a:effectLst>
              </a:rPr>
              <a:t>   48,600 gal		____</a:t>
            </a:r>
          </a:p>
          <a:p>
            <a:pPr>
              <a:lnSpc>
                <a:spcPct val="120000"/>
              </a:lnSpc>
              <a:buFontTx/>
              <a:buNone/>
              <a:defRPr/>
            </a:pPr>
            <a:r>
              <a:rPr lang="en-US" sz="3200" smtClean="0">
                <a:solidFill>
                  <a:srgbClr val="FFFFFF"/>
                </a:solidFill>
                <a:effectLst>
                  <a:outerShdw blurRad="38100" dist="38100" dir="2700000" algn="tl">
                    <a:srgbClr val="000000"/>
                  </a:outerShdw>
                </a:effectLst>
              </a:rPr>
              <a:t>	2.8750 g	  </a:t>
            </a:r>
            <a:r>
              <a:rPr lang="en-US" sz="3200" dirty="0" smtClean="0">
                <a:solidFill>
                  <a:srgbClr val="FFFFFF"/>
                </a:solidFill>
                <a:effectLst>
                  <a:outerShdw blurRad="38100" dist="38100" dir="2700000" algn="tl">
                    <a:srgbClr val="000000"/>
                  </a:outerShdw>
                </a:effectLst>
              </a:rPr>
              <a:t>	____</a:t>
            </a:r>
          </a:p>
          <a:p>
            <a:pPr>
              <a:buFontTx/>
              <a:buNone/>
              <a:defRPr/>
            </a:pPr>
            <a:endParaRPr lang="en-US" sz="2000" b="0" dirty="0" smtClean="0"/>
          </a:p>
        </p:txBody>
      </p:sp>
      <p:sp>
        <p:nvSpPr>
          <p:cNvPr id="162820" name="Text Box 4"/>
          <p:cNvSpPr txBox="1">
            <a:spLocks noChangeArrowheads="1"/>
          </p:cNvSpPr>
          <p:nvPr/>
        </p:nvSpPr>
        <p:spPr bwMode="auto">
          <a:xfrm>
            <a:off x="3886200" y="5257800"/>
            <a:ext cx="7620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i="0">
                <a:solidFill>
                  <a:srgbClr val="FFFF00"/>
                </a:solidFill>
                <a:effectLst>
                  <a:outerShdw blurRad="38100" dist="38100" dir="2700000" algn="tl">
                    <a:srgbClr val="000000"/>
                  </a:outerShdw>
                </a:effectLst>
                <a:latin typeface="Arial" charset="0"/>
              </a:rPr>
              <a:t>3</a:t>
            </a:r>
          </a:p>
          <a:p>
            <a:pPr algn="ctr">
              <a:spcBef>
                <a:spcPct val="50000"/>
              </a:spcBef>
              <a:defRPr/>
            </a:pPr>
            <a:r>
              <a:rPr lang="en-US" sz="2800" i="0">
                <a:solidFill>
                  <a:srgbClr val="FFFF00"/>
                </a:solidFill>
                <a:effectLst>
                  <a:outerShdw blurRad="38100" dist="38100" dir="2700000" algn="tl">
                    <a:srgbClr val="000000"/>
                  </a:outerShdw>
                </a:effectLst>
                <a:latin typeface="Arial"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Effect transition="in" filter="checkerboard(across)">
                                      <p:cBhvr>
                                        <p:cTn id="7" dur="500"/>
                                        <p:tgtEl>
                                          <p:spTgt spid="162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2820">
                                            <p:txEl>
                                              <p:pRg st="1" end="1"/>
                                            </p:txEl>
                                          </p:spTgt>
                                        </p:tgtEl>
                                        <p:attrNameLst>
                                          <p:attrName>style.visibility</p:attrName>
                                        </p:attrNameLst>
                                      </p:cBhvr>
                                      <p:to>
                                        <p:strVal val="visible"/>
                                      </p:to>
                                    </p:set>
                                    <p:animEffect transition="in" filter="checkerboard(across)">
                                      <p:cBhvr>
                                        <p:cTn id="12" dur="500"/>
                                        <p:tgtEl>
                                          <p:spTgt spid="1628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latin typeface="Comic Sans MS" pitchFamily="66" charset="0"/>
              </a:rPr>
              <a:t>Learning Check</a:t>
            </a:r>
            <a:r>
              <a:rPr lang="en-US" sz="3200" b="0" smtClean="0">
                <a:solidFill>
                  <a:schemeClr val="tx1"/>
                </a:solidFill>
              </a:rPr>
              <a:t> </a:t>
            </a:r>
            <a:endParaRPr lang="en-US" smtClean="0"/>
          </a:p>
        </p:txBody>
      </p:sp>
      <p:sp>
        <p:nvSpPr>
          <p:cNvPr id="163843" name="Rectangle 3"/>
          <p:cNvSpPr>
            <a:spLocks noGrp="1" noChangeArrowheads="1"/>
          </p:cNvSpPr>
          <p:nvPr>
            <p:ph type="body" idx="1"/>
          </p:nvPr>
        </p:nvSpPr>
        <p:spPr>
          <a:xfrm>
            <a:off x="228600" y="1676400"/>
            <a:ext cx="8610600" cy="4724400"/>
          </a:xfrm>
        </p:spPr>
        <p:txBody>
          <a:bodyPr/>
          <a:lstStyle/>
          <a:p>
            <a:pPr>
              <a:lnSpc>
                <a:spcPct val="110000"/>
              </a:lnSpc>
              <a:buFontTx/>
              <a:buNone/>
              <a:defRPr/>
            </a:pPr>
            <a:r>
              <a:rPr lang="en-US" sz="2800" smtClean="0">
                <a:solidFill>
                  <a:srgbClr val="FFFFFF"/>
                </a:solidFill>
                <a:effectLst>
                  <a:outerShdw blurRad="38100" dist="38100" dir="2700000" algn="tl">
                    <a:srgbClr val="000000"/>
                  </a:outerShdw>
                </a:effectLst>
              </a:rPr>
              <a:t>A. Which answers contain 3 significant  figures?</a:t>
            </a:r>
          </a:p>
          <a:p>
            <a:pPr lvl="1">
              <a:spcAft>
                <a:spcPts val="600"/>
              </a:spcAft>
              <a:buFontTx/>
              <a:buNone/>
              <a:defRPr/>
            </a:pPr>
            <a:r>
              <a:rPr lang="en-US" sz="2800" smtClean="0">
                <a:solidFill>
                  <a:schemeClr val="accent1"/>
                </a:solidFill>
                <a:effectLst>
                  <a:outerShdw blurRad="38100" dist="38100" dir="2700000" algn="tl">
                    <a:srgbClr val="000000"/>
                  </a:outerShdw>
                </a:effectLst>
              </a:rPr>
              <a:t>1)   0.4760	    2)  0.00476	  3)  4760</a:t>
            </a:r>
            <a:r>
              <a:rPr lang="en-US" sz="2800" smtClean="0">
                <a:solidFill>
                  <a:srgbClr val="FF9933"/>
                </a:solidFill>
                <a:effectLst>
                  <a:outerShdw blurRad="38100" dist="38100" dir="2700000" algn="tl">
                    <a:srgbClr val="000000"/>
                  </a:outerShdw>
                </a:effectLst>
              </a:rPr>
              <a:t>     	</a:t>
            </a:r>
            <a:endParaRPr lang="en-US" sz="2800" smtClean="0">
              <a:effectLst>
                <a:outerShdw blurRad="38100" dist="38100" dir="2700000" algn="tl">
                  <a:srgbClr val="FFFFFF"/>
                </a:outerShdw>
              </a:effectLst>
            </a:endParaRPr>
          </a:p>
          <a:p>
            <a:pPr>
              <a:lnSpc>
                <a:spcPct val="110000"/>
              </a:lnSpc>
              <a:buFontTx/>
              <a:buNone/>
              <a:defRPr/>
            </a:pPr>
            <a:r>
              <a:rPr lang="en-US" sz="2800" smtClean="0">
                <a:solidFill>
                  <a:srgbClr val="FFFFFF"/>
                </a:solidFill>
                <a:effectLst>
                  <a:outerShdw blurRad="38100" dist="38100" dir="2700000" algn="tl">
                    <a:srgbClr val="000000"/>
                  </a:outerShdw>
                </a:effectLst>
              </a:rPr>
              <a:t>B. All the zeros are significant in</a:t>
            </a:r>
            <a:r>
              <a:rPr lang="en-US" sz="2800" smtClean="0">
                <a:effectLst>
                  <a:outerShdw blurRad="38100" dist="38100" dir="2700000" algn="tl">
                    <a:srgbClr val="FFFFFF"/>
                  </a:outerShdw>
                </a:effectLst>
              </a:rPr>
              <a:t> </a:t>
            </a:r>
          </a:p>
          <a:p>
            <a:pPr>
              <a:lnSpc>
                <a:spcPct val="110000"/>
              </a:lnSpc>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accent1"/>
                </a:solidFill>
                <a:effectLst>
                  <a:outerShdw blurRad="38100" dist="38100" dir="2700000" algn="tl">
                    <a:srgbClr val="000000"/>
                  </a:outerShdw>
                </a:effectLst>
              </a:rPr>
              <a:t>1)   0.00307 	    2)  25.300	  3)  2.050 x 10</a:t>
            </a:r>
            <a:r>
              <a:rPr lang="en-US" sz="2800" baseline="30000" smtClean="0">
                <a:solidFill>
                  <a:schemeClr val="accent1"/>
                </a:solidFill>
                <a:effectLst>
                  <a:outerShdw blurRad="38100" dist="38100" dir="2700000" algn="tl">
                    <a:srgbClr val="000000"/>
                  </a:outerShdw>
                </a:effectLst>
              </a:rPr>
              <a:t>3</a:t>
            </a:r>
            <a:endParaRPr lang="en-US" sz="2800" smtClean="0">
              <a:solidFill>
                <a:schemeClr val="accent1"/>
              </a:solidFill>
              <a:effectLst>
                <a:outerShdw blurRad="38100" dist="38100" dir="2700000" algn="tl">
                  <a:srgbClr val="000000"/>
                </a:outerShdw>
              </a:effectLst>
            </a:endParaRPr>
          </a:p>
          <a:p>
            <a:pPr>
              <a:lnSpc>
                <a:spcPct val="70000"/>
              </a:lnSpc>
              <a:buFontTx/>
              <a:buNone/>
              <a:defRPr/>
            </a:pPr>
            <a:endParaRPr lang="en-US" sz="2800" smtClean="0">
              <a:solidFill>
                <a:schemeClr val="accent1"/>
              </a:solidFill>
              <a:effectLst>
                <a:outerShdw blurRad="38100" dist="38100" dir="2700000" algn="tl">
                  <a:srgbClr val="000000"/>
                </a:outerShdw>
              </a:effectLst>
            </a:endParaRPr>
          </a:p>
          <a:p>
            <a:pPr>
              <a:buFontTx/>
              <a:buNone/>
              <a:defRPr/>
            </a:pPr>
            <a:r>
              <a:rPr lang="en-US" sz="2800" smtClean="0">
                <a:solidFill>
                  <a:srgbClr val="FFFFFF"/>
                </a:solidFill>
                <a:effectLst>
                  <a:outerShdw blurRad="38100" dist="38100" dir="2700000" algn="tl">
                    <a:srgbClr val="000000"/>
                  </a:outerShdw>
                </a:effectLst>
              </a:rPr>
              <a:t>C. 534,675 rounded to 3 significant  figures is</a:t>
            </a:r>
          </a:p>
          <a:p>
            <a:pPr lvl="1">
              <a:lnSpc>
                <a:spcPct val="120000"/>
              </a:lnSpc>
              <a:spcAft>
                <a:spcPts val="600"/>
              </a:spcAft>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accent1"/>
                </a:solidFill>
                <a:effectLst>
                  <a:outerShdw blurRad="38100" dist="38100" dir="2700000" algn="tl">
                    <a:srgbClr val="000000"/>
                  </a:outerShdw>
                </a:effectLst>
              </a:rPr>
              <a:t>	1)  535   	   2)  535,000    	  3) 5.35 x 10</a:t>
            </a:r>
            <a:r>
              <a:rPr lang="en-US" sz="2800" baseline="30000" smtClean="0">
                <a:solidFill>
                  <a:schemeClr val="accent1"/>
                </a:solidFill>
                <a:effectLst>
                  <a:outerShdw blurRad="38100" dist="38100" dir="2700000" algn="tl">
                    <a:srgbClr val="000000"/>
                  </a:outerShdw>
                </a:effectLst>
              </a:rPr>
              <a:t>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latin typeface="Comic Sans MS" pitchFamily="66" charset="0"/>
              </a:rPr>
              <a:t>Solution</a:t>
            </a:r>
            <a:r>
              <a:rPr lang="en-US" sz="3200" b="0" smtClean="0">
                <a:solidFill>
                  <a:schemeClr val="tx1"/>
                </a:solidFill>
              </a:rPr>
              <a:t> </a:t>
            </a:r>
            <a:endParaRPr lang="en-US" smtClean="0"/>
          </a:p>
        </p:txBody>
      </p:sp>
      <p:sp>
        <p:nvSpPr>
          <p:cNvPr id="246787" name="Rectangle 3"/>
          <p:cNvSpPr>
            <a:spLocks noGrp="1" noChangeArrowheads="1"/>
          </p:cNvSpPr>
          <p:nvPr>
            <p:ph type="body" idx="1"/>
          </p:nvPr>
        </p:nvSpPr>
        <p:spPr>
          <a:xfrm>
            <a:off x="228600" y="1676400"/>
            <a:ext cx="8610600" cy="4724400"/>
          </a:xfrm>
        </p:spPr>
        <p:txBody>
          <a:bodyPr/>
          <a:lstStyle/>
          <a:p>
            <a:pPr>
              <a:lnSpc>
                <a:spcPct val="110000"/>
              </a:lnSpc>
              <a:buFontTx/>
              <a:buNone/>
              <a:defRPr/>
            </a:pPr>
            <a:r>
              <a:rPr lang="en-US" sz="2800" smtClean="0">
                <a:solidFill>
                  <a:srgbClr val="FFFFFF"/>
                </a:solidFill>
                <a:effectLst>
                  <a:outerShdw blurRad="38100" dist="38100" dir="2700000" algn="tl">
                    <a:srgbClr val="000000"/>
                  </a:outerShdw>
                </a:effectLst>
              </a:rPr>
              <a:t>A. Which answers contain 3 significant  figures?</a:t>
            </a:r>
          </a:p>
          <a:p>
            <a:pPr lvl="1">
              <a:spcAft>
                <a:spcPts val="600"/>
              </a:spcAft>
              <a:buFontTx/>
              <a:buNone/>
              <a:defRPr/>
            </a:pPr>
            <a:r>
              <a:rPr lang="en-US" sz="2800" smtClean="0">
                <a:solidFill>
                  <a:schemeClr val="folHlink"/>
                </a:solidFill>
                <a:effectLst>
                  <a:outerShdw blurRad="38100" dist="38100" dir="2700000" algn="tl">
                    <a:srgbClr val="000000"/>
                  </a:outerShdw>
                </a:effectLst>
              </a:rPr>
              <a:t>1)   0.4760</a:t>
            </a:r>
            <a:r>
              <a:rPr lang="en-US" sz="2800" smtClean="0">
                <a:solidFill>
                  <a:schemeClr val="accent1"/>
                </a:solidFill>
                <a:effectLst>
                  <a:outerShdw blurRad="38100" dist="38100" dir="2700000" algn="tl">
                    <a:srgbClr val="000000"/>
                  </a:outerShdw>
                </a:effectLst>
              </a:rPr>
              <a:t>	    </a:t>
            </a:r>
            <a:r>
              <a:rPr lang="en-US" sz="3200" smtClean="0">
                <a:solidFill>
                  <a:srgbClr val="FFFF00"/>
                </a:solidFill>
                <a:effectLst>
                  <a:outerShdw blurRad="38100" dist="38100" dir="2700000" algn="tl">
                    <a:srgbClr val="000000"/>
                  </a:outerShdw>
                </a:effectLst>
              </a:rPr>
              <a:t>2)  0.00476	  3)  4760</a:t>
            </a:r>
            <a:r>
              <a:rPr lang="en-US" sz="2800" smtClean="0">
                <a:solidFill>
                  <a:srgbClr val="FF9933"/>
                </a:solidFill>
                <a:effectLst>
                  <a:outerShdw blurRad="38100" dist="38100" dir="2700000" algn="tl">
                    <a:srgbClr val="000000"/>
                  </a:outerShdw>
                </a:effectLst>
              </a:rPr>
              <a:t>     	</a:t>
            </a:r>
            <a:endParaRPr lang="en-US" sz="2800" smtClean="0">
              <a:effectLst>
                <a:outerShdw blurRad="38100" dist="38100" dir="2700000" algn="tl">
                  <a:srgbClr val="FFFFFF"/>
                </a:outerShdw>
              </a:effectLst>
            </a:endParaRPr>
          </a:p>
          <a:p>
            <a:pPr>
              <a:lnSpc>
                <a:spcPct val="110000"/>
              </a:lnSpc>
              <a:buFontTx/>
              <a:buNone/>
              <a:defRPr/>
            </a:pPr>
            <a:r>
              <a:rPr lang="en-US" sz="2800" smtClean="0">
                <a:solidFill>
                  <a:srgbClr val="FFFFFF"/>
                </a:solidFill>
                <a:effectLst>
                  <a:outerShdw blurRad="38100" dist="38100" dir="2700000" algn="tl">
                    <a:srgbClr val="000000"/>
                  </a:outerShdw>
                </a:effectLst>
              </a:rPr>
              <a:t>B. All the zeros are significant in</a:t>
            </a:r>
            <a:r>
              <a:rPr lang="en-US" sz="2800" smtClean="0">
                <a:effectLst>
                  <a:outerShdw blurRad="38100" dist="38100" dir="2700000" algn="tl">
                    <a:srgbClr val="FFFFFF"/>
                  </a:outerShdw>
                </a:effectLst>
              </a:rPr>
              <a:t> </a:t>
            </a:r>
          </a:p>
          <a:p>
            <a:pPr>
              <a:lnSpc>
                <a:spcPct val="110000"/>
              </a:lnSpc>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folHlink"/>
                </a:solidFill>
                <a:effectLst>
                  <a:outerShdw blurRad="38100" dist="38100" dir="2700000" algn="tl">
                    <a:srgbClr val="000000"/>
                  </a:outerShdw>
                </a:effectLst>
              </a:rPr>
              <a:t>1)   0.00307</a:t>
            </a:r>
            <a:r>
              <a:rPr lang="en-US" sz="2800" smtClean="0">
                <a:solidFill>
                  <a:schemeClr val="accent1"/>
                </a:solidFill>
                <a:effectLst>
                  <a:outerShdw blurRad="38100" dist="38100" dir="2700000" algn="tl">
                    <a:srgbClr val="000000"/>
                  </a:outerShdw>
                </a:effectLst>
              </a:rPr>
              <a:t> 	    </a:t>
            </a:r>
            <a:r>
              <a:rPr lang="en-US" sz="3200" smtClean="0">
                <a:solidFill>
                  <a:srgbClr val="FFFF00"/>
                </a:solidFill>
                <a:effectLst>
                  <a:outerShdw blurRad="38100" dist="38100" dir="2700000" algn="tl">
                    <a:srgbClr val="000000"/>
                  </a:outerShdw>
                </a:effectLst>
              </a:rPr>
              <a:t>2)  25.300	  3)  2.050 x 10</a:t>
            </a:r>
            <a:r>
              <a:rPr lang="en-US" sz="3200" baseline="30000" smtClean="0">
                <a:solidFill>
                  <a:srgbClr val="FFFF00"/>
                </a:solidFill>
                <a:effectLst>
                  <a:outerShdw blurRad="38100" dist="38100" dir="2700000" algn="tl">
                    <a:srgbClr val="000000"/>
                  </a:outerShdw>
                </a:effectLst>
              </a:rPr>
              <a:t>3</a:t>
            </a:r>
            <a:endParaRPr lang="en-US" sz="3200" smtClean="0">
              <a:solidFill>
                <a:srgbClr val="FFFF00"/>
              </a:solidFill>
              <a:effectLst>
                <a:outerShdw blurRad="38100" dist="38100" dir="2700000" algn="tl">
                  <a:srgbClr val="000000"/>
                </a:outerShdw>
              </a:effectLst>
            </a:endParaRPr>
          </a:p>
          <a:p>
            <a:pPr>
              <a:lnSpc>
                <a:spcPct val="70000"/>
              </a:lnSpc>
              <a:buFontTx/>
              <a:buNone/>
              <a:defRPr/>
            </a:pPr>
            <a:endParaRPr lang="en-US" sz="2800" smtClean="0">
              <a:solidFill>
                <a:srgbClr val="FFFF00"/>
              </a:solidFill>
              <a:effectLst>
                <a:outerShdw blurRad="38100" dist="38100" dir="2700000" algn="tl">
                  <a:srgbClr val="000000"/>
                </a:outerShdw>
              </a:effectLst>
            </a:endParaRPr>
          </a:p>
          <a:p>
            <a:pPr>
              <a:buFontTx/>
              <a:buNone/>
              <a:defRPr/>
            </a:pPr>
            <a:r>
              <a:rPr lang="en-US" sz="2800" smtClean="0">
                <a:solidFill>
                  <a:srgbClr val="FFFFFF"/>
                </a:solidFill>
                <a:effectLst>
                  <a:outerShdw blurRad="38100" dist="38100" dir="2700000" algn="tl">
                    <a:srgbClr val="000000"/>
                  </a:outerShdw>
                </a:effectLst>
              </a:rPr>
              <a:t>C. 534,675 rounded to 3 significant  figures is</a:t>
            </a:r>
          </a:p>
          <a:p>
            <a:pPr lvl="1">
              <a:lnSpc>
                <a:spcPct val="120000"/>
              </a:lnSpc>
              <a:spcAft>
                <a:spcPts val="600"/>
              </a:spcAft>
              <a:buFontTx/>
              <a:buNone/>
              <a:defRPr/>
            </a:pPr>
            <a:r>
              <a:rPr lang="en-US" sz="2800" smtClean="0">
                <a:solidFill>
                  <a:srgbClr val="FF9933"/>
                </a:solidFill>
                <a:effectLst>
                  <a:outerShdw blurRad="38100" dist="38100" dir="2700000" algn="tl">
                    <a:srgbClr val="000000"/>
                  </a:outerShdw>
                </a:effectLst>
              </a:rPr>
              <a:t> </a:t>
            </a:r>
            <a:r>
              <a:rPr lang="en-US" sz="2800" smtClean="0">
                <a:solidFill>
                  <a:schemeClr val="accent1"/>
                </a:solidFill>
                <a:effectLst>
                  <a:outerShdw blurRad="38100" dist="38100" dir="2700000" algn="tl">
                    <a:srgbClr val="000000"/>
                  </a:outerShdw>
                </a:effectLst>
              </a:rPr>
              <a:t>	</a:t>
            </a:r>
            <a:r>
              <a:rPr lang="en-US" sz="2800" smtClean="0">
                <a:solidFill>
                  <a:schemeClr val="folHlink"/>
                </a:solidFill>
                <a:effectLst>
                  <a:outerShdw blurRad="38100" dist="38100" dir="2700000" algn="tl">
                    <a:srgbClr val="000000"/>
                  </a:outerShdw>
                </a:effectLst>
              </a:rPr>
              <a:t>1)  535</a:t>
            </a:r>
            <a:r>
              <a:rPr lang="en-US" sz="2800" smtClean="0">
                <a:solidFill>
                  <a:schemeClr val="accent1"/>
                </a:solidFill>
                <a:effectLst>
                  <a:outerShdw blurRad="38100" dist="38100" dir="2700000" algn="tl">
                    <a:srgbClr val="000000"/>
                  </a:outerShdw>
                </a:effectLst>
              </a:rPr>
              <a:t>   	   </a:t>
            </a:r>
            <a:r>
              <a:rPr lang="en-US" sz="3200" smtClean="0">
                <a:solidFill>
                  <a:srgbClr val="FFFF00"/>
                </a:solidFill>
                <a:effectLst>
                  <a:outerShdw blurRad="38100" dist="38100" dir="2700000" algn="tl">
                    <a:srgbClr val="000000"/>
                  </a:outerShdw>
                </a:effectLst>
              </a:rPr>
              <a:t>2)  535,000      3) 5.35 x 10</a:t>
            </a:r>
            <a:r>
              <a:rPr lang="en-US" sz="3200" baseline="30000" smtClean="0">
                <a:solidFill>
                  <a:srgbClr val="FFFF00"/>
                </a:solidFill>
                <a:effectLst>
                  <a:outerShdw blurRad="38100" dist="38100" dir="2700000" algn="tl">
                    <a:srgbClr val="000000"/>
                  </a:outerShdw>
                </a:effectLst>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dissolve">
                                      <p:cBhvr>
                                        <p:cTn id="7" dur="500"/>
                                        <p:tgtEl>
                                          <p:spTgt spid="246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46787">
                                            <p:txEl>
                                              <p:pRg st="3" end="3"/>
                                            </p:txEl>
                                          </p:spTgt>
                                        </p:tgtEl>
                                        <p:attrNameLst>
                                          <p:attrName>style.visibility</p:attrName>
                                        </p:attrNameLst>
                                      </p:cBhvr>
                                      <p:to>
                                        <p:strVal val="visible"/>
                                      </p:to>
                                    </p:set>
                                    <p:anim calcmode="lin" valueType="num">
                                      <p:cBhvr>
                                        <p:cTn id="12" dur="1000" fill="hold"/>
                                        <p:tgtEl>
                                          <p:spTgt spid="246787">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24678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6787">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46787">
                                            <p:txEl>
                                              <p:pRg st="6" end="6"/>
                                            </p:txEl>
                                          </p:spTgt>
                                        </p:tgtEl>
                                        <p:attrNameLst>
                                          <p:attrName>style.visibility</p:attrName>
                                        </p:attrNameLst>
                                      </p:cBhvr>
                                      <p:to>
                                        <p:strVal val="visible"/>
                                      </p:to>
                                    </p:set>
                                    <p:animEffect transition="in" filter="diamond(in)">
                                      <p:cBhvr>
                                        <p:cTn id="19" dur="2000"/>
                                        <p:tgtEl>
                                          <p:spTgt spid="2467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304800" y="1600200"/>
            <a:ext cx="8839200" cy="5257800"/>
          </a:xfrm>
        </p:spPr>
        <p:txBody>
          <a:bodyPr/>
          <a:lstStyle/>
          <a:p>
            <a:pPr>
              <a:buFontTx/>
              <a:buNone/>
              <a:defRPr/>
            </a:pPr>
            <a:r>
              <a:rPr lang="en-US" sz="2800" b="0" smtClean="0"/>
              <a:t>	</a:t>
            </a:r>
            <a:r>
              <a:rPr lang="en-US" sz="2800" b="0" smtClean="0">
                <a:solidFill>
                  <a:srgbClr val="FFFFFF"/>
                </a:solidFill>
                <a:effectLst>
                  <a:outerShdw blurRad="38100" dist="38100" dir="2700000" algn="tl">
                    <a:srgbClr val="000000"/>
                  </a:outerShdw>
                </a:effectLst>
              </a:rPr>
              <a:t>State the number of significant figures in each of the following:	</a:t>
            </a:r>
            <a:r>
              <a:rPr lang="en-US" sz="2800" b="0" smtClean="0"/>
              <a:t>		</a:t>
            </a:r>
            <a:endParaRPr lang="en-US" sz="2800" b="0" smtClean="0">
              <a:solidFill>
                <a:srgbClr val="FF9933"/>
              </a:solidFill>
            </a:endParaRPr>
          </a:p>
          <a:p>
            <a:pPr>
              <a:buFontTx/>
              <a:buNone/>
              <a:defRPr/>
            </a:pPr>
            <a:r>
              <a:rPr lang="en-US" sz="2800" b="0" smtClean="0"/>
              <a:t>	</a:t>
            </a:r>
            <a:r>
              <a:rPr lang="en-US" sz="2800" b="0" smtClean="0">
                <a:solidFill>
                  <a:schemeClr val="accent1"/>
                </a:solidFill>
                <a:effectLst>
                  <a:outerShdw blurRad="38100" dist="38100" dir="2700000" algn="tl">
                    <a:srgbClr val="000000"/>
                  </a:outerShdw>
                </a:effectLst>
              </a:rPr>
              <a:t>A.   0.030 m			 1	 2	 3</a:t>
            </a:r>
          </a:p>
          <a:p>
            <a:pPr>
              <a:lnSpc>
                <a:spcPct val="140000"/>
              </a:lnSpc>
              <a:buFontTx/>
              <a:buNone/>
              <a:defRPr/>
            </a:pPr>
            <a:r>
              <a:rPr lang="en-US" sz="2800" b="0" smtClean="0">
                <a:solidFill>
                  <a:schemeClr val="accent1"/>
                </a:solidFill>
                <a:effectLst>
                  <a:outerShdw blurRad="38100" dist="38100" dir="2700000" algn="tl">
                    <a:srgbClr val="000000"/>
                  </a:outerShdw>
                </a:effectLst>
              </a:rPr>
              <a:t>	B.  4.050 L			 2	 3	 4</a:t>
            </a:r>
          </a:p>
          <a:p>
            <a:pPr>
              <a:lnSpc>
                <a:spcPct val="140000"/>
              </a:lnSpc>
              <a:buFontTx/>
              <a:buNone/>
              <a:defRPr/>
            </a:pPr>
            <a:r>
              <a:rPr lang="en-US" sz="2800" b="0" smtClean="0">
                <a:solidFill>
                  <a:schemeClr val="accent1"/>
                </a:solidFill>
                <a:effectLst>
                  <a:outerShdw blurRad="38100" dist="38100" dir="2700000" algn="tl">
                    <a:srgbClr val="000000"/>
                  </a:outerShdw>
                </a:effectLst>
              </a:rPr>
              <a:t>	C.  0.0008 g		 	 1	 2	 4</a:t>
            </a:r>
          </a:p>
          <a:p>
            <a:pPr>
              <a:lnSpc>
                <a:spcPct val="140000"/>
              </a:lnSpc>
              <a:buFontTx/>
              <a:buNone/>
              <a:defRPr/>
            </a:pPr>
            <a:r>
              <a:rPr lang="en-US" sz="2800" b="0" smtClean="0">
                <a:solidFill>
                  <a:schemeClr val="accent1"/>
                </a:solidFill>
                <a:effectLst>
                  <a:outerShdw blurRad="38100" dist="38100" dir="2700000" algn="tl">
                    <a:srgbClr val="000000"/>
                  </a:outerShdw>
                </a:effectLst>
              </a:rPr>
              <a:t>	D.  3.00 m		 	 1	 2	 3</a:t>
            </a:r>
          </a:p>
          <a:p>
            <a:pPr>
              <a:lnSpc>
                <a:spcPct val="140000"/>
              </a:lnSpc>
              <a:buFontTx/>
              <a:buNone/>
              <a:defRPr/>
            </a:pPr>
            <a:r>
              <a:rPr lang="en-US" sz="2800" b="0" smtClean="0">
                <a:solidFill>
                  <a:schemeClr val="accent1"/>
                </a:solidFill>
                <a:effectLst>
                  <a:outerShdw blurRad="38100" dist="38100" dir="2700000" algn="tl">
                    <a:srgbClr val="000000"/>
                  </a:outerShdw>
                </a:effectLst>
              </a:rPr>
              <a:t>	E.  2,080,000 bees	 	 3	 5	 7</a:t>
            </a:r>
            <a:r>
              <a:rPr lang="en-US" sz="2100" b="0" smtClean="0">
                <a:solidFill>
                  <a:schemeClr val="accent1"/>
                </a:solidFill>
                <a:effectLst>
                  <a:outerShdw blurRad="38100" dist="38100" dir="2700000" algn="tl">
                    <a:srgbClr val="000000"/>
                  </a:outerShdw>
                </a:effectLst>
              </a:rPr>
              <a:t>	</a:t>
            </a:r>
            <a:r>
              <a:rPr lang="en-US" sz="2100" b="0" smtClean="0"/>
              <a:t>	</a:t>
            </a:r>
            <a:endParaRPr lang="en-US" sz="2100" b="0" smtClean="0">
              <a:latin typeface="Comic Sans MS" pitchFamily="66" charset="0"/>
            </a:endParaRPr>
          </a:p>
        </p:txBody>
      </p:sp>
      <p:sp>
        <p:nvSpPr>
          <p:cNvPr id="167939" name="Rectangle 3"/>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rPr>
              <a:t>Learning Check</a:t>
            </a:r>
            <a:endParaRPr lang="en-US" smtClean="0">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304800" y="1600200"/>
            <a:ext cx="8001000" cy="5257800"/>
          </a:xfrm>
        </p:spPr>
        <p:txBody>
          <a:bodyPr/>
          <a:lstStyle/>
          <a:p>
            <a:pPr>
              <a:buFontTx/>
              <a:buNone/>
              <a:defRPr/>
            </a:pPr>
            <a:r>
              <a:rPr lang="en-US" sz="2800" b="0" smtClean="0"/>
              <a:t>	</a:t>
            </a:r>
            <a:r>
              <a:rPr lang="en-US" sz="2800" b="0" smtClean="0">
                <a:solidFill>
                  <a:srgbClr val="FFFFFF"/>
                </a:solidFill>
                <a:effectLst>
                  <a:outerShdw blurRad="38100" dist="38100" dir="2700000" algn="tl">
                    <a:srgbClr val="000000"/>
                  </a:outerShdw>
                </a:effectLst>
              </a:rPr>
              <a:t>State the number of significant figures in each of the following:	</a:t>
            </a:r>
            <a:r>
              <a:rPr lang="en-US" sz="2800" b="0" smtClean="0"/>
              <a:t>		</a:t>
            </a:r>
            <a:endParaRPr lang="en-US" sz="2800" b="0" smtClean="0">
              <a:solidFill>
                <a:srgbClr val="FF9933"/>
              </a:solidFill>
            </a:endParaRPr>
          </a:p>
          <a:p>
            <a:pPr>
              <a:buFontTx/>
              <a:buNone/>
              <a:defRPr/>
            </a:pPr>
            <a:r>
              <a:rPr lang="en-US" sz="2800" b="0" smtClean="0"/>
              <a:t>	</a:t>
            </a:r>
            <a:r>
              <a:rPr lang="en-US" sz="2800" b="0" smtClean="0">
                <a:solidFill>
                  <a:schemeClr val="accent1"/>
                </a:solidFill>
                <a:effectLst>
                  <a:outerShdw blurRad="38100" dist="38100" dir="2700000" algn="tl">
                    <a:srgbClr val="000000"/>
                  </a:outerShdw>
                </a:effectLst>
              </a:rPr>
              <a:t>A.   0.030 m			 1	 </a:t>
            </a:r>
            <a:r>
              <a:rPr lang="en-US" sz="2800" b="0" smtClean="0">
                <a:solidFill>
                  <a:srgbClr val="FFFF00"/>
                </a:solidFill>
                <a:effectLst>
                  <a:outerShdw blurRad="38100" dist="38100" dir="2700000" algn="tl">
                    <a:srgbClr val="000000"/>
                  </a:outerShdw>
                </a:effectLst>
              </a:rPr>
              <a:t>2</a:t>
            </a:r>
            <a:r>
              <a:rPr lang="en-US" sz="2800" b="0" smtClean="0">
                <a:solidFill>
                  <a:schemeClr val="accent1"/>
                </a:solidFill>
                <a:effectLst>
                  <a:outerShdw blurRad="38100" dist="38100" dir="2700000" algn="tl">
                    <a:srgbClr val="000000"/>
                  </a:outerShdw>
                </a:effectLst>
              </a:rPr>
              <a:t>	 3</a:t>
            </a:r>
          </a:p>
          <a:p>
            <a:pPr>
              <a:lnSpc>
                <a:spcPct val="140000"/>
              </a:lnSpc>
              <a:buFontTx/>
              <a:buNone/>
              <a:defRPr/>
            </a:pPr>
            <a:r>
              <a:rPr lang="en-US" sz="2800" b="0" smtClean="0">
                <a:solidFill>
                  <a:schemeClr val="accent1"/>
                </a:solidFill>
                <a:effectLst>
                  <a:outerShdw blurRad="38100" dist="38100" dir="2700000" algn="tl">
                    <a:srgbClr val="000000"/>
                  </a:outerShdw>
                </a:effectLst>
              </a:rPr>
              <a:t>	B.  4.050 L			 2	 3	 </a:t>
            </a:r>
            <a:r>
              <a:rPr lang="en-US" sz="2800" b="0" smtClean="0">
                <a:solidFill>
                  <a:srgbClr val="FFFF00"/>
                </a:solidFill>
                <a:effectLst>
                  <a:outerShdw blurRad="38100" dist="38100" dir="2700000" algn="tl">
                    <a:srgbClr val="000000"/>
                  </a:outerShdw>
                </a:effectLst>
              </a:rPr>
              <a:t>4</a:t>
            </a:r>
          </a:p>
          <a:p>
            <a:pPr>
              <a:lnSpc>
                <a:spcPct val="140000"/>
              </a:lnSpc>
              <a:buFontTx/>
              <a:buNone/>
              <a:defRPr/>
            </a:pPr>
            <a:r>
              <a:rPr lang="en-US" sz="2800" b="0" smtClean="0">
                <a:solidFill>
                  <a:schemeClr val="accent1"/>
                </a:solidFill>
                <a:effectLst>
                  <a:outerShdw blurRad="38100" dist="38100" dir="2700000" algn="tl">
                    <a:srgbClr val="000000"/>
                  </a:outerShdw>
                </a:effectLst>
              </a:rPr>
              <a:t>	C.  0.0008 g		 	 </a:t>
            </a:r>
            <a:r>
              <a:rPr lang="en-US" sz="2800" b="0" smtClean="0">
                <a:solidFill>
                  <a:srgbClr val="FFFF00"/>
                </a:solidFill>
                <a:effectLst>
                  <a:outerShdw blurRad="38100" dist="38100" dir="2700000" algn="tl">
                    <a:srgbClr val="000000"/>
                  </a:outerShdw>
                </a:effectLst>
              </a:rPr>
              <a:t>1</a:t>
            </a:r>
            <a:r>
              <a:rPr lang="en-US" sz="2800" b="0" smtClean="0">
                <a:solidFill>
                  <a:schemeClr val="accent1"/>
                </a:solidFill>
                <a:effectLst>
                  <a:outerShdw blurRad="38100" dist="38100" dir="2700000" algn="tl">
                    <a:srgbClr val="000000"/>
                  </a:outerShdw>
                </a:effectLst>
              </a:rPr>
              <a:t>	 2	 4</a:t>
            </a:r>
          </a:p>
          <a:p>
            <a:pPr>
              <a:lnSpc>
                <a:spcPct val="140000"/>
              </a:lnSpc>
              <a:buFontTx/>
              <a:buNone/>
              <a:defRPr/>
            </a:pPr>
            <a:r>
              <a:rPr lang="en-US" sz="2800" b="0" smtClean="0">
                <a:solidFill>
                  <a:schemeClr val="accent1"/>
                </a:solidFill>
                <a:effectLst>
                  <a:outerShdw blurRad="38100" dist="38100" dir="2700000" algn="tl">
                    <a:srgbClr val="000000"/>
                  </a:outerShdw>
                </a:effectLst>
              </a:rPr>
              <a:t>	D.  3.00 m		 	 1	 2	 </a:t>
            </a:r>
            <a:r>
              <a:rPr lang="en-US" sz="2800" b="0" smtClean="0">
                <a:solidFill>
                  <a:srgbClr val="FFFF00"/>
                </a:solidFill>
                <a:effectLst>
                  <a:outerShdw blurRad="38100" dist="38100" dir="2700000" algn="tl">
                    <a:srgbClr val="000000"/>
                  </a:outerShdw>
                </a:effectLst>
              </a:rPr>
              <a:t>3</a:t>
            </a:r>
          </a:p>
          <a:p>
            <a:pPr>
              <a:lnSpc>
                <a:spcPct val="140000"/>
              </a:lnSpc>
              <a:buFontTx/>
              <a:buNone/>
              <a:defRPr/>
            </a:pPr>
            <a:r>
              <a:rPr lang="en-US" sz="2800" b="0" smtClean="0">
                <a:solidFill>
                  <a:schemeClr val="accent1"/>
                </a:solidFill>
                <a:effectLst>
                  <a:outerShdw blurRad="38100" dist="38100" dir="2700000" algn="tl">
                    <a:srgbClr val="000000"/>
                  </a:outerShdw>
                </a:effectLst>
              </a:rPr>
              <a:t>	E.  2,080,000 bees</a:t>
            </a:r>
            <a:r>
              <a:rPr lang="en-US" sz="2100" b="0" smtClean="0">
                <a:solidFill>
                  <a:schemeClr val="accent1"/>
                </a:solidFill>
                <a:effectLst>
                  <a:outerShdw blurRad="38100" dist="38100" dir="2700000" algn="tl">
                    <a:srgbClr val="000000"/>
                  </a:outerShdw>
                </a:effectLst>
              </a:rPr>
              <a:t>	</a:t>
            </a:r>
            <a:r>
              <a:rPr lang="en-US" sz="2100" b="0" smtClean="0"/>
              <a:t>	 </a:t>
            </a:r>
            <a:r>
              <a:rPr lang="en-US" sz="2800" b="0" smtClean="0">
                <a:solidFill>
                  <a:srgbClr val="FFFF00"/>
                </a:solidFill>
                <a:effectLst>
                  <a:outerShdw blurRad="38100" dist="38100" dir="2700000" algn="tl">
                    <a:srgbClr val="000000"/>
                  </a:outerShdw>
                </a:effectLst>
              </a:rPr>
              <a:t>3</a:t>
            </a:r>
            <a:r>
              <a:rPr lang="en-US" sz="2800" b="0" smtClean="0">
                <a:solidFill>
                  <a:schemeClr val="accent1"/>
                </a:solidFill>
                <a:effectLst>
                  <a:outerShdw blurRad="38100" dist="38100" dir="2700000" algn="tl">
                    <a:srgbClr val="000000"/>
                  </a:outerShdw>
                </a:effectLst>
              </a:rPr>
              <a:t>	 5	 7</a:t>
            </a:r>
          </a:p>
        </p:txBody>
      </p:sp>
      <p:sp>
        <p:nvSpPr>
          <p:cNvPr id="247811" name="Rectangle 3"/>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pPr>
              <a:defRPr/>
            </a:pPr>
            <a:r>
              <a:rPr lang="en-US" sz="3200" b="0" smtClean="0">
                <a:solidFill>
                  <a:srgbClr val="FF6600"/>
                </a:solidFill>
                <a:effectLst>
                  <a:outerShdw blurRad="38100" dist="38100" dir="2700000" algn="tl">
                    <a:srgbClr val="000000"/>
                  </a:outerShdw>
                </a:effectLst>
              </a:rPr>
              <a:t>Learning Check</a:t>
            </a:r>
            <a:endParaRPr lang="en-US" smtClean="0">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Effect transition="in" filter="strips(downLeft)">
                                      <p:cBhvr>
                                        <p:cTn id="7" dur="500"/>
                                        <p:tgtEl>
                                          <p:spTgt spid="2478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7810">
                                            <p:txEl>
                                              <p:pRg st="2" end="2"/>
                                            </p:txEl>
                                          </p:spTgt>
                                        </p:tgtEl>
                                        <p:attrNameLst>
                                          <p:attrName>style.visibility</p:attrName>
                                        </p:attrNameLst>
                                      </p:cBhvr>
                                      <p:to>
                                        <p:strVal val="visible"/>
                                      </p:to>
                                    </p:set>
                                    <p:animEffect transition="in" filter="diamond(in)">
                                      <p:cBhvr>
                                        <p:cTn id="12" dur="2000"/>
                                        <p:tgtEl>
                                          <p:spTgt spid="2478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47810">
                                            <p:txEl>
                                              <p:pRg st="3" end="3"/>
                                            </p:txEl>
                                          </p:spTgt>
                                        </p:tgtEl>
                                        <p:attrNameLst>
                                          <p:attrName>style.visibility</p:attrName>
                                        </p:attrNameLst>
                                      </p:cBhvr>
                                      <p:to>
                                        <p:strVal val="visible"/>
                                      </p:to>
                                    </p:set>
                                    <p:animEffect transition="in" filter="circle(in)">
                                      <p:cBhvr>
                                        <p:cTn id="17" dur="2000"/>
                                        <p:tgtEl>
                                          <p:spTgt spid="2478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7810">
                                            <p:txEl>
                                              <p:pRg st="4" end="4"/>
                                            </p:txEl>
                                          </p:spTgt>
                                        </p:tgtEl>
                                        <p:attrNameLst>
                                          <p:attrName>style.visibility</p:attrName>
                                        </p:attrNameLst>
                                      </p:cBhvr>
                                      <p:to>
                                        <p:strVal val="visible"/>
                                      </p:to>
                                    </p:set>
                                    <p:animEffect transition="in" filter="checkerboard(across)">
                                      <p:cBhvr>
                                        <p:cTn id="22" dur="500"/>
                                        <p:tgtEl>
                                          <p:spTgt spid="2478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7810">
                                            <p:txEl>
                                              <p:pRg st="5" end="5"/>
                                            </p:txEl>
                                          </p:spTgt>
                                        </p:tgtEl>
                                        <p:attrNameLst>
                                          <p:attrName>style.visibility</p:attrName>
                                        </p:attrNameLst>
                                      </p:cBhvr>
                                      <p:to>
                                        <p:strVal val="visible"/>
                                      </p:to>
                                    </p:set>
                                    <p:animEffect transition="in" filter="dissolve">
                                      <p:cBhvr>
                                        <p:cTn id="27" dur="500"/>
                                        <p:tgtEl>
                                          <p:spTgt spid="2478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4800" y="457200"/>
            <a:ext cx="8458200" cy="12954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Significant Numbers in Calculations</a:t>
            </a:r>
            <a:endParaRPr lang="en-US" smtClean="0">
              <a:solidFill>
                <a:srgbClr val="FF6600"/>
              </a:solidFill>
              <a:effectLst>
                <a:outerShdw blurRad="38100" dist="38100" dir="2700000" algn="tl">
                  <a:srgbClr val="000000"/>
                </a:outerShdw>
              </a:effectLst>
              <a:latin typeface="Comic Sans MS" pitchFamily="66" charset="0"/>
            </a:endParaRPr>
          </a:p>
        </p:txBody>
      </p:sp>
      <p:sp>
        <p:nvSpPr>
          <p:cNvPr id="169987" name="Rectangle 3"/>
          <p:cNvSpPr>
            <a:spLocks noGrp="1" noChangeArrowheads="1"/>
          </p:cNvSpPr>
          <p:nvPr>
            <p:ph type="body" idx="1"/>
          </p:nvPr>
        </p:nvSpPr>
        <p:spPr>
          <a:xfrm>
            <a:off x="381000" y="2057400"/>
            <a:ext cx="8382000" cy="4267200"/>
          </a:xfrm>
        </p:spPr>
        <p:txBody>
          <a:bodyPr/>
          <a:lstStyle/>
          <a:p>
            <a:pPr>
              <a:buClr>
                <a:srgbClr val="FF3399"/>
              </a:buClr>
              <a:buFont typeface="Wingdings" pitchFamily="2" charset="2"/>
              <a:buChar char="n"/>
              <a:defRPr/>
            </a:pPr>
            <a:r>
              <a:rPr lang="en-US" sz="2800" b="0" dirty="0" smtClean="0">
                <a:solidFill>
                  <a:srgbClr val="FFFFFF"/>
                </a:solidFill>
                <a:effectLst>
                  <a:outerShdw blurRad="38100" dist="38100" dir="2700000" algn="tl">
                    <a:srgbClr val="000000"/>
                  </a:outerShdw>
                </a:effectLst>
              </a:rPr>
              <a:t>A calculated answer’s precision must </a:t>
            </a:r>
            <a:r>
              <a:rPr lang="en-US" sz="2800" b="0" u="sng" dirty="0" smtClean="0">
                <a:solidFill>
                  <a:srgbClr val="FFFFFF"/>
                </a:solidFill>
                <a:effectLst>
                  <a:outerShdw blurRad="38100" dist="38100" dir="2700000" algn="tl">
                    <a:srgbClr val="000000"/>
                  </a:outerShdw>
                </a:effectLst>
              </a:rPr>
              <a:t>match</a:t>
            </a:r>
            <a:r>
              <a:rPr lang="en-US" sz="2800" b="0" dirty="0" smtClean="0">
                <a:solidFill>
                  <a:srgbClr val="FFFFFF"/>
                </a:solidFill>
                <a:effectLst>
                  <a:outerShdw blurRad="38100" dist="38100" dir="2700000" algn="tl">
                    <a:srgbClr val="000000"/>
                  </a:outerShdw>
                </a:effectLst>
              </a:rPr>
              <a:t> the least precise measurement.</a:t>
            </a:r>
          </a:p>
          <a:p>
            <a:pPr>
              <a:buClr>
                <a:srgbClr val="FF3399"/>
              </a:buClr>
              <a:buFont typeface="Wingdings" pitchFamily="2" charset="2"/>
              <a:buChar char="n"/>
              <a:defRPr/>
            </a:pPr>
            <a:r>
              <a:rPr lang="en-US" sz="2800" b="0" dirty="0" smtClean="0">
                <a:solidFill>
                  <a:srgbClr val="FFFFFF"/>
                </a:solidFill>
                <a:effectLst>
                  <a:outerShdw blurRad="38100" dist="38100" dir="2700000" algn="tl">
                    <a:srgbClr val="000000"/>
                  </a:outerShdw>
                </a:effectLst>
              </a:rPr>
              <a:t>Significant figures are needed for final answers from	</a:t>
            </a:r>
            <a:br>
              <a:rPr lang="en-US" sz="2800" b="0" dirty="0" smtClean="0">
                <a:solidFill>
                  <a:srgbClr val="FFFFFF"/>
                </a:solidFill>
                <a:effectLst>
                  <a:outerShdw blurRad="38100" dist="38100" dir="2700000" algn="tl">
                    <a:srgbClr val="000000"/>
                  </a:outerShdw>
                </a:effectLst>
              </a:rPr>
            </a:br>
            <a:r>
              <a:rPr lang="en-US" sz="2800" b="0" dirty="0" smtClean="0">
                <a:solidFill>
                  <a:srgbClr val="FFFFFF"/>
                </a:solidFill>
                <a:effectLst>
                  <a:outerShdw blurRad="38100" dist="38100" dir="2700000" algn="tl">
                    <a:srgbClr val="000000"/>
                  </a:outerShdw>
                </a:effectLst>
              </a:rPr>
              <a:t>	1</a:t>
            </a:r>
            <a:r>
              <a:rPr lang="en-US" sz="2800" b="0" dirty="0">
                <a:solidFill>
                  <a:srgbClr val="FFFFFF"/>
                </a:solidFill>
                <a:effectLst>
                  <a:outerShdw blurRad="38100" dist="38100" dir="2700000" algn="tl">
                    <a:srgbClr val="000000"/>
                  </a:outerShdw>
                </a:effectLst>
              </a:rPr>
              <a:t>) multiplying or dividing</a:t>
            </a:r>
          </a:p>
          <a:p>
            <a:pPr>
              <a:buClr>
                <a:srgbClr val="FF3399"/>
              </a:buClr>
              <a:buFont typeface="Wingdings" pitchFamily="2" charset="2"/>
              <a:buNone/>
              <a:defRPr/>
            </a:pPr>
            <a:r>
              <a:rPr lang="en-US" sz="2800" b="0" dirty="0">
                <a:solidFill>
                  <a:srgbClr val="FFFFFF"/>
                </a:solidFill>
                <a:effectLst>
                  <a:outerShdw blurRad="38100" dist="38100" dir="2700000" algn="tl">
                    <a:srgbClr val="000000"/>
                  </a:outerShdw>
                </a:effectLst>
              </a:rPr>
              <a:t>	</a:t>
            </a:r>
            <a:r>
              <a:rPr lang="en-US" sz="2800" b="0" dirty="0" smtClean="0">
                <a:solidFill>
                  <a:srgbClr val="FFFFFF"/>
                </a:solidFill>
                <a:effectLst>
                  <a:outerShdw blurRad="38100" dist="38100" dir="2700000" algn="tl">
                    <a:srgbClr val="000000"/>
                  </a:outerShdw>
                </a:effectLst>
              </a:rPr>
              <a:t>	2</a:t>
            </a:r>
            <a:r>
              <a:rPr lang="en-US" sz="2800" b="0" dirty="0">
                <a:solidFill>
                  <a:srgbClr val="FFFFFF"/>
                </a:solidFill>
                <a:effectLst>
                  <a:outerShdw blurRad="38100" dist="38100" dir="2700000" algn="tl">
                    <a:srgbClr val="000000"/>
                  </a:outerShdw>
                </a:effectLst>
              </a:rPr>
              <a:t>) adding or subtracting</a:t>
            </a:r>
          </a:p>
          <a:p>
            <a:pPr>
              <a:buClr>
                <a:srgbClr val="FF3399"/>
              </a:buClr>
              <a:buFont typeface="Wingdings" pitchFamily="2" charset="2"/>
              <a:buChar char="n"/>
              <a:defRPr/>
            </a:pPr>
            <a:r>
              <a:rPr lang="en-US" sz="2800" b="0" dirty="0" smtClean="0">
                <a:solidFill>
                  <a:srgbClr val="FFFFFF"/>
                </a:solidFill>
                <a:effectLst>
                  <a:outerShdw blurRad="38100" dist="38100" dir="2700000" algn="tl">
                    <a:srgbClr val="000000"/>
                  </a:outerShdw>
                </a:effectLst>
              </a:rPr>
              <a:t>Exact </a:t>
            </a:r>
            <a:r>
              <a:rPr lang="en-US" sz="2800" b="0" dirty="0">
                <a:solidFill>
                  <a:srgbClr val="FFFFFF"/>
                </a:solidFill>
                <a:effectLst>
                  <a:outerShdw blurRad="38100" dist="38100" dir="2700000" algn="tl">
                    <a:srgbClr val="000000"/>
                  </a:outerShdw>
                </a:effectLst>
              </a:rPr>
              <a:t>conversions have an INFINITE number of sig figs (100 cm = 1 m, etc.)</a:t>
            </a:r>
          </a:p>
          <a:p>
            <a:pPr>
              <a:buClr>
                <a:srgbClr val="FF3399"/>
              </a:buClr>
              <a:buFont typeface="Wingdings" pitchFamily="2" charset="2"/>
              <a:buChar char="n"/>
              <a:defRPr/>
            </a:pPr>
            <a:endParaRPr lang="en-US" sz="2800" b="0" dirty="0" smtClean="0">
              <a:solidFill>
                <a:srgbClr val="FFFFFF"/>
              </a:solidFill>
              <a:effectLst>
                <a:outerShdw blurRad="38100" dist="38100" dir="2700000" algn="tl">
                  <a:srgbClr val="000000"/>
                </a:outerShdw>
              </a:effectLst>
            </a:endParaRPr>
          </a:p>
          <a:p>
            <a:pPr>
              <a:buClr>
                <a:srgbClr val="FF3399"/>
              </a:buClr>
              <a:buFont typeface="Wingdings" pitchFamily="2" charset="2"/>
              <a:buNone/>
              <a:defRPr/>
            </a:pPr>
            <a:r>
              <a:rPr lang="en-US" sz="2800" b="0" dirty="0" smtClean="0">
                <a:solidFill>
                  <a:srgbClr val="FFFFFF"/>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dirty="0" smtClean="0">
                <a:solidFill>
                  <a:srgbClr val="FF6600"/>
                </a:solidFill>
                <a:effectLst>
                  <a:outerShdw blurRad="38100" dist="38100" dir="2700000" algn="tl">
                    <a:srgbClr val="000000">
                      <a:alpha val="43137"/>
                    </a:srgbClr>
                  </a:outerShdw>
                </a:effectLst>
                <a:latin typeface="Comic Sans MS" pitchFamily="66" charset="0"/>
              </a:rPr>
              <a:t>Multiplying and Dividing</a:t>
            </a:r>
            <a:endParaRPr lang="en-US" dirty="0" smtClean="0">
              <a:solidFill>
                <a:srgbClr val="FF6600"/>
              </a:solidFill>
              <a:effectLst>
                <a:outerShdw blurRad="38100" dist="38100" dir="2700000" algn="tl">
                  <a:srgbClr val="000000">
                    <a:alpha val="43137"/>
                  </a:srgbClr>
                </a:outerShdw>
              </a:effectLst>
              <a:latin typeface="Comic Sans MS" pitchFamily="66" charset="0"/>
            </a:endParaRPr>
          </a:p>
        </p:txBody>
      </p:sp>
      <p:sp>
        <p:nvSpPr>
          <p:cNvPr id="174083" name="Rectangle 3"/>
          <p:cNvSpPr>
            <a:spLocks noGrp="1" noChangeArrowheads="1"/>
          </p:cNvSpPr>
          <p:nvPr>
            <p:ph type="body" idx="1"/>
          </p:nvPr>
        </p:nvSpPr>
        <p:spPr>
          <a:xfrm>
            <a:off x="685800" y="1981200"/>
            <a:ext cx="8077200" cy="4114800"/>
          </a:xfrm>
        </p:spPr>
        <p:txBody>
          <a:bodyPr/>
          <a:lstStyle/>
          <a:p>
            <a:pPr>
              <a:buFontTx/>
              <a:buNone/>
              <a:defRPr/>
            </a:pPr>
            <a:endParaRPr lang="en-US" sz="3200" b="0" smtClean="0">
              <a:solidFill>
                <a:srgbClr val="FFFFFF"/>
              </a:solidFill>
              <a:effectLst>
                <a:outerShdw blurRad="38100" dist="38100" dir="2700000" algn="tl">
                  <a:srgbClr val="000000"/>
                </a:outerShdw>
              </a:effectLst>
            </a:endParaRPr>
          </a:p>
          <a:p>
            <a:pPr>
              <a:buFontTx/>
              <a:buNone/>
              <a:defRPr/>
            </a:pPr>
            <a:r>
              <a:rPr lang="en-US" sz="3200" b="0" smtClean="0">
                <a:solidFill>
                  <a:srgbClr val="FFFFFF"/>
                </a:solidFill>
                <a:effectLst>
                  <a:outerShdw blurRad="38100" dist="38100" dir="2700000" algn="tl">
                    <a:srgbClr val="000000"/>
                  </a:outerShdw>
                </a:effectLst>
              </a:rPr>
              <a:t>	Round (or add zeros) to the calculated answer until you have the same number of significant figures as the measurement with the fewest significant figures.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b="0" smtClean="0">
                <a:solidFill>
                  <a:schemeClr val="tx1"/>
                </a:solidFill>
              </a:rPr>
              <a:t> </a:t>
            </a:r>
            <a:endParaRPr lang="en-US" smtClean="0"/>
          </a:p>
        </p:txBody>
      </p:sp>
      <p:sp>
        <p:nvSpPr>
          <p:cNvPr id="175107" name="Rectangle 3"/>
          <p:cNvSpPr>
            <a:spLocks noGrp="1" noChangeArrowheads="1"/>
          </p:cNvSpPr>
          <p:nvPr>
            <p:ph type="body" idx="1"/>
          </p:nvPr>
        </p:nvSpPr>
        <p:spPr>
          <a:xfrm>
            <a:off x="304800" y="1676400"/>
            <a:ext cx="8534400" cy="4419600"/>
          </a:xfrm>
        </p:spPr>
        <p:txBody>
          <a:bodyPr/>
          <a:lstStyle/>
          <a:p>
            <a:pPr>
              <a:buFontTx/>
              <a:buNone/>
              <a:defRPr/>
            </a:pPr>
            <a:r>
              <a:rPr lang="en-US" sz="3200" smtClean="0">
                <a:solidFill>
                  <a:srgbClr val="FFFFFF"/>
                </a:solidFill>
                <a:effectLst>
                  <a:outerShdw blurRad="38100" dist="38100" dir="2700000" algn="tl">
                    <a:srgbClr val="000000"/>
                  </a:outerShdw>
                </a:effectLst>
              </a:rPr>
              <a:t>A.   2.19  X  4.2 =</a:t>
            </a:r>
            <a:r>
              <a:rPr lang="en-US" sz="3200" smtClean="0">
                <a:effectLst>
                  <a:outerShdw blurRad="38100" dist="38100" dir="2700000" algn="tl">
                    <a:srgbClr val="FFFFFF"/>
                  </a:outerShdw>
                </a:effectLst>
              </a:rPr>
              <a:t> 	</a:t>
            </a:r>
          </a:p>
          <a:p>
            <a:pPr>
              <a:lnSpc>
                <a:spcPct val="70000"/>
              </a:lnSpc>
              <a:buFontTx/>
              <a:buNone/>
              <a:defRPr/>
            </a:pPr>
            <a:r>
              <a:rPr lang="en-US" sz="3200" smtClean="0">
                <a:solidFill>
                  <a:schemeClr val="accent1"/>
                </a:solidFill>
                <a:effectLst>
                  <a:outerShdw blurRad="38100" dist="38100" dir="2700000" algn="tl">
                    <a:srgbClr val="000000"/>
                  </a:outerShdw>
                </a:effectLst>
              </a:rPr>
              <a:t>		1)  9	  		2)  9.2    		3)   9.198</a:t>
            </a:r>
          </a:p>
          <a:p>
            <a:pPr>
              <a:lnSpc>
                <a:spcPct val="70000"/>
              </a:lnSpc>
              <a:buFontTx/>
              <a:buNone/>
              <a:defRPr/>
            </a:pPr>
            <a:endParaRPr lang="en-US" sz="3200" smtClean="0">
              <a:solidFill>
                <a:schemeClr val="accent2"/>
              </a:solidFill>
              <a:effectLst>
                <a:outerShdw blurRad="38100" dist="38100" dir="2700000" algn="tl">
                  <a:srgbClr val="000000"/>
                </a:outerShdw>
              </a:effectLst>
            </a:endParaRPr>
          </a:p>
          <a:p>
            <a:pPr>
              <a:buFontTx/>
              <a:buNone/>
              <a:defRPr/>
            </a:pPr>
            <a:r>
              <a:rPr lang="en-US" sz="3200" smtClean="0">
                <a:solidFill>
                  <a:srgbClr val="FFFFFF"/>
                </a:solidFill>
                <a:effectLst>
                  <a:outerShdw blurRad="38100" dist="38100" dir="2700000" algn="tl">
                    <a:srgbClr val="000000"/>
                  </a:outerShdw>
                </a:effectLst>
              </a:rPr>
              <a:t>B.    4.311  ÷  0.07   =</a:t>
            </a:r>
            <a:r>
              <a:rPr lang="en-US" sz="3200" smtClean="0">
                <a:effectLst>
                  <a:outerShdw blurRad="38100" dist="38100" dir="2700000" algn="tl">
                    <a:srgbClr val="FFFFFF"/>
                  </a:outerShdw>
                </a:effectLst>
              </a:rPr>
              <a:t> </a:t>
            </a:r>
          </a:p>
          <a:p>
            <a:pPr>
              <a:lnSpc>
                <a:spcPct val="60000"/>
              </a:lnSpc>
              <a:buFontTx/>
              <a:buNone/>
              <a:defRPr/>
            </a:pPr>
            <a:r>
              <a:rPr lang="en-US" sz="3200" smtClean="0">
                <a:solidFill>
                  <a:schemeClr val="accent1"/>
                </a:solidFill>
                <a:effectLst>
                  <a:outerShdw blurRad="38100" dist="38100" dir="2700000" algn="tl">
                    <a:srgbClr val="000000"/>
                  </a:outerShdw>
                </a:effectLst>
              </a:rPr>
              <a:t>		1)</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61.58</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2)  62 		3)   60</a:t>
            </a:r>
            <a:r>
              <a:rPr lang="en-US" sz="3200" smtClean="0">
                <a:solidFill>
                  <a:srgbClr val="FF9933"/>
                </a:solidFill>
                <a:effectLst>
                  <a:outerShdw blurRad="38100" dist="38100" dir="2700000" algn="tl">
                    <a:srgbClr val="000000"/>
                  </a:outerShdw>
                </a:effectLst>
              </a:rPr>
              <a:t> 			</a:t>
            </a:r>
          </a:p>
          <a:p>
            <a:pPr>
              <a:buFontTx/>
              <a:buNone/>
              <a:defRPr/>
            </a:pPr>
            <a:r>
              <a:rPr lang="en-US" sz="3200" smtClean="0">
                <a:solidFill>
                  <a:srgbClr val="FFFFFF"/>
                </a:solidFill>
                <a:effectLst>
                  <a:outerShdw blurRad="38100" dist="38100" dir="2700000" algn="tl">
                    <a:srgbClr val="000000"/>
                  </a:outerShdw>
                </a:effectLst>
              </a:rPr>
              <a:t>C.    	</a:t>
            </a:r>
            <a:r>
              <a:rPr lang="en-US" sz="3200" u="sng" smtClean="0">
                <a:solidFill>
                  <a:srgbClr val="FFFFFF"/>
                </a:solidFill>
                <a:effectLst>
                  <a:outerShdw blurRad="38100" dist="38100" dir="2700000" algn="tl">
                    <a:srgbClr val="000000"/>
                  </a:outerShdw>
                </a:effectLst>
              </a:rPr>
              <a:t>2.54  X  0.0028</a:t>
            </a:r>
            <a:r>
              <a:rPr lang="en-US" sz="3200" smtClean="0">
                <a:solidFill>
                  <a:srgbClr val="FFFFFF"/>
                </a:solidFill>
                <a:effectLst>
                  <a:outerShdw blurRad="38100" dist="38100" dir="2700000" algn="tl">
                    <a:srgbClr val="000000"/>
                  </a:outerShdw>
                </a:effectLst>
              </a:rPr>
              <a:t> 	=  </a:t>
            </a:r>
          </a:p>
          <a:p>
            <a:pPr>
              <a:buFontTx/>
              <a:buNone/>
              <a:defRPr/>
            </a:pPr>
            <a:r>
              <a:rPr lang="en-US" sz="3200" smtClean="0">
                <a:solidFill>
                  <a:srgbClr val="FFFFFF"/>
                </a:solidFill>
                <a:effectLst>
                  <a:outerShdw blurRad="38100" dist="38100" dir="2700000" algn="tl">
                    <a:srgbClr val="000000"/>
                  </a:outerShdw>
                </a:effectLst>
              </a:rPr>
              <a:t>		0.0105 X 0.060 </a:t>
            </a:r>
          </a:p>
          <a:p>
            <a:pPr>
              <a:buFontTx/>
              <a:buNone/>
              <a:defRPr/>
            </a:pPr>
            <a:r>
              <a:rPr lang="en-US" sz="32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1)  11.3		2)  11	    3)  0.041</a:t>
            </a:r>
          </a:p>
          <a:p>
            <a:pPr>
              <a:defRPr/>
            </a:pPr>
            <a:endParaRPr lang="en-US" sz="3200" smtClean="0">
              <a:effectLst>
                <a:outerShdw blurRad="38100" dist="38100" dir="2700000" algn="tl">
                  <a:srgbClr val="FFFFFF"/>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b="0" smtClean="0">
                <a:solidFill>
                  <a:schemeClr val="tx1"/>
                </a:solidFill>
              </a:rPr>
              <a:t> </a:t>
            </a:r>
            <a:endParaRPr lang="en-US" smtClean="0"/>
          </a:p>
        </p:txBody>
      </p:sp>
      <p:sp>
        <p:nvSpPr>
          <p:cNvPr id="249859" name="Rectangle 3"/>
          <p:cNvSpPr>
            <a:spLocks noGrp="1" noChangeArrowheads="1"/>
          </p:cNvSpPr>
          <p:nvPr>
            <p:ph type="body" idx="1"/>
          </p:nvPr>
        </p:nvSpPr>
        <p:spPr>
          <a:xfrm>
            <a:off x="304800" y="1676400"/>
            <a:ext cx="8534400" cy="4419600"/>
          </a:xfrm>
        </p:spPr>
        <p:txBody>
          <a:bodyPr/>
          <a:lstStyle/>
          <a:p>
            <a:pPr>
              <a:buFontTx/>
              <a:buNone/>
              <a:defRPr/>
            </a:pPr>
            <a:r>
              <a:rPr lang="en-US" sz="3200" smtClean="0">
                <a:solidFill>
                  <a:srgbClr val="FFFFFF"/>
                </a:solidFill>
                <a:effectLst>
                  <a:outerShdw blurRad="38100" dist="38100" dir="2700000" algn="tl">
                    <a:srgbClr val="000000"/>
                  </a:outerShdw>
                </a:effectLst>
              </a:rPr>
              <a:t>A.   2.19  X  4.2 =</a:t>
            </a:r>
            <a:r>
              <a:rPr lang="en-US" sz="3200" smtClean="0">
                <a:effectLst>
                  <a:outerShdw blurRad="38100" dist="38100" dir="2700000" algn="tl">
                    <a:srgbClr val="FFFFFF"/>
                  </a:outerShdw>
                </a:effectLst>
              </a:rPr>
              <a:t> 	</a:t>
            </a:r>
          </a:p>
          <a:p>
            <a:pPr>
              <a:lnSpc>
                <a:spcPct val="70000"/>
              </a:lnSpc>
              <a:buFontTx/>
              <a:buNone/>
              <a:defRPr/>
            </a:pPr>
            <a:r>
              <a:rPr lang="en-US" sz="3200" smtClean="0">
                <a:solidFill>
                  <a:schemeClr val="accent1"/>
                </a:solidFill>
                <a:effectLst>
                  <a:outerShdw blurRad="38100" dist="38100" dir="2700000" algn="tl">
                    <a:srgbClr val="000000"/>
                  </a:outerShdw>
                </a:effectLst>
              </a:rPr>
              <a:t>		1)  9	  		</a:t>
            </a:r>
            <a:r>
              <a:rPr lang="en-US" sz="3200" smtClean="0">
                <a:solidFill>
                  <a:srgbClr val="FFFF00"/>
                </a:solidFill>
                <a:effectLst>
                  <a:outerShdw blurRad="38100" dist="38100" dir="2700000" algn="tl">
                    <a:srgbClr val="000000"/>
                  </a:outerShdw>
                </a:effectLst>
              </a:rPr>
              <a:t>2)  9.2</a:t>
            </a:r>
            <a:r>
              <a:rPr lang="en-US" sz="3200" smtClean="0">
                <a:solidFill>
                  <a:schemeClr val="accent1"/>
                </a:solidFill>
                <a:effectLst>
                  <a:outerShdw blurRad="38100" dist="38100" dir="2700000" algn="tl">
                    <a:srgbClr val="000000"/>
                  </a:outerShdw>
                </a:effectLst>
              </a:rPr>
              <a:t>    		3)   9.198</a:t>
            </a:r>
          </a:p>
          <a:p>
            <a:pPr>
              <a:lnSpc>
                <a:spcPct val="70000"/>
              </a:lnSpc>
              <a:buFontTx/>
              <a:buNone/>
              <a:defRPr/>
            </a:pPr>
            <a:endParaRPr lang="en-US" sz="3200" smtClean="0">
              <a:solidFill>
                <a:schemeClr val="accent2"/>
              </a:solidFill>
              <a:effectLst>
                <a:outerShdw blurRad="38100" dist="38100" dir="2700000" algn="tl">
                  <a:srgbClr val="000000"/>
                </a:outerShdw>
              </a:effectLst>
            </a:endParaRPr>
          </a:p>
          <a:p>
            <a:pPr>
              <a:buFontTx/>
              <a:buNone/>
              <a:defRPr/>
            </a:pPr>
            <a:r>
              <a:rPr lang="en-US" sz="3200" smtClean="0">
                <a:solidFill>
                  <a:srgbClr val="FFFFFF"/>
                </a:solidFill>
                <a:effectLst>
                  <a:outerShdw blurRad="38100" dist="38100" dir="2700000" algn="tl">
                    <a:srgbClr val="000000"/>
                  </a:outerShdw>
                </a:effectLst>
              </a:rPr>
              <a:t>B.    4.311  ÷  0.07   =</a:t>
            </a:r>
            <a:r>
              <a:rPr lang="en-US" sz="3200" smtClean="0">
                <a:effectLst>
                  <a:outerShdw blurRad="38100" dist="38100" dir="2700000" algn="tl">
                    <a:srgbClr val="FFFFFF"/>
                  </a:outerShdw>
                </a:effectLst>
              </a:rPr>
              <a:t> </a:t>
            </a:r>
          </a:p>
          <a:p>
            <a:pPr>
              <a:lnSpc>
                <a:spcPct val="60000"/>
              </a:lnSpc>
              <a:buFontTx/>
              <a:buNone/>
              <a:defRPr/>
            </a:pPr>
            <a:r>
              <a:rPr lang="en-US" sz="3200" smtClean="0">
                <a:solidFill>
                  <a:schemeClr val="accent1"/>
                </a:solidFill>
                <a:effectLst>
                  <a:outerShdw blurRad="38100" dist="38100" dir="2700000" algn="tl">
                    <a:srgbClr val="000000"/>
                  </a:outerShdw>
                </a:effectLst>
              </a:rPr>
              <a:t>		1)</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61.58</a:t>
            </a:r>
            <a:r>
              <a:rPr lang="en-US" sz="3200" baseline="30000" smtClean="0">
                <a:solidFill>
                  <a:schemeClr val="accent1"/>
                </a:solidFill>
                <a:effectLst>
                  <a:outerShdw blurRad="38100" dist="38100" dir="2700000" algn="tl">
                    <a:srgbClr val="000000"/>
                  </a:outerShdw>
                </a:effectLst>
              </a:rPr>
              <a:t> 		  </a:t>
            </a:r>
            <a:r>
              <a:rPr lang="en-US" sz="3200" smtClean="0">
                <a:solidFill>
                  <a:schemeClr val="accent1"/>
                </a:solidFill>
                <a:effectLst>
                  <a:outerShdw blurRad="38100" dist="38100" dir="2700000" algn="tl">
                    <a:srgbClr val="000000"/>
                  </a:outerShdw>
                </a:effectLst>
              </a:rPr>
              <a:t>2)  62 		</a:t>
            </a:r>
            <a:r>
              <a:rPr lang="en-US" sz="3200" smtClean="0">
                <a:solidFill>
                  <a:srgbClr val="FFFF00"/>
                </a:solidFill>
                <a:effectLst>
                  <a:outerShdw blurRad="38100" dist="38100" dir="2700000" algn="tl">
                    <a:srgbClr val="000000"/>
                  </a:outerShdw>
                </a:effectLst>
              </a:rPr>
              <a:t>3)   60</a:t>
            </a:r>
            <a:r>
              <a:rPr lang="en-US" sz="3200" smtClean="0">
                <a:solidFill>
                  <a:srgbClr val="FF9933"/>
                </a:solidFill>
                <a:effectLst>
                  <a:outerShdw blurRad="38100" dist="38100" dir="2700000" algn="tl">
                    <a:srgbClr val="000000"/>
                  </a:outerShdw>
                </a:effectLst>
              </a:rPr>
              <a:t> 			</a:t>
            </a:r>
          </a:p>
          <a:p>
            <a:pPr>
              <a:buFontTx/>
              <a:buNone/>
              <a:defRPr/>
            </a:pPr>
            <a:r>
              <a:rPr lang="en-US" sz="3200" smtClean="0">
                <a:solidFill>
                  <a:srgbClr val="FFFFFF"/>
                </a:solidFill>
                <a:effectLst>
                  <a:outerShdw blurRad="38100" dist="38100" dir="2700000" algn="tl">
                    <a:srgbClr val="000000"/>
                  </a:outerShdw>
                </a:effectLst>
              </a:rPr>
              <a:t>C.    	</a:t>
            </a:r>
            <a:r>
              <a:rPr lang="en-US" sz="3200" u="sng" smtClean="0">
                <a:solidFill>
                  <a:srgbClr val="FFFFFF"/>
                </a:solidFill>
                <a:effectLst>
                  <a:outerShdw blurRad="38100" dist="38100" dir="2700000" algn="tl">
                    <a:srgbClr val="000000"/>
                  </a:outerShdw>
                </a:effectLst>
              </a:rPr>
              <a:t>2.54  X  0.0028</a:t>
            </a:r>
            <a:r>
              <a:rPr lang="en-US" sz="3200" smtClean="0">
                <a:solidFill>
                  <a:srgbClr val="FFFFFF"/>
                </a:solidFill>
                <a:effectLst>
                  <a:outerShdw blurRad="38100" dist="38100" dir="2700000" algn="tl">
                    <a:srgbClr val="000000"/>
                  </a:outerShdw>
                </a:effectLst>
              </a:rPr>
              <a:t> 	=  </a:t>
            </a:r>
          </a:p>
          <a:p>
            <a:pPr>
              <a:buFontTx/>
              <a:buNone/>
              <a:defRPr/>
            </a:pPr>
            <a:r>
              <a:rPr lang="en-US" sz="3200" smtClean="0">
                <a:solidFill>
                  <a:srgbClr val="FFFFFF"/>
                </a:solidFill>
                <a:effectLst>
                  <a:outerShdw blurRad="38100" dist="38100" dir="2700000" algn="tl">
                    <a:srgbClr val="000000"/>
                  </a:outerShdw>
                </a:effectLst>
              </a:rPr>
              <a:t>		0.0105 X 0.060 </a:t>
            </a:r>
          </a:p>
          <a:p>
            <a:pPr>
              <a:buFontTx/>
              <a:buNone/>
              <a:defRPr/>
            </a:pPr>
            <a:r>
              <a:rPr lang="en-US" sz="32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1)  11.3		</a:t>
            </a:r>
            <a:r>
              <a:rPr lang="en-US" sz="3200" smtClean="0">
                <a:solidFill>
                  <a:srgbClr val="FFFF00"/>
                </a:solidFill>
                <a:effectLst>
                  <a:outerShdw blurRad="38100" dist="38100" dir="2700000" algn="tl">
                    <a:srgbClr val="000000"/>
                  </a:outerShdw>
                </a:effectLst>
              </a:rPr>
              <a:t>2)  11</a:t>
            </a:r>
            <a:r>
              <a:rPr lang="en-US" sz="3200" smtClean="0">
                <a:solidFill>
                  <a:schemeClr val="accent1"/>
                </a:solidFill>
                <a:effectLst>
                  <a:outerShdw blurRad="38100" dist="38100" dir="2700000" algn="tl">
                    <a:srgbClr val="000000"/>
                  </a:outerShdw>
                </a:effectLst>
              </a:rPr>
              <a:t>	    3)  0.041</a:t>
            </a:r>
          </a:p>
          <a:p>
            <a:pPr>
              <a:defRPr/>
            </a:pPr>
            <a:endParaRPr lang="en-US" sz="3200" smtClean="0">
              <a:effectLst>
                <a:outerShdw blurRad="38100" dist="38100" dir="2700000" algn="tl">
                  <a:srgbClr val="FFFFFF"/>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Adding and Subtracting</a:t>
            </a:r>
            <a:endParaRPr lang="en-US" smtClean="0">
              <a:solidFill>
                <a:srgbClr val="FF6600"/>
              </a:solidFill>
              <a:effectLst>
                <a:outerShdw blurRad="38100" dist="38100" dir="2700000" algn="tl">
                  <a:srgbClr val="000000"/>
                </a:outerShdw>
              </a:effectLst>
              <a:latin typeface="Comic Sans MS" pitchFamily="66" charset="0"/>
            </a:endParaRPr>
          </a:p>
        </p:txBody>
      </p:sp>
      <p:sp>
        <p:nvSpPr>
          <p:cNvPr id="171011" name="Rectangle 3"/>
          <p:cNvSpPr>
            <a:spLocks noGrp="1" noChangeArrowheads="1"/>
          </p:cNvSpPr>
          <p:nvPr>
            <p:ph type="body" idx="1"/>
          </p:nvPr>
        </p:nvSpPr>
        <p:spPr>
          <a:xfrm>
            <a:off x="457200" y="1981200"/>
            <a:ext cx="8382000" cy="4114800"/>
          </a:xfrm>
        </p:spPr>
        <p:txBody>
          <a:bodyPr/>
          <a:lstStyle/>
          <a:p>
            <a:pPr>
              <a:buFontTx/>
              <a:buNone/>
              <a:defRPr/>
            </a:pPr>
            <a:r>
              <a:rPr lang="en-US" sz="2800" b="0" dirty="0" smtClean="0">
                <a:solidFill>
                  <a:srgbClr val="FFFFFF"/>
                </a:solidFill>
                <a:effectLst>
                  <a:outerShdw blurRad="38100" dist="38100" dir="2700000" algn="tl">
                    <a:srgbClr val="000000"/>
                  </a:outerShdw>
                </a:effectLst>
              </a:rPr>
              <a:t>For addition and subtraction, sig figs are based on PLACE VALUES - not the rules for multiply &amp; divide.	</a:t>
            </a:r>
          </a:p>
          <a:p>
            <a:pPr>
              <a:buFontTx/>
              <a:buNone/>
              <a:defRPr/>
            </a:pPr>
            <a:r>
              <a:rPr lang="en-US" sz="2800" b="0" dirty="0" smtClean="0">
                <a:solidFill>
                  <a:srgbClr val="FFFFFF"/>
                </a:solidFill>
                <a:effectLst>
                  <a:outerShdw blurRad="38100" dist="38100" dir="2700000" algn="tl">
                    <a:srgbClr val="000000"/>
                  </a:outerShdw>
                </a:effectLst>
              </a:rPr>
              <a:t>The answer has the same number of places as the measurement with the fewest places.</a:t>
            </a:r>
          </a:p>
          <a:p>
            <a:pPr>
              <a:buFontTx/>
              <a:buNone/>
              <a:defRPr/>
            </a:pPr>
            <a:r>
              <a:rPr lang="en-US" sz="2800" b="0" dirty="0" smtClean="0">
                <a:effectLst>
                  <a:outerShdw blurRad="38100" dist="38100" dir="2700000" algn="tl">
                    <a:srgbClr val="FFFFFF"/>
                  </a:outerShdw>
                </a:effectLst>
              </a:rPr>
              <a:t>     </a:t>
            </a:r>
          </a:p>
          <a:p>
            <a:pPr>
              <a:buFontTx/>
              <a:buNone/>
              <a:defRPr/>
            </a:pPr>
            <a:r>
              <a:rPr lang="en-US" sz="2800" b="0" dirty="0" smtClean="0">
                <a:effectLst>
                  <a:outerShdw blurRad="38100" dist="38100" dir="2700000" algn="tl">
                    <a:srgbClr val="FFFFFF"/>
                  </a:outerShdw>
                </a:effectLst>
              </a:rPr>
              <a:t>	</a:t>
            </a:r>
            <a:r>
              <a:rPr lang="en-US" sz="2800" b="0" dirty="0" smtClean="0">
                <a:solidFill>
                  <a:srgbClr val="FFFFFF"/>
                </a:solidFill>
                <a:effectLst>
                  <a:outerShdw blurRad="38100" dist="38100" dir="2700000" algn="tl">
                    <a:srgbClr val="000000"/>
                  </a:outerShdw>
                </a:effectLst>
              </a:rPr>
              <a:t>25.</a:t>
            </a:r>
            <a:r>
              <a:rPr lang="en-US" sz="2800" b="0" dirty="0" smtClean="0">
                <a:solidFill>
                  <a:schemeClr val="accent1"/>
                </a:solidFill>
                <a:effectLst>
                  <a:outerShdw blurRad="38100" dist="38100" dir="2700000" algn="tl">
                    <a:srgbClr val="000000"/>
                  </a:outerShdw>
                </a:effectLst>
              </a:rPr>
              <a:t>2</a:t>
            </a:r>
            <a:r>
              <a:rPr lang="en-US" sz="2800" b="0" dirty="0" smtClean="0">
                <a:effectLst>
                  <a:outerShdw blurRad="38100" dist="38100" dir="2700000" algn="tl">
                    <a:srgbClr val="FFFFFF"/>
                  </a:outerShdw>
                </a:effectLst>
              </a:rPr>
              <a:t>      </a:t>
            </a:r>
            <a:r>
              <a:rPr lang="en-US" sz="2800" b="0" i="1" dirty="0" smtClean="0">
                <a:effectLst>
                  <a:outerShdw blurRad="38100" dist="38100" dir="2700000" algn="tl">
                    <a:srgbClr val="FFFFFF"/>
                  </a:outerShdw>
                </a:effectLst>
              </a:rPr>
              <a:t> </a:t>
            </a:r>
            <a:r>
              <a:rPr lang="en-US" sz="2800" b="0" i="1" dirty="0" smtClean="0">
                <a:solidFill>
                  <a:schemeClr val="accent1"/>
                </a:solidFill>
                <a:effectLst>
                  <a:outerShdw blurRad="38100" dist="38100" dir="2700000" algn="tl">
                    <a:srgbClr val="000000"/>
                  </a:outerShdw>
                </a:effectLst>
              </a:rPr>
              <a:t>one decimal place</a:t>
            </a:r>
            <a:endParaRPr lang="en-US" sz="2800" b="0" dirty="0" smtClean="0">
              <a:effectLst>
                <a:outerShdw blurRad="38100" dist="38100" dir="2700000" algn="tl">
                  <a:srgbClr val="FFFFFF"/>
                </a:outerShdw>
              </a:effectLst>
            </a:endParaRPr>
          </a:p>
          <a:p>
            <a:pPr>
              <a:buFontTx/>
              <a:buNone/>
              <a:defRPr/>
            </a:pPr>
            <a:r>
              <a:rPr lang="en-US" sz="2800" b="0" u="sng" dirty="0" smtClean="0">
                <a:solidFill>
                  <a:srgbClr val="FFFFFF"/>
                </a:solidFill>
                <a:effectLst>
                  <a:outerShdw blurRad="38100" dist="38100" dir="2700000" algn="tl">
                    <a:srgbClr val="000000"/>
                  </a:outerShdw>
                </a:effectLst>
              </a:rPr>
              <a:t>+   1.</a:t>
            </a:r>
            <a:r>
              <a:rPr lang="en-US" sz="2800" b="0" u="sng" dirty="0" smtClean="0">
                <a:solidFill>
                  <a:schemeClr val="accent1"/>
                </a:solidFill>
                <a:effectLst>
                  <a:outerShdw blurRad="38100" dist="38100" dir="2700000" algn="tl">
                    <a:srgbClr val="000000"/>
                  </a:outerShdw>
                </a:effectLst>
              </a:rPr>
              <a:t>34</a:t>
            </a:r>
            <a:r>
              <a:rPr lang="en-US" sz="2800" b="0" dirty="0" smtClean="0">
                <a:solidFill>
                  <a:schemeClr val="accent1"/>
                </a:solidFill>
                <a:effectLst>
                  <a:outerShdw blurRad="38100" dist="38100" dir="2700000" algn="tl">
                    <a:srgbClr val="000000"/>
                  </a:outerShdw>
                </a:effectLst>
              </a:rPr>
              <a:t>     </a:t>
            </a:r>
            <a:r>
              <a:rPr lang="en-US" sz="2800" b="0" i="1" dirty="0" smtClean="0">
                <a:solidFill>
                  <a:schemeClr val="accent1"/>
                </a:solidFill>
                <a:effectLst>
                  <a:outerShdw blurRad="38100" dist="38100" dir="2700000" algn="tl">
                    <a:srgbClr val="000000"/>
                  </a:outerShdw>
                </a:effectLst>
              </a:rPr>
              <a:t>two decimal places</a:t>
            </a:r>
            <a:endParaRPr lang="en-US" sz="2800" b="0" dirty="0" smtClean="0">
              <a:solidFill>
                <a:schemeClr val="accent1"/>
              </a:solidFill>
              <a:effectLst>
                <a:outerShdw blurRad="38100" dist="38100" dir="2700000" algn="tl">
                  <a:srgbClr val="000000"/>
                </a:outerShdw>
              </a:effectLst>
            </a:endParaRPr>
          </a:p>
          <a:p>
            <a:pPr>
              <a:buFontTx/>
              <a:buNone/>
              <a:defRPr/>
            </a:pPr>
            <a:r>
              <a:rPr lang="en-US" sz="2800" b="0" dirty="0" smtClean="0">
                <a:effectLst>
                  <a:outerShdw blurRad="38100" dist="38100" dir="2700000" algn="tl">
                    <a:srgbClr val="FFFFFF"/>
                  </a:outerShdw>
                </a:effectLst>
              </a:rPr>
              <a:t>   </a:t>
            </a:r>
            <a:r>
              <a:rPr lang="en-US" sz="2800" b="0" dirty="0" smtClean="0">
                <a:solidFill>
                  <a:srgbClr val="FFFFFF"/>
                </a:solidFill>
                <a:effectLst>
                  <a:outerShdw blurRad="38100" dist="38100" dir="2700000" algn="tl">
                    <a:srgbClr val="000000"/>
                  </a:outerShdw>
                </a:effectLst>
              </a:rPr>
              <a:t>26.54</a:t>
            </a:r>
            <a:r>
              <a:rPr lang="en-US" sz="2800" b="0" dirty="0" smtClean="0">
                <a:effectLst>
                  <a:outerShdw blurRad="38100" dist="38100" dir="2700000" algn="tl">
                    <a:srgbClr val="FFFFFF"/>
                  </a:outerShdw>
                </a:effectLst>
              </a:rPr>
              <a:t>	</a:t>
            </a:r>
          </a:p>
          <a:p>
            <a:pPr>
              <a:buFontTx/>
              <a:buNone/>
              <a:defRPr/>
            </a:pPr>
            <a:r>
              <a:rPr lang="en-US" sz="2800" b="0" dirty="0" smtClean="0">
                <a:solidFill>
                  <a:srgbClr val="FFFFFF"/>
                </a:solidFill>
                <a:effectLst>
                  <a:outerShdw blurRad="38100" dist="38100" dir="2700000" algn="tl">
                    <a:srgbClr val="000000"/>
                  </a:outerShdw>
                </a:effectLst>
              </a:rPr>
              <a:t>answer 26.5</a:t>
            </a:r>
            <a:r>
              <a:rPr lang="en-US" sz="2800" b="0" dirty="0" smtClean="0">
                <a:effectLst>
                  <a:outerShdw blurRad="38100" dist="38100" dir="2700000" algn="tl">
                    <a:srgbClr val="FFFFFF"/>
                  </a:outerShdw>
                </a:effectLst>
              </a:rPr>
              <a:t>  </a:t>
            </a:r>
            <a:r>
              <a:rPr lang="en-US" sz="2800" b="0" i="1" dirty="0" smtClean="0">
                <a:solidFill>
                  <a:schemeClr val="accent1"/>
                </a:solidFill>
                <a:effectLst>
                  <a:outerShdw blurRad="38100" dist="38100" dir="2700000" algn="tl">
                    <a:srgbClr val="000000"/>
                  </a:outerShdw>
                </a:effectLst>
              </a:rPr>
              <a:t>one decimal place</a:t>
            </a:r>
            <a:endParaRPr lang="en-US" sz="2800" b="0" dirty="0" smtClean="0">
              <a:effectLst>
                <a:outerShdw blurRad="38100" dist="38100" dir="2700000" algn="tl">
                  <a:srgbClr val="FFFFFF"/>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533400"/>
            <a:ext cx="7162800" cy="1143000"/>
          </a:xfrm>
        </p:spPr>
        <p:txBody>
          <a:bodyPr/>
          <a:lstStyle/>
          <a:p>
            <a:r>
              <a:rPr lang="en-US" altLang="en-US" sz="4800" smtClean="0">
                <a:solidFill>
                  <a:srgbClr val="FF9933"/>
                </a:solidFill>
                <a:latin typeface="Comic Sans MS" panose="030F0702030302020204" pitchFamily="66" charset="0"/>
              </a:rPr>
              <a:t>Branches of Chemistry</a:t>
            </a:r>
          </a:p>
        </p:txBody>
      </p:sp>
      <p:sp>
        <p:nvSpPr>
          <p:cNvPr id="78851" name="Rectangle 3"/>
          <p:cNvSpPr>
            <a:spLocks noGrp="1" noChangeArrowheads="1"/>
          </p:cNvSpPr>
          <p:nvPr>
            <p:ph type="body" idx="1"/>
          </p:nvPr>
        </p:nvSpPr>
        <p:spPr>
          <a:xfrm>
            <a:off x="990600" y="2590800"/>
            <a:ext cx="7162800" cy="2895600"/>
          </a:xfrm>
        </p:spPr>
        <p:txBody>
          <a:bodyPr/>
          <a:lstStyle/>
          <a:p>
            <a:pPr>
              <a:defRPr/>
            </a:pPr>
            <a:r>
              <a:rPr lang="en-US" sz="3600" smtClean="0">
                <a:solidFill>
                  <a:srgbClr val="FCFEB9"/>
                </a:solidFill>
                <a:effectLst>
                  <a:outerShdw blurRad="38100" dist="38100" dir="2700000" algn="tl">
                    <a:srgbClr val="000000"/>
                  </a:outerShdw>
                </a:effectLst>
              </a:rPr>
              <a:t>Many major areas of study for specialization</a:t>
            </a:r>
          </a:p>
          <a:p>
            <a:pPr>
              <a:defRPr/>
            </a:pPr>
            <a:r>
              <a:rPr lang="en-US" sz="3600" smtClean="0">
                <a:solidFill>
                  <a:srgbClr val="FCFEB9"/>
                </a:solidFill>
                <a:effectLst>
                  <a:outerShdw blurRad="38100" dist="38100" dir="2700000" algn="tl">
                    <a:srgbClr val="000000"/>
                  </a:outerShdw>
                </a:effectLst>
              </a:rPr>
              <a:t>Several career opportunities</a:t>
            </a:r>
          </a:p>
          <a:p>
            <a:pPr>
              <a:defRPr/>
            </a:pPr>
            <a:r>
              <a:rPr lang="en-US" sz="3600" smtClean="0">
                <a:solidFill>
                  <a:srgbClr val="FCFEB9"/>
                </a:solidFill>
                <a:effectLst>
                  <a:outerShdw blurRad="38100" dist="38100" dir="2700000" algn="tl">
                    <a:srgbClr val="000000"/>
                  </a:outerShdw>
                </a:effectLst>
              </a:rPr>
              <a:t>Also used in many other jobs</a:t>
            </a:r>
          </a:p>
          <a:p>
            <a:pPr>
              <a:defRPr/>
            </a:pPr>
            <a:endParaRPr lang="en-US" smtClean="0">
              <a:solidFill>
                <a:srgbClr val="00279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r>
              <a:rPr lang="en-US" sz="3200" b="0" smtClean="0"/>
              <a:t> </a:t>
            </a:r>
            <a:endParaRPr lang="en-US" smtClean="0"/>
          </a:p>
        </p:txBody>
      </p:sp>
      <p:sp>
        <p:nvSpPr>
          <p:cNvPr id="172035" name="Rectangle 3"/>
          <p:cNvSpPr>
            <a:spLocks noGrp="1" noChangeArrowheads="1"/>
          </p:cNvSpPr>
          <p:nvPr>
            <p:ph type="body" idx="1"/>
          </p:nvPr>
        </p:nvSpPr>
        <p:spPr>
          <a:xfrm>
            <a:off x="381000" y="1981200"/>
            <a:ext cx="8382000" cy="4114800"/>
          </a:xfrm>
        </p:spPr>
        <p:txBody>
          <a:bodyPr/>
          <a:lstStyle/>
          <a:p>
            <a:pPr>
              <a:buFontTx/>
              <a:buNone/>
              <a:defRPr/>
            </a:pPr>
            <a:r>
              <a:rPr lang="en-US" sz="2800" smtClean="0">
                <a:solidFill>
                  <a:srgbClr val="FFFFFF"/>
                </a:solidFill>
              </a:rPr>
              <a:t>	</a:t>
            </a:r>
            <a:r>
              <a:rPr lang="en-US" sz="2800" b="0" smtClean="0">
                <a:solidFill>
                  <a:srgbClr val="FFFFFF"/>
                </a:solidFill>
                <a:effectLst>
                  <a:outerShdw blurRad="38100" dist="38100" dir="2700000" algn="tl">
                    <a:srgbClr val="000000"/>
                  </a:outerShdw>
                </a:effectLst>
              </a:rPr>
              <a:t>In each calculation, round the answer to the correct number of significant figures.</a:t>
            </a:r>
          </a:p>
          <a:p>
            <a:pPr>
              <a:buFontTx/>
              <a:buNone/>
              <a:defRPr/>
            </a:pPr>
            <a:r>
              <a:rPr lang="en-US" sz="2800" b="0" smtClean="0">
                <a:solidFill>
                  <a:srgbClr val="FFFFFF"/>
                </a:solidFill>
                <a:effectLst>
                  <a:outerShdw blurRad="38100" dist="38100" dir="2700000" algn="tl">
                    <a:srgbClr val="000000"/>
                  </a:outerShdw>
                </a:effectLst>
              </a:rPr>
              <a:t>	A.  235.05   +   19.6  + 2.1 = </a:t>
            </a:r>
          </a:p>
          <a:p>
            <a:pPr>
              <a:buFontTx/>
              <a:buNone/>
              <a:defRPr/>
            </a:pPr>
            <a:r>
              <a:rPr lang="en-US" sz="2800" b="0" smtClean="0">
                <a:solidFill>
                  <a:schemeClr val="accent1"/>
                </a:solidFill>
                <a:effectLst>
                  <a:outerShdw blurRad="38100" dist="38100" dir="2700000" algn="tl">
                    <a:srgbClr val="000000"/>
                  </a:outerShdw>
                </a:effectLst>
              </a:rPr>
              <a:t>		1) 256.75	    2) 256.8		3) 257</a:t>
            </a:r>
          </a:p>
          <a:p>
            <a:pPr>
              <a:buFontTx/>
              <a:buNone/>
              <a:defRPr/>
            </a:pPr>
            <a:endParaRPr lang="en-US" sz="2800" b="0" smtClean="0">
              <a:effectLst>
                <a:outerShdw blurRad="38100" dist="38100" dir="2700000" algn="tl">
                  <a:srgbClr val="FFFFFF"/>
                </a:outerShdw>
              </a:effectLst>
            </a:endParaRPr>
          </a:p>
          <a:p>
            <a:pPr>
              <a:buFontTx/>
              <a:buNone/>
              <a:defRPr/>
            </a:pPr>
            <a:r>
              <a:rPr lang="en-US" sz="2800" b="0" smtClean="0">
                <a:effectLst>
                  <a:outerShdw blurRad="38100" dist="38100" dir="2700000" algn="tl">
                    <a:srgbClr val="FFFFFF"/>
                  </a:outerShdw>
                </a:effectLst>
              </a:rPr>
              <a:t>	</a:t>
            </a:r>
            <a:r>
              <a:rPr lang="en-US" sz="2800" b="0" smtClean="0">
                <a:solidFill>
                  <a:srgbClr val="FFFFFF"/>
                </a:solidFill>
                <a:effectLst>
                  <a:outerShdw blurRad="38100" dist="38100" dir="2700000" algn="tl">
                    <a:srgbClr val="000000"/>
                  </a:outerShdw>
                </a:effectLst>
              </a:rPr>
              <a:t>B.    58.925   -  18.2	=</a:t>
            </a:r>
          </a:p>
          <a:p>
            <a:pPr>
              <a:buFontTx/>
              <a:buNone/>
              <a:defRPr/>
            </a:pPr>
            <a:r>
              <a:rPr lang="en-US" sz="2800" b="0" smtClean="0">
                <a:effectLst>
                  <a:outerShdw blurRad="38100" dist="38100" dir="2700000" algn="tl">
                    <a:srgbClr val="FFFFFF"/>
                  </a:outerShdw>
                </a:effectLst>
              </a:rPr>
              <a:t>	</a:t>
            </a:r>
            <a:r>
              <a:rPr lang="en-US" sz="2800" b="0" smtClean="0">
                <a:solidFill>
                  <a:schemeClr val="accent1"/>
                </a:solidFill>
                <a:effectLst>
                  <a:outerShdw blurRad="38100" dist="38100" dir="2700000" algn="tl">
                    <a:srgbClr val="000000"/>
                  </a:outerShdw>
                </a:effectLst>
              </a:rPr>
              <a:t>	1) 40.725	    2) 40.73		3) 40.7</a:t>
            </a:r>
          </a:p>
          <a:p>
            <a:pPr>
              <a:buFontTx/>
              <a:buNone/>
              <a:defRPr/>
            </a:pPr>
            <a:endParaRPr lang="en-US" sz="2800" b="0" smtClean="0">
              <a:effectLst>
                <a:outerShdw blurRad="38100" dist="38100" dir="2700000" algn="tl">
                  <a:srgbClr val="FFFFFF"/>
                </a:outerShdw>
              </a:effectLst>
            </a:endParaRPr>
          </a:p>
          <a:p>
            <a:pPr>
              <a:buFontTx/>
              <a:buNone/>
              <a:defRPr/>
            </a:pPr>
            <a:endParaRPr lang="en-US" b="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ln w="28575">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Solution</a:t>
            </a:r>
            <a:r>
              <a:rPr lang="en-US" sz="3200" b="0" smtClean="0"/>
              <a:t> </a:t>
            </a:r>
            <a:endParaRPr lang="en-US" smtClean="0"/>
          </a:p>
        </p:txBody>
      </p:sp>
      <p:sp>
        <p:nvSpPr>
          <p:cNvPr id="248835" name="Rectangle 3"/>
          <p:cNvSpPr>
            <a:spLocks noGrp="1" noChangeArrowheads="1"/>
          </p:cNvSpPr>
          <p:nvPr>
            <p:ph type="body" idx="1"/>
          </p:nvPr>
        </p:nvSpPr>
        <p:spPr>
          <a:xfrm>
            <a:off x="381000" y="1981200"/>
            <a:ext cx="8382000" cy="4114800"/>
          </a:xfrm>
        </p:spPr>
        <p:txBody>
          <a:bodyPr/>
          <a:lstStyle/>
          <a:p>
            <a:pPr>
              <a:buFontTx/>
              <a:buNone/>
              <a:defRPr/>
            </a:pPr>
            <a:r>
              <a:rPr lang="en-US" sz="2800" smtClean="0">
                <a:solidFill>
                  <a:srgbClr val="FFFFFF"/>
                </a:solidFill>
              </a:rPr>
              <a:t>	</a:t>
            </a:r>
            <a:r>
              <a:rPr lang="en-US" sz="2800" b="0" smtClean="0">
                <a:solidFill>
                  <a:srgbClr val="FFFFFF"/>
                </a:solidFill>
                <a:effectLst>
                  <a:outerShdw blurRad="38100" dist="38100" dir="2700000" algn="tl">
                    <a:srgbClr val="000000"/>
                  </a:outerShdw>
                </a:effectLst>
              </a:rPr>
              <a:t>In each calculation, round the answer to the correct number of significant figures.</a:t>
            </a:r>
          </a:p>
          <a:p>
            <a:pPr>
              <a:buFontTx/>
              <a:buNone/>
              <a:defRPr/>
            </a:pPr>
            <a:r>
              <a:rPr lang="en-US" sz="2800" b="0" smtClean="0">
                <a:solidFill>
                  <a:srgbClr val="FFFFFF"/>
                </a:solidFill>
                <a:effectLst>
                  <a:outerShdw blurRad="38100" dist="38100" dir="2700000" algn="tl">
                    <a:srgbClr val="000000"/>
                  </a:outerShdw>
                </a:effectLst>
              </a:rPr>
              <a:t>	A.  235.05   +   19.6  + 2.1 = </a:t>
            </a:r>
          </a:p>
          <a:p>
            <a:pPr>
              <a:buFontTx/>
              <a:buNone/>
              <a:defRPr/>
            </a:pPr>
            <a:r>
              <a:rPr lang="en-US" sz="2800" b="0" smtClean="0">
                <a:solidFill>
                  <a:schemeClr val="accent1"/>
                </a:solidFill>
                <a:effectLst>
                  <a:outerShdw blurRad="38100" dist="38100" dir="2700000" algn="tl">
                    <a:srgbClr val="000000"/>
                  </a:outerShdw>
                </a:effectLst>
              </a:rPr>
              <a:t>		1) 256.75	    </a:t>
            </a:r>
            <a:r>
              <a:rPr lang="en-US" sz="2800" b="0" smtClean="0">
                <a:solidFill>
                  <a:srgbClr val="FFFF00"/>
                </a:solidFill>
                <a:effectLst>
                  <a:outerShdw blurRad="38100" dist="38100" dir="2700000" algn="tl">
                    <a:srgbClr val="000000"/>
                  </a:outerShdw>
                </a:effectLst>
              </a:rPr>
              <a:t>2) 256.8</a:t>
            </a:r>
            <a:r>
              <a:rPr lang="en-US" sz="2800" b="0" smtClean="0">
                <a:solidFill>
                  <a:schemeClr val="accent1"/>
                </a:solidFill>
                <a:effectLst>
                  <a:outerShdw blurRad="38100" dist="38100" dir="2700000" algn="tl">
                    <a:srgbClr val="000000"/>
                  </a:outerShdw>
                </a:effectLst>
              </a:rPr>
              <a:t>		3) 257</a:t>
            </a:r>
          </a:p>
          <a:p>
            <a:pPr>
              <a:buFontTx/>
              <a:buNone/>
              <a:defRPr/>
            </a:pPr>
            <a:endParaRPr lang="en-US" sz="2800" b="0" smtClean="0">
              <a:effectLst>
                <a:outerShdw blurRad="38100" dist="38100" dir="2700000" algn="tl">
                  <a:srgbClr val="FFFFFF"/>
                </a:outerShdw>
              </a:effectLst>
            </a:endParaRPr>
          </a:p>
          <a:p>
            <a:pPr>
              <a:buFontTx/>
              <a:buNone/>
              <a:defRPr/>
            </a:pPr>
            <a:r>
              <a:rPr lang="en-US" sz="2800" b="0" smtClean="0">
                <a:effectLst>
                  <a:outerShdw blurRad="38100" dist="38100" dir="2700000" algn="tl">
                    <a:srgbClr val="FFFFFF"/>
                  </a:outerShdw>
                </a:effectLst>
              </a:rPr>
              <a:t>	</a:t>
            </a:r>
            <a:r>
              <a:rPr lang="en-US" sz="2800" b="0" smtClean="0">
                <a:solidFill>
                  <a:srgbClr val="FFFFFF"/>
                </a:solidFill>
                <a:effectLst>
                  <a:outerShdw blurRad="38100" dist="38100" dir="2700000" algn="tl">
                    <a:srgbClr val="000000"/>
                  </a:outerShdw>
                </a:effectLst>
              </a:rPr>
              <a:t>B.    58.925   -  18.2	=</a:t>
            </a:r>
          </a:p>
          <a:p>
            <a:pPr>
              <a:buFontTx/>
              <a:buNone/>
              <a:defRPr/>
            </a:pPr>
            <a:r>
              <a:rPr lang="en-US" sz="2800" b="0" smtClean="0">
                <a:effectLst>
                  <a:outerShdw blurRad="38100" dist="38100" dir="2700000" algn="tl">
                    <a:srgbClr val="FFFFFF"/>
                  </a:outerShdw>
                </a:effectLst>
              </a:rPr>
              <a:t>	</a:t>
            </a:r>
            <a:r>
              <a:rPr lang="en-US" sz="2800" b="0" smtClean="0">
                <a:solidFill>
                  <a:schemeClr val="accent1"/>
                </a:solidFill>
                <a:effectLst>
                  <a:outerShdw blurRad="38100" dist="38100" dir="2700000" algn="tl">
                    <a:srgbClr val="000000"/>
                  </a:outerShdw>
                </a:effectLst>
              </a:rPr>
              <a:t>	1) 40.725	    2) 40.73		</a:t>
            </a:r>
            <a:r>
              <a:rPr lang="en-US" sz="2800" b="0" smtClean="0">
                <a:solidFill>
                  <a:srgbClr val="FFFF00"/>
                </a:solidFill>
                <a:effectLst>
                  <a:outerShdw blurRad="38100" dist="38100" dir="2700000" algn="tl">
                    <a:srgbClr val="000000"/>
                  </a:outerShdw>
                </a:effectLst>
              </a:rPr>
              <a:t>3) 40.7</a:t>
            </a:r>
          </a:p>
          <a:p>
            <a:pPr>
              <a:buFontTx/>
              <a:buNone/>
              <a:defRPr/>
            </a:pPr>
            <a:endParaRPr lang="en-US" sz="2800" b="0" smtClean="0">
              <a:effectLst>
                <a:outerShdw blurRad="38100" dist="38100" dir="2700000" algn="tl">
                  <a:srgbClr val="FFFFFF"/>
                </a:outerShdw>
              </a:effectLst>
            </a:endParaRPr>
          </a:p>
          <a:p>
            <a:pPr>
              <a:buFontTx/>
              <a:buNone/>
              <a:defRPr/>
            </a:pPr>
            <a:endParaRPr lang="en-US" b="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066800" y="0"/>
            <a:ext cx="7162800" cy="1143000"/>
          </a:xfrm>
        </p:spPr>
        <p:txBody>
          <a:bodyPr/>
          <a:lstStyle/>
          <a:p>
            <a:pPr>
              <a:defRPr/>
            </a:pPr>
            <a:r>
              <a:rPr lang="en-US" sz="4400" smtClean="0">
                <a:solidFill>
                  <a:srgbClr val="FFFFFF"/>
                </a:solidFill>
                <a:effectLst>
                  <a:outerShdw blurRad="38100" dist="38100" dir="2700000" algn="tl">
                    <a:srgbClr val="000000"/>
                  </a:outerShdw>
                </a:effectLst>
                <a:latin typeface="Comic Sans MS" pitchFamily="66" charset="0"/>
              </a:rPr>
              <a:t>What is Density???</a:t>
            </a:r>
          </a:p>
        </p:txBody>
      </p:sp>
      <p:pic>
        <p:nvPicPr>
          <p:cNvPr id="272391" name="5th grader density-1.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685800" y="971550"/>
            <a:ext cx="7696200" cy="5772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2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72391"/>
                                        </p:tgtEl>
                                      </p:cBhvr>
                                    </p:cmd>
                                  </p:childTnLst>
                                </p:cTn>
                              </p:par>
                            </p:childTnLst>
                          </p:cTn>
                        </p:par>
                      </p:childTnLst>
                    </p:cTn>
                  </p:par>
                </p:childTnLst>
              </p:cTn>
              <p:nextCondLst>
                <p:cond evt="onClick" delay="0">
                  <p:tgtEl>
                    <p:spTgt spid="272391"/>
                  </p:tgtEl>
                </p:cond>
              </p:nextCondLst>
            </p:seq>
            <p:video>
              <p:cMediaNode>
                <p:cTn id="7" fill="hold" display="0">
                  <p:stCondLst>
                    <p:cond delay="indefinite"/>
                  </p:stCondLst>
                  <p:endCondLst>
                    <p:cond evt="onNext" delay="0">
                      <p:tgtEl>
                        <p:sldTgt/>
                      </p:tgtEl>
                    </p:cond>
                    <p:cond evt="onPrev" delay="0">
                      <p:tgtEl>
                        <p:sldTgt/>
                      </p:tgtEl>
                    </p:cond>
                  </p:endCondLst>
                </p:cTn>
                <p:tgtEl>
                  <p:spTgt spid="272391"/>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defRPr/>
            </a:pPr>
            <a:r>
              <a:rPr lang="en-US" sz="5400" smtClean="0">
                <a:solidFill>
                  <a:srgbClr val="FFFF00"/>
                </a:solidFill>
                <a:effectLst>
                  <a:outerShdw blurRad="38100" dist="38100" dir="2700000" algn="tl">
                    <a:srgbClr val="000000"/>
                  </a:outerShdw>
                </a:effectLst>
                <a:latin typeface="Comic Sans MS" pitchFamily="66" charset="0"/>
              </a:rPr>
              <a:t>DENSITY</a:t>
            </a:r>
            <a:r>
              <a:rPr lang="en-US" sz="4000" smtClean="0">
                <a:solidFill>
                  <a:srgbClr val="EF9100"/>
                </a:solidFill>
                <a:effectLst>
                  <a:outerShdw blurRad="38100" dist="38100" dir="2700000" algn="tl">
                    <a:srgbClr val="000000"/>
                  </a:outerShdw>
                </a:effectLst>
              </a:rPr>
              <a:t> - an important and useful physical property</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4495800" cy="825500"/>
          </a:xfrm>
          <a:prstGeom prst="rect">
            <a:avLst/>
          </a:prstGeom>
          <a:solidFill>
            <a:srgbClr val="FCFEB9"/>
          </a:solidFill>
          <a:ln w="3175">
            <a:solidFill>
              <a:schemeClr val="tx1"/>
            </a:solidFill>
            <a:miter lim="800000"/>
            <a:headEnd/>
            <a:tailEnd/>
          </a:ln>
          <a:effectLst>
            <a:outerShdw dist="107763" dir="2700000" algn="ctr" rotWithShape="0">
              <a:schemeClr val="bg2"/>
            </a:outerShdw>
          </a:effectLst>
        </p:spPr>
      </p:pic>
      <p:grpSp>
        <p:nvGrpSpPr>
          <p:cNvPr id="29705" name="Group 9"/>
          <p:cNvGrpSpPr>
            <a:grpSpLocks/>
          </p:cNvGrpSpPr>
          <p:nvPr/>
        </p:nvGrpSpPr>
        <p:grpSpPr bwMode="auto">
          <a:xfrm>
            <a:off x="976313" y="3940175"/>
            <a:ext cx="1951037" cy="1425575"/>
            <a:chOff x="615" y="2482"/>
            <a:chExt cx="1229" cy="898"/>
          </a:xfrm>
        </p:grpSpPr>
        <p:pic>
          <p:nvPicPr>
            <p:cNvPr id="85006"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 y="2516"/>
              <a:ext cx="1200" cy="864"/>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85007" name="Rectangle 8"/>
            <p:cNvSpPr>
              <a:spLocks noChangeArrowheads="1"/>
            </p:cNvSpPr>
            <p:nvPr/>
          </p:nvSpPr>
          <p:spPr bwMode="auto">
            <a:xfrm>
              <a:off x="615" y="2482"/>
              <a:ext cx="674"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1800" i="0"/>
                <a:t>Mercury</a:t>
              </a:r>
            </a:p>
          </p:txBody>
        </p:sp>
      </p:grpSp>
      <p:sp>
        <p:nvSpPr>
          <p:cNvPr id="29706" name="Rectangle 10"/>
          <p:cNvSpPr>
            <a:spLocks noChangeArrowheads="1"/>
          </p:cNvSpPr>
          <p:nvPr/>
        </p:nvSpPr>
        <p:spPr bwMode="auto">
          <a:xfrm>
            <a:off x="1052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13.6 g/cm</a:t>
            </a:r>
            <a:r>
              <a:rPr lang="en-US" sz="2800" i="0" baseline="30000">
                <a:effectLst>
                  <a:outerShdw blurRad="38100" dist="38100" dir="2700000" algn="tl">
                    <a:srgbClr val="FFFFFF"/>
                  </a:outerShdw>
                </a:effectLst>
                <a:latin typeface="Arial" charset="0"/>
              </a:rPr>
              <a:t>3</a:t>
            </a:r>
          </a:p>
        </p:txBody>
      </p:sp>
      <p:sp>
        <p:nvSpPr>
          <p:cNvPr id="29707" name="Rectangle 11"/>
          <p:cNvSpPr>
            <a:spLocks noChangeArrowheads="1"/>
          </p:cNvSpPr>
          <p:nvPr/>
        </p:nvSpPr>
        <p:spPr bwMode="auto">
          <a:xfrm>
            <a:off x="3338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21.5 g/cm</a:t>
            </a:r>
            <a:r>
              <a:rPr lang="en-US" sz="2800" i="0" baseline="30000">
                <a:effectLst>
                  <a:outerShdw blurRad="38100" dist="38100" dir="2700000" algn="tl">
                    <a:srgbClr val="FFFFFF"/>
                  </a:outerShdw>
                </a:effectLst>
                <a:latin typeface="Arial" charset="0"/>
              </a:rPr>
              <a:t>3</a:t>
            </a:r>
          </a:p>
        </p:txBody>
      </p:sp>
      <p:grpSp>
        <p:nvGrpSpPr>
          <p:cNvPr id="29715" name="Group 19"/>
          <p:cNvGrpSpPr>
            <a:grpSpLocks/>
          </p:cNvGrpSpPr>
          <p:nvPr/>
        </p:nvGrpSpPr>
        <p:grpSpPr bwMode="auto">
          <a:xfrm>
            <a:off x="6005513" y="2635250"/>
            <a:ext cx="2154237" cy="2882900"/>
            <a:chOff x="3783" y="1660"/>
            <a:chExt cx="1357" cy="1816"/>
          </a:xfrm>
        </p:grpSpPr>
        <p:pic>
          <p:nvPicPr>
            <p:cNvPr id="85004"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 y="1660"/>
              <a:ext cx="1176" cy="1816"/>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85005" name="Rectangle 13"/>
            <p:cNvSpPr>
              <a:spLocks noChangeArrowheads="1"/>
            </p:cNvSpPr>
            <p:nvPr/>
          </p:nvSpPr>
          <p:spPr bwMode="auto">
            <a:xfrm>
              <a:off x="3783" y="2818"/>
              <a:ext cx="818"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pPr algn="l"/>
              <a:r>
                <a:rPr lang="en-US" altLang="en-US" sz="1800" i="0"/>
                <a:t>Aluminum</a:t>
              </a:r>
            </a:p>
          </p:txBody>
        </p:sp>
      </p:grpSp>
      <p:sp>
        <p:nvSpPr>
          <p:cNvPr id="29710" name="Rectangle 14"/>
          <p:cNvSpPr>
            <a:spLocks noChangeArrowheads="1"/>
          </p:cNvSpPr>
          <p:nvPr/>
        </p:nvSpPr>
        <p:spPr bwMode="auto">
          <a:xfrm>
            <a:off x="6386513" y="5654675"/>
            <a:ext cx="17399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2.7 g/cm</a:t>
            </a:r>
            <a:r>
              <a:rPr lang="en-US" sz="2800" i="0" baseline="30000">
                <a:effectLst>
                  <a:outerShdw blurRad="38100" dist="38100" dir="2700000" algn="tl">
                    <a:srgbClr val="FFFFFF"/>
                  </a:outerShdw>
                </a:effectLst>
                <a:latin typeface="Arial" charset="0"/>
              </a:rPr>
              <a:t>3</a:t>
            </a:r>
          </a:p>
        </p:txBody>
      </p:sp>
      <p:grpSp>
        <p:nvGrpSpPr>
          <p:cNvPr id="29714" name="Group 18"/>
          <p:cNvGrpSpPr>
            <a:grpSpLocks/>
          </p:cNvGrpSpPr>
          <p:nvPr/>
        </p:nvGrpSpPr>
        <p:grpSpPr bwMode="auto">
          <a:xfrm>
            <a:off x="3175000" y="3657600"/>
            <a:ext cx="2794000" cy="1841500"/>
            <a:chOff x="2000" y="2304"/>
            <a:chExt cx="1760" cy="1160"/>
          </a:xfrm>
        </p:grpSpPr>
        <p:pic>
          <p:nvPicPr>
            <p:cNvPr id="8500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 y="2304"/>
              <a:ext cx="1760" cy="1160"/>
            </a:xfrm>
            <a:prstGeom prst="rect">
              <a:avLst/>
            </a:prstGeom>
            <a:noFill/>
            <a:ln w="12700">
              <a:solidFill>
                <a:schemeClr val="tx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85003" name="Text Box 17"/>
            <p:cNvSpPr txBox="1">
              <a:spLocks noChangeArrowheads="1"/>
            </p:cNvSpPr>
            <p:nvPr/>
          </p:nvSpPr>
          <p:spPr bwMode="auto">
            <a:xfrm>
              <a:off x="2156" y="2400"/>
              <a:ext cx="72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1600" b="1" i="1">
                  <a:solidFill>
                    <a:schemeClr val="tx1"/>
                  </a:solidFill>
                  <a:latin typeface="Arial" panose="020B0604020202020204" pitchFamily="34" charset="0"/>
                </a:defRPr>
              </a:lvl1pPr>
              <a:lvl2pPr marL="742950" indent="-285750" algn="ctr">
                <a:defRPr sz="1600" b="1" i="1">
                  <a:solidFill>
                    <a:schemeClr val="tx1"/>
                  </a:solidFill>
                  <a:latin typeface="Arial" panose="020B0604020202020204" pitchFamily="34" charset="0"/>
                </a:defRPr>
              </a:lvl2pPr>
              <a:lvl3pPr marL="1143000" indent="-228600" algn="ctr">
                <a:defRPr sz="1600" b="1" i="1">
                  <a:solidFill>
                    <a:schemeClr val="tx1"/>
                  </a:solidFill>
                  <a:latin typeface="Arial" panose="020B0604020202020204" pitchFamily="34" charset="0"/>
                </a:defRPr>
              </a:lvl3pPr>
              <a:lvl4pPr marL="1600200" indent="-228600" algn="ctr">
                <a:defRPr sz="1600" b="1" i="1">
                  <a:solidFill>
                    <a:schemeClr val="tx1"/>
                  </a:solidFill>
                  <a:latin typeface="Arial" panose="020B0604020202020204" pitchFamily="34" charset="0"/>
                </a:defRPr>
              </a:lvl4pPr>
              <a:lvl5pPr marL="2057400" indent="-228600" algn="ctr">
                <a:defRPr sz="1600" b="1" i="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1800" i="0"/>
                <a:t>Platinum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ssolve">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dissolve">
                                      <p:cBhvr>
                                        <p:cTn id="17" dur="500"/>
                                        <p:tgtEl>
                                          <p:spTgt spid="297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14"/>
                                        </p:tgtEl>
                                        <p:attrNameLst>
                                          <p:attrName>style.visibility</p:attrName>
                                        </p:attrNameLst>
                                      </p:cBhvr>
                                      <p:to>
                                        <p:strVal val="visible"/>
                                      </p:to>
                                    </p:set>
                                    <p:animEffect transition="in" filter="dissolve">
                                      <p:cBhvr>
                                        <p:cTn id="22" dur="500"/>
                                        <p:tgtEl>
                                          <p:spTgt spid="297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7"/>
                                        </p:tgtEl>
                                        <p:attrNameLst>
                                          <p:attrName>style.visibility</p:attrName>
                                        </p:attrNameLst>
                                      </p:cBhvr>
                                      <p:to>
                                        <p:strVal val="visible"/>
                                      </p:to>
                                    </p:set>
                                    <p:animEffect transition="in" filter="dissolve">
                                      <p:cBhvr>
                                        <p:cTn id="27" dur="500"/>
                                        <p:tgtEl>
                                          <p:spTgt spid="297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9715"/>
                                        </p:tgtEl>
                                        <p:attrNameLst>
                                          <p:attrName>style.visibility</p:attrName>
                                        </p:attrNameLst>
                                      </p:cBhvr>
                                      <p:to>
                                        <p:strVal val="visible"/>
                                      </p:to>
                                    </p:set>
                                    <p:animEffect transition="in" filter="dissolve">
                                      <p:cBhvr>
                                        <p:cTn id="32" dur="500"/>
                                        <p:tgtEl>
                                          <p:spTgt spid="297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710"/>
                                        </p:tgtEl>
                                        <p:attrNameLst>
                                          <p:attrName>style.visibility</p:attrName>
                                        </p:attrNameLst>
                                      </p:cBhvr>
                                      <p:to>
                                        <p:strVal val="visible"/>
                                      </p:to>
                                    </p:set>
                                    <p:animEffect transition="in" filter="dissolve">
                                      <p:cBhvr>
                                        <p:cTn id="37"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utoUpdateAnimBg="0"/>
      <p:bldP spid="29707" grpId="0" autoUpdateAnimBg="0"/>
      <p:bldP spid="2971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381000"/>
            <a:ext cx="7162800" cy="533400"/>
          </a:xfrm>
          <a:effectLst>
            <a:outerShdw dist="71842" dir="2700000" algn="ctr" rotWithShape="0">
              <a:schemeClr val="tx2"/>
            </a:outerShdw>
          </a:effectLst>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DENSITY</a:t>
            </a:r>
            <a:endParaRPr lang="en-US" sz="4400" smtClean="0">
              <a:solidFill>
                <a:srgbClr val="EF9100"/>
              </a:solidFill>
              <a:effectLst>
                <a:outerShdw blurRad="38100" dist="38100" dir="2700000" algn="tl">
                  <a:srgbClr val="000000"/>
                </a:outerShdw>
              </a:effectLst>
            </a:endParaRPr>
          </a:p>
        </p:txBody>
      </p:sp>
      <p:sp>
        <p:nvSpPr>
          <p:cNvPr id="36867" name="Rectangle 3"/>
          <p:cNvSpPr>
            <a:spLocks noGrp="1" noChangeArrowheads="1"/>
          </p:cNvSpPr>
          <p:nvPr>
            <p:ph type="body" idx="1"/>
          </p:nvPr>
        </p:nvSpPr>
        <p:spPr>
          <a:xfrm>
            <a:off x="381000" y="990600"/>
            <a:ext cx="4343400" cy="5181600"/>
          </a:xfrm>
        </p:spPr>
        <p:txBody>
          <a:bodyPr/>
          <a:lstStyle/>
          <a:p>
            <a:pPr>
              <a:defRPr/>
            </a:pPr>
            <a:r>
              <a:rPr lang="en-US" sz="2800" smtClean="0">
                <a:solidFill>
                  <a:srgbClr val="D9E2FF"/>
                </a:solidFill>
                <a:effectLst>
                  <a:outerShdw blurRad="38100" dist="38100" dir="2700000" algn="tl">
                    <a:srgbClr val="000000"/>
                  </a:outerShdw>
                </a:effectLst>
              </a:rPr>
              <a:t>Density is an</a:t>
            </a:r>
            <a:r>
              <a:rPr lang="en-US" sz="2800" smtClean="0">
                <a:effectLst>
                  <a:outerShdw blurRad="38100" dist="38100" dir="2700000" algn="tl">
                    <a:srgbClr val="FFFFFF"/>
                  </a:outerShdw>
                </a:effectLst>
              </a:rPr>
              <a:t> </a:t>
            </a:r>
            <a:r>
              <a:rPr lang="en-US" sz="2800" smtClean="0">
                <a:solidFill>
                  <a:srgbClr val="FFFF00"/>
                </a:solidFill>
                <a:effectLst>
                  <a:outerShdw blurRad="38100" dist="38100" dir="2700000" algn="tl">
                    <a:srgbClr val="000000"/>
                  </a:outerShdw>
                </a:effectLst>
                <a:latin typeface="Comic Sans MS" pitchFamily="66" charset="0"/>
              </a:rPr>
              <a:t>INTENSIVE</a:t>
            </a:r>
            <a:r>
              <a:rPr lang="en-US" sz="2800" smtClean="0">
                <a:solidFill>
                  <a:srgbClr val="FFFF00"/>
                </a:solidFill>
                <a:effectLst>
                  <a:outerShdw blurRad="38100" dist="38100" dir="2700000" algn="tl">
                    <a:srgbClr val="000000"/>
                  </a:outerShdw>
                </a:effectLst>
              </a:rPr>
              <a:t> </a:t>
            </a:r>
            <a:r>
              <a:rPr lang="en-US" sz="2800" smtClean="0">
                <a:solidFill>
                  <a:srgbClr val="D9E2FF"/>
                </a:solidFill>
                <a:effectLst>
                  <a:outerShdw blurRad="38100" dist="38100" dir="2700000" algn="tl">
                    <a:srgbClr val="000000"/>
                  </a:outerShdw>
                </a:effectLst>
              </a:rPr>
              <a:t>property of matter.</a:t>
            </a:r>
          </a:p>
          <a:p>
            <a:pPr lvl="1">
              <a:defRPr/>
            </a:pPr>
            <a:r>
              <a:rPr lang="en-US" sz="2800" smtClean="0">
                <a:solidFill>
                  <a:srgbClr val="D9E2FF"/>
                </a:solidFill>
                <a:effectLst>
                  <a:outerShdw blurRad="38100" dist="38100" dir="2700000" algn="tl">
                    <a:srgbClr val="000000"/>
                  </a:outerShdw>
                </a:effectLst>
              </a:rPr>
              <a:t>does </a:t>
            </a:r>
            <a:r>
              <a:rPr lang="en-US" sz="2800" u="sng" smtClean="0">
                <a:solidFill>
                  <a:srgbClr val="D9E2FF"/>
                </a:solidFill>
                <a:effectLst>
                  <a:outerShdw blurRad="38100" dist="38100" dir="2700000" algn="tl">
                    <a:srgbClr val="000000"/>
                  </a:outerShdw>
                </a:effectLst>
              </a:rPr>
              <a:t>NOT</a:t>
            </a:r>
            <a:r>
              <a:rPr lang="en-US" sz="2800" smtClean="0">
                <a:solidFill>
                  <a:srgbClr val="D9E2FF"/>
                </a:solidFill>
                <a:effectLst>
                  <a:outerShdw blurRad="38100" dist="38100" dir="2700000" algn="tl">
                    <a:srgbClr val="000000"/>
                  </a:outerShdw>
                </a:effectLst>
              </a:rPr>
              <a:t> depend on quantity of matter.</a:t>
            </a:r>
          </a:p>
          <a:p>
            <a:pPr lvl="1">
              <a:defRPr/>
            </a:pPr>
            <a:r>
              <a:rPr lang="en-US" sz="2800" smtClean="0">
                <a:solidFill>
                  <a:srgbClr val="D9E2FF"/>
                </a:solidFill>
                <a:effectLst>
                  <a:outerShdw blurRad="38100" dist="38100" dir="2700000" algn="tl">
                    <a:srgbClr val="000000"/>
                  </a:outerShdw>
                </a:effectLst>
              </a:rPr>
              <a:t>temperature</a:t>
            </a:r>
            <a:endParaRPr lang="en-US" sz="2000" smtClean="0">
              <a:solidFill>
                <a:srgbClr val="D9E2FF"/>
              </a:solidFill>
              <a:effectLst>
                <a:outerShdw blurRad="38100" dist="38100" dir="2700000" algn="tl">
                  <a:srgbClr val="000000"/>
                </a:outerShdw>
              </a:effectLst>
            </a:endParaRPr>
          </a:p>
          <a:p>
            <a:pPr>
              <a:defRPr/>
            </a:pPr>
            <a:r>
              <a:rPr lang="en-US" sz="2800" smtClean="0">
                <a:solidFill>
                  <a:srgbClr val="D9E2FF"/>
                </a:solidFill>
                <a:effectLst>
                  <a:outerShdw blurRad="38100" dist="38100" dir="2700000" algn="tl">
                    <a:srgbClr val="000000"/>
                  </a:outerShdw>
                </a:effectLst>
              </a:rPr>
              <a:t>Contrast with</a:t>
            </a:r>
            <a:r>
              <a:rPr lang="en-US" sz="2800" smtClean="0">
                <a:effectLst>
                  <a:outerShdw blurRad="38100" dist="38100" dir="2700000" algn="tl">
                    <a:srgbClr val="FFFFFF"/>
                  </a:outerShdw>
                </a:effectLst>
              </a:rPr>
              <a:t> </a:t>
            </a:r>
            <a:r>
              <a:rPr lang="en-US" sz="2800" smtClean="0">
                <a:solidFill>
                  <a:srgbClr val="FFFF00"/>
                </a:solidFill>
                <a:effectLst>
                  <a:outerShdw blurRad="38100" dist="38100" dir="2700000" algn="tl">
                    <a:srgbClr val="000000"/>
                  </a:outerShdw>
                </a:effectLst>
                <a:latin typeface="Comic Sans MS" pitchFamily="66" charset="0"/>
              </a:rPr>
              <a:t>EXTENSIVE</a:t>
            </a:r>
            <a:r>
              <a:rPr lang="en-US" sz="2800" smtClean="0">
                <a:solidFill>
                  <a:srgbClr val="FFFF00"/>
                </a:solidFill>
                <a:effectLst>
                  <a:outerShdw blurRad="38100" dist="38100" dir="2700000" algn="tl">
                    <a:srgbClr val="000000"/>
                  </a:outerShdw>
                </a:effectLst>
              </a:rPr>
              <a:t> </a:t>
            </a:r>
          </a:p>
          <a:p>
            <a:pPr lvl="1">
              <a:defRPr/>
            </a:pPr>
            <a:r>
              <a:rPr lang="en-US" sz="2800" smtClean="0">
                <a:solidFill>
                  <a:srgbClr val="D9E2FF"/>
                </a:solidFill>
                <a:effectLst>
                  <a:outerShdw blurRad="38100" dist="38100" dir="2700000" algn="tl">
                    <a:srgbClr val="000000"/>
                  </a:outerShdw>
                </a:effectLst>
              </a:rPr>
              <a:t>depends on quantity of matter.</a:t>
            </a:r>
            <a:r>
              <a:rPr lang="en-US" sz="3200" smtClean="0">
                <a:solidFill>
                  <a:srgbClr val="D9E2FF"/>
                </a:solidFill>
                <a:effectLst>
                  <a:outerShdw blurRad="38100" dist="38100" dir="2700000" algn="tl">
                    <a:srgbClr val="000000"/>
                  </a:outerShdw>
                </a:effectLst>
              </a:rPr>
              <a:t> </a:t>
            </a:r>
          </a:p>
          <a:p>
            <a:pPr lvl="1">
              <a:defRPr/>
            </a:pPr>
            <a:r>
              <a:rPr lang="en-US" sz="2800" smtClean="0">
                <a:solidFill>
                  <a:srgbClr val="D9E2FF"/>
                </a:solidFill>
                <a:effectLst>
                  <a:outerShdw blurRad="38100" dist="38100" dir="2700000" algn="tl">
                    <a:srgbClr val="000000"/>
                  </a:outerShdw>
                </a:effectLst>
              </a:rPr>
              <a:t>mass and volume.</a:t>
            </a:r>
          </a:p>
        </p:txBody>
      </p:sp>
      <p:grpSp>
        <p:nvGrpSpPr>
          <p:cNvPr id="86020" name="Group 12"/>
          <p:cNvGrpSpPr>
            <a:grpSpLocks/>
          </p:cNvGrpSpPr>
          <p:nvPr/>
        </p:nvGrpSpPr>
        <p:grpSpPr bwMode="auto">
          <a:xfrm>
            <a:off x="4953000" y="2209800"/>
            <a:ext cx="3721100" cy="4184650"/>
            <a:chOff x="3144" y="960"/>
            <a:chExt cx="2344" cy="2636"/>
          </a:xfrm>
        </p:grpSpPr>
        <p:pic>
          <p:nvPicPr>
            <p:cNvPr id="86023"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 y="960"/>
              <a:ext cx="2344" cy="14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 y="2564"/>
              <a:ext cx="2152" cy="10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5" name="Line 6"/>
            <p:cNvSpPr>
              <a:spLocks noChangeShapeType="1"/>
            </p:cNvSpPr>
            <p:nvPr/>
          </p:nvSpPr>
          <p:spPr bwMode="auto">
            <a:xfrm flipV="1">
              <a:off x="3904" y="1344"/>
              <a:ext cx="112"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Line 7"/>
            <p:cNvSpPr>
              <a:spLocks noChangeShapeType="1"/>
            </p:cNvSpPr>
            <p:nvPr/>
          </p:nvSpPr>
          <p:spPr bwMode="auto">
            <a:xfrm flipH="1" flipV="1">
              <a:off x="4800" y="1344"/>
              <a:ext cx="288"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2" name="Rectangle 8"/>
          <p:cNvSpPr>
            <a:spLocks noChangeArrowheads="1"/>
          </p:cNvSpPr>
          <p:nvPr/>
        </p:nvSpPr>
        <p:spPr bwMode="auto">
          <a:xfrm>
            <a:off x="4724400" y="1752600"/>
            <a:ext cx="1995488" cy="515938"/>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effectLst>
                  <a:outerShdw blurRad="38100" dist="38100" dir="2700000" algn="tl">
                    <a:srgbClr val="FFFFFF"/>
                  </a:outerShdw>
                </a:effectLst>
                <a:latin typeface="Arial" charset="0"/>
              </a:rPr>
              <a:t>Styrofoam</a:t>
            </a:r>
          </a:p>
        </p:txBody>
      </p:sp>
      <p:sp>
        <p:nvSpPr>
          <p:cNvPr id="36873" name="Rectangle 9"/>
          <p:cNvSpPr>
            <a:spLocks noChangeArrowheads="1"/>
          </p:cNvSpPr>
          <p:nvPr/>
        </p:nvSpPr>
        <p:spPr bwMode="auto">
          <a:xfrm>
            <a:off x="7239000" y="1693863"/>
            <a:ext cx="1071563" cy="515937"/>
          </a:xfrm>
          <a:prstGeom prst="rect">
            <a:avLst/>
          </a:prstGeom>
          <a:solidFill>
            <a:srgbClr val="FFA27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Brick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0"/>
            <a:ext cx="3784600" cy="2768600"/>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pic>
      <p:sp>
        <p:nvSpPr>
          <p:cNvPr id="31747" name="Rectangle 3"/>
          <p:cNvSpPr>
            <a:spLocks noGrp="1" noChangeArrowheads="1"/>
          </p:cNvSpPr>
          <p:nvPr>
            <p:ph type="body" idx="1"/>
          </p:nvPr>
        </p:nvSpPr>
        <p:spPr>
          <a:xfrm>
            <a:off x="838200" y="914400"/>
            <a:ext cx="7162800" cy="1981200"/>
          </a:xfrm>
        </p:spPr>
        <p:txBody>
          <a:bodyPr/>
          <a:lstStyle/>
          <a:p>
            <a:pPr>
              <a:buFontTx/>
              <a:buNone/>
              <a:defRPr/>
            </a:pPr>
            <a:r>
              <a:rPr lang="en-US" sz="3200" smtClean="0">
                <a:solidFill>
                  <a:srgbClr val="FFFF00"/>
                </a:solidFill>
                <a:effectLst>
                  <a:outerShdw blurRad="38100" dist="38100" dir="2700000" algn="tl">
                    <a:srgbClr val="000000"/>
                  </a:outerShdw>
                </a:effectLst>
                <a:latin typeface="Comic Sans MS" pitchFamily="66" charset="0"/>
              </a:rPr>
              <a:t>Problem</a:t>
            </a:r>
            <a:r>
              <a:rPr lang="en-US" sz="2800" smtClean="0">
                <a:effectLst>
                  <a:outerShdw blurRad="38100" dist="38100" dir="2700000" algn="tl">
                    <a:srgbClr val="FFFFFF"/>
                  </a:outerShdw>
                </a:effectLst>
              </a:rPr>
              <a:t>  </a:t>
            </a:r>
            <a:r>
              <a:rPr lang="en-US" sz="2800" smtClean="0">
                <a:solidFill>
                  <a:srgbClr val="D9E2FF"/>
                </a:solidFill>
                <a:effectLst>
                  <a:outerShdw blurRad="38100" dist="38100" dir="2700000" algn="tl">
                    <a:srgbClr val="000000"/>
                  </a:outerShdw>
                </a:effectLst>
              </a:rPr>
              <a:t>A piece of copper has a mass of 57.54 g.  It is 9.36 cm long, 7.23 cm wide, and 0.95 mm thick.  Calculate density (g/cm</a:t>
            </a:r>
            <a:r>
              <a:rPr lang="en-US" sz="2800" baseline="30000" smtClean="0">
                <a:solidFill>
                  <a:srgbClr val="D9E2FF"/>
                </a:solidFill>
                <a:effectLst>
                  <a:outerShdw blurRad="38100" dist="38100" dir="2700000" algn="tl">
                    <a:srgbClr val="000000"/>
                  </a:outerShdw>
                </a:effectLst>
              </a:rPr>
              <a:t>3</a:t>
            </a:r>
            <a:r>
              <a:rPr lang="en-US" sz="2800" smtClean="0">
                <a:solidFill>
                  <a:srgbClr val="D9E2FF"/>
                </a:solidFill>
                <a:effectLst>
                  <a:outerShdw blurRad="38100" dist="38100" dir="2700000" algn="tl">
                    <a:srgbClr val="000000"/>
                  </a:outerShdw>
                </a:effectLst>
              </a:rPr>
              <a:t>).</a:t>
            </a:r>
          </a:p>
        </p:txBody>
      </p:sp>
      <p:pic>
        <p:nvPicPr>
          <p:cNvPr id="8704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32100"/>
            <a:ext cx="5715000" cy="1308100"/>
          </a:xfrm>
          <a:prstGeom prst="rect">
            <a:avLst/>
          </a:prstGeom>
          <a:solidFill>
            <a:srgbClr val="FCFEB9"/>
          </a:solidFill>
          <a:ln w="6350">
            <a:solidFill>
              <a:schemeClr val="tx1"/>
            </a:solidFill>
            <a:miter lim="800000"/>
            <a:headEnd/>
            <a:tailEnd/>
          </a:ln>
          <a:effectLst>
            <a:outerShdw dist="53882" dir="2700000" algn="ctr" rotWithShape="0">
              <a:schemeClr val="bg2"/>
            </a:outerShdw>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838200" y="304800"/>
            <a:ext cx="7467600" cy="5486400"/>
          </a:xfrm>
          <a:solidFill>
            <a:srgbClr val="FFFFFF"/>
          </a:solidFill>
        </p:spPr>
        <p:txBody>
          <a:bodyPr/>
          <a:lstStyle/>
          <a:p>
            <a:pPr>
              <a:buFontTx/>
              <a:buNone/>
              <a:defRPr/>
            </a:pPr>
            <a:r>
              <a:rPr lang="en-US" sz="2800" smtClean="0">
                <a:solidFill>
                  <a:schemeClr val="hlink"/>
                </a:solidFill>
                <a:effectLst>
                  <a:outerShdw blurRad="38100" dist="38100" dir="2700000" algn="tl">
                    <a:srgbClr val="C0C0C0"/>
                  </a:outerShdw>
                </a:effectLst>
                <a:latin typeface="Comic Sans MS" pitchFamily="66" charset="0"/>
              </a:rPr>
              <a:t>SOLUTION</a:t>
            </a:r>
            <a:endParaRPr lang="en-US" smtClean="0">
              <a:effectLst>
                <a:outerShdw blurRad="38100" dist="38100" dir="2700000" algn="tl">
                  <a:srgbClr val="C0C0C0"/>
                </a:outerShdw>
              </a:effectLst>
            </a:endParaRPr>
          </a:p>
          <a:p>
            <a:pPr>
              <a:lnSpc>
                <a:spcPct val="105000"/>
              </a:lnSpc>
              <a:buFontTx/>
              <a:buNone/>
              <a:defRPr/>
            </a:pPr>
            <a:r>
              <a:rPr lang="en-US" smtClean="0">
                <a:solidFill>
                  <a:srgbClr val="00279F"/>
                </a:solidFill>
                <a:effectLst>
                  <a:outerShdw blurRad="38100" dist="38100" dir="2700000" algn="tl">
                    <a:srgbClr val="C0C0C0"/>
                  </a:outerShdw>
                </a:effectLst>
              </a:rPr>
              <a:t>1.   Get dimensions in common units.</a:t>
            </a:r>
          </a:p>
          <a:p>
            <a:pPr>
              <a:lnSpc>
                <a:spcPct val="105000"/>
              </a:lnSpc>
              <a:buFontTx/>
              <a:buNone/>
              <a:defRPr/>
            </a:pPr>
            <a:endParaRPr lang="en-US" smtClean="0">
              <a:effectLst>
                <a:outerShdw blurRad="38100" dist="38100" dir="2700000" algn="tl">
                  <a:srgbClr val="C0C0C0"/>
                </a:outerShdw>
              </a:effectLst>
            </a:endParaRPr>
          </a:p>
          <a:p>
            <a:pPr>
              <a:lnSpc>
                <a:spcPct val="105000"/>
              </a:lnSpc>
              <a:buFontTx/>
              <a:buNone/>
              <a:defRPr/>
            </a:pPr>
            <a:endParaRPr lang="en-US" smtClean="0">
              <a:effectLst>
                <a:outerShdw blurRad="38100" dist="38100" dir="2700000" algn="tl">
                  <a:srgbClr val="C0C0C0"/>
                </a:outerShdw>
              </a:effectLst>
            </a:endParaRPr>
          </a:p>
          <a:p>
            <a:pPr>
              <a:lnSpc>
                <a:spcPct val="105000"/>
              </a:lnSpc>
              <a:buFontTx/>
              <a:buNone/>
              <a:defRPr/>
            </a:pPr>
            <a:r>
              <a:rPr lang="en-US" smtClean="0">
                <a:solidFill>
                  <a:srgbClr val="003E00"/>
                </a:solidFill>
                <a:effectLst>
                  <a:outerShdw blurRad="38100" dist="38100" dir="2700000" algn="tl">
                    <a:srgbClr val="C0C0C0"/>
                  </a:outerShdw>
                </a:effectLst>
              </a:rPr>
              <a:t>2.	   Calculate volume in cubic centimeters.</a:t>
            </a:r>
          </a:p>
          <a:p>
            <a:pPr>
              <a:lnSpc>
                <a:spcPct val="105000"/>
              </a:lnSpc>
              <a:buFontTx/>
              <a:buNone/>
              <a:defRPr/>
            </a:pPr>
            <a:r>
              <a:rPr lang="en-US" smtClean="0">
                <a:effectLst>
                  <a:outerShdw blurRad="38100" dist="38100" dir="2700000" algn="tl">
                    <a:srgbClr val="C0C0C0"/>
                  </a:outerShdw>
                </a:effectLst>
              </a:rPr>
              <a:t> </a:t>
            </a:r>
            <a:endParaRPr lang="en-US" sz="2800" smtClean="0">
              <a:effectLst>
                <a:outerShdw blurRad="38100" dist="38100" dir="2700000" algn="tl">
                  <a:srgbClr val="C0C0C0"/>
                </a:outerShdw>
              </a:effectLst>
            </a:endParaRPr>
          </a:p>
          <a:p>
            <a:pPr>
              <a:lnSpc>
                <a:spcPct val="105000"/>
              </a:lnSpc>
              <a:buFontTx/>
              <a:buNone/>
              <a:defRPr/>
            </a:pPr>
            <a:r>
              <a:rPr lang="en-US" smtClean="0">
                <a:effectLst>
                  <a:outerShdw blurRad="38100" dist="38100" dir="2700000" algn="tl">
                    <a:srgbClr val="C0C0C0"/>
                  </a:outerShdw>
                </a:effectLst>
              </a:rPr>
              <a:t>	</a:t>
            </a:r>
          </a:p>
          <a:p>
            <a:pPr>
              <a:lnSpc>
                <a:spcPct val="105000"/>
              </a:lnSpc>
              <a:buFontTx/>
              <a:buNone/>
              <a:defRPr/>
            </a:pPr>
            <a:endParaRPr lang="en-US" smtClean="0">
              <a:solidFill>
                <a:schemeClr val="hlink"/>
              </a:solidFill>
              <a:effectLst>
                <a:outerShdw blurRad="38100" dist="38100" dir="2700000" algn="tl">
                  <a:srgbClr val="C0C0C0"/>
                </a:outerShdw>
              </a:effectLst>
            </a:endParaRPr>
          </a:p>
          <a:p>
            <a:pPr>
              <a:lnSpc>
                <a:spcPct val="105000"/>
              </a:lnSpc>
              <a:buFontTx/>
              <a:buNone/>
              <a:defRPr/>
            </a:pPr>
            <a:r>
              <a:rPr lang="en-US" smtClean="0">
                <a:solidFill>
                  <a:schemeClr val="hlink"/>
                </a:solidFill>
                <a:effectLst>
                  <a:outerShdw blurRad="38100" dist="38100" dir="2700000" algn="tl">
                    <a:srgbClr val="C0C0C0"/>
                  </a:outerShdw>
                </a:effectLst>
              </a:rPr>
              <a:t>3.    Calculate the density.</a:t>
            </a:r>
          </a:p>
          <a:p>
            <a:pPr>
              <a:defRPr/>
            </a:pPr>
            <a:endParaRPr lang="en-US" smtClean="0">
              <a:solidFill>
                <a:schemeClr val="hlink"/>
              </a:solidFill>
              <a:effectLst>
                <a:outerShdw blurRad="38100" dist="38100" dir="2700000" algn="tl">
                  <a:srgbClr val="C0C0C0"/>
                </a:outerShdw>
              </a:effectLst>
            </a:endParaRPr>
          </a:p>
        </p:txBody>
      </p:sp>
      <p:graphicFrame>
        <p:nvGraphicFramePr>
          <p:cNvPr id="35843" name="Object 3"/>
          <p:cNvGraphicFramePr>
            <a:graphicFrameLocks/>
          </p:cNvGraphicFramePr>
          <p:nvPr/>
        </p:nvGraphicFramePr>
        <p:xfrm>
          <a:off x="1460500" y="1460500"/>
          <a:ext cx="4521200" cy="673100"/>
        </p:xfrm>
        <a:graphic>
          <a:graphicData uri="http://schemas.openxmlformats.org/presentationml/2006/ole">
            <mc:AlternateContent xmlns:mc="http://schemas.openxmlformats.org/markup-compatibility/2006">
              <mc:Choice xmlns:v="urn:schemas-microsoft-com:vml" Requires="v">
                <p:oleObj spid="_x0000_s88073" name="MathType Equation" r:id="rId3" imgW="4533900" imgH="685800" progId="Equation">
                  <p:embed/>
                </p:oleObj>
              </mc:Choice>
              <mc:Fallback>
                <p:oleObj name="MathType Equation" r:id="rId3" imgW="4533900" imgH="685800" progId="Equation">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460500"/>
                        <a:ext cx="4521200" cy="67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p:cNvGraphicFramePr>
          <p:nvPr/>
        </p:nvGraphicFramePr>
        <p:xfrm>
          <a:off x="1447800" y="5029200"/>
          <a:ext cx="3225800" cy="736600"/>
        </p:xfrm>
        <a:graphic>
          <a:graphicData uri="http://schemas.openxmlformats.org/presentationml/2006/ole">
            <mc:AlternateContent xmlns:mc="http://schemas.openxmlformats.org/markup-compatibility/2006">
              <mc:Choice xmlns:v="urn:schemas-microsoft-com:vml" Requires="v">
                <p:oleObj spid="_x0000_s88074" name="MathType Equation" r:id="rId5" imgW="3238500" imgH="749300" progId="Equation">
                  <p:embed/>
                </p:oleObj>
              </mc:Choice>
              <mc:Fallback>
                <p:oleObj name="MathType Equation" r:id="rId5" imgW="3238500" imgH="749300" progId="Equation">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029200"/>
                        <a:ext cx="3225800"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6"/>
          <p:cNvSpPr txBox="1">
            <a:spLocks noChangeArrowheads="1"/>
          </p:cNvSpPr>
          <p:nvPr/>
        </p:nvSpPr>
        <p:spPr bwMode="auto">
          <a:xfrm>
            <a:off x="1252538" y="2895600"/>
            <a:ext cx="60610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0">
                <a:effectLst>
                  <a:outerShdw blurRad="38100" dist="38100" dir="2700000" algn="tl">
                    <a:srgbClr val="FFFFFF"/>
                  </a:outerShdw>
                </a:effectLst>
                <a:latin typeface="Times" charset="0"/>
              </a:rPr>
              <a:t>(9.36 cm)(7.23 cm)(0.095 cm) = 6.4 cm</a:t>
            </a:r>
            <a:r>
              <a:rPr lang="en-US" sz="2800" i="0" baseline="30000">
                <a:effectLst>
                  <a:outerShdw blurRad="38100" dist="38100" dir="2700000" algn="tl">
                    <a:srgbClr val="FFFFFF"/>
                  </a:outerShdw>
                </a:effectLst>
                <a:latin typeface="Times" charset="0"/>
              </a:rPr>
              <a:t>3</a:t>
            </a:r>
          </a:p>
        </p:txBody>
      </p:sp>
      <p:sp>
        <p:nvSpPr>
          <p:cNvPr id="35847" name="Text Box 7"/>
          <p:cNvSpPr txBox="1">
            <a:spLocks noChangeArrowheads="1"/>
          </p:cNvSpPr>
          <p:nvPr/>
        </p:nvSpPr>
        <p:spPr bwMode="auto">
          <a:xfrm>
            <a:off x="1371600" y="3505200"/>
            <a:ext cx="5983288" cy="457200"/>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i="0">
                <a:effectLst>
                  <a:outerShdw blurRad="38100" dist="38100" dir="2700000" algn="tl">
                    <a:srgbClr val="FFFFFF"/>
                  </a:outerShdw>
                </a:effectLst>
                <a:latin typeface="Times" charset="0"/>
              </a:rPr>
              <a:t>Note only 2 significant figures in the answer!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5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dissolve">
                                      <p:cBhvr>
                                        <p:cTn id="17" dur="500"/>
                                        <p:tgtEl>
                                          <p:spTgt spid="35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dissolve">
                                      <p:cBhvr>
                                        <p:cTn id="2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P spid="35847"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228600"/>
            <a:ext cx="82296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endParaRPr lang="en-US" sz="2000" smtClean="0">
              <a:solidFill>
                <a:srgbClr val="FF6600"/>
              </a:solidFill>
              <a:effectLst>
                <a:outerShdw blurRad="38100" dist="38100" dir="2700000" algn="tl">
                  <a:srgbClr val="000000"/>
                </a:outerShdw>
              </a:effectLst>
              <a:latin typeface="Comic Sans MS" pitchFamily="66" charset="0"/>
            </a:endParaRPr>
          </a:p>
        </p:txBody>
      </p:sp>
      <p:sp>
        <p:nvSpPr>
          <p:cNvPr id="224259" name="Rectangle 3"/>
          <p:cNvSpPr>
            <a:spLocks noGrp="1" noChangeArrowheads="1"/>
          </p:cNvSpPr>
          <p:nvPr>
            <p:ph type="body" idx="1"/>
          </p:nvPr>
        </p:nvSpPr>
        <p:spPr>
          <a:xfrm>
            <a:off x="304800" y="1828800"/>
            <a:ext cx="8382000" cy="4343400"/>
          </a:xfrm>
        </p:spPr>
        <p:txBody>
          <a:bodyPr/>
          <a:lstStyle/>
          <a:p>
            <a:pPr>
              <a:buFontTx/>
              <a:buNone/>
              <a:defRPr/>
            </a:pPr>
            <a:r>
              <a:rPr lang="en-US" sz="3200" smtClean="0">
                <a:solidFill>
                  <a:srgbClr val="FFFFFF"/>
                </a:solidFill>
                <a:effectLst>
                  <a:outerShdw blurRad="38100" dist="38100" dir="2700000" algn="tl">
                    <a:srgbClr val="000000"/>
                  </a:outerShdw>
                </a:effectLst>
              </a:rPr>
              <a:t>	If blood has a density of 1.05 g/mL, how many liters of blood are donated if 575 g of blood are given?</a:t>
            </a:r>
            <a:r>
              <a:rPr lang="en-US" sz="3200" baseline="30000" smtClean="0">
                <a:solidFill>
                  <a:srgbClr val="FFFFFF"/>
                </a:solidFill>
                <a:effectLst>
                  <a:outerShdw blurRad="38100" dist="38100" dir="2700000" algn="tl">
                    <a:srgbClr val="000000"/>
                  </a:outerShdw>
                </a:effectLst>
              </a:rPr>
              <a:t/>
            </a:r>
            <a:br>
              <a:rPr lang="en-US" sz="3200" baseline="30000" smtClean="0">
                <a:solidFill>
                  <a:srgbClr val="FFFFFF"/>
                </a:solidFill>
                <a:effectLst>
                  <a:outerShdw blurRad="38100" dist="38100" dir="2700000" algn="tl">
                    <a:srgbClr val="000000"/>
                  </a:outerShdw>
                </a:effectLst>
              </a:rPr>
            </a:br>
            <a:endParaRPr lang="en-US" sz="3200" baseline="30000" smtClean="0">
              <a:solidFill>
                <a:srgbClr val="FFFFFF"/>
              </a:solidFill>
              <a:effectLst>
                <a:outerShdw blurRad="38100" dist="38100" dir="2700000" algn="tl">
                  <a:srgbClr val="000000"/>
                </a:outerShdw>
              </a:effectLst>
            </a:endParaRPr>
          </a:p>
          <a:p>
            <a:pPr>
              <a:buFontTx/>
              <a:buNone/>
              <a:defRPr/>
            </a:pPr>
            <a:r>
              <a:rPr lang="en-US" sz="3200" baseline="300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1) 	0.548 L</a:t>
            </a:r>
          </a:p>
          <a:p>
            <a:pPr>
              <a:buFontTx/>
              <a:buNone/>
              <a:defRPr/>
            </a:pPr>
            <a:r>
              <a:rPr lang="en-US" sz="3200" baseline="30000" smtClean="0">
                <a:effectLst>
                  <a:outerShdw blurRad="38100" dist="38100" dir="2700000" algn="tl">
                    <a:srgbClr val="FFFFFF"/>
                  </a:outerShdw>
                </a:effectLst>
              </a:rPr>
              <a:t>	</a:t>
            </a:r>
            <a:r>
              <a:rPr lang="en-US" sz="3200" smtClean="0">
                <a:solidFill>
                  <a:schemeClr val="accent1"/>
                </a:solidFill>
                <a:effectLst>
                  <a:outerShdw blurRad="38100" dist="38100" dir="2700000" algn="tl">
                    <a:srgbClr val="000000"/>
                  </a:outerShdw>
                </a:effectLst>
              </a:rPr>
              <a:t>2) 	1.25 L</a:t>
            </a:r>
            <a:endParaRPr lang="en-US" sz="3200" baseline="30000" smtClean="0">
              <a:effectLst>
                <a:outerShdw blurRad="38100" dist="38100" dir="2700000" algn="tl">
                  <a:srgbClr val="FFFFFF"/>
                </a:outerShdw>
              </a:effectLst>
            </a:endParaRPr>
          </a:p>
          <a:p>
            <a:pPr>
              <a:buFontTx/>
              <a:buNone/>
              <a:defRPr/>
            </a:pPr>
            <a:r>
              <a:rPr lang="en-US" sz="3200" smtClean="0">
                <a:solidFill>
                  <a:schemeClr val="accent1"/>
                </a:solidFill>
                <a:effectLst>
                  <a:outerShdw blurRad="38100" dist="38100" dir="2700000" algn="tl">
                    <a:srgbClr val="000000"/>
                  </a:outerShdw>
                </a:effectLst>
              </a:rPr>
              <a:t>	3) 	1.83 L</a:t>
            </a:r>
          </a:p>
        </p:txBody>
      </p:sp>
      <p:graphicFrame>
        <p:nvGraphicFramePr>
          <p:cNvPr id="89092" name="Object 4"/>
          <p:cNvGraphicFramePr>
            <a:graphicFrameLocks noChangeAspect="1"/>
          </p:cNvGraphicFramePr>
          <p:nvPr/>
        </p:nvGraphicFramePr>
        <p:xfrm>
          <a:off x="4800600" y="3392488"/>
          <a:ext cx="2895600" cy="2743200"/>
        </p:xfrm>
        <a:graphic>
          <a:graphicData uri="http://schemas.openxmlformats.org/presentationml/2006/ole">
            <mc:AlternateContent xmlns:mc="http://schemas.openxmlformats.org/markup-compatibility/2006">
              <mc:Choice xmlns:v="urn:schemas-microsoft-com:vml" Requires="v">
                <p:oleObj spid="_x0000_s89094" name="Clip" r:id="rId3" imgW="1146658" imgH="1087222" progId="MS_ClipArt_Gallery.2">
                  <p:embed/>
                </p:oleObj>
              </mc:Choice>
              <mc:Fallback>
                <p:oleObj name="Clip" r:id="rId3" imgW="1146658" imgH="1087222"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92488"/>
                        <a:ext cx="2895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228600"/>
            <a:ext cx="8229600" cy="1143000"/>
          </a:xfrm>
          <a:ln w="38100">
            <a:solidFill>
              <a:schemeClr val="hlink"/>
            </a:solidFill>
            <a:miter lim="800000"/>
            <a:headEnd/>
            <a:tailEnd/>
          </a:ln>
        </p:spPr>
        <p:txBody>
          <a:bodyPr/>
          <a:lstStyle/>
          <a:p>
            <a:pPr>
              <a:defRPr/>
            </a:pPr>
            <a:r>
              <a:rPr lang="en-US" sz="3200" smtClean="0">
                <a:solidFill>
                  <a:srgbClr val="FF6600"/>
                </a:solidFill>
                <a:effectLst>
                  <a:outerShdw blurRad="38100" dist="38100" dir="2700000" algn="tl">
                    <a:srgbClr val="000000"/>
                  </a:outerShdw>
                </a:effectLst>
                <a:latin typeface="Comic Sans MS" pitchFamily="66" charset="0"/>
              </a:rPr>
              <a:t>Learning Check</a:t>
            </a:r>
            <a:endParaRPr lang="en-US" sz="2000" smtClean="0">
              <a:solidFill>
                <a:srgbClr val="FF6600"/>
              </a:solidFill>
              <a:effectLst>
                <a:outerShdw blurRad="38100" dist="38100" dir="2700000" algn="tl">
                  <a:srgbClr val="000000"/>
                </a:outerShdw>
              </a:effectLst>
              <a:latin typeface="Comic Sans MS" pitchFamily="66" charset="0"/>
            </a:endParaRPr>
          </a:p>
        </p:txBody>
      </p:sp>
      <p:sp>
        <p:nvSpPr>
          <p:cNvPr id="224259" name="Rectangle 3"/>
          <p:cNvSpPr>
            <a:spLocks noGrp="1" noChangeArrowheads="1"/>
          </p:cNvSpPr>
          <p:nvPr>
            <p:ph type="body" idx="1"/>
          </p:nvPr>
        </p:nvSpPr>
        <p:spPr>
          <a:xfrm>
            <a:off x="304800" y="1828800"/>
            <a:ext cx="8382000" cy="4343400"/>
          </a:xfrm>
        </p:spPr>
        <p:txBody>
          <a:bodyPr/>
          <a:lstStyle/>
          <a:p>
            <a:pPr>
              <a:buFontTx/>
              <a:buNone/>
              <a:defRPr/>
            </a:pPr>
            <a:r>
              <a:rPr lang="en-US" sz="3200" dirty="0" smtClean="0">
                <a:solidFill>
                  <a:srgbClr val="FFFFFF"/>
                </a:solidFill>
                <a:effectLst>
                  <a:outerShdw blurRad="38100" dist="38100" dir="2700000" algn="tl">
                    <a:srgbClr val="000000"/>
                  </a:outerShdw>
                </a:effectLst>
              </a:rPr>
              <a:t>	If blood has a density of 1.05 g/mL, how many liters of blood are donated if 575 g of blood are given?</a:t>
            </a:r>
            <a:r>
              <a:rPr lang="en-US" sz="3200" baseline="30000" dirty="0" smtClean="0">
                <a:solidFill>
                  <a:srgbClr val="FFFFFF"/>
                </a:solidFill>
                <a:effectLst>
                  <a:outerShdw blurRad="38100" dist="38100" dir="2700000" algn="tl">
                    <a:srgbClr val="000000"/>
                  </a:outerShdw>
                </a:effectLst>
              </a:rPr>
              <a:t/>
            </a:r>
            <a:br>
              <a:rPr lang="en-US" sz="3200" baseline="30000" dirty="0" smtClean="0">
                <a:solidFill>
                  <a:srgbClr val="FFFFFF"/>
                </a:solidFill>
                <a:effectLst>
                  <a:outerShdw blurRad="38100" dist="38100" dir="2700000" algn="tl">
                    <a:srgbClr val="000000"/>
                  </a:outerShdw>
                </a:effectLst>
              </a:rPr>
            </a:br>
            <a:endParaRPr lang="en-US" sz="3200" baseline="30000" dirty="0" smtClean="0">
              <a:solidFill>
                <a:srgbClr val="FFFFFF"/>
              </a:solidFill>
              <a:effectLst>
                <a:outerShdw blurRad="38100" dist="38100" dir="2700000" algn="tl">
                  <a:srgbClr val="000000"/>
                </a:outerShdw>
              </a:effectLst>
            </a:endParaRPr>
          </a:p>
          <a:p>
            <a:pPr>
              <a:buFontTx/>
              <a:buNone/>
              <a:defRPr/>
            </a:pPr>
            <a:r>
              <a:rPr lang="en-US" sz="3200" baseline="30000" dirty="0" smtClean="0">
                <a:effectLst>
                  <a:outerShdw blurRad="38100" dist="38100" dir="2700000" algn="tl">
                    <a:srgbClr val="FFFFFF"/>
                  </a:outerShdw>
                </a:effectLst>
              </a:rPr>
              <a:t>	</a:t>
            </a:r>
            <a:r>
              <a:rPr lang="en-US" sz="3200" dirty="0" smtClean="0">
                <a:solidFill>
                  <a:srgbClr val="FFFF00"/>
                </a:solidFill>
                <a:effectLst>
                  <a:outerShdw blurRad="38100" dist="38100" dir="2700000" algn="tl">
                    <a:srgbClr val="000000"/>
                  </a:outerShdw>
                </a:effectLst>
              </a:rPr>
              <a:t>1) 	0.548 L</a:t>
            </a:r>
          </a:p>
          <a:p>
            <a:pPr>
              <a:buFontTx/>
              <a:buNone/>
              <a:defRPr/>
            </a:pPr>
            <a:r>
              <a:rPr lang="en-US" sz="3200" baseline="30000" dirty="0" smtClean="0">
                <a:effectLst>
                  <a:outerShdw blurRad="38100" dist="38100" dir="2700000" algn="tl">
                    <a:srgbClr val="FFFFFF"/>
                  </a:outerShdw>
                </a:effectLst>
              </a:rPr>
              <a:t>	</a:t>
            </a:r>
            <a:r>
              <a:rPr lang="en-US" sz="3200" dirty="0" smtClean="0">
                <a:solidFill>
                  <a:schemeClr val="accent1"/>
                </a:solidFill>
                <a:effectLst>
                  <a:outerShdw blurRad="38100" dist="38100" dir="2700000" algn="tl">
                    <a:srgbClr val="000000"/>
                  </a:outerShdw>
                </a:effectLst>
              </a:rPr>
              <a:t>2) 	1.25 L</a:t>
            </a:r>
            <a:endParaRPr lang="en-US" sz="3200" baseline="30000" dirty="0" smtClean="0">
              <a:effectLst>
                <a:outerShdw blurRad="38100" dist="38100" dir="2700000" algn="tl">
                  <a:srgbClr val="FFFFFF"/>
                </a:outerShdw>
              </a:effectLst>
            </a:endParaRPr>
          </a:p>
          <a:p>
            <a:pPr>
              <a:buFontTx/>
              <a:buNone/>
              <a:defRPr/>
            </a:pPr>
            <a:r>
              <a:rPr lang="en-US" sz="3200" dirty="0" smtClean="0">
                <a:solidFill>
                  <a:schemeClr val="accent1"/>
                </a:solidFill>
                <a:effectLst>
                  <a:outerShdw blurRad="38100" dist="38100" dir="2700000" algn="tl">
                    <a:srgbClr val="000000"/>
                  </a:outerShdw>
                </a:effectLst>
              </a:rPr>
              <a:t>	3) 	1.83 L</a:t>
            </a:r>
          </a:p>
        </p:txBody>
      </p:sp>
      <p:graphicFrame>
        <p:nvGraphicFramePr>
          <p:cNvPr id="90116" name="Object 4"/>
          <p:cNvGraphicFramePr>
            <a:graphicFrameLocks noChangeAspect="1"/>
          </p:cNvGraphicFramePr>
          <p:nvPr/>
        </p:nvGraphicFramePr>
        <p:xfrm>
          <a:off x="4800600" y="3392488"/>
          <a:ext cx="2895600" cy="2743200"/>
        </p:xfrm>
        <a:graphic>
          <a:graphicData uri="http://schemas.openxmlformats.org/presentationml/2006/ole">
            <mc:AlternateContent xmlns:mc="http://schemas.openxmlformats.org/markup-compatibility/2006">
              <mc:Choice xmlns:v="urn:schemas-microsoft-com:vml" Requires="v">
                <p:oleObj spid="_x0000_s90118" name="Clip" r:id="rId3" imgW="1146658" imgH="1087222" progId="MS_ClipArt_Gallery.2">
                  <p:embed/>
                </p:oleObj>
              </mc:Choice>
              <mc:Fallback>
                <p:oleObj name="Clip" r:id="rId3" imgW="1146658" imgH="1087222"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92488"/>
                        <a:ext cx="2895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90600" y="0"/>
            <a:ext cx="7162800" cy="1143000"/>
          </a:xfrm>
        </p:spPr>
        <p:txBody>
          <a:bodyPr/>
          <a:lstStyle/>
          <a:p>
            <a:pPr>
              <a:defRPr/>
            </a:pPr>
            <a:r>
              <a:rPr lang="en-US" smtClean="0">
                <a:solidFill>
                  <a:srgbClr val="FF6600"/>
                </a:solidFill>
                <a:effectLst>
                  <a:outerShdw blurRad="38100" dist="38100" dir="2700000" algn="tl">
                    <a:srgbClr val="000000"/>
                  </a:outerShdw>
                </a:effectLst>
                <a:latin typeface="Comic Sans MS" pitchFamily="66" charset="0"/>
              </a:rPr>
              <a:t>Scientific Method</a:t>
            </a:r>
          </a:p>
        </p:txBody>
      </p:sp>
      <p:sp>
        <p:nvSpPr>
          <p:cNvPr id="157699" name="Rectangle 3"/>
          <p:cNvSpPr>
            <a:spLocks noGrp="1" noChangeArrowheads="1"/>
          </p:cNvSpPr>
          <p:nvPr>
            <p:ph type="body" idx="1"/>
          </p:nvPr>
        </p:nvSpPr>
        <p:spPr>
          <a:xfrm>
            <a:off x="990600" y="1143000"/>
            <a:ext cx="7162800" cy="4114800"/>
          </a:xfrm>
        </p:spPr>
        <p:txBody>
          <a:bodyPr/>
          <a:lstStyle/>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State the problem clearly.</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Gather information.</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Form a hypothesis.</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Test the hypothesis.</a:t>
            </a:r>
          </a:p>
          <a:p>
            <a:pPr marL="457200" indent="-457200">
              <a:lnSpc>
                <a:spcPct val="80000"/>
              </a:lnSpc>
              <a:buFontTx/>
              <a:buAutoNum type="arabicPeriod"/>
              <a:defRPr/>
            </a:pPr>
            <a:r>
              <a:rPr lang="en-US" sz="2800" dirty="0" smtClean="0">
                <a:solidFill>
                  <a:srgbClr val="F8F8F8"/>
                </a:solidFill>
                <a:effectLst>
                  <a:outerShdw blurRad="38100" dist="38100" dir="2700000" algn="tl">
                    <a:srgbClr val="000000"/>
                  </a:outerShdw>
                </a:effectLst>
              </a:rPr>
              <a:t>Evaluate the data to form a conclusion.</a:t>
            </a:r>
          </a:p>
          <a:p>
            <a:pPr marL="800100" lvl="1" indent="-342900">
              <a:lnSpc>
                <a:spcPct val="80000"/>
              </a:lnSpc>
              <a:buFontTx/>
              <a:buNone/>
              <a:defRPr/>
            </a:pPr>
            <a:r>
              <a:rPr lang="en-US" sz="2000" dirty="0" smtClean="0">
                <a:solidFill>
                  <a:srgbClr val="F8F8F8"/>
                </a:solidFill>
                <a:effectLst>
                  <a:outerShdw blurRad="38100" dist="38100" dir="2700000" algn="tl">
                    <a:srgbClr val="000000"/>
                  </a:outerShdw>
                </a:effectLst>
              </a:rPr>
              <a:t>	  </a:t>
            </a:r>
            <a:r>
              <a:rPr lang="en-US" sz="2400" dirty="0" smtClean="0">
                <a:solidFill>
                  <a:srgbClr val="F8F8F8"/>
                </a:solidFill>
                <a:effectLst>
                  <a:outerShdw blurRad="38100" dist="38100" dir="2700000" algn="tl">
                    <a:srgbClr val="000000"/>
                  </a:outerShdw>
                </a:effectLst>
              </a:rPr>
              <a:t>If the conclusion is valid, then it becomes a </a:t>
            </a:r>
            <a:r>
              <a:rPr lang="en-US" sz="2400" dirty="0" smtClean="0">
                <a:solidFill>
                  <a:srgbClr val="FFFF00"/>
                </a:solidFill>
                <a:effectLst>
                  <a:outerShdw blurRad="38100" dist="38100" dir="2700000" algn="tl">
                    <a:srgbClr val="000000"/>
                  </a:outerShdw>
                </a:effectLst>
              </a:rPr>
              <a:t>theory</a:t>
            </a:r>
            <a:r>
              <a:rPr lang="en-US" sz="2400" dirty="0" smtClean="0">
                <a:solidFill>
                  <a:srgbClr val="F8F8F8"/>
                </a:solidFill>
                <a:effectLst>
                  <a:outerShdw blurRad="38100" dist="38100" dir="2700000" algn="tl">
                    <a:srgbClr val="000000"/>
                  </a:outerShdw>
                </a:effectLst>
              </a:rPr>
              <a:t>.  If the theory is found to be true over along period of time (usually 20+ years) with no counter examples, it may be considered a </a:t>
            </a:r>
            <a:r>
              <a:rPr lang="en-US" sz="2400" dirty="0" smtClean="0">
                <a:solidFill>
                  <a:srgbClr val="FFFF00"/>
                </a:solidFill>
                <a:effectLst>
                  <a:outerShdw blurRad="38100" dist="38100" dir="2700000" algn="tl">
                    <a:srgbClr val="000000"/>
                  </a:outerShdw>
                </a:effectLst>
              </a:rPr>
              <a:t>law</a:t>
            </a:r>
            <a:r>
              <a:rPr lang="en-US" sz="2400" dirty="0" smtClean="0">
                <a:solidFill>
                  <a:srgbClr val="F8F8F8"/>
                </a:solidFill>
                <a:effectLst>
                  <a:outerShdw blurRad="38100" dist="38100" dir="2700000" algn="tl">
                    <a:srgbClr val="000000"/>
                  </a:outerShdw>
                </a:effectLst>
              </a:rPr>
              <a:t>.</a:t>
            </a:r>
          </a:p>
          <a:p>
            <a:pPr marL="457200" indent="-457200">
              <a:lnSpc>
                <a:spcPct val="80000"/>
              </a:lnSpc>
              <a:buFontTx/>
              <a:buNone/>
              <a:defRPr/>
            </a:pPr>
            <a:r>
              <a:rPr lang="en-US" sz="2800" dirty="0" smtClean="0">
                <a:solidFill>
                  <a:srgbClr val="F8F8F8"/>
                </a:solidFill>
                <a:effectLst>
                  <a:outerShdw blurRad="38100" dist="38100" dir="2700000" algn="tl">
                    <a:srgbClr val="000000"/>
                  </a:outerShdw>
                </a:effectLst>
              </a:rPr>
              <a:t>6.  Share the results.</a:t>
            </a:r>
            <a:r>
              <a:rPr lang="en-US" sz="2800" dirty="0"/>
              <a:t> </a:t>
            </a:r>
            <a:endParaRPr lang="en-US" sz="2800" dirty="0" smtClean="0">
              <a:solidFill>
                <a:srgbClr val="F8F8F8"/>
              </a:solidFill>
              <a:effectLst>
                <a:outerShdw blurRad="38100" dist="38100" dir="2700000" algn="tl">
                  <a:srgbClr val="00000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800" smtClean="0">
                <a:solidFill>
                  <a:srgbClr val="FF9933"/>
                </a:solidFill>
                <a:latin typeface="Comic Sans MS" panose="030F0702030302020204" pitchFamily="66" charset="0"/>
              </a:rPr>
              <a:t>1. Organic Chemistry</a:t>
            </a:r>
          </a:p>
        </p:txBody>
      </p:sp>
      <p:sp>
        <p:nvSpPr>
          <p:cNvPr id="79875" name="Rectangle 3"/>
          <p:cNvSpPr>
            <a:spLocks noGrp="1" noChangeArrowheads="1"/>
          </p:cNvSpPr>
          <p:nvPr>
            <p:ph type="body" idx="1"/>
          </p:nvPr>
        </p:nvSpPr>
        <p:spPr>
          <a:xfrm>
            <a:off x="228600" y="1981200"/>
            <a:ext cx="5257800" cy="4495800"/>
          </a:xfrm>
        </p:spPr>
        <p:txBody>
          <a:bodyPr/>
          <a:lstStyle/>
          <a:p>
            <a:pPr>
              <a:defRPr/>
            </a:pPr>
            <a:r>
              <a:rPr lang="en-US" sz="2800" smtClean="0">
                <a:solidFill>
                  <a:srgbClr val="99FF99"/>
                </a:solidFill>
                <a:effectLst>
                  <a:outerShdw blurRad="38100" dist="38100" dir="2700000" algn="tl">
                    <a:srgbClr val="000000"/>
                  </a:outerShdw>
                </a:effectLst>
              </a:rPr>
              <a:t>Organic is the study of matter that contains carbon</a:t>
            </a:r>
          </a:p>
          <a:p>
            <a:pPr>
              <a:defRPr/>
            </a:pPr>
            <a:r>
              <a:rPr lang="en-US" sz="2800" smtClean="0">
                <a:solidFill>
                  <a:srgbClr val="99FF99"/>
                </a:solidFill>
                <a:effectLst>
                  <a:outerShdw blurRad="38100" dist="38100" dir="2700000" algn="tl">
                    <a:srgbClr val="000000"/>
                  </a:outerShdw>
                </a:effectLst>
              </a:rPr>
              <a:t>Organic chemists study the structure, function, synthesis, and identity of carbon compounds</a:t>
            </a:r>
          </a:p>
          <a:p>
            <a:pPr>
              <a:defRPr/>
            </a:pPr>
            <a:r>
              <a:rPr lang="en-US" sz="2800" smtClean="0">
                <a:solidFill>
                  <a:srgbClr val="99FF99"/>
                </a:solidFill>
                <a:effectLst>
                  <a:outerShdw blurRad="38100" dist="38100" dir="2700000" algn="tl">
                    <a:srgbClr val="000000"/>
                  </a:outerShdw>
                </a:effectLst>
              </a:rPr>
              <a:t>Useful in petroleum industry, pharmaceuticals, polymers</a:t>
            </a:r>
          </a:p>
        </p:txBody>
      </p:sp>
      <p:pic>
        <p:nvPicPr>
          <p:cNvPr id="16388" name="Picture 4" descr="organic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268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04800"/>
            <a:ext cx="7162800" cy="1143000"/>
          </a:xfrm>
        </p:spPr>
        <p:txBody>
          <a:bodyPr/>
          <a:lstStyle/>
          <a:p>
            <a:r>
              <a:rPr lang="en-US" altLang="en-US" sz="4800" smtClean="0">
                <a:solidFill>
                  <a:srgbClr val="FF9933"/>
                </a:solidFill>
                <a:latin typeface="Comic Sans MS" panose="030F0702030302020204" pitchFamily="66" charset="0"/>
              </a:rPr>
              <a:t>2. Inorganic Chemistry</a:t>
            </a:r>
          </a:p>
        </p:txBody>
      </p:sp>
      <p:sp>
        <p:nvSpPr>
          <p:cNvPr id="80899" name="Rectangle 3"/>
          <p:cNvSpPr>
            <a:spLocks noGrp="1" noChangeArrowheads="1"/>
          </p:cNvSpPr>
          <p:nvPr>
            <p:ph type="body" idx="1"/>
          </p:nvPr>
        </p:nvSpPr>
        <p:spPr>
          <a:xfrm>
            <a:off x="228600" y="1676400"/>
            <a:ext cx="3962400" cy="4800600"/>
          </a:xfrm>
        </p:spPr>
        <p:txBody>
          <a:bodyPr/>
          <a:lstStyle/>
          <a:p>
            <a:pPr>
              <a:defRPr/>
            </a:pPr>
            <a:r>
              <a:rPr lang="en-US" sz="2800" smtClean="0">
                <a:solidFill>
                  <a:srgbClr val="99FF99"/>
                </a:solidFill>
                <a:effectLst>
                  <a:outerShdw blurRad="38100" dist="38100" dir="2700000" algn="tl">
                    <a:srgbClr val="000000"/>
                  </a:outerShdw>
                </a:effectLst>
              </a:rPr>
              <a:t>Inorganic is the study of matter that does NOT contain carbon</a:t>
            </a:r>
          </a:p>
          <a:p>
            <a:pPr>
              <a:defRPr/>
            </a:pPr>
            <a:r>
              <a:rPr lang="en-US" sz="2800" smtClean="0">
                <a:solidFill>
                  <a:srgbClr val="99FF99"/>
                </a:solidFill>
                <a:effectLst>
                  <a:outerShdw blurRad="38100" dist="38100" dir="2700000" algn="tl">
                    <a:srgbClr val="000000"/>
                  </a:outerShdw>
                </a:effectLst>
              </a:rPr>
              <a:t>Inorganic chemists study the structure, function, synthesis, and identity of non-carbon compounds</a:t>
            </a:r>
          </a:p>
          <a:p>
            <a:pPr>
              <a:defRPr/>
            </a:pPr>
            <a:r>
              <a:rPr lang="en-US" sz="2800" smtClean="0">
                <a:solidFill>
                  <a:srgbClr val="99FF99"/>
                </a:solidFill>
                <a:effectLst>
                  <a:outerShdw blurRad="38100" dist="38100" dir="2700000" algn="tl">
                    <a:srgbClr val="000000"/>
                  </a:outerShdw>
                </a:effectLst>
              </a:rPr>
              <a:t>Polymers, Metallurgy</a:t>
            </a:r>
          </a:p>
        </p:txBody>
      </p:sp>
      <p:pic>
        <p:nvPicPr>
          <p:cNvPr id="18436" name="Picture 4" descr="inorg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04800"/>
            <a:ext cx="7162800" cy="1143000"/>
          </a:xfrm>
        </p:spPr>
        <p:txBody>
          <a:bodyPr/>
          <a:lstStyle/>
          <a:p>
            <a:r>
              <a:rPr lang="en-US" altLang="en-US" sz="4800" smtClean="0">
                <a:solidFill>
                  <a:srgbClr val="FF9933"/>
                </a:solidFill>
                <a:latin typeface="Comic Sans MS" panose="030F0702030302020204" pitchFamily="66" charset="0"/>
              </a:rPr>
              <a:t>3. Biochemistry</a:t>
            </a:r>
          </a:p>
        </p:txBody>
      </p:sp>
      <p:sp>
        <p:nvSpPr>
          <p:cNvPr id="81923" name="Rectangle 3"/>
          <p:cNvSpPr>
            <a:spLocks noGrp="1" noChangeArrowheads="1"/>
          </p:cNvSpPr>
          <p:nvPr>
            <p:ph type="body" idx="1"/>
          </p:nvPr>
        </p:nvSpPr>
        <p:spPr>
          <a:xfrm>
            <a:off x="228600" y="1676400"/>
            <a:ext cx="3886200" cy="4800600"/>
          </a:xfrm>
        </p:spPr>
        <p:txBody>
          <a:bodyPr/>
          <a:lstStyle/>
          <a:p>
            <a:pPr>
              <a:defRPr/>
            </a:pPr>
            <a:r>
              <a:rPr lang="en-US" sz="3200" smtClean="0">
                <a:solidFill>
                  <a:srgbClr val="99FF99"/>
                </a:solidFill>
                <a:effectLst>
                  <a:outerShdw blurRad="38100" dist="38100" dir="2700000" algn="tl">
                    <a:srgbClr val="000000"/>
                  </a:outerShdw>
                </a:effectLst>
              </a:rPr>
              <a:t>Biochemistry is the study of chemistry in living things</a:t>
            </a:r>
          </a:p>
          <a:p>
            <a:pPr>
              <a:defRPr/>
            </a:pPr>
            <a:r>
              <a:rPr lang="en-US" sz="3200" smtClean="0">
                <a:solidFill>
                  <a:srgbClr val="99FF99"/>
                </a:solidFill>
                <a:effectLst>
                  <a:outerShdw blurRad="38100" dist="38100" dir="2700000" algn="tl">
                    <a:srgbClr val="000000"/>
                  </a:outerShdw>
                </a:effectLst>
              </a:rPr>
              <a:t>Cross between biology and chemistry</a:t>
            </a:r>
          </a:p>
          <a:p>
            <a:pPr>
              <a:defRPr/>
            </a:pPr>
            <a:r>
              <a:rPr lang="en-US" sz="3200" smtClean="0">
                <a:solidFill>
                  <a:srgbClr val="99FF99"/>
                </a:solidFill>
                <a:effectLst>
                  <a:outerShdw blurRad="38100" dist="38100" dir="2700000" algn="tl">
                    <a:srgbClr val="000000"/>
                  </a:outerShdw>
                </a:effectLst>
              </a:rPr>
              <a:t>Pharmaceuticals and genetics</a:t>
            </a:r>
          </a:p>
        </p:txBody>
      </p:sp>
      <p:pic>
        <p:nvPicPr>
          <p:cNvPr id="20484" name="Picture 5" descr="biochem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953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4725</TotalTime>
  <Pages>32</Pages>
  <Words>3079</Words>
  <Application>Microsoft Office PowerPoint</Application>
  <PresentationFormat>Letter Paper (8.5x11 in)</PresentationFormat>
  <Paragraphs>443</Paragraphs>
  <Slides>69</Slides>
  <Notes>17</Notes>
  <HiddenSlides>0</HiddenSlides>
  <MMClips>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81" baseType="lpstr">
      <vt:lpstr>Arial</vt:lpstr>
      <vt:lpstr>Comic Sans MS</vt:lpstr>
      <vt:lpstr>Helvetica</vt:lpstr>
      <vt:lpstr>Impact</vt:lpstr>
      <vt:lpstr>Palatino</vt:lpstr>
      <vt:lpstr>Symbol</vt:lpstr>
      <vt:lpstr>Times</vt:lpstr>
      <vt:lpstr>Wingdings</vt:lpstr>
      <vt:lpstr>Microsoft Office 98</vt:lpstr>
      <vt:lpstr>Microsoft ClipArt Gallery</vt:lpstr>
      <vt:lpstr>Clip</vt:lpstr>
      <vt:lpstr>MathType Equation</vt:lpstr>
      <vt:lpstr>Welcome to the World of  Chemistry</vt:lpstr>
      <vt:lpstr>The Language of Chemistry</vt:lpstr>
      <vt:lpstr>The Language of Chemistry</vt:lpstr>
      <vt:lpstr>The Periodic Table</vt:lpstr>
      <vt:lpstr>Glenn Seaborg (1912-1999)</vt:lpstr>
      <vt:lpstr>Branches of Chemistry</vt:lpstr>
      <vt:lpstr>1. Organic Chemistry</vt:lpstr>
      <vt:lpstr>2. Inorganic Chemistry</vt:lpstr>
      <vt:lpstr>3. Biochemistry</vt:lpstr>
      <vt:lpstr>4. Physical Chemistry</vt:lpstr>
      <vt:lpstr>5. Analytical Chemistry</vt:lpstr>
      <vt:lpstr>Types of Observations and Measurements</vt:lpstr>
      <vt:lpstr>What is Scientific Notation?</vt:lpstr>
      <vt:lpstr>Scientific notation consists of two parts:</vt:lpstr>
      <vt:lpstr>Examples</vt:lpstr>
      <vt:lpstr>Example</vt:lpstr>
      <vt:lpstr>Stating a Measurement</vt:lpstr>
      <vt:lpstr>SI measurement</vt:lpstr>
      <vt:lpstr>PowerPoint Presentation</vt:lpstr>
      <vt:lpstr>Standards of Measurement</vt:lpstr>
      <vt:lpstr>UNITS OF MEASUREMENT</vt:lpstr>
      <vt:lpstr>Mass vs. Weight</vt:lpstr>
      <vt:lpstr>Metric Prefixes</vt:lpstr>
      <vt:lpstr>Metric Prefixes</vt:lpstr>
      <vt:lpstr>Conversion Factors</vt:lpstr>
      <vt:lpstr> How many minutes are in 2.5 hours? </vt:lpstr>
      <vt:lpstr>Steps to Problem Solving</vt:lpstr>
      <vt:lpstr>Sample Problem</vt:lpstr>
      <vt:lpstr>You Try This One!</vt:lpstr>
      <vt:lpstr>PowerPoint Presentation</vt:lpstr>
      <vt:lpstr>Learning Check </vt:lpstr>
      <vt:lpstr>Solution </vt:lpstr>
      <vt:lpstr> Learning Check  </vt:lpstr>
      <vt:lpstr> Solution </vt:lpstr>
      <vt:lpstr>Wait a minute!</vt:lpstr>
      <vt:lpstr>Imperial and Metric Conversions</vt:lpstr>
      <vt:lpstr> Learning Check  </vt:lpstr>
      <vt:lpstr>Solution</vt:lpstr>
      <vt:lpstr>Temperature Scales</vt:lpstr>
      <vt:lpstr>Calculations Using Temperature</vt:lpstr>
      <vt:lpstr>Temperature Scales</vt:lpstr>
      <vt:lpstr>Fahrenheit Formula – Honors Only</vt:lpstr>
      <vt:lpstr>PowerPoint Presentation</vt:lpstr>
      <vt:lpstr>Significant Figures</vt:lpstr>
      <vt:lpstr>PowerPoint Presentation</vt:lpstr>
      <vt:lpstr>Equalities </vt:lpstr>
      <vt:lpstr> Counting Significant Figures </vt:lpstr>
      <vt:lpstr>Leading Zeros</vt:lpstr>
      <vt:lpstr>Sandwiched Zeros</vt:lpstr>
      <vt:lpstr>Trailing Zeros</vt:lpstr>
      <vt:lpstr>Learning Check </vt:lpstr>
      <vt:lpstr>Solution </vt:lpstr>
      <vt:lpstr>Learning Check</vt:lpstr>
      <vt:lpstr>Learning Check</vt:lpstr>
      <vt:lpstr>Significant Numbers in Calculations</vt:lpstr>
      <vt:lpstr>Multiplying and Dividing</vt:lpstr>
      <vt:lpstr>Learning Check </vt:lpstr>
      <vt:lpstr>Learning Check </vt:lpstr>
      <vt:lpstr>Adding and Subtracting</vt:lpstr>
      <vt:lpstr>Learning Check </vt:lpstr>
      <vt:lpstr>Solution </vt:lpstr>
      <vt:lpstr>What is Density???</vt:lpstr>
      <vt:lpstr>DENSITY - an important and useful physical property</vt:lpstr>
      <vt:lpstr>DENSITY</vt:lpstr>
      <vt:lpstr>PowerPoint Presentation</vt:lpstr>
      <vt:lpstr>PowerPoint Presentation</vt:lpstr>
      <vt:lpstr>Learning Check</vt:lpstr>
      <vt:lpstr>Learning Check</vt:lpstr>
      <vt:lpstr>Scientific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Chemistry and Measurement</dc:title>
  <dc:subject>High School Chemistry</dc:subject>
  <dc:creator>Neil Rapp</dc:creator>
  <cp:keywords>measurement, density, introduction</cp:keywords>
  <dc:description/>
  <cp:lastModifiedBy>Rapp, Delbert N</cp:lastModifiedBy>
  <cp:revision>342</cp:revision>
  <cp:lastPrinted>1996-08-29T23:28:45Z</cp:lastPrinted>
  <dcterms:created xsi:type="dcterms:W3CDTF">1996-06-10T12:19:23Z</dcterms:created>
  <dcterms:modified xsi:type="dcterms:W3CDTF">2020-10-12T15:57:54Z</dcterms:modified>
</cp:coreProperties>
</file>