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1" r:id="rId3"/>
    <p:sldId id="258" r:id="rId4"/>
    <p:sldId id="259" r:id="rId5"/>
    <p:sldId id="264" r:id="rId6"/>
    <p:sldId id="265" r:id="rId7"/>
    <p:sldId id="260" r:id="rId8"/>
    <p:sldId id="268" r:id="rId9"/>
    <p:sldId id="279" r:id="rId10"/>
    <p:sldId id="276" r:id="rId11"/>
    <p:sldId id="277" r:id="rId12"/>
    <p:sldId id="278" r:id="rId13"/>
    <p:sldId id="280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00"/>
    <a:srgbClr val="FF6600"/>
    <a:srgbClr val="008000"/>
    <a:srgbClr val="FFFF00"/>
    <a:srgbClr val="FF00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Brief Organic Chemistry for AP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EF2A6B40-3413-4FEC-B23C-C29E813D17A2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575B75-40D5-4CF2-BA62-93E22B50B1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Brief Organic Chemistry for AP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7BEAAA8-D226-4A9E-866B-E95A64AA157B}" type="datetimeFigureOut">
              <a:rPr lang="en-US"/>
              <a:pPr>
                <a:defRPr/>
              </a:pPr>
              <a:t>9/13/2019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FD83F9-E506-417C-A2F5-D17C8000F1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7BBE79-092C-4868-9E67-3CA072FA72A9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6389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Brief Organic Chemistry for AP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85E183-4A1C-47C6-8A84-6E69590864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09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522328-908E-4433-A70A-87774FFB4E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6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295BCB-E539-49C7-8E58-A318CE46FE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459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1B04B-24FF-4BF6-936F-FD33BD594C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050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3555B-2136-424A-9D18-DE8016799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61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37623C-3193-45B0-8AE7-710D3F496C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911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6B5C0-17A0-412C-83C0-EEAA27EEE1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463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1E7FB3-1D34-4CC0-96AE-2753FBAB1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95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1FDD53-0710-4D92-AADB-678C78FC37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23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571CF3-BDAC-447D-A12A-567ADBB367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47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B25D3-F691-44F2-80F9-DA471D376C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9122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39DB58-FB09-426D-BAC7-17D7E81810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05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C0F6F7-2048-4544-BDC8-BCD32C238B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9.jpeg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THINK!.WAV" TargetMode="Externa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6096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Brief! </a:t>
            </a:r>
            <a:br>
              <a:rPr lang="en-US" altLang="en-US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Organic Chemistry</a:t>
            </a:r>
            <a:br>
              <a:rPr lang="en-US" altLang="en-US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for AP</a:t>
            </a:r>
          </a:p>
        </p:txBody>
      </p:sp>
      <p:pic>
        <p:nvPicPr>
          <p:cNvPr id="2051" name="Picture 5" descr="cation_al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26860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caffe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352800"/>
            <a:ext cx="3900488" cy="324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Alkenes and Alkynes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6400"/>
            <a:ext cx="8153400" cy="4114800"/>
          </a:xfrm>
        </p:spPr>
        <p:txBody>
          <a:bodyPr/>
          <a:lstStyle/>
          <a:p>
            <a:pPr marL="574675" indent="-574675" algn="just" eaLnBrk="1" hangingPunct="1"/>
            <a:r>
              <a:rPr lang="en-US" altLang="en-US" sz="2800" smtClean="0"/>
              <a:t>Unsaturated</a:t>
            </a:r>
          </a:p>
          <a:p>
            <a:pPr marL="1138238" lvl="1" algn="just" eaLnBrk="1" hangingPunct="1"/>
            <a:r>
              <a:rPr lang="en-US" altLang="en-US" sz="2400" smtClean="0"/>
              <a:t>contain carbon-carbon double and triple bond to which more hydrogen atoms can be added.</a:t>
            </a:r>
          </a:p>
          <a:p>
            <a:pPr marL="574675" indent="-574675" algn="just" eaLnBrk="1" hangingPunct="1"/>
            <a:r>
              <a:rPr lang="en-US" altLang="en-US" sz="2800" smtClean="0"/>
              <a:t>Alkenes: carbon-carbon double bonds</a:t>
            </a:r>
          </a:p>
          <a:p>
            <a:pPr marL="574675" indent="-574675" algn="just" eaLnBrk="1" hangingPunct="1"/>
            <a:r>
              <a:rPr lang="en-US" altLang="en-US" sz="2800" smtClean="0"/>
              <a:t>Alkynes: carbon-carbon triple bonds.</a:t>
            </a: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676400" y="4267200"/>
          <a:ext cx="6248400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Bitmap Image" r:id="rId3" imgW="7609524" imgH="2838846" progId="Paint.Picture">
                  <p:embed/>
                </p:oleObj>
              </mc:Choice>
              <mc:Fallback>
                <p:oleObj name="Bitmap Image" r:id="rId3" imgW="7609524" imgH="2838846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267200"/>
                        <a:ext cx="6248400" cy="233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4000" b="1" smtClean="0"/>
              <a:t>Naming Alkenes and Alkynes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 b="1" smtClean="0"/>
              <a:t>	When the carbon chain has 4 or more C atoms, number the chain  to give the lowest number to the double or triple bond.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600" b="1" smtClean="0">
                <a:solidFill>
                  <a:srgbClr val="FF0000"/>
                </a:solidFill>
              </a:rPr>
              <a:t>    1       2   3    4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altLang="en-US" sz="2600" b="1" smtClean="0"/>
              <a:t>	CH</a:t>
            </a:r>
            <a:r>
              <a:rPr lang="en-US" altLang="en-US" sz="2600" b="1" baseline="-25000" smtClean="0"/>
              <a:t>2</a:t>
            </a:r>
            <a:r>
              <a:rPr lang="en-US" altLang="en-US" sz="2600" b="1" smtClean="0"/>
              <a:t>=CHCH</a:t>
            </a:r>
            <a:r>
              <a:rPr lang="en-US" altLang="en-US" sz="2600" b="1" baseline="-25000" smtClean="0"/>
              <a:t>2</a:t>
            </a:r>
            <a:r>
              <a:rPr lang="en-US" altLang="en-US" sz="2600" b="1" smtClean="0"/>
              <a:t>CH</a:t>
            </a:r>
            <a:r>
              <a:rPr lang="en-US" altLang="en-US" sz="2600" b="1" baseline="-25000" smtClean="0"/>
              <a:t>3</a:t>
            </a:r>
            <a:r>
              <a:rPr lang="en-US" altLang="en-US" sz="2600" b="1" smtClean="0"/>
              <a:t>	1-butene	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altLang="en-US" sz="2600" b="1" smtClean="0"/>
              <a:t>    CH</a:t>
            </a:r>
            <a:r>
              <a:rPr lang="en-US" altLang="en-US" sz="2600" b="1" baseline="-25000" smtClean="0"/>
              <a:t>3</a:t>
            </a:r>
            <a:r>
              <a:rPr lang="en-US" altLang="en-US" sz="2600" b="1" smtClean="0"/>
              <a:t>CH=CHCH</a:t>
            </a:r>
            <a:r>
              <a:rPr lang="en-US" altLang="en-US" sz="2600" b="1" baseline="-25000" smtClean="0"/>
              <a:t>3</a:t>
            </a:r>
            <a:r>
              <a:rPr lang="en-US" altLang="en-US" sz="2600" b="1" smtClean="0"/>
              <a:t>		2-butene		</a:t>
            </a:r>
            <a:r>
              <a:rPr lang="en-US" altLang="en-US" sz="2800" smtClean="0"/>
              <a:t>   </a:t>
            </a:r>
            <a:r>
              <a:rPr lang="en-US" altLang="en-US" sz="2600" b="1" smtClean="0"/>
              <a:t>CH</a:t>
            </a:r>
            <a:r>
              <a:rPr lang="en-US" altLang="en-US" sz="2600" b="1" baseline="-25000" smtClean="0"/>
              <a:t>3</a:t>
            </a:r>
            <a:r>
              <a:rPr lang="en-US" altLang="en-US" sz="2600" b="1" smtClean="0"/>
              <a:t>C</a:t>
            </a:r>
            <a:r>
              <a:rPr lang="en-US" altLang="en-US" sz="4400" smtClean="0">
                <a:sym typeface="Symbol" panose="05050102010706020507" pitchFamily="18" charset="2"/>
              </a:rPr>
              <a:t></a:t>
            </a:r>
            <a:r>
              <a:rPr lang="en-US" altLang="en-US" sz="2600" b="1" smtClean="0"/>
              <a:t>CCH</a:t>
            </a:r>
            <a:r>
              <a:rPr lang="en-US" altLang="en-US" sz="2600" b="1" baseline="-25000" smtClean="0"/>
              <a:t>3</a:t>
            </a:r>
            <a:r>
              <a:rPr lang="en-US" altLang="en-US" sz="2600" b="1" smtClean="0"/>
              <a:t>		2-butyne		</a:t>
            </a:r>
            <a:endParaRPr lang="en-US" altLang="en-US" sz="28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4000" b="1" smtClean="0"/>
              <a:t>Aromatic Compounds and Benzene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smtClean="0"/>
              <a:t>	Aromatic compounds contain benzene.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en-US" sz="2800" smtClean="0"/>
              <a:t>   Benzene, C</a:t>
            </a:r>
            <a:r>
              <a:rPr lang="en-US" altLang="en-US" sz="2800" baseline="-25000" smtClean="0"/>
              <a:t>6</a:t>
            </a:r>
            <a:r>
              <a:rPr lang="en-US" altLang="en-US" sz="2800" smtClean="0"/>
              <a:t>H</a:t>
            </a:r>
            <a:r>
              <a:rPr lang="en-US" altLang="en-US" sz="2800" baseline="-25000" smtClean="0"/>
              <a:t>6 </a:t>
            </a:r>
            <a:r>
              <a:rPr lang="en-US" altLang="en-US" sz="2800" smtClean="0"/>
              <a:t>, is represented as a six carbon ring with 3 double bonds.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   Two possible resonance structures can be drawn to show benzene in this form.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457200" y="4114800"/>
          <a:ext cx="4876800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Document" r:id="rId3" imgW="2600325" imgH="1200150" progId="ChemWindow.Document">
                  <p:embed/>
                </p:oleObj>
              </mc:Choice>
              <mc:Fallback>
                <p:oleObj name="Document" r:id="rId3" imgW="2600325" imgH="1200150" progId="ChemWindow.Documen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114800"/>
                        <a:ext cx="4876800" cy="2251075"/>
                      </a:xfrm>
                      <a:prstGeom prst="rect">
                        <a:avLst/>
                      </a:prstGeom>
                      <a:solidFill>
                        <a:srgbClr val="0000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7" name="Picture 6" descr="benze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10000"/>
            <a:ext cx="214312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Functional Groups</a:t>
            </a:r>
          </a:p>
        </p:txBody>
      </p:sp>
      <p:pic>
        <p:nvPicPr>
          <p:cNvPr id="14339" name="Picture 5" descr="ester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19200"/>
            <a:ext cx="6705600" cy="517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Alkanes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Hydrocarbon chains where all the bonds between carbons are SINGLE bonds</a:t>
            </a:r>
          </a:p>
          <a:p>
            <a:pPr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Name uses the ending –</a:t>
            </a:r>
            <a:r>
              <a:rPr lang="en-US" altLang="en-US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</a:p>
          <a:p>
            <a:pPr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Examples:  Meth</a:t>
            </a:r>
            <a:r>
              <a:rPr lang="en-US" alt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, Prop</a:t>
            </a:r>
            <a:r>
              <a:rPr lang="en-US" alt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, But</a:t>
            </a:r>
            <a:r>
              <a:rPr lang="en-US" alt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, Oct</a:t>
            </a:r>
            <a:r>
              <a:rPr lang="en-US" alt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, 2-methylpent</a:t>
            </a:r>
            <a:r>
              <a:rPr lang="en-US" alt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</a:p>
        </p:txBody>
      </p:sp>
      <p:pic>
        <p:nvPicPr>
          <p:cNvPr id="3076" name="Picture 5" descr="metha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95800"/>
            <a:ext cx="172402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1" descr="propane.gif (3020 bytes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648200"/>
            <a:ext cx="25336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3" descr="butane.gif (3512 bytes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32766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8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Prefixes for # of Carbons</a:t>
            </a:r>
          </a:p>
        </p:txBody>
      </p:sp>
      <p:graphicFrame>
        <p:nvGraphicFramePr>
          <p:cNvPr id="4186" name="Group 90"/>
          <p:cNvGraphicFramePr>
            <a:graphicFrameLocks noGrp="1"/>
          </p:cNvGraphicFramePr>
          <p:nvPr>
            <p:ph sz="half" idx="2"/>
          </p:nvPr>
        </p:nvGraphicFramePr>
        <p:xfrm>
          <a:off x="762000" y="1600200"/>
          <a:ext cx="7924800" cy="4525963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Meth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Hex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Eth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Hept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Prop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But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Non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Pent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Endings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Alkanes (all C-C single bonded parent chain) end in </a:t>
            </a:r>
            <a:r>
              <a:rPr lang="en-US" altLang="en-US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–ane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Meth</a:t>
            </a:r>
            <a:r>
              <a:rPr lang="en-US" alt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altLang="en-US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alt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Eth</a:t>
            </a:r>
            <a:r>
              <a:rPr lang="en-US" alt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altLang="en-US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r>
              <a:rPr lang="en-US" alt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</a:t>
            </a:r>
            <a:r>
              <a:rPr lang="en-US" alt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Prop</a:t>
            </a:r>
            <a:r>
              <a:rPr lang="en-US" alt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ane</a:t>
            </a:r>
            <a:r>
              <a:rPr lang="en-US" altLang="en-US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</a:t>
            </a:r>
            <a:r>
              <a:rPr lang="en-US" alt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</a:t>
            </a:r>
            <a:r>
              <a:rPr lang="en-US" alt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  <a:endParaRPr lang="en-US" alt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Attached carbon groups (substituents) end in </a:t>
            </a:r>
            <a:r>
              <a:rPr lang="en-US" alt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–yl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Meth</a:t>
            </a:r>
            <a:r>
              <a:rPr lang="en-US" alt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yl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CH</a:t>
            </a:r>
            <a:r>
              <a:rPr lang="en-US" alt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-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Eth</a:t>
            </a:r>
            <a:r>
              <a:rPr lang="en-US" alt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yl</a:t>
            </a:r>
            <a:r>
              <a:rPr lang="en-US" altLang="en-US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alt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alt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Prop</a:t>
            </a:r>
            <a:r>
              <a:rPr lang="en-US" altLang="en-US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yl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 CH</a:t>
            </a:r>
            <a:r>
              <a:rPr lang="en-US" alt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alt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</a:t>
            </a:r>
            <a:r>
              <a:rPr lang="en-US" altLang="en-US" baseline="-25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 </a:t>
            </a: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–  </a:t>
            </a:r>
            <a:r>
              <a:rPr lang="en-US" altLang="en-US" smtClean="0"/>
              <a:t>   </a:t>
            </a:r>
          </a:p>
        </p:txBody>
      </p:sp>
      <p:pic>
        <p:nvPicPr>
          <p:cNvPr id="5124" name="Picture 5" descr="methane.gif (2100 byte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514600"/>
            <a:ext cx="9985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7" descr="ethane.gif (2541 byte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0"/>
            <a:ext cx="16002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9" descr="propane.gif (3020 bytes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438400"/>
            <a:ext cx="1676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1" descr="3ethylpenta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495800"/>
            <a:ext cx="2438400" cy="17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12"/>
          <p:cNvSpPr txBox="1">
            <a:spLocks noChangeArrowheads="1"/>
          </p:cNvSpPr>
          <p:nvPr/>
        </p:nvSpPr>
        <p:spPr bwMode="auto">
          <a:xfrm>
            <a:off x="5410200" y="6324600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3-ethyl</a:t>
            </a:r>
            <a:r>
              <a:rPr lang="en-US" altLang="en-US"/>
              <a:t>pentane</a:t>
            </a:r>
          </a:p>
        </p:txBody>
      </p:sp>
      <p:sp>
        <p:nvSpPr>
          <p:cNvPr id="5129" name="Oval 13"/>
          <p:cNvSpPr>
            <a:spLocks noChangeArrowheads="1"/>
          </p:cNvSpPr>
          <p:nvPr/>
        </p:nvSpPr>
        <p:spPr bwMode="auto">
          <a:xfrm>
            <a:off x="5715000" y="5181600"/>
            <a:ext cx="914400" cy="12192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Names of other attached groups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Halogens</a:t>
            </a:r>
          </a:p>
          <a:p>
            <a:pPr lvl="1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Fluoro (F-)</a:t>
            </a:r>
          </a:p>
          <a:p>
            <a:pPr lvl="1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Chloro (Cl-)</a:t>
            </a:r>
          </a:p>
          <a:p>
            <a:pPr lvl="1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Bromo (Br-)</a:t>
            </a:r>
          </a:p>
          <a:p>
            <a:pPr lvl="1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Iodo (I-)</a:t>
            </a:r>
          </a:p>
          <a:p>
            <a:pPr lvl="1" eaLnBrk="1" hangingPunct="1">
              <a:defRPr/>
            </a:pPr>
            <a:endParaRPr lang="en-US" alt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Designate the Location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Designate the location (number of the carbon on the parent chain) for each attached group</a:t>
            </a:r>
          </a:p>
        </p:txBody>
      </p:sp>
      <p:pic>
        <p:nvPicPr>
          <p:cNvPr id="7172" name="Picture 4" descr="ch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05200"/>
            <a:ext cx="419100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1600200" y="4648200"/>
            <a:ext cx="396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8000"/>
                </a:solidFill>
              </a:rPr>
              <a:t>      1          2           3         4           5</a:t>
            </a:r>
            <a:r>
              <a:rPr lang="en-US" altLang="en-US"/>
              <a:t>  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3352800" y="34290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2-methyl</a:t>
            </a: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 flipH="1">
            <a:off x="2971800" y="3733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 Simple Alkanes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2-methylpentane</a:t>
            </a:r>
          </a:p>
          <a:p>
            <a:pPr eaLnBrk="1" hangingPunct="1">
              <a:buFontTx/>
              <a:buNone/>
              <a:defRPr/>
            </a:pPr>
            <a:endParaRPr lang="en-US" alt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3-ethylhexane</a:t>
            </a:r>
          </a:p>
          <a:p>
            <a:pPr eaLnBrk="1" hangingPunct="1">
              <a:defRPr/>
            </a:pPr>
            <a:endParaRPr lang="en-US" alt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2,2-dimethylbutane</a:t>
            </a:r>
          </a:p>
          <a:p>
            <a:pPr eaLnBrk="1" hangingPunct="1">
              <a:defRPr/>
            </a:pPr>
            <a:endParaRPr lang="en-US" alt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2,3-dimethylbutane</a:t>
            </a:r>
            <a:r>
              <a:rPr lang="en-US" altLang="en-US" smtClean="0"/>
              <a:t> </a:t>
            </a:r>
          </a:p>
        </p:txBody>
      </p:sp>
      <p:pic>
        <p:nvPicPr>
          <p:cNvPr id="7173" name="Picture 5" descr="oq6af0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09800"/>
            <a:ext cx="3257550" cy="1317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2-methylpenta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295400"/>
            <a:ext cx="280035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 descr="2,2-dimethylbuta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581400"/>
            <a:ext cx="169386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1" descr="2,3-dimethylbutan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876800"/>
            <a:ext cx="156368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THINK!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7010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741" fill="hold"/>
                                        <p:tgtEl>
                                          <p:spTgt spid="71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80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Structural Formulas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“Lazy” way to write the Hydrogens</a:t>
            </a:r>
          </a:p>
          <a:p>
            <a:pPr eaLnBrk="1" hangingPunct="1"/>
            <a:r>
              <a:rPr lang="en-US" altLang="en-US" smtClean="0"/>
              <a:t>Instead of drawing the bonds, just state how many hydrogens are attached</a:t>
            </a:r>
          </a:p>
          <a:p>
            <a:pPr eaLnBrk="1" hangingPunct="1"/>
            <a:r>
              <a:rPr lang="en-US" altLang="en-US" smtClean="0"/>
              <a:t>NOTE:  The bonds are between CARBONS in a parent chain, and not hydrogens!</a:t>
            </a:r>
          </a:p>
        </p:txBody>
      </p:sp>
      <p:pic>
        <p:nvPicPr>
          <p:cNvPr id="9220" name="Picture 5" descr="ch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343400"/>
            <a:ext cx="419100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53000"/>
            <a:ext cx="32004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990600" y="6096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Structural Formula</a:t>
            </a:r>
          </a:p>
        </p:txBody>
      </p:sp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5105400" y="63246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4" name="Text Box 10"/>
          <p:cNvSpPr txBox="1">
            <a:spLocks noChangeArrowheads="1"/>
          </p:cNvSpPr>
          <p:nvPr/>
        </p:nvSpPr>
        <p:spPr bwMode="auto">
          <a:xfrm>
            <a:off x="4953000" y="6400800"/>
            <a:ext cx="3276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Lewis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60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Drawing and Naming Cycloalkanes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marL="46038" indent="4763" algn="just" eaLnBrk="1" hangingPunct="1">
              <a:buFontTx/>
              <a:buNone/>
              <a:defRPr/>
            </a:pPr>
            <a:r>
              <a:rPr lang="en-US" altLang="en-US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Cycloalkanes are represented by polygons.  A triangle represents cyclopropane, a square represents cyclobutane, a pentagon represents cyclopentane, and so on.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2286000" y="3352800"/>
          <a:ext cx="5410200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Bitmap Image" r:id="rId3" imgW="3982006" imgH="1200318" progId="Paint.Picture">
                  <p:embed/>
                </p:oleObj>
              </mc:Choice>
              <mc:Fallback>
                <p:oleObj name="Bitmap Image" r:id="rId3" imgW="3982006" imgH="1200318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352800"/>
                        <a:ext cx="5410200" cy="163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2971800" y="5080000"/>
          <a:ext cx="37338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Bitmap Image" r:id="rId5" imgW="2800741" imgH="1333333" progId="Paint.Picture">
                  <p:embed/>
                </p:oleObj>
              </mc:Choice>
              <mc:Fallback>
                <p:oleObj name="Bitmap Image" r:id="rId5" imgW="2800741" imgH="1333333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080000"/>
                        <a:ext cx="373380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267</Words>
  <Application>Microsoft Office PowerPoint</Application>
  <PresentationFormat>On-screen Show (4:3)</PresentationFormat>
  <Paragraphs>80</Paragraphs>
  <Slides>13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Symbol</vt:lpstr>
      <vt:lpstr>Default Design</vt:lpstr>
      <vt:lpstr>Bitmap Image</vt:lpstr>
      <vt:lpstr>ChemWindow Document</vt:lpstr>
      <vt:lpstr>Brief!  Organic Chemistry for AP</vt:lpstr>
      <vt:lpstr>Alkanes</vt:lpstr>
      <vt:lpstr>Prefixes for # of Carbons</vt:lpstr>
      <vt:lpstr>Endings</vt:lpstr>
      <vt:lpstr>Names of other attached groups</vt:lpstr>
      <vt:lpstr>Designate the Location</vt:lpstr>
      <vt:lpstr>Some Simple Alkanes</vt:lpstr>
      <vt:lpstr>Structural Formulas</vt:lpstr>
      <vt:lpstr>Drawing and Naming Cycloalkanes</vt:lpstr>
      <vt:lpstr>Alkenes and Alkynes</vt:lpstr>
      <vt:lpstr>Naming Alkenes and Alkynes</vt:lpstr>
      <vt:lpstr>Aromatic Compounds and Benzene</vt:lpstr>
      <vt:lpstr>Functional Groups</vt:lpstr>
    </vt:vector>
  </TitlesOfParts>
  <Company>MCCSC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Chemistry</dc:title>
  <dc:creator>test</dc:creator>
  <cp:lastModifiedBy>Rapp, Delbert N</cp:lastModifiedBy>
  <cp:revision>19</cp:revision>
  <cp:lastPrinted>2015-04-07T12:05:45Z</cp:lastPrinted>
  <dcterms:created xsi:type="dcterms:W3CDTF">2006-03-09T13:01:28Z</dcterms:created>
  <dcterms:modified xsi:type="dcterms:W3CDTF">2019-09-13T13:25:52Z</dcterms:modified>
</cp:coreProperties>
</file>