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ctiveX/activeX2.xml" ContentType="application/vnd.ms-office.activeX+xml"/>
  <Override PartName="/ppt/notesSlides/notesSlide25.xml" ContentType="application/vnd.openxmlformats-officedocument.presentationml.notesSlide+xml"/>
  <Override PartName="/ppt/activeX/activeX3.xml" ContentType="application/vnd.ms-office.activeX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embeddings/oleObject3.bin" ContentType="application/vnd.openxmlformats-officedocument.oleObject"/>
  <Override PartName="/ppt/activeX/activeX4.xml" ContentType="application/vnd.ms-office.activeX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4" r:id="rId5"/>
    <p:sldMasterId id="2147483652" r:id="rId6"/>
    <p:sldMasterId id="2147483720" r:id="rId7"/>
    <p:sldMasterId id="2147483732" r:id="rId8"/>
    <p:sldMasterId id="2147483744" r:id="rId9"/>
  </p:sldMasterIdLst>
  <p:notesMasterIdLst>
    <p:notesMasterId r:id="rId49"/>
  </p:notesMasterIdLst>
  <p:sldIdLst>
    <p:sldId id="310" r:id="rId10"/>
    <p:sldId id="311" r:id="rId11"/>
    <p:sldId id="339" r:id="rId12"/>
    <p:sldId id="287" r:id="rId13"/>
    <p:sldId id="279" r:id="rId14"/>
    <p:sldId id="288" r:id="rId15"/>
    <p:sldId id="291" r:id="rId16"/>
    <p:sldId id="276" r:id="rId17"/>
    <p:sldId id="292" r:id="rId18"/>
    <p:sldId id="294" r:id="rId19"/>
    <p:sldId id="295" r:id="rId20"/>
    <p:sldId id="297" r:id="rId21"/>
    <p:sldId id="299" r:id="rId22"/>
    <p:sldId id="300" r:id="rId23"/>
    <p:sldId id="302" r:id="rId24"/>
    <p:sldId id="305" r:id="rId25"/>
    <p:sldId id="307" r:id="rId26"/>
    <p:sldId id="308" r:id="rId27"/>
    <p:sldId id="309" r:id="rId28"/>
    <p:sldId id="342" r:id="rId29"/>
    <p:sldId id="312" r:id="rId30"/>
    <p:sldId id="340" r:id="rId31"/>
    <p:sldId id="313" r:id="rId32"/>
    <p:sldId id="314" r:id="rId33"/>
    <p:sldId id="315" r:id="rId34"/>
    <p:sldId id="341" r:id="rId35"/>
    <p:sldId id="316" r:id="rId36"/>
    <p:sldId id="318" r:id="rId37"/>
    <p:sldId id="319" r:id="rId38"/>
    <p:sldId id="320" r:id="rId39"/>
    <p:sldId id="321" r:id="rId40"/>
    <p:sldId id="322" r:id="rId41"/>
    <p:sldId id="323" r:id="rId42"/>
    <p:sldId id="325" r:id="rId43"/>
    <p:sldId id="333" r:id="rId44"/>
    <p:sldId id="335" r:id="rId45"/>
    <p:sldId id="336" r:id="rId46"/>
    <p:sldId id="337" r:id="rId47"/>
    <p:sldId id="33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476FA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6306" autoAdjust="0"/>
  </p:normalViewPr>
  <p:slideViewPr>
    <p:cSldViewPr>
      <p:cViewPr varScale="1">
        <p:scale>
          <a:sx n="78" d="100"/>
          <a:sy n="78" d="100"/>
        </p:scale>
        <p:origin x="1764" y="96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BB880EB6-391A-4E82-8B60-B397FF3AB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5556B23-59C0-48E7-8427-3C86044D3D1E}" type="slidenum">
              <a:rPr lang="en-US" altLang="en-US" sz="1200" baseline="0"/>
              <a:pPr/>
              <a:t>1</a:t>
            </a:fld>
            <a:endParaRPr lang="en-US" altLang="en-US" sz="1200" baseline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603C09-7C18-4EEE-85EE-EC3731D9BC18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875058-966B-4850-9EC7-16B293B89F3D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35652B-2D47-4CBC-9CE8-448BB1907009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244CBD4-08B8-4B7C-8202-445D1D030C6A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867A0D6-BC6B-4302-B996-FDE430D1A4A5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1791354-7E48-418C-A78E-9C68BE05E8D0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C2DAD8F-6C0F-42B7-954B-181A49A4781D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sp hybrid orbitals are used in the bonding of HCN. Two sigma bonds and two pi bonds are present.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F5208C5-F1F4-4586-9854-BDA5B1CFCB47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NH</a:t>
            </a:r>
            <a:r>
              <a:rPr lang="en-US" altLang="en-US" baseline="-25000" smtClean="0"/>
              <a:t>3</a:t>
            </a:r>
            <a:r>
              <a:rPr lang="en-US" altLang="en-US" smtClean="0"/>
              <a:t> – 109.5</a:t>
            </a:r>
            <a:r>
              <a:rPr lang="en-US" altLang="en-US" baseline="30000" smtClean="0"/>
              <a:t>o</a:t>
            </a:r>
            <a:r>
              <a:rPr lang="en-US" altLang="en-US" smtClean="0"/>
              <a:t>, sp</a:t>
            </a:r>
            <a:r>
              <a:rPr lang="en-US" altLang="en-US" baseline="30000" smtClean="0"/>
              <a:t>3</a:t>
            </a:r>
          </a:p>
          <a:p>
            <a:pPr eaLnBrk="1" hangingPunct="1"/>
            <a:r>
              <a:rPr lang="en-US" altLang="en-US" smtClean="0"/>
              <a:t>SO</a:t>
            </a:r>
            <a:r>
              <a:rPr lang="en-US" altLang="en-US" baseline="-25000" smtClean="0"/>
              <a:t>2</a:t>
            </a:r>
            <a:r>
              <a:rPr lang="en-US" altLang="en-US" smtClean="0"/>
              <a:t> – 120</a:t>
            </a:r>
            <a:r>
              <a:rPr lang="en-US" altLang="en-US" baseline="30000" smtClean="0"/>
              <a:t>o</a:t>
            </a:r>
            <a:r>
              <a:rPr lang="en-US" altLang="en-US" smtClean="0"/>
              <a:t>, sp</a:t>
            </a:r>
            <a:r>
              <a:rPr lang="en-US" altLang="en-US" baseline="30000" smtClean="0"/>
              <a:t>2</a:t>
            </a:r>
          </a:p>
          <a:p>
            <a:pPr eaLnBrk="1" hangingPunct="1"/>
            <a:r>
              <a:rPr lang="en-US" altLang="en-US" smtClean="0"/>
              <a:t>KrF</a:t>
            </a:r>
            <a:r>
              <a:rPr lang="en-US" altLang="en-US" baseline="-25000" smtClean="0"/>
              <a:t>2</a:t>
            </a:r>
            <a:r>
              <a:rPr lang="en-US" altLang="en-US" smtClean="0"/>
              <a:t> – 90</a:t>
            </a:r>
            <a:r>
              <a:rPr lang="en-US" altLang="en-US" baseline="30000" smtClean="0"/>
              <a:t>o</a:t>
            </a:r>
            <a:r>
              <a:rPr lang="en-US" altLang="en-US" smtClean="0"/>
              <a:t>, 120</a:t>
            </a:r>
            <a:r>
              <a:rPr lang="en-US" altLang="en-US" baseline="30000" smtClean="0"/>
              <a:t>o</a:t>
            </a:r>
            <a:r>
              <a:rPr lang="en-US" altLang="en-US" smtClean="0"/>
              <a:t>, dsp</a:t>
            </a:r>
            <a:r>
              <a:rPr lang="en-US" altLang="en-US" baseline="30000" smtClean="0"/>
              <a:t>3</a:t>
            </a:r>
          </a:p>
          <a:p>
            <a:pPr eaLnBrk="1" hangingPunct="1"/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 – 180</a:t>
            </a:r>
            <a:r>
              <a:rPr lang="en-US" altLang="en-US" baseline="30000" smtClean="0"/>
              <a:t>o</a:t>
            </a:r>
            <a:r>
              <a:rPr lang="en-US" altLang="en-US" smtClean="0"/>
              <a:t>, sp</a:t>
            </a:r>
          </a:p>
          <a:p>
            <a:pPr eaLnBrk="1" hangingPunct="1"/>
            <a:r>
              <a:rPr lang="en-US" altLang="en-US" smtClean="0"/>
              <a:t>ICl</a:t>
            </a:r>
            <a:r>
              <a:rPr lang="en-US" altLang="en-US" baseline="-25000" smtClean="0"/>
              <a:t>5</a:t>
            </a:r>
            <a:r>
              <a:rPr lang="en-US" altLang="en-US" smtClean="0"/>
              <a:t> – 90</a:t>
            </a:r>
            <a:r>
              <a:rPr lang="en-US" altLang="en-US" baseline="30000" smtClean="0"/>
              <a:t>o</a:t>
            </a:r>
            <a:r>
              <a:rPr lang="en-US" altLang="en-US" smtClean="0"/>
              <a:t>, 180</a:t>
            </a:r>
            <a:r>
              <a:rPr lang="en-US" altLang="en-US" baseline="30000" smtClean="0"/>
              <a:t>o</a:t>
            </a:r>
            <a:r>
              <a:rPr lang="en-US" altLang="en-US" smtClean="0"/>
              <a:t>, d</a:t>
            </a:r>
            <a:r>
              <a:rPr lang="en-US" altLang="en-US" baseline="30000" smtClean="0"/>
              <a:t>2</a:t>
            </a:r>
            <a:r>
              <a:rPr lang="en-US" altLang="en-US" smtClean="0"/>
              <a:t>sp</a:t>
            </a:r>
            <a:r>
              <a:rPr lang="en-US" altLang="en-US" baseline="30000" smtClean="0"/>
              <a:t>3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B0FB80-AFD4-4DBD-AF16-7D55A5B19E2B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962FBD6-090D-4519-BF25-A6EFAFFAF1D3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4AFDBA-8513-4732-8E7A-5475497FAA70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FE0A153-DE0E-4404-9439-C64AE8E749AE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23E4ED-DEBD-4767-8688-99CB768DDE27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9544AED-1F99-44FC-9373-5FB835C28A74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975A16-EC3D-48B7-B8E5-DBB9087D6E63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8101ED3-A66D-435C-9F16-4612522FF6F1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C99762-20FA-462D-A958-06AD97B80A0E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6293B76-0C38-4EC5-AF1A-CEFED0F0890F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C5DB343-6FBA-4716-A6EF-71286F410B77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925F8DA-1FCD-4FD3-A928-1F2BF442057F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6183BC3-A2B8-4989-9E34-3FBDDE9942A3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435AD5-5626-4DD5-93C8-D87FA7870778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7CE5B3F-8649-4D77-8D56-47C4C5169608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B77E151-DFF9-46EB-B1A2-E341B2566D72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1C34AD-066E-4AEA-B227-CB7C842B39F9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FDBB1B-20E3-4CAE-A3EC-D773E719C62C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E51667-A686-40BF-A8CF-3A6282D0A5DF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251C388-7E96-436E-9E70-699E0DE2039B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291F7F6-6128-492A-95F9-48291FE5606D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E24FC6A-8AA4-423A-881B-68C71F63F4AE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1FA83B-4351-41A0-8D8C-E36BC54A85F9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E21C0C-7C64-4C66-91F9-BF71E16019B6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4011196-27E6-41AC-8684-64F1C928B352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BA6C17-C422-4CC7-956B-B3F09095A807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133600"/>
            <a:ext cx="3733800" cy="91757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074988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8900-405A-4F32-9C91-A239687CE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06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DCD4-4A1B-4C2F-910E-E44CC5C71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2A20-0CE4-4B58-90E1-AFEB3EE43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8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3765-E65F-476F-BC3C-856C80059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32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9F112-E204-4412-A6D4-10C6D0171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1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B163-D39B-49F8-944A-0ED6526BF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7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B4AB-445C-4DFE-8CA0-7DA252457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98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BB8C-2378-4E21-9A76-6A531A9A7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16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CD74-23C2-4947-9748-C981806BB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07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E444-C898-4F8F-951C-92501293F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6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4AD2-4C2A-4636-BDC1-4C819A5E8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0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472E-C708-4059-92EE-621244C55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26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51F8-B3D9-4796-85A3-8F682AE5F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8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D29C-A911-4ED0-A762-F3BBC2132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90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09A8-E886-455A-B47F-063DC574A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762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9496-28FC-4901-84F1-5151A3F48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4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EC73-DA60-4FBE-8781-81AA8647A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29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8F19-6BD9-4B06-87DB-875D84933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16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1250-231D-4654-8E84-E3DA2086A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41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4A73-40CA-41EB-8E43-F8104DA34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742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C530-7D9D-4718-8F3B-C3650B6C0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7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E6A8-3353-4508-B831-E493A7EE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8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9AF0-41BA-4730-B691-9EE2515FF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426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F3D7-2C42-4BCF-A28B-AECCC83CF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0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A1DC-180B-4A91-8725-2FCF6B132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16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18A9A-265A-4B9C-B8A9-9D210C76B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50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6BBC-1285-47A9-A2AA-8E3839DEC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4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5319-6D71-4F9B-8887-8DD834AD3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479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950D-1C56-4AEA-8957-30AB64A5B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82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36A7-A70E-41C8-A342-64835F543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310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8D24-BF0F-4BD6-87F1-0E349C04A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17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69F0-AC51-4D72-8DA6-2982B0C6E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5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066D6-9082-4C38-90E4-10708EB86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578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DFE7-C4F1-4791-8926-2C88AD474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6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AFF0-4FCE-4102-93AF-58A7D1420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68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A20B-2B3E-4970-B711-1B9755A50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185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2BD8-FF95-437C-AEB5-F876145F9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258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1243-E4F3-4F84-A020-484B8639B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703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FBD6-D353-40E3-9F10-D5CC5BE62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10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D3F4-5C14-4878-9AEE-E893D8F60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833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AFE7-853E-45A2-A095-B15E94CC5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640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15AC3-4560-4722-AAD3-F09A1E110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1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776C-E1FF-4036-83D7-5D9E5CEF7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3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E50E6-8D5B-4AFD-8A72-0955D2F8F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86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1D00-0097-4942-9B14-E19D8A6D9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181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BABD-4F5D-48F3-AA5E-C87C8A4F1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706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F4EC-0A3D-464A-ADAF-361C9FBB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79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2AA4D-519C-4339-A459-642764446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501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C14D-48B3-4C0A-A01C-B28C6A37B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87DA-0489-4663-A2E2-D34ACBC8C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517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76676685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73406791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22916111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3417266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5869E-C9C8-4B50-B837-248BBC48C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44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8277347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19865377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32951687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20014162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83828103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358241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4024474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229741A0-C79B-4862-BED2-BBA65E011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193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02A61605-381A-4F96-B059-F802782C4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906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74F7AB6-76BD-48FE-A9E3-274C0E949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B4B3-319E-4F33-90B3-610028201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7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F0B8D383-AA31-43CD-8D38-88A2D293A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41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25DF51D2-BBE0-4384-8788-0B6C918B2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33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48CF1EB7-AAC5-4BC1-AE6A-35ADD76C6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33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43092A43-CA7D-463C-9ED5-FA2153F6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391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25B43B8-906E-4F1D-87E2-19781C80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840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28434916-DC31-4590-AED4-51E118BE1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9779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AF0C056A-61A8-49A6-87CD-B8B0AC90B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634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78C999B-4D7A-4668-AF18-F7B1F6E51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145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F452C967-3BFE-42B5-8D6D-2494D134E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192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BBBE2CD-E028-4403-AA61-E5E861DFB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3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DC548-E10A-4C73-8433-235CCAA66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212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4864994C-06DA-479E-B560-D1EEAC82A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1196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89B170F-C1E1-4F5E-8790-2D4497D81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67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E91D079-A4B5-47E1-842D-E728A092A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1613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7984C74-CE78-4295-9B5D-1A2C30AF0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39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B8B2154E-092E-4BCB-A92B-374EC81DE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57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E85AADBF-B987-45BA-8646-32E73E1F6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05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80C6F050-26CE-4C9D-B8CC-94B2FFFED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57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56AA4CEF-8606-4A06-BEB7-F5F4BB62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65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09BC29FB-58C5-4070-A1F0-FFDD617D3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306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87FC7D83-BB04-44C1-B0C9-6536E57B5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1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7A63E-F650-4FE7-90AC-81C290695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321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031D5FE-655A-4492-8F3F-CDF8ED7C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029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690CBBBF-88E7-4A90-BC51-6F3EF2476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099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028B0C2-F6D7-4DF3-88CF-69F62CBD6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55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3DD82124-4D83-4302-877D-2A23C8606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6532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B6D09AF-57C6-455F-B4E1-7AE4E8A13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27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74FF97D-E9F9-4E39-B979-9A0E18399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0426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06984CF7-3A29-4748-A87C-F477E7806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244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8F848E7A-D8D6-4990-9A2F-2B9BB9874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854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09D5D283-2651-4838-A799-D5AE37000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027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F262BA50-B9ED-40AB-931F-285EB403A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9.1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5128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Hybridization and the Localized Electron Model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72567F-EF50-4867-976C-C6010810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1" name="Text Box 19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  <p:sp>
        <p:nvSpPr>
          <p:cNvPr id="5132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9.2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Molecular Orbital Model</a:t>
            </a:r>
          </a:p>
        </p:txBody>
      </p:sp>
      <p:sp>
        <p:nvSpPr>
          <p:cNvPr id="6153" name="Rectangle 1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26387D-AE72-441D-A9CC-2BDE79961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6" name="Text Box 1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4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4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4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4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4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9.3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Bonding in Homonuclear Diatomic Molecules</a:t>
            </a:r>
          </a:p>
        </p:txBody>
      </p:sp>
      <p:sp>
        <p:nvSpPr>
          <p:cNvPr id="7177" name="Rectangle 1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B11EF5-1610-4B91-BBD3-BC5C03EBB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80" name="Text Box 1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9.4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Bonding in Heteronuclear Diatomic Molecules</a:t>
            </a:r>
          </a:p>
        </p:txBody>
      </p:sp>
      <p:sp>
        <p:nvSpPr>
          <p:cNvPr id="8201" name="Rectangle 1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DA1883-4417-456D-AF17-9196256F0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4" name="Text Box 1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10547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4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4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4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4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4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9.5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000" b="1" baseline="0" smtClean="0">
                <a:solidFill>
                  <a:schemeClr val="bg1"/>
                </a:solidFill>
                <a:latin typeface="Arial" charset="0"/>
              </a:rPr>
              <a:t>Combining the Localized Electron and Molecular Orbital Models</a:t>
            </a:r>
          </a:p>
        </p:txBody>
      </p:sp>
      <p:sp>
        <p:nvSpPr>
          <p:cNvPr id="9225" name="Rectangle 1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F2C041-4F4E-48A7-8BE7-D7ED0207D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8" name="Text Box 1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utoUpdateAnimBg="0"/>
      <p:bldP spid="17408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40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40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40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40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4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49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defRPr/>
            </a:pPr>
            <a:fld id="{295BC329-E505-4683-B4CE-FCF0E33A4A7F}" type="slidenum">
              <a:rPr lang="en-US" altLang="en-US" sz="1000" baseline="0" smtClean="0"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aseline="0" smtClean="0">
              <a:latin typeface="Arial" panose="020B0604020202020204" pitchFamily="34" charset="0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BDAE8E-1E49-431B-8D62-FE11C0339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A01847-BA14-4792-9C3F-20C96641B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BA56B8-E4C8-4C24-842C-AD9855CB0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slide" Target="slide36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4P6ctf06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9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074988" cy="895350"/>
          </a:xfrm>
        </p:spPr>
        <p:txBody>
          <a:bodyPr/>
          <a:lstStyle/>
          <a:p>
            <a:pPr eaLnBrk="1" hangingPunct="1"/>
            <a:r>
              <a:rPr lang="en-US" altLang="en-US" smtClean="0"/>
              <a:t>Covalent Bonding:</a:t>
            </a:r>
          </a:p>
          <a:p>
            <a:pPr eaLnBrk="1" hangingPunct="1"/>
            <a:r>
              <a:rPr lang="en-US" altLang="en-US" smtClean="0"/>
              <a:t>Orbitals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2A0E6-9C38-4E33-AEE2-17E13CE3EB6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Hybridization of the </a:t>
            </a:r>
            <a:r>
              <a:rPr lang="en-US" altLang="en-US" i="1" smtClean="0"/>
              <a:t>s</a:t>
            </a:r>
            <a:r>
              <a:rPr lang="en-US" altLang="en-US" smtClean="0"/>
              <a:t>,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x</a:t>
            </a:r>
            <a:r>
              <a:rPr lang="en-US" altLang="en-US" smtClean="0"/>
              <a:t>, and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y</a:t>
            </a:r>
            <a:r>
              <a:rPr lang="en-US" altLang="en-US" smtClean="0"/>
              <a:t> Atomic Orbitals</a:t>
            </a:r>
          </a:p>
        </p:txBody>
      </p:sp>
      <p:pic>
        <p:nvPicPr>
          <p:cNvPr id="63493" name="Picture 4" descr="ch0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6350"/>
            <a:ext cx="8382000" cy="28162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44A0F-AA2E-45CA-8605-66210F6D971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Formation of C=C Double Bond in Ethylene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544" name="ShockwaveFlash1" r:id="rId2" imgW="6399360" imgH="4038480"/>
        </mc:Choice>
        <mc:Fallback>
          <p:control name="ShockwaveFlash1" r:id="rId2" imgW="6399360" imgH="4038480">
            <p:pic>
              <p:nvPicPr>
                <p:cNvPr id="6554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20574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F2EF9-1DF0-4805-8F6F-28178888C7D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sp</a:t>
            </a:r>
            <a:r>
              <a:rPr lang="en-US" altLang="en-US" smtClean="0"/>
              <a:t> Hybridization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Combination of one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and one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orbital.</a:t>
            </a:r>
          </a:p>
          <a:p>
            <a:pPr eaLnBrk="1" hangingPunct="1"/>
            <a:r>
              <a:rPr lang="en-US" altLang="en-US" sz="2800" smtClean="0"/>
              <a:t>Gives a linear arrangement of atomic orbitals.</a:t>
            </a:r>
          </a:p>
          <a:p>
            <a:pPr eaLnBrk="1" hangingPunct="1"/>
            <a:r>
              <a:rPr lang="en-US" altLang="en-US" sz="2800" smtClean="0"/>
              <a:t>Two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orbitals are not used.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Needed to form the </a:t>
            </a:r>
            <a:r>
              <a:rPr lang="en-US" altLang="en-US" sz="2800" smtClean="0">
                <a:sym typeface="Symbol" panose="05050102010706020507" pitchFamily="18" charset="2"/>
              </a:rPr>
              <a:t></a:t>
            </a:r>
            <a:r>
              <a:rPr lang="en-US" altLang="en-US" sz="2800" smtClean="0">
                <a:cs typeface="Arial" panose="020B0604020202020204" pitchFamily="34" charset="0"/>
              </a:rPr>
              <a:t> bonds.</a:t>
            </a: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94966-8398-4150-BF99-2CAEFC9793A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When One </a:t>
            </a:r>
            <a:r>
              <a:rPr lang="en-US" altLang="en-US" sz="2000" i="1" smtClean="0"/>
              <a:t>s</a:t>
            </a:r>
            <a:r>
              <a:rPr lang="en-US" altLang="en-US" sz="2000" smtClean="0"/>
              <a:t> Orbital and One </a:t>
            </a:r>
            <a:r>
              <a:rPr lang="en-US" altLang="en-US" sz="2000" i="1" smtClean="0"/>
              <a:t>p</a:t>
            </a:r>
            <a:r>
              <a:rPr lang="en-US" altLang="en-US" sz="2000" smtClean="0"/>
              <a:t> Orbital are Hybridized, a Set of Two </a:t>
            </a:r>
            <a:r>
              <a:rPr lang="en-US" altLang="en-US" sz="2000" i="1" smtClean="0"/>
              <a:t>sp</a:t>
            </a:r>
            <a:r>
              <a:rPr lang="en-US" altLang="en-US" sz="2000" smtClean="0"/>
              <a:t> Orbitals Oriented at 180 Degrees Results</a:t>
            </a:r>
          </a:p>
        </p:txBody>
      </p:sp>
      <p:pic>
        <p:nvPicPr>
          <p:cNvPr id="69637" name="Picture 4" descr="ch09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16097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3E8E9B-74B3-46BF-B036-79F36484B7A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Orbitals for CO</a:t>
            </a:r>
            <a:r>
              <a:rPr lang="en-US" altLang="en-US" baseline="-25000" smtClean="0"/>
              <a:t>2</a:t>
            </a:r>
          </a:p>
        </p:txBody>
      </p:sp>
      <p:pic>
        <p:nvPicPr>
          <p:cNvPr id="71685" name="Picture 4" descr="ch09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2000" cy="38798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EA02F8-AA61-40F7-B031-0C3B4D13D2A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i="1" smtClean="0"/>
              <a:t>d</a:t>
            </a:r>
            <a:r>
              <a:rPr lang="en-US" altLang="en-US" smtClean="0"/>
              <a:t> Hybridization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540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 LONGER ON THE AP EXAM – THIS HAS BEEN DISPROVEN</a:t>
            </a: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3736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B04F95-A6DC-4F6D-812A-ED3BD19DD01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i="1" smtClean="0"/>
              <a:t>d</a:t>
            </a:r>
            <a:r>
              <a:rPr lang="en-US" altLang="en-US" baseline="30000" smtClean="0"/>
              <a:t>2</a:t>
            </a:r>
            <a:r>
              <a:rPr lang="en-US" altLang="en-US" smtClean="0"/>
              <a:t> Hybridization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540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 LONGER ON THE AP EXAM – THIS HAS BEEN DISPROVEN</a:t>
            </a:r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5784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3DEEA-88D0-461E-B43C-F119C033D94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082925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Draw the Lewis structure for HCN.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Which hybrid orbitals are used?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Draw HCN:</a:t>
            </a:r>
          </a:p>
          <a:p>
            <a:pPr marL="17653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Showing all bonds between atoms.</a:t>
            </a:r>
          </a:p>
          <a:p>
            <a:pPr marL="17653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Labeling each bond as </a:t>
            </a:r>
            <a:r>
              <a:rPr lang="en-US" altLang="en-US" sz="2800" smtClean="0">
                <a:sym typeface="Symbol" panose="05050102010706020507" pitchFamily="18" charset="2"/>
              </a:rPr>
              <a:t></a:t>
            </a:r>
            <a:r>
              <a:rPr lang="en-US" altLang="en-US" sz="2800" smtClean="0"/>
              <a:t> or </a:t>
            </a:r>
            <a:r>
              <a:rPr lang="en-US" altLang="en-US" sz="2800" smtClean="0">
                <a:sym typeface="Symbol" panose="05050102010706020507" pitchFamily="18" charset="2"/>
              </a:rPr>
              <a:t>.</a:t>
            </a: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7783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BF67C-5EBB-4C0D-B722-0AA5BA1D6FB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553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708525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Determine the </a:t>
            </a:r>
            <a:r>
              <a:rPr lang="en-US" altLang="en-US" sz="2800" smtClean="0">
                <a:solidFill>
                  <a:srgbClr val="0000FF"/>
                </a:solidFill>
              </a:rPr>
              <a:t>bond angle</a:t>
            </a:r>
            <a:r>
              <a:rPr lang="en-US" altLang="en-US" sz="2800" smtClean="0"/>
              <a:t> and expected </a:t>
            </a:r>
            <a:r>
              <a:rPr lang="en-US" altLang="en-US" sz="2800" smtClean="0">
                <a:solidFill>
                  <a:srgbClr val="0000FF"/>
                </a:solidFill>
              </a:rPr>
              <a:t>hybridization</a:t>
            </a:r>
            <a:r>
              <a:rPr lang="en-US" altLang="en-US" sz="2800" smtClean="0"/>
              <a:t> of the central atom for each of the following molecules: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NH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		SO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		KrF</a:t>
            </a:r>
            <a:r>
              <a:rPr lang="en-US" altLang="en-US" sz="2800" baseline="-25000" smtClean="0"/>
              <a:t>2 * </a:t>
            </a:r>
            <a:r>
              <a:rPr lang="en-US" altLang="en-US" sz="2000" baseline="-25000" smtClean="0"/>
              <a:t>no hybridization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		ICl</a:t>
            </a:r>
            <a:r>
              <a:rPr lang="en-US" altLang="en-US" sz="2800" baseline="-25000" smtClean="0"/>
              <a:t>5 * </a:t>
            </a:r>
            <a:r>
              <a:rPr lang="en-US" altLang="en-US" sz="2000" baseline="-25000" smtClean="0"/>
              <a:t>no hybridization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mtClean="0">
                <a:solidFill>
                  <a:srgbClr val="009900"/>
                </a:solidFill>
              </a:rPr>
              <a:t>NH</a:t>
            </a:r>
            <a:r>
              <a:rPr lang="en-US" altLang="en-US" baseline="-25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 – 107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sp</a:t>
            </a:r>
            <a:r>
              <a:rPr lang="en-US" altLang="en-US" baseline="30000" smtClean="0">
                <a:solidFill>
                  <a:srgbClr val="009900"/>
                </a:solidFill>
              </a:rPr>
              <a:t>3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		SO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 – 120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sp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		KrF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 – 90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120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sp</a:t>
            </a:r>
            <a:r>
              <a:rPr lang="en-US" altLang="en-US" baseline="30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d</a:t>
            </a:r>
            <a:endParaRPr lang="en-US" altLang="en-US" baseline="30000" smtClean="0">
              <a:solidFill>
                <a:srgbClr val="009900"/>
              </a:solidFill>
            </a:endParaRP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		CO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 – 180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sp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		ICl</a:t>
            </a:r>
            <a:r>
              <a:rPr lang="en-US" altLang="en-US" baseline="-25000" smtClean="0">
                <a:solidFill>
                  <a:srgbClr val="009900"/>
                </a:solidFill>
              </a:rPr>
              <a:t>5</a:t>
            </a:r>
            <a:r>
              <a:rPr lang="en-US" altLang="en-US" smtClean="0">
                <a:solidFill>
                  <a:srgbClr val="009900"/>
                </a:solidFill>
              </a:rPr>
              <a:t> – 90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180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sp</a:t>
            </a:r>
            <a:r>
              <a:rPr lang="en-US" altLang="en-US" baseline="30000" smtClean="0">
                <a:solidFill>
                  <a:srgbClr val="009900"/>
                </a:solidFill>
              </a:rPr>
              <a:t>3</a:t>
            </a:r>
            <a:r>
              <a:rPr lang="en-US" altLang="en-US" sz="2800" smtClean="0">
                <a:solidFill>
                  <a:srgbClr val="009900"/>
                </a:solidFill>
              </a:rPr>
              <a:t>d</a:t>
            </a:r>
            <a:r>
              <a:rPr lang="en-US" altLang="en-US" sz="2800" baseline="30000" smtClean="0">
                <a:solidFill>
                  <a:srgbClr val="009900"/>
                </a:solidFill>
              </a:rPr>
              <a:t>2</a:t>
            </a:r>
            <a:endParaRPr lang="en-US" altLang="en-US" sz="2800" smtClean="0"/>
          </a:p>
        </p:txBody>
      </p:sp>
      <p:pic>
        <p:nvPicPr>
          <p:cNvPr id="7987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6FD6D-73D1-463E-9BF3-A0E1F2E4FC9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the Localized Electron Model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Draw the Lewis structure(s).</a:t>
            </a:r>
          </a:p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Determine the arrangement of electron pairs using the VSEPR model.</a:t>
            </a:r>
          </a:p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Specify the hybrid orbitals needed to accommodate the electron pairs.</a:t>
            </a:r>
          </a:p>
        </p:txBody>
      </p:sp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28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013075"/>
          </a:xfrm>
        </p:spPr>
        <p:txBody>
          <a:bodyPr/>
          <a:lstStyle/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9.1  	Hybridization and the Localized Electron Model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4" action="ppaction://hlinksldjump"/>
              </a:rPr>
              <a:t>9.2 	The Molecular Orbital Model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9.3 	Bonding in Homonuclear Diatomic Molecules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9.4 	Bonding in Heteronuclear Diatomic Molecules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9.5 	Combining the Localized Electron and Molecular Orbital Models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348061"/>
          </a:xfrm>
        </p:spPr>
        <p:txBody>
          <a:bodyPr/>
          <a:lstStyle/>
          <a:p>
            <a:r>
              <a:rPr lang="en-US" dirty="0" smtClean="0"/>
              <a:t>1 = sigma bond</a:t>
            </a:r>
          </a:p>
          <a:p>
            <a:r>
              <a:rPr lang="en-US" dirty="0" smtClean="0"/>
              <a:t>2 = sigma bond + pi bond</a:t>
            </a:r>
          </a:p>
          <a:p>
            <a:r>
              <a:rPr lang="en-US" dirty="0" smtClean="0"/>
              <a:t>3 = sigma bond + pi bond + pi bond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84AD2-4C2A-4636-BDC1-4C819A5E82F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39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FBD69-F851-413C-A7FB-D617BA98251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MOLECULAR ORBITAL THEORY IS NO LONGER INCLUDED IN THE AP CURRICULUM!</a:t>
            </a:r>
          </a:p>
          <a:p>
            <a:pPr eaLnBrk="1" hangingPunct="1"/>
            <a:r>
              <a:rPr lang="en-US" altLang="en-US" sz="2800" smtClean="0"/>
              <a:t>Regards a molecule as a collection of nuclei and electrons, where the electrons are assumed to occupy orbitals much as they do in atoms, but having the orbitals extend over the entire molecule.</a:t>
            </a:r>
          </a:p>
          <a:p>
            <a:pPr eaLnBrk="1" hangingPunct="1"/>
            <a:r>
              <a:rPr lang="en-US" altLang="en-US" sz="2800" smtClean="0"/>
              <a:t>The electrons are assumed to be delocalized rather than always located between a given pair of atoms.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1000" y="4589463"/>
            <a:ext cx="8382000" cy="14303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Molecular orbital theory – bonds are formed from interaction of atomic orbitals to form </a:t>
            </a:r>
            <a:r>
              <a:rPr lang="en-US" altLang="en-US" sz="2800" b="1" baseline="0">
                <a:solidFill>
                  <a:srgbClr val="000000"/>
                </a:solidFill>
                <a:latin typeface="Arial" panose="020B0604020202020204" pitchFamily="34" charset="0"/>
              </a:rPr>
              <a:t>molecular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 orbitals.</a:t>
            </a:r>
          </a:p>
        </p:txBody>
      </p:sp>
      <p:grpSp>
        <p:nvGrpSpPr>
          <p:cNvPr id="86019" name="Group 41"/>
          <p:cNvGrpSpPr>
            <a:grpSpLocks/>
          </p:cNvGrpSpPr>
          <p:nvPr/>
        </p:nvGrpSpPr>
        <p:grpSpPr bwMode="auto">
          <a:xfrm rot="-5400000">
            <a:off x="1613694" y="543719"/>
            <a:ext cx="468312" cy="1130300"/>
            <a:chOff x="912" y="2944"/>
            <a:chExt cx="295" cy="712"/>
          </a:xfrm>
        </p:grpSpPr>
        <p:grpSp>
          <p:nvGrpSpPr>
            <p:cNvPr id="86026" name="Group 19"/>
            <p:cNvGrpSpPr>
              <a:grpSpLocks/>
            </p:cNvGrpSpPr>
            <p:nvPr/>
          </p:nvGrpSpPr>
          <p:grpSpPr bwMode="auto">
            <a:xfrm rot="5400000">
              <a:off x="820" y="3036"/>
              <a:ext cx="480" cy="295"/>
              <a:chOff x="3456" y="3456"/>
              <a:chExt cx="480" cy="295"/>
            </a:xfrm>
          </p:grpSpPr>
          <p:sp>
            <p:nvSpPr>
              <p:cNvPr id="86035" name="Text Box 20"/>
              <p:cNvSpPr txBox="1">
                <a:spLocks noChangeArrowheads="1"/>
              </p:cNvSpPr>
              <p:nvPr/>
            </p:nvSpPr>
            <p:spPr bwMode="auto">
              <a:xfrm>
                <a:off x="3456" y="3463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grpSp>
            <p:nvGrpSpPr>
              <p:cNvPr id="86036" name="Group 21"/>
              <p:cNvGrpSpPr>
                <a:grpSpLocks/>
              </p:cNvGrpSpPr>
              <p:nvPr/>
            </p:nvGrpSpPr>
            <p:grpSpPr bwMode="auto">
              <a:xfrm>
                <a:off x="3696" y="3585"/>
                <a:ext cx="240" cy="44"/>
                <a:chOff x="960" y="3712"/>
                <a:chExt cx="240" cy="44"/>
              </a:xfrm>
            </p:grpSpPr>
            <p:sp>
              <p:nvSpPr>
                <p:cNvPr id="86043" name="Line 22"/>
                <p:cNvSpPr>
                  <a:spLocks noChangeShapeType="1"/>
                </p:cNvSpPr>
                <p:nvPr/>
              </p:nvSpPr>
              <p:spPr bwMode="auto">
                <a:xfrm>
                  <a:off x="960" y="3756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44" name="Line 23"/>
                <p:cNvSpPr>
                  <a:spLocks noChangeShapeType="1"/>
                </p:cNvSpPr>
                <p:nvPr/>
              </p:nvSpPr>
              <p:spPr bwMode="auto">
                <a:xfrm>
                  <a:off x="960" y="3712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7" name="Group 24"/>
              <p:cNvGrpSpPr>
                <a:grpSpLocks/>
              </p:cNvGrpSpPr>
              <p:nvPr/>
            </p:nvGrpSpPr>
            <p:grpSpPr bwMode="auto">
              <a:xfrm rot="10800000">
                <a:off x="3520" y="3456"/>
                <a:ext cx="144" cy="48"/>
                <a:chOff x="3824" y="3888"/>
                <a:chExt cx="144" cy="48"/>
              </a:xfrm>
            </p:grpSpPr>
            <p:sp>
              <p:nvSpPr>
                <p:cNvPr id="86041" name="Oval 25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2" name="Oval 26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6038" name="Group 27"/>
              <p:cNvGrpSpPr>
                <a:grpSpLocks/>
              </p:cNvGrpSpPr>
              <p:nvPr/>
            </p:nvGrpSpPr>
            <p:grpSpPr bwMode="auto">
              <a:xfrm rot="10800000">
                <a:off x="3520" y="3696"/>
                <a:ext cx="144" cy="48"/>
                <a:chOff x="3824" y="3888"/>
                <a:chExt cx="144" cy="48"/>
              </a:xfrm>
            </p:grpSpPr>
            <p:sp>
              <p:nvSpPr>
                <p:cNvPr id="86039" name="Oval 28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40" name="Oval 29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6027" name="Group 30"/>
            <p:cNvGrpSpPr>
              <a:grpSpLocks/>
            </p:cNvGrpSpPr>
            <p:nvPr/>
          </p:nvGrpSpPr>
          <p:grpSpPr bwMode="auto">
            <a:xfrm rot="-5400000">
              <a:off x="923" y="3380"/>
              <a:ext cx="265" cy="288"/>
              <a:chOff x="2480" y="3312"/>
              <a:chExt cx="265" cy="288"/>
            </a:xfrm>
          </p:grpSpPr>
          <p:sp>
            <p:nvSpPr>
              <p:cNvPr id="86028" name="Text Box 31"/>
              <p:cNvSpPr txBox="1">
                <a:spLocks noChangeArrowheads="1"/>
              </p:cNvSpPr>
              <p:nvPr/>
            </p:nvSpPr>
            <p:spPr bwMode="auto">
              <a:xfrm>
                <a:off x="2480" y="3312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grpSp>
            <p:nvGrpSpPr>
              <p:cNvPr id="86029" name="Group 32"/>
              <p:cNvGrpSpPr>
                <a:grpSpLocks/>
              </p:cNvGrpSpPr>
              <p:nvPr/>
            </p:nvGrpSpPr>
            <p:grpSpPr bwMode="auto">
              <a:xfrm rot="10800000">
                <a:off x="2544" y="3312"/>
                <a:ext cx="144" cy="48"/>
                <a:chOff x="3824" y="3888"/>
                <a:chExt cx="144" cy="48"/>
              </a:xfrm>
            </p:grpSpPr>
            <p:sp>
              <p:nvSpPr>
                <p:cNvPr id="86033" name="Oval 33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34" name="Oval 34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6030" name="Group 35"/>
              <p:cNvGrpSpPr>
                <a:grpSpLocks/>
              </p:cNvGrpSpPr>
              <p:nvPr/>
            </p:nvGrpSpPr>
            <p:grpSpPr bwMode="auto">
              <a:xfrm rot="10800000">
                <a:off x="2544" y="3552"/>
                <a:ext cx="144" cy="48"/>
                <a:chOff x="3824" y="3888"/>
                <a:chExt cx="144" cy="48"/>
              </a:xfrm>
            </p:grpSpPr>
            <p:sp>
              <p:nvSpPr>
                <p:cNvPr id="86031" name="Oval 36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32" name="Oval 37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6020" name="Text Box 42"/>
          <p:cNvSpPr txBox="1">
            <a:spLocks noChangeArrowheads="1"/>
          </p:cNvSpPr>
          <p:nvPr/>
        </p:nvSpPr>
        <p:spPr bwMode="auto">
          <a:xfrm>
            <a:off x="762000" y="1450975"/>
            <a:ext cx="217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 unpaired 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21" name="Text Box 43"/>
          <p:cNvSpPr txBox="1">
            <a:spLocks noChangeArrowheads="1"/>
          </p:cNvSpPr>
          <p:nvPr/>
        </p:nvSpPr>
        <p:spPr bwMode="auto">
          <a:xfrm>
            <a:off x="203200" y="2017713"/>
            <a:ext cx="337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Should be diamagnetic </a:t>
            </a:r>
          </a:p>
        </p:txBody>
      </p:sp>
      <p:pic>
        <p:nvPicPr>
          <p:cNvPr id="86022" name="Picture 8" descr="npo000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7244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3" name="Text Box 44"/>
          <p:cNvSpPr txBox="1">
            <a:spLocks noChangeArrowheads="1"/>
          </p:cNvSpPr>
          <p:nvPr/>
        </p:nvSpPr>
        <p:spPr bwMode="auto">
          <a:xfrm>
            <a:off x="3657600" y="304800"/>
            <a:ext cx="534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Experiments show O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paramagnetic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(has UNPAIRED e-)</a:t>
            </a:r>
          </a:p>
        </p:txBody>
      </p:sp>
      <p:sp>
        <p:nvSpPr>
          <p:cNvPr id="86024" name="Text Box 46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10.6</a:t>
            </a:r>
          </a:p>
        </p:txBody>
      </p:sp>
      <p:sp>
        <p:nvSpPr>
          <p:cNvPr id="86025" name="TextBox 1"/>
          <p:cNvSpPr txBox="1">
            <a:spLocks noChangeArrowheads="1"/>
          </p:cNvSpPr>
          <p:nvPr/>
        </p:nvSpPr>
        <p:spPr bwMode="auto">
          <a:xfrm>
            <a:off x="1143000" y="6384925"/>
            <a:ext cx="693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  <a:hlinkClick r:id="rId3"/>
              </a:rPr>
              <a:t>https://www.youtube.com/watch?v=Lt4P6ctf06Q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07C7D-5E72-445C-B290-A584B1C66E5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electron probability of both molecular orbitals is centered along the line passing through the two nuclei.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Sigma (</a:t>
            </a:r>
            <a:r>
              <a:rPr lang="el-GR" altLang="en-US" sz="2800" smtClean="0">
                <a:cs typeface="Arial" panose="020B0604020202020204" pitchFamily="34" charset="0"/>
              </a:rPr>
              <a:t>σ</a:t>
            </a:r>
            <a:r>
              <a:rPr lang="en-US" altLang="en-US" sz="2800" smtClean="0">
                <a:cs typeface="Arial" panose="020B0604020202020204" pitchFamily="34" charset="0"/>
              </a:rPr>
              <a:t>) molecular orbitals (MOs)</a:t>
            </a:r>
            <a:endParaRPr lang="el-GR" altLang="en-US" sz="2800" smtClean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smtClean="0"/>
              <a:t>In the molecule only the molecular orbitals are available for occupation by electrons.</a:t>
            </a:r>
          </a:p>
        </p:txBody>
      </p:sp>
      <p:sp>
        <p:nvSpPr>
          <p:cNvPr id="8704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05F7D-5D8C-444B-BF67-1FE73DA583D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Combination of Hydrogen 1</a:t>
            </a:r>
            <a:r>
              <a:rPr lang="en-US" altLang="en-US" sz="2000" i="1" smtClean="0"/>
              <a:t>s</a:t>
            </a:r>
            <a:r>
              <a:rPr lang="en-US" altLang="en-US" sz="2000" smtClean="0"/>
              <a:t> Atomic Orbitals to form MOs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91263" cy="4338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49BB2-4056-4692-B31D-E86FCC0C1AB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 is lower in energy than the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orbitals of free atoms, while MO</a:t>
            </a:r>
            <a:r>
              <a:rPr lang="en-US" altLang="en-US" sz="2800" baseline="30000" smtClean="0"/>
              <a:t>*</a:t>
            </a:r>
            <a:r>
              <a:rPr lang="en-US" altLang="en-US" sz="2800" smtClean="0"/>
              <a:t> is higher in energy than the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orbitals.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Bonding molecular orbital – lower in energy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cs typeface="Arial" panose="020B0604020202020204" pitchFamily="34" charset="0"/>
              </a:rPr>
              <a:t>Antibonding molecular orbital – higher in energy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532189-2FB2-49CC-99ED-A99E1FC1126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 Energy-Level Diagram for the H</a:t>
            </a:r>
            <a:r>
              <a:rPr lang="en-US" altLang="en-US" baseline="-25000" smtClean="0"/>
              <a:t>2</a:t>
            </a:r>
            <a:r>
              <a:rPr lang="en-US" altLang="en-US" smtClean="0"/>
              <a:t> Molecule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942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835150"/>
            <a:ext cx="5518150" cy="441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1625C-7473-4099-A071-805063DA701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Molecular electron configurations can be written similar to atomic electron configurations.</a:t>
            </a:r>
          </a:p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Each molecular orbital can hold 2 electrons with opposite spins.</a:t>
            </a:r>
          </a:p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The number of orbitals are conserved.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83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5FC60D-0655-402A-ADFF-2AFE4E3EF06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Bonding in H</a:t>
            </a:r>
            <a:r>
              <a:rPr lang="en-US" altLang="en-US" baseline="-25000" smtClean="0"/>
              <a:t>2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8313" name="ShockwaveFlash1" r:id="rId2" imgW="6399360" imgH="4038480"/>
        </mc:Choice>
        <mc:Fallback>
          <p:control name="ShockwaveFlash1" r:id="rId2" imgW="6399360" imgH="4038480">
            <p:pic>
              <p:nvPicPr>
                <p:cNvPr id="9831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20574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  <a:latin typeface="Arial" panose="020B0604020202020204" pitchFamily="34" charset="0"/>
              </a:rPr>
              <a:t>Hybridization</a:t>
            </a:r>
            <a:r>
              <a:rPr lang="en-US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 – mixing of two or more atomic orbitals to form a new set of hybrid orbitals.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5738" y="1371600"/>
            <a:ext cx="8763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Mix at least 2 nonequivalent atomic orbitals (</a:t>
            </a:r>
            <a:r>
              <a:rPr lang="en-US" altLang="en-US" sz="2800" i="1" baseline="0">
                <a:solidFill>
                  <a:srgbClr val="000000"/>
                </a:solidFill>
                <a:latin typeface="Arial" panose="020B0604020202020204" pitchFamily="34" charset="0"/>
              </a:rPr>
              <a:t>e.g.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 s and p).  Hybrid orbitals have very different shape from original atomic orbitals.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aseline="0">
                <a:solidFill>
                  <a:srgbClr val="FF0000"/>
                </a:solidFill>
                <a:latin typeface="Arial" panose="020B0604020202020204" pitchFamily="34" charset="0"/>
              </a:rPr>
              <a:t>Number of hybrid orbitals is equal to number of pure atomic orbitals used in the hybridization process.</a:t>
            </a:r>
            <a:r>
              <a:rPr lang="en-US" altLang="en-US" sz="2800" i="1" baseline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Covalent bonds are formed by: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Overlap of hybrid orbitals with atomic orbitals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Overlap of hybrid orbitals with other hybrid orbitals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10.4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03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2AFFC-A969-4E1A-800E-35A2417685C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Sigma Bonding and Antibonding Orbitals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0360" name="ShockwaveFlash1" r:id="rId2" imgW="6399360" imgH="4038480"/>
        </mc:Choice>
        <mc:Fallback>
          <p:control name="ShockwaveFlash1" r:id="rId2" imgW="6399360" imgH="4038480">
            <p:pic>
              <p:nvPicPr>
                <p:cNvPr id="10035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21336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24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71515-ED66-4A03-AB45-BAFA415D516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 Order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91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Larger bond order means greater bond strength.</a:t>
            </a:r>
            <a:endParaRPr lang="en-US" altLang="en-US" sz="2800" smtClean="0">
              <a:cs typeface="Arial" panose="020B0604020202020204" pitchFamily="34" charset="0"/>
            </a:endParaRPr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381000" y="3276600"/>
          <a:ext cx="8305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4" imgW="8305800" imgH="876300" progId="Equation.BREE4">
                  <p:embed/>
                </p:oleObj>
              </mc:Choice>
              <mc:Fallback>
                <p:oleObj name="Equation" r:id="rId4" imgW="8305800" imgH="876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8305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4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8F501-68B5-4BF3-8205-961C2F197F4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H</a:t>
            </a:r>
            <a:r>
              <a:rPr lang="en-US" altLang="en-US" baseline="-25000" smtClean="0"/>
              <a:t>2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800600" y="2438400"/>
          <a:ext cx="38338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4" imgW="3835400" imgH="838200" progId="Equation.BREE4">
                  <p:embed/>
                </p:oleObj>
              </mc:Choice>
              <mc:Fallback>
                <p:oleObj name="Equation" r:id="rId4" imgW="3835400" imgH="838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38338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676400"/>
            <a:ext cx="3816350" cy="478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64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08E897-DC04-4F5E-8B2E-4BC95F5404C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H</a:t>
            </a:r>
            <a:r>
              <a:rPr lang="en-US" altLang="en-US" baseline="-25000" smtClean="0"/>
              <a:t>2</a:t>
            </a:r>
            <a:r>
              <a:rPr lang="en-US" altLang="en-US" baseline="30000" smtClean="0"/>
              <a:t>–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4572000" y="1600200"/>
          <a:ext cx="391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Equation" r:id="rId4" imgW="3911600" imgH="838200" progId="Equation.BREE4">
                  <p:embed/>
                </p:oleObj>
              </mc:Choice>
              <mc:Fallback>
                <p:oleObj name="Equation" r:id="rId4" imgW="3911600" imgH="838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391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727575" cy="3568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85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F63145-A8BF-439F-92D1-B40FCA19009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 Bonding and Antibonding Orbitals</a:t>
            </a:r>
          </a:p>
        </p:txBody>
      </p:sp>
      <p:sp>
        <p:nvSpPr>
          <p:cNvPr id="10854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553" name="ShockwaveFlash1" r:id="rId2" imgW="6399360" imgH="4038480"/>
        </mc:Choice>
        <mc:Fallback>
          <p:control name="ShockwaveFlash1" r:id="rId2" imgW="6399360" imgH="4038480">
            <p:pic>
              <p:nvPicPr>
                <p:cNvPr id="1085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20574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D820BF-8E79-4F22-9586-73DEEA52710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The Electron Probability Distribution in the Bonding Molecular Orbital of the HF Molecule</a:t>
            </a:r>
          </a:p>
        </p:txBody>
      </p:sp>
      <p:sp>
        <p:nvSpPr>
          <p:cNvPr id="11059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0598" name="Picture 4" descr="ch09_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44735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F7AB0-0CE7-49D9-8AD4-70E8F1547BE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Delocalization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053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Describes molecules that require resonance.</a:t>
            </a:r>
          </a:p>
          <a:p>
            <a:pPr eaLnBrk="1" hangingPunct="1"/>
            <a:r>
              <a:rPr lang="en-US" altLang="en-US" sz="2800" smtClean="0"/>
              <a:t>In molecules that require resonance, it is the </a:t>
            </a:r>
            <a:r>
              <a:rPr lang="en-US" altLang="en-US" sz="2800" smtClean="0">
                <a:sym typeface="Symbol" panose="05050102010706020507" pitchFamily="18" charset="2"/>
              </a:rPr>
              <a:t></a:t>
            </a:r>
            <a:r>
              <a:rPr lang="en-US" altLang="en-US" sz="2800" smtClean="0"/>
              <a:t> bonding that is most clearly delocalized, the </a:t>
            </a:r>
            <a:r>
              <a:rPr lang="en-US" altLang="en-US" sz="2800" smtClean="0">
                <a:sym typeface="Symbol" panose="05050102010706020507" pitchFamily="18" charset="2"/>
              </a:rPr>
              <a:t></a:t>
            </a:r>
            <a:r>
              <a:rPr lang="en-US" altLang="en-US" sz="2800" smtClean="0">
                <a:cs typeface="Arial" panose="020B0604020202020204" pitchFamily="34" charset="0"/>
              </a:rPr>
              <a:t> bonds are localized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i="1" smtClean="0"/>
              <a:t>p</a:t>
            </a:r>
            <a:r>
              <a:rPr lang="en-US" altLang="en-US" sz="2800" smtClean="0"/>
              <a:t> orbitals perpendicular to the plane of the molecule are used to form </a:t>
            </a:r>
            <a:r>
              <a:rPr lang="en-US" altLang="en-US" sz="2800" smtClean="0">
                <a:sym typeface="Symbol" panose="05050102010706020507" pitchFamily="18" charset="2"/>
              </a:rPr>
              <a:t></a:t>
            </a:r>
            <a:r>
              <a:rPr lang="en-US" altLang="en-US" sz="2800" smtClean="0">
                <a:cs typeface="Arial" panose="020B0604020202020204" pitchFamily="34" charset="0"/>
              </a:rPr>
              <a:t> molecular orbitals.</a:t>
            </a:r>
          </a:p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The electrons in the </a:t>
            </a:r>
            <a:r>
              <a:rPr lang="en-US" altLang="en-US" sz="2800" smtClean="0">
                <a:sym typeface="Symbol" panose="05050102010706020507" pitchFamily="18" charset="2"/>
              </a:rPr>
              <a:t></a:t>
            </a:r>
            <a:r>
              <a:rPr lang="en-US" altLang="en-US" sz="2800" smtClean="0">
                <a:cs typeface="Arial" panose="020B0604020202020204" pitchFamily="34" charset="0"/>
              </a:rPr>
              <a:t> molecular orbitals are delocalized above and below the plane of the molecule.</a:t>
            </a:r>
            <a:endParaRPr lang="el-GR" altLang="en-US" sz="2800" smtClean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smtClean="0"/>
          </a:p>
        </p:txBody>
      </p:sp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6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B09C2-71BC-4BAE-BB4E-76888B271BE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Resonance in Benzene</a:t>
            </a:r>
          </a:p>
        </p:txBody>
      </p:sp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46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10400" cy="4176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FD93E4-C5EF-4657-987F-A6BCA294E20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Sigma System for Benzene</a:t>
            </a:r>
          </a:p>
        </p:txBody>
      </p:sp>
      <p:sp>
        <p:nvSpPr>
          <p:cNvPr id="11674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6742" name="Picture 4" descr="ch09_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676400"/>
            <a:ext cx="5546725" cy="468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ACD917-2454-489F-AA5A-DBE85B71FF4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Pi System for Benzene</a:t>
            </a:r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8790" name="Picture 4" descr="ch09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8229600" cy="29845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6C424-738B-40F8-933E-69963C1A1D5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Hybridization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0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Combination of one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and three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orbitals.</a:t>
            </a:r>
          </a:p>
          <a:p>
            <a:pPr eaLnBrk="1" hangingPunct="1"/>
            <a:r>
              <a:rPr lang="en-US" altLang="en-US" sz="2800" smtClean="0"/>
              <a:t>Whenever a set of equivalent tetrahedral atomic orbitals is required by an atom, the localized electron model assumes that the atom adopts a set of </a:t>
            </a:r>
            <a:r>
              <a:rPr lang="en-US" altLang="en-US" sz="2800" i="1" smtClean="0"/>
              <a:t>sp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 orbitals; the atom becomes </a:t>
            </a:r>
            <a:r>
              <a:rPr lang="en-US" altLang="en-US" sz="2800" i="1" smtClean="0"/>
              <a:t>sp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 hybridized.</a:t>
            </a: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CC96F-DD7B-4795-944B-5837BF8442D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Formation of 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</a:t>
            </a:r>
            <a:r>
              <a:rPr lang="en-US" altLang="en-US" smtClean="0"/>
              <a:t> Hybrid Orbitals</a:t>
            </a:r>
          </a:p>
        </p:txBody>
      </p:sp>
      <p:pic>
        <p:nvPicPr>
          <p:cNvPr id="53253" name="Picture 7" descr="ch09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6013"/>
            <a:ext cx="8229600" cy="28638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5A3D27-A78C-41F6-922F-16B133DC69D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Tetrahedral Set of Four 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</a:t>
            </a:r>
            <a:r>
              <a:rPr lang="en-US" altLang="en-US" smtClean="0"/>
              <a:t> Orbitals</a:t>
            </a:r>
          </a:p>
        </p:txBody>
      </p:sp>
      <p:pic>
        <p:nvPicPr>
          <p:cNvPr id="55301" name="Picture 4" descr="ch0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873625" cy="47275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F8BAB-2E73-4DB7-A1F6-02118E10FD4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Hybridization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114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Combination of one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and two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orbitals.</a:t>
            </a:r>
          </a:p>
          <a:p>
            <a:pPr eaLnBrk="1" hangingPunct="1"/>
            <a:r>
              <a:rPr lang="en-US" altLang="en-US" sz="2800" smtClean="0"/>
              <a:t>Gives a trigonal planar arrangement of atomic orbitals.</a:t>
            </a:r>
          </a:p>
          <a:p>
            <a:pPr eaLnBrk="1" hangingPunct="1"/>
            <a:r>
              <a:rPr lang="en-US" altLang="en-US" sz="2800" smtClean="0"/>
              <a:t>One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 is not used.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Oriented perpendicular to the plane of the </a:t>
            </a:r>
            <a:r>
              <a:rPr lang="en-US" altLang="en-US" sz="2800" i="1" smtClean="0"/>
              <a:t>sp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orbitals.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5DDE00-24CD-4587-AF47-8947E9D512E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Sigma (</a:t>
            </a:r>
            <a:r>
              <a:rPr lang="en-US" altLang="en-US" sz="2800" smtClean="0">
                <a:sym typeface="Symbol" panose="05050102010706020507" pitchFamily="18" charset="2"/>
              </a:rPr>
              <a:t>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  <a:r>
              <a:rPr lang="en-US" altLang="en-US" smtClean="0"/>
              <a:t> Bond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461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Electron pair is shared in an area centered on a line running </a:t>
            </a:r>
            <a:r>
              <a:rPr lang="en-US" altLang="en-US" sz="2800" i="1" smtClean="0"/>
              <a:t>between</a:t>
            </a:r>
            <a:r>
              <a:rPr lang="en-US" altLang="en-US" sz="2800" smtClean="0"/>
              <a:t> the atoms.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650E33-FC6A-471B-88F5-9464C337EAE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 (</a:t>
            </a:r>
            <a:r>
              <a:rPr lang="en-US" altLang="en-US" sz="2800" smtClean="0">
                <a:sym typeface="Symbol" panose="05050102010706020507" pitchFamily="18" charset="2"/>
              </a:rPr>
              <a:t>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  <a:r>
              <a:rPr lang="en-US" altLang="en-US" smtClean="0"/>
              <a:t> Bond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Forms double and triple bonds by sharing electron pair(s) in the space above and below the </a:t>
            </a:r>
            <a:r>
              <a:rPr lang="el-GR" altLang="en-US" sz="2800" smtClean="0">
                <a:cs typeface="Arial" panose="020B0604020202020204" pitchFamily="34" charset="0"/>
              </a:rPr>
              <a:t>σ</a:t>
            </a:r>
            <a:r>
              <a:rPr lang="en-US" altLang="en-US" sz="2800" smtClean="0">
                <a:cs typeface="Arial" panose="020B0604020202020204" pitchFamily="34" charset="0"/>
              </a:rPr>
              <a:t> bond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Uses the unhybridized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orbitals.</a:t>
            </a:r>
          </a:p>
        </p:txBody>
      </p:sp>
      <p:sp>
        <p:nvSpPr>
          <p:cNvPr id="6144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47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48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theme/theme1.xml><?xml version="1.0" encoding="utf-8"?>
<a:theme xmlns:a="http://schemas.openxmlformats.org/drawingml/2006/main" name="Section 9.1">
  <a:themeElements>
    <a:clrScheme name="Section 9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9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9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9.2">
  <a:themeElements>
    <a:clrScheme name="Section 9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9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9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9.3">
  <a:themeElements>
    <a:clrScheme name="Section 9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9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9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9.4">
  <a:themeElements>
    <a:clrScheme name="Section 9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9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9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9.5">
  <a:themeElements>
    <a:clrScheme name="Section 9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9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9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9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9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1199</Words>
  <Application>Microsoft Office PowerPoint</Application>
  <PresentationFormat>On-screen Show (4:3)</PresentationFormat>
  <Paragraphs>215</Paragraphs>
  <Slides>39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Arial Unicode MS</vt:lpstr>
      <vt:lpstr>Symbol</vt:lpstr>
      <vt:lpstr>Times</vt:lpstr>
      <vt:lpstr>Times New Roman</vt:lpstr>
      <vt:lpstr>Wingdings</vt:lpstr>
      <vt:lpstr>Section 9.1</vt:lpstr>
      <vt:lpstr>Section 9.2</vt:lpstr>
      <vt:lpstr>Section 9.3</vt:lpstr>
      <vt:lpstr>Section 9.4</vt:lpstr>
      <vt:lpstr>Section 9.5</vt:lpstr>
      <vt:lpstr>TOC</vt:lpstr>
      <vt:lpstr>Default Design</vt:lpstr>
      <vt:lpstr>1_Default Design</vt:lpstr>
      <vt:lpstr>2_Default Design</vt:lpstr>
      <vt:lpstr>Equation</vt:lpstr>
      <vt:lpstr>Chapter 9</vt:lpstr>
      <vt:lpstr>PowerPoint Presentation</vt:lpstr>
      <vt:lpstr>Hybridization – mixing of two or more atomic orbitals to form a new set of hybrid orbitals.</vt:lpstr>
      <vt:lpstr>sp3 Hybridization</vt:lpstr>
      <vt:lpstr>The Formation of sp3 Hybrid Orbitals</vt:lpstr>
      <vt:lpstr>Tetrahedral Set of Four sp3 Orbitals</vt:lpstr>
      <vt:lpstr>sp2 Hybridization</vt:lpstr>
      <vt:lpstr>Sigma () Bond</vt:lpstr>
      <vt:lpstr>Pi () Bond</vt:lpstr>
      <vt:lpstr>The Hybridization of the s, px, and py Atomic Orbitals</vt:lpstr>
      <vt:lpstr>Formation of C=C Double Bond in Ethylene</vt:lpstr>
      <vt:lpstr>sp Hybridization</vt:lpstr>
      <vt:lpstr>When One s Orbital and One p Orbital are Hybridized, a Set of Two sp Orbitals Oriented at 180 Degrees Results</vt:lpstr>
      <vt:lpstr>The Orbitals for CO2</vt:lpstr>
      <vt:lpstr>sp3d Hybridization</vt:lpstr>
      <vt:lpstr>sp3d2 Hybridization</vt:lpstr>
      <vt:lpstr>Concept Check</vt:lpstr>
      <vt:lpstr>Concept Check</vt:lpstr>
      <vt:lpstr>Using the Localized Electron Model</vt:lpstr>
      <vt:lpstr>Bond Order</vt:lpstr>
      <vt:lpstr>PowerPoint Presentation</vt:lpstr>
      <vt:lpstr>PowerPoint Presentation</vt:lpstr>
      <vt:lpstr>PowerPoint Presentation</vt:lpstr>
      <vt:lpstr>Combination of Hydrogen 1s Atomic Orbitals to form MOs</vt:lpstr>
      <vt:lpstr>PowerPoint Presentation</vt:lpstr>
      <vt:lpstr>PowerPoint Presentation</vt:lpstr>
      <vt:lpstr>MO Energy-Level Diagram for the H2 Molecule</vt:lpstr>
      <vt:lpstr>PowerPoint Presentation</vt:lpstr>
      <vt:lpstr>Bonding in H2</vt:lpstr>
      <vt:lpstr>Sigma Bonding and Antibonding Orbitals</vt:lpstr>
      <vt:lpstr>Bond Order</vt:lpstr>
      <vt:lpstr>Example: H2</vt:lpstr>
      <vt:lpstr>Example: H2–</vt:lpstr>
      <vt:lpstr>Pi Bonding and Antibonding Orbitals</vt:lpstr>
      <vt:lpstr>The Electron Probability Distribution in the Bonding Molecular Orbital of the HF Molecule</vt:lpstr>
      <vt:lpstr>Delocalization</vt:lpstr>
      <vt:lpstr>Resonance in Benzene</vt:lpstr>
      <vt:lpstr>The Sigma System for Benzene</vt:lpstr>
      <vt:lpstr>The Pi System for Benzene</vt:lpstr>
    </vt:vector>
  </TitlesOfParts>
  <Company>뿿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Rapp, Delbert N</cp:lastModifiedBy>
  <cp:revision>238</cp:revision>
  <dcterms:created xsi:type="dcterms:W3CDTF">2006-07-31T17:58:07Z</dcterms:created>
  <dcterms:modified xsi:type="dcterms:W3CDTF">2018-10-03T11:32:16Z</dcterms:modified>
</cp:coreProperties>
</file>