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6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27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theme/theme28.xml" ContentType="application/vnd.openxmlformats-officedocument.theme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theme/theme29.xml" ContentType="application/vnd.openxmlformats-officedocument.theme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theme/theme30.xml" ContentType="application/vnd.openxmlformats-officedocument.theme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theme/theme31.xml" ContentType="application/vnd.openxmlformats-officedocument.theme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32.xml" ContentType="application/vnd.openxmlformats-officedocument.theme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33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ctiveX/activeX2.xml" ContentType="application/vnd.ms-office.activeX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activeX/activeX3.xml" ContentType="application/vnd.ms-office.activeX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23.xml" ContentType="application/vnd.openxmlformats-officedocument.presentationml.notesSlide+xml"/>
  <Override PartName="/ppt/embeddings/oleObject5.bin" ContentType="application/vnd.openxmlformats-officedocument.oleObject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6.bin" ContentType="application/vnd.openxmlformats-officedocument.oleObject"/>
  <Override PartName="/ppt/notesSlides/notesSlide29.xml" ContentType="application/vnd.openxmlformats-officedocument.presentationml.notesSlide+xml"/>
  <Override PartName="/ppt/embeddings/oleObject7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embeddings/oleObject8.bin" ContentType="application/vnd.openxmlformats-officedocument.oleObject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embeddings/oleObject9.bin" ContentType="application/vnd.openxmlformats-officedocument.oleObject"/>
  <Override PartName="/ppt/activeX/activeX4.xml" ContentType="application/vnd.ms-office.activeX+xml"/>
  <Override PartName="/ppt/notesSlides/notesSlide52.xml" ContentType="application/vnd.openxmlformats-officedocument.presentationml.notesSlide+xml"/>
  <Override PartName="/ppt/activeX/activeX5.xml" ContentType="application/vnd.ms-office.activeX+xml"/>
  <Override PartName="/ppt/notesSlides/notesSlide53.xml" ContentType="application/vnd.openxmlformats-officedocument.presentationml.notesSlide+xml"/>
  <Override PartName="/ppt/embeddings/oleObject10.bin" ContentType="application/vnd.openxmlformats-officedocument.oleObject"/>
  <Override PartName="/ppt/notesSlides/notesSlide54.xml" ContentType="application/vnd.openxmlformats-officedocument.presentationml.notesSlide+xml"/>
  <Override PartName="/ppt/embeddings/oleObject11.bin" ContentType="application/vnd.openxmlformats-officedocument.oleObject"/>
  <Override PartName="/ppt/notesSlides/notesSlide55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activeX/activeX6.xml" ContentType="application/vnd.ms-office.activeX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embeddings/oleObject14.bin" ContentType="application/vnd.openxmlformats-officedocument.oleObject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1" r:id="rId13"/>
    <p:sldMasterId id="2147483816" r:id="rId14"/>
    <p:sldMasterId id="2147483828" r:id="rId15"/>
    <p:sldMasterId id="2147483840" r:id="rId16"/>
    <p:sldMasterId id="2147483864" r:id="rId17"/>
    <p:sldMasterId id="2147483876" r:id="rId18"/>
    <p:sldMasterId id="2147483888" r:id="rId19"/>
    <p:sldMasterId id="2147483900" r:id="rId20"/>
    <p:sldMasterId id="2147483912" r:id="rId21"/>
    <p:sldMasterId id="2147483924" r:id="rId22"/>
    <p:sldMasterId id="2147483936" r:id="rId23"/>
    <p:sldMasterId id="2147483948" r:id="rId24"/>
    <p:sldMasterId id="2147483960" r:id="rId25"/>
    <p:sldMasterId id="2147483972" r:id="rId26"/>
    <p:sldMasterId id="2147483986" r:id="rId27"/>
    <p:sldMasterId id="2147484000" r:id="rId28"/>
    <p:sldMasterId id="2147484014" r:id="rId29"/>
    <p:sldMasterId id="2147484028" r:id="rId30"/>
    <p:sldMasterId id="2147484042" r:id="rId31"/>
    <p:sldMasterId id="2147484057" r:id="rId32"/>
    <p:sldMasterId id="2147484087" r:id="rId33"/>
    <p:sldMasterId id="2147484102" r:id="rId34"/>
  </p:sldMasterIdLst>
  <p:notesMasterIdLst>
    <p:notesMasterId r:id="rId128"/>
  </p:notesMasterIdLst>
  <p:sldIdLst>
    <p:sldId id="278" r:id="rId35"/>
    <p:sldId id="328" r:id="rId36"/>
    <p:sldId id="329" r:id="rId37"/>
    <p:sldId id="330" r:id="rId38"/>
    <p:sldId id="331" r:id="rId39"/>
    <p:sldId id="548" r:id="rId40"/>
    <p:sldId id="332" r:id="rId41"/>
    <p:sldId id="333" r:id="rId42"/>
    <p:sldId id="334" r:id="rId43"/>
    <p:sldId id="335" r:id="rId44"/>
    <p:sldId id="336" r:id="rId45"/>
    <p:sldId id="337" r:id="rId46"/>
    <p:sldId id="338" r:id="rId47"/>
    <p:sldId id="351" r:id="rId48"/>
    <p:sldId id="352" r:id="rId49"/>
    <p:sldId id="353" r:id="rId50"/>
    <p:sldId id="354" r:id="rId51"/>
    <p:sldId id="355" r:id="rId52"/>
    <p:sldId id="356" r:id="rId53"/>
    <p:sldId id="357" r:id="rId54"/>
    <p:sldId id="358" r:id="rId55"/>
    <p:sldId id="361" r:id="rId56"/>
    <p:sldId id="529" r:id="rId57"/>
    <p:sldId id="551" r:id="rId58"/>
    <p:sldId id="530" r:id="rId59"/>
    <p:sldId id="531" r:id="rId60"/>
    <p:sldId id="532" r:id="rId61"/>
    <p:sldId id="533" r:id="rId62"/>
    <p:sldId id="534" r:id="rId63"/>
    <p:sldId id="554" r:id="rId64"/>
    <p:sldId id="536" r:id="rId65"/>
    <p:sldId id="376" r:id="rId66"/>
    <p:sldId id="377" r:id="rId67"/>
    <p:sldId id="384" r:id="rId68"/>
    <p:sldId id="385" r:id="rId69"/>
    <p:sldId id="386" r:id="rId70"/>
    <p:sldId id="387" r:id="rId71"/>
    <p:sldId id="388" r:id="rId72"/>
    <p:sldId id="535" r:id="rId73"/>
    <p:sldId id="541" r:id="rId74"/>
    <p:sldId id="542" r:id="rId75"/>
    <p:sldId id="543" r:id="rId76"/>
    <p:sldId id="544" r:id="rId77"/>
    <p:sldId id="390" r:id="rId78"/>
    <p:sldId id="550" r:id="rId79"/>
    <p:sldId id="391" r:id="rId80"/>
    <p:sldId id="546" r:id="rId81"/>
    <p:sldId id="545" r:id="rId82"/>
    <p:sldId id="393" r:id="rId83"/>
    <p:sldId id="394" r:id="rId84"/>
    <p:sldId id="395" r:id="rId85"/>
    <p:sldId id="396" r:id="rId86"/>
    <p:sldId id="397" r:id="rId87"/>
    <p:sldId id="398" r:id="rId88"/>
    <p:sldId id="405" r:id="rId89"/>
    <p:sldId id="552" r:id="rId90"/>
    <p:sldId id="409" r:id="rId91"/>
    <p:sldId id="549" r:id="rId92"/>
    <p:sldId id="410" r:id="rId93"/>
    <p:sldId id="411" r:id="rId94"/>
    <p:sldId id="412" r:id="rId95"/>
    <p:sldId id="413" r:id="rId96"/>
    <p:sldId id="415" r:id="rId97"/>
    <p:sldId id="416" r:id="rId98"/>
    <p:sldId id="469" r:id="rId99"/>
    <p:sldId id="470" r:id="rId100"/>
    <p:sldId id="471" r:id="rId101"/>
    <p:sldId id="472" r:id="rId102"/>
    <p:sldId id="473" r:id="rId103"/>
    <p:sldId id="514" r:id="rId104"/>
    <p:sldId id="474" r:id="rId105"/>
    <p:sldId id="475" r:id="rId106"/>
    <p:sldId id="515" r:id="rId107"/>
    <p:sldId id="479" r:id="rId108"/>
    <p:sldId id="555" r:id="rId109"/>
    <p:sldId id="517" r:id="rId110"/>
    <p:sldId id="518" r:id="rId111"/>
    <p:sldId id="482" r:id="rId112"/>
    <p:sldId id="484" r:id="rId113"/>
    <p:sldId id="485" r:id="rId114"/>
    <p:sldId id="487" r:id="rId115"/>
    <p:sldId id="488" r:id="rId116"/>
    <p:sldId id="489" r:id="rId117"/>
    <p:sldId id="490" r:id="rId118"/>
    <p:sldId id="507" r:id="rId119"/>
    <p:sldId id="509" r:id="rId120"/>
    <p:sldId id="521" r:id="rId121"/>
    <p:sldId id="491" r:id="rId122"/>
    <p:sldId id="522" r:id="rId123"/>
    <p:sldId id="510" r:id="rId124"/>
    <p:sldId id="511" r:id="rId125"/>
    <p:sldId id="512" r:id="rId126"/>
    <p:sldId id="513" r:id="rId1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FC1"/>
    <a:srgbClr val="526FDE"/>
    <a:srgbClr val="7C2878"/>
    <a:srgbClr val="8D007F"/>
    <a:srgbClr val="D6000E"/>
    <a:srgbClr val="FF00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85428" autoAdjust="0"/>
  </p:normalViewPr>
  <p:slideViewPr>
    <p:cSldViewPr>
      <p:cViewPr varScale="1">
        <p:scale>
          <a:sx n="78" d="100"/>
          <a:sy n="78" d="100"/>
        </p:scale>
        <p:origin x="1764" y="78"/>
      </p:cViewPr>
      <p:guideLst>
        <p:guide orient="horz" pos="720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83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8.xml"/><Relationship Id="rId47" Type="http://schemas.openxmlformats.org/officeDocument/2006/relationships/slide" Target="slides/slide13.xml"/><Relationship Id="rId63" Type="http://schemas.openxmlformats.org/officeDocument/2006/relationships/slide" Target="slides/slide29.xml"/><Relationship Id="rId68" Type="http://schemas.openxmlformats.org/officeDocument/2006/relationships/slide" Target="slides/slide34.xml"/><Relationship Id="rId84" Type="http://schemas.openxmlformats.org/officeDocument/2006/relationships/slide" Target="slides/slide50.xml"/><Relationship Id="rId89" Type="http://schemas.openxmlformats.org/officeDocument/2006/relationships/slide" Target="slides/slide55.xml"/><Relationship Id="rId112" Type="http://schemas.openxmlformats.org/officeDocument/2006/relationships/slide" Target="slides/slide78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73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" Target="slides/slide3.xml"/><Relationship Id="rId53" Type="http://schemas.openxmlformats.org/officeDocument/2006/relationships/slide" Target="slides/slide19.xml"/><Relationship Id="rId58" Type="http://schemas.openxmlformats.org/officeDocument/2006/relationships/slide" Target="slides/slide24.xml"/><Relationship Id="rId74" Type="http://schemas.openxmlformats.org/officeDocument/2006/relationships/slide" Target="slides/slide40.xml"/><Relationship Id="rId79" Type="http://schemas.openxmlformats.org/officeDocument/2006/relationships/slide" Target="slides/slide45.xml"/><Relationship Id="rId102" Type="http://schemas.openxmlformats.org/officeDocument/2006/relationships/slide" Target="slides/slide68.xml"/><Relationship Id="rId123" Type="http://schemas.openxmlformats.org/officeDocument/2006/relationships/slide" Target="slides/slide89.xml"/><Relationship Id="rId12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56.xml"/><Relationship Id="rId95" Type="http://schemas.openxmlformats.org/officeDocument/2006/relationships/slide" Target="slides/slide61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9.xml"/><Relationship Id="rId48" Type="http://schemas.openxmlformats.org/officeDocument/2006/relationships/slide" Target="slides/slide14.xml"/><Relationship Id="rId64" Type="http://schemas.openxmlformats.org/officeDocument/2006/relationships/slide" Target="slides/slide30.xml"/><Relationship Id="rId69" Type="http://schemas.openxmlformats.org/officeDocument/2006/relationships/slide" Target="slides/slide35.xml"/><Relationship Id="rId113" Type="http://schemas.openxmlformats.org/officeDocument/2006/relationships/slide" Target="slides/slide79.xml"/><Relationship Id="rId118" Type="http://schemas.openxmlformats.org/officeDocument/2006/relationships/slide" Target="slides/slide84.xml"/><Relationship Id="rId80" Type="http://schemas.openxmlformats.org/officeDocument/2006/relationships/slide" Target="slides/slide46.xml"/><Relationship Id="rId85" Type="http://schemas.openxmlformats.org/officeDocument/2006/relationships/slide" Target="slides/slide51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" Target="slides/slide4.xml"/><Relationship Id="rId59" Type="http://schemas.openxmlformats.org/officeDocument/2006/relationships/slide" Target="slides/slide25.xml"/><Relationship Id="rId103" Type="http://schemas.openxmlformats.org/officeDocument/2006/relationships/slide" Target="slides/slide69.xml"/><Relationship Id="rId108" Type="http://schemas.openxmlformats.org/officeDocument/2006/relationships/slide" Target="slides/slide74.xml"/><Relationship Id="rId124" Type="http://schemas.openxmlformats.org/officeDocument/2006/relationships/slide" Target="slides/slide90.xml"/><Relationship Id="rId129" Type="http://schemas.openxmlformats.org/officeDocument/2006/relationships/presProps" Target="presProps.xml"/><Relationship Id="rId54" Type="http://schemas.openxmlformats.org/officeDocument/2006/relationships/slide" Target="slides/slide20.xml"/><Relationship Id="rId70" Type="http://schemas.openxmlformats.org/officeDocument/2006/relationships/slide" Target="slides/slide36.xml"/><Relationship Id="rId75" Type="http://schemas.openxmlformats.org/officeDocument/2006/relationships/slide" Target="slides/slide41.xml"/><Relationship Id="rId91" Type="http://schemas.openxmlformats.org/officeDocument/2006/relationships/slide" Target="slides/slide57.xml"/><Relationship Id="rId96" Type="http://schemas.openxmlformats.org/officeDocument/2006/relationships/slide" Target="slides/slide6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49" Type="http://schemas.openxmlformats.org/officeDocument/2006/relationships/slide" Target="slides/slide15.xml"/><Relationship Id="rId114" Type="http://schemas.openxmlformats.org/officeDocument/2006/relationships/slide" Target="slides/slide80.xml"/><Relationship Id="rId119" Type="http://schemas.openxmlformats.org/officeDocument/2006/relationships/slide" Target="slides/slide85.xml"/><Relationship Id="rId44" Type="http://schemas.openxmlformats.org/officeDocument/2006/relationships/slide" Target="slides/slide10.xml"/><Relationship Id="rId60" Type="http://schemas.openxmlformats.org/officeDocument/2006/relationships/slide" Target="slides/slide26.xml"/><Relationship Id="rId65" Type="http://schemas.openxmlformats.org/officeDocument/2006/relationships/slide" Target="slides/slide31.xml"/><Relationship Id="rId81" Type="http://schemas.openxmlformats.org/officeDocument/2006/relationships/slide" Target="slides/slide47.xml"/><Relationship Id="rId86" Type="http://schemas.openxmlformats.org/officeDocument/2006/relationships/slide" Target="slides/slide52.xml"/><Relationship Id="rId130" Type="http://schemas.openxmlformats.org/officeDocument/2006/relationships/viewProps" Target="viewProps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5.xml"/><Relationship Id="rId109" Type="http://schemas.openxmlformats.org/officeDocument/2006/relationships/slide" Target="slides/slide75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16.xml"/><Relationship Id="rId55" Type="http://schemas.openxmlformats.org/officeDocument/2006/relationships/slide" Target="slides/slide21.xml"/><Relationship Id="rId76" Type="http://schemas.openxmlformats.org/officeDocument/2006/relationships/slide" Target="slides/slide42.xml"/><Relationship Id="rId97" Type="http://schemas.openxmlformats.org/officeDocument/2006/relationships/slide" Target="slides/slide63.xml"/><Relationship Id="rId104" Type="http://schemas.openxmlformats.org/officeDocument/2006/relationships/slide" Target="slides/slide70.xml"/><Relationship Id="rId120" Type="http://schemas.openxmlformats.org/officeDocument/2006/relationships/slide" Target="slides/slide86.xml"/><Relationship Id="rId125" Type="http://schemas.openxmlformats.org/officeDocument/2006/relationships/slide" Target="slides/slide9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7.xml"/><Relationship Id="rId92" Type="http://schemas.openxmlformats.org/officeDocument/2006/relationships/slide" Target="slides/slide58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6.xml"/><Relationship Id="rId45" Type="http://schemas.openxmlformats.org/officeDocument/2006/relationships/slide" Target="slides/slide11.xml"/><Relationship Id="rId66" Type="http://schemas.openxmlformats.org/officeDocument/2006/relationships/slide" Target="slides/slide32.xml"/><Relationship Id="rId87" Type="http://schemas.openxmlformats.org/officeDocument/2006/relationships/slide" Target="slides/slide53.xml"/><Relationship Id="rId110" Type="http://schemas.openxmlformats.org/officeDocument/2006/relationships/slide" Target="slides/slide76.xml"/><Relationship Id="rId115" Type="http://schemas.openxmlformats.org/officeDocument/2006/relationships/slide" Target="slides/slide81.xml"/><Relationship Id="rId131" Type="http://schemas.openxmlformats.org/officeDocument/2006/relationships/theme" Target="theme/theme1.xml"/><Relationship Id="rId61" Type="http://schemas.openxmlformats.org/officeDocument/2006/relationships/slide" Target="slides/slide27.xml"/><Relationship Id="rId82" Type="http://schemas.openxmlformats.org/officeDocument/2006/relationships/slide" Target="slides/slide4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1.xml"/><Relationship Id="rId56" Type="http://schemas.openxmlformats.org/officeDocument/2006/relationships/slide" Target="slides/slide22.xml"/><Relationship Id="rId77" Type="http://schemas.openxmlformats.org/officeDocument/2006/relationships/slide" Target="slides/slide43.xml"/><Relationship Id="rId100" Type="http://schemas.openxmlformats.org/officeDocument/2006/relationships/slide" Target="slides/slide66.xml"/><Relationship Id="rId105" Type="http://schemas.openxmlformats.org/officeDocument/2006/relationships/slide" Target="slides/slide71.xml"/><Relationship Id="rId126" Type="http://schemas.openxmlformats.org/officeDocument/2006/relationships/slide" Target="slides/slide9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7.xml"/><Relationship Id="rId72" Type="http://schemas.openxmlformats.org/officeDocument/2006/relationships/slide" Target="slides/slide38.xml"/><Relationship Id="rId93" Type="http://schemas.openxmlformats.org/officeDocument/2006/relationships/slide" Target="slides/slide59.xml"/><Relationship Id="rId98" Type="http://schemas.openxmlformats.org/officeDocument/2006/relationships/slide" Target="slides/slide64.xml"/><Relationship Id="rId121" Type="http://schemas.openxmlformats.org/officeDocument/2006/relationships/slide" Target="slides/slide87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" Target="slides/slide12.xml"/><Relationship Id="rId67" Type="http://schemas.openxmlformats.org/officeDocument/2006/relationships/slide" Target="slides/slide33.xml"/><Relationship Id="rId116" Type="http://schemas.openxmlformats.org/officeDocument/2006/relationships/slide" Target="slides/slide8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7.xml"/><Relationship Id="rId62" Type="http://schemas.openxmlformats.org/officeDocument/2006/relationships/slide" Target="slides/slide28.xml"/><Relationship Id="rId83" Type="http://schemas.openxmlformats.org/officeDocument/2006/relationships/slide" Target="slides/slide49.xml"/><Relationship Id="rId88" Type="http://schemas.openxmlformats.org/officeDocument/2006/relationships/slide" Target="slides/slide54.xml"/><Relationship Id="rId111" Type="http://schemas.openxmlformats.org/officeDocument/2006/relationships/slide" Target="slides/slide77.xml"/><Relationship Id="rId132" Type="http://schemas.openxmlformats.org/officeDocument/2006/relationships/tableStyles" Target="tableStyles.xml"/><Relationship Id="rId15" Type="http://schemas.openxmlformats.org/officeDocument/2006/relationships/slideMaster" Target="slideMasters/slideMaster15.xml"/><Relationship Id="rId36" Type="http://schemas.openxmlformats.org/officeDocument/2006/relationships/slide" Target="slides/slide2.xml"/><Relationship Id="rId57" Type="http://schemas.openxmlformats.org/officeDocument/2006/relationships/slide" Target="slides/slide23.xml"/><Relationship Id="rId106" Type="http://schemas.openxmlformats.org/officeDocument/2006/relationships/slide" Target="slides/slide72.xml"/><Relationship Id="rId127" Type="http://schemas.openxmlformats.org/officeDocument/2006/relationships/slide" Target="slides/slide93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52" Type="http://schemas.openxmlformats.org/officeDocument/2006/relationships/slide" Target="slides/slide18.xml"/><Relationship Id="rId73" Type="http://schemas.openxmlformats.org/officeDocument/2006/relationships/slide" Target="slides/slide39.xml"/><Relationship Id="rId78" Type="http://schemas.openxmlformats.org/officeDocument/2006/relationships/slide" Target="slides/slide44.xml"/><Relationship Id="rId94" Type="http://schemas.openxmlformats.org/officeDocument/2006/relationships/slide" Target="slides/slide60.xml"/><Relationship Id="rId99" Type="http://schemas.openxmlformats.org/officeDocument/2006/relationships/slide" Target="slides/slide65.xml"/><Relationship Id="rId101" Type="http://schemas.openxmlformats.org/officeDocument/2006/relationships/slide" Target="slides/slide67.xml"/><Relationship Id="rId122" Type="http://schemas.openxmlformats.org/officeDocument/2006/relationships/slide" Target="slides/slide8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Master" Target="slideMasters/slideMaster2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9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pPr>
              <a:defRPr/>
            </a:pPr>
            <a:fld id="{B4316D19-461F-4CF8-B09C-6D6699B6A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FDDB1B4-BFAF-4C54-9A48-21B7D6C76C91}" type="slidenum">
              <a:rPr lang="en-US" altLang="en-US" sz="1200" baseline="0" smtClean="0"/>
              <a:pPr/>
              <a:t>1</a:t>
            </a:fld>
            <a:endParaRPr lang="en-US" altLang="en-US" sz="1200" baseline="0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97A0B31-D44A-44A8-A627-E05FE5736414}" type="slidenum">
              <a:rPr lang="en-US" altLang="en-US" sz="1200" baseline="0" smtClean="0"/>
              <a:pPr/>
              <a:t>10</a:t>
            </a:fld>
            <a:endParaRPr lang="en-US" altLang="en-US" sz="1200" baseline="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A0A5C62-9E18-426C-B0CD-BA70BA683422}" type="slidenum">
              <a:rPr lang="en-US" altLang="en-US" sz="1200" baseline="0" smtClean="0"/>
              <a:pPr/>
              <a:t>11</a:t>
            </a:fld>
            <a:endParaRPr lang="en-US" altLang="en-US" sz="1200" baseline="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58604BF-9E10-48CC-9F30-9C17B176AFEC}" type="slidenum">
              <a:rPr lang="en-US" altLang="en-US" sz="1200" baseline="0" smtClean="0"/>
              <a:pPr/>
              <a:t>12</a:t>
            </a:fld>
            <a:endParaRPr lang="en-US" altLang="en-US" sz="1200" baseline="0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F8E165A-375D-42E9-8080-26ACC2B80C06}" type="slidenum">
              <a:rPr lang="en-US" altLang="en-US" sz="1200" baseline="0" smtClean="0"/>
              <a:pPr/>
              <a:t>13</a:t>
            </a:fld>
            <a:endParaRPr lang="en-US" altLang="en-US" sz="1200" baseline="0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C023254-4C74-4FBD-9988-7F2CC81C75A7}" type="slidenum">
              <a:rPr lang="en-US" altLang="en-US" sz="1200" baseline="0" smtClean="0"/>
              <a:pPr/>
              <a:t>14</a:t>
            </a:fld>
            <a:endParaRPr lang="en-US" altLang="en-US" sz="1200" baseline="0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FF9B07E-30FE-4798-B5AE-44C7D2AE67F6}" type="slidenum">
              <a:rPr lang="en-US" altLang="en-US" sz="1200" baseline="0" smtClean="0"/>
              <a:pPr/>
              <a:t>15</a:t>
            </a:fld>
            <a:endParaRPr lang="en-US" altLang="en-US" sz="1200" baseline="0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6EAE058-76A2-4BE0-B3EF-8B17136D0BBA}" type="slidenum">
              <a:rPr lang="en-US" altLang="en-US" sz="1200" baseline="0" smtClean="0"/>
              <a:pPr/>
              <a:t>16</a:t>
            </a:fld>
            <a:endParaRPr lang="en-US" altLang="en-US" sz="1200" baseline="0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3DAC6F9-A9B6-4D7B-994B-F1D5B0A43065}" type="slidenum">
              <a:rPr lang="en-US" altLang="en-US" sz="1200" baseline="0" smtClean="0"/>
              <a:pPr/>
              <a:t>17</a:t>
            </a:fld>
            <a:endParaRPr lang="en-US" altLang="en-US" sz="1200" baseline="0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altLang="en-US" sz="1400" smtClean="0"/>
              <a:t>pH = –log[H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</a:t>
            </a:r>
          </a:p>
          <a:p>
            <a:pPr marL="228600" indent="-228600" eaLnBrk="1" hangingPunct="1"/>
            <a:r>
              <a:rPr lang="en-US" altLang="en-US" sz="1400" smtClean="0"/>
              <a:t>a) pH = –log[H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 = –log(</a:t>
            </a:r>
            <a:r>
              <a:rPr lang="en-US" altLang="en-US" sz="1400" smtClean="0">
                <a:cs typeface="Arial" panose="020B0604020202020204" pitchFamily="34" charset="0"/>
              </a:rPr>
              <a:t>1.0 × 10</a:t>
            </a:r>
            <a:r>
              <a:rPr lang="en-US" altLang="en-US" sz="1400" baseline="30000" smtClean="0">
                <a:cs typeface="Arial" panose="020B0604020202020204" pitchFamily="34" charset="0"/>
              </a:rPr>
              <a:t>–4</a:t>
            </a:r>
            <a:r>
              <a:rPr lang="en-US" altLang="en-US" sz="1400" smtClean="0">
                <a:cs typeface="Arial" panose="020B0604020202020204" pitchFamily="34" charset="0"/>
              </a:rPr>
              <a:t> </a:t>
            </a:r>
            <a:r>
              <a:rPr lang="en-US" altLang="en-US" sz="1400" i="1" smtClean="0">
                <a:cs typeface="Arial" panose="020B0604020202020204" pitchFamily="34" charset="0"/>
              </a:rPr>
              <a:t>M</a:t>
            </a:r>
            <a:r>
              <a:rPr lang="en-US" altLang="en-US" sz="1400" smtClean="0"/>
              <a:t>) = 4.00</a:t>
            </a:r>
          </a:p>
          <a:p>
            <a:pPr marL="228600" indent="-228600" eaLnBrk="1" hangingPunct="1"/>
            <a:r>
              <a:rPr lang="en-US" altLang="en-US" sz="1400" smtClean="0"/>
              <a:t>b) </a:t>
            </a:r>
            <a:r>
              <a:rPr lang="en-US" altLang="en-US" sz="1400" i="1" smtClean="0"/>
              <a:t>K</a:t>
            </a:r>
            <a:r>
              <a:rPr lang="en-US" altLang="en-US" sz="1400" baseline="-25000" smtClean="0"/>
              <a:t>w</a:t>
            </a:r>
            <a:r>
              <a:rPr lang="en-US" altLang="en-US" sz="1400" smtClean="0"/>
              <a:t> = [H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][OH</a:t>
            </a:r>
            <a:r>
              <a:rPr lang="en-US" altLang="en-US" sz="1400" baseline="30000" smtClean="0"/>
              <a:t>–</a:t>
            </a:r>
            <a:r>
              <a:rPr lang="en-US" altLang="en-US" sz="1400" smtClean="0"/>
              <a:t>] = 1.00 </a:t>
            </a:r>
            <a:r>
              <a:rPr lang="en-US" altLang="en-US" sz="1400" smtClean="0">
                <a:cs typeface="Arial" panose="020B0604020202020204" pitchFamily="34" charset="0"/>
              </a:rPr>
              <a:t>× 10</a:t>
            </a:r>
            <a:r>
              <a:rPr lang="en-US" altLang="en-US" sz="1400" baseline="30000" smtClean="0"/>
              <a:t>–</a:t>
            </a:r>
            <a:r>
              <a:rPr lang="en-US" altLang="en-US" sz="1400" baseline="30000" smtClean="0">
                <a:cs typeface="Arial" panose="020B0604020202020204" pitchFamily="34" charset="0"/>
              </a:rPr>
              <a:t>14 </a:t>
            </a:r>
            <a:r>
              <a:rPr lang="en-US" altLang="en-US" sz="1400" smtClean="0">
                <a:cs typeface="Arial" panose="020B0604020202020204" pitchFamily="34" charset="0"/>
              </a:rPr>
              <a:t>= </a:t>
            </a:r>
            <a:r>
              <a:rPr lang="en-US" altLang="en-US" sz="1400" smtClean="0"/>
              <a:t>[H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](0.040</a:t>
            </a:r>
            <a:r>
              <a:rPr lang="en-US" altLang="en-US" sz="1400" smtClean="0">
                <a:cs typeface="Arial" panose="020B0604020202020204" pitchFamily="34" charset="0"/>
              </a:rPr>
              <a:t> </a:t>
            </a:r>
            <a:r>
              <a:rPr lang="en-US" altLang="en-US" sz="1400" i="1" smtClean="0">
                <a:cs typeface="Arial" panose="020B0604020202020204" pitchFamily="34" charset="0"/>
              </a:rPr>
              <a:t>M</a:t>
            </a:r>
            <a:r>
              <a:rPr lang="en-US" altLang="en-US" sz="1400" smtClean="0">
                <a:cs typeface="Arial" panose="020B0604020202020204" pitchFamily="34" charset="0"/>
              </a:rPr>
              <a:t>) = 2.5 × 10</a:t>
            </a:r>
            <a:r>
              <a:rPr lang="en-US" altLang="en-US" sz="1400" baseline="30000" smtClean="0"/>
              <a:t>–</a:t>
            </a:r>
            <a:r>
              <a:rPr lang="en-US" altLang="en-US" sz="1400" baseline="30000" smtClean="0">
                <a:cs typeface="Arial" panose="020B0604020202020204" pitchFamily="34" charset="0"/>
              </a:rPr>
              <a:t>13 </a:t>
            </a:r>
            <a:r>
              <a:rPr lang="en-US" altLang="en-US" sz="1400" i="1" smtClean="0">
                <a:cs typeface="Arial" panose="020B0604020202020204" pitchFamily="34" charset="0"/>
              </a:rPr>
              <a:t>M</a:t>
            </a:r>
            <a:r>
              <a:rPr lang="en-US" altLang="en-US" sz="1400" smtClean="0">
                <a:cs typeface="Arial" panose="020B0604020202020204" pitchFamily="34" charset="0"/>
              </a:rPr>
              <a:t> </a:t>
            </a:r>
            <a:r>
              <a:rPr lang="en-US" altLang="en-US" sz="1400" smtClean="0"/>
              <a:t>H</a:t>
            </a:r>
            <a:r>
              <a:rPr lang="en-US" altLang="en-US" sz="1400" baseline="30000" smtClean="0"/>
              <a:t>+</a:t>
            </a:r>
            <a:endParaRPr lang="en-US" altLang="en-US" sz="1400" smtClean="0"/>
          </a:p>
          <a:p>
            <a:pPr marL="228600" indent="-228600" eaLnBrk="1" hangingPunct="1"/>
            <a:r>
              <a:rPr lang="en-US" altLang="en-US" sz="1400" smtClean="0"/>
              <a:t>pH = –log[H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 = –log(</a:t>
            </a:r>
            <a:r>
              <a:rPr lang="en-US" altLang="en-US" sz="1400" smtClean="0">
                <a:cs typeface="Arial" panose="020B0604020202020204" pitchFamily="34" charset="0"/>
              </a:rPr>
              <a:t>2.5 × 10</a:t>
            </a:r>
            <a:r>
              <a:rPr lang="en-US" altLang="en-US" sz="1400" baseline="30000" smtClean="0"/>
              <a:t>–</a:t>
            </a:r>
            <a:r>
              <a:rPr lang="en-US" altLang="en-US" sz="1400" baseline="30000" smtClean="0">
                <a:cs typeface="Arial" panose="020B0604020202020204" pitchFamily="34" charset="0"/>
              </a:rPr>
              <a:t>13 </a:t>
            </a:r>
            <a:r>
              <a:rPr lang="en-US" altLang="en-US" sz="1400" i="1" smtClean="0">
                <a:cs typeface="Arial" panose="020B0604020202020204" pitchFamily="34" charset="0"/>
              </a:rPr>
              <a:t>M</a:t>
            </a:r>
            <a:r>
              <a:rPr lang="en-US" altLang="en-US" sz="1400" smtClean="0"/>
              <a:t>) = 12.60</a:t>
            </a: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04D594F-E84E-4BD4-BCA8-A30AF1CD5C30}" type="slidenum">
              <a:rPr lang="en-US" altLang="en-US" sz="1200" baseline="0" smtClean="0"/>
              <a:pPr/>
              <a:t>18</a:t>
            </a:fld>
            <a:endParaRPr lang="en-US" altLang="en-US" sz="1200" baseline="0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altLang="en-US" sz="1400" smtClean="0"/>
              <a:t>[H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 = 10^–5.85 = </a:t>
            </a:r>
            <a:r>
              <a:rPr lang="en-US" altLang="en-US" smtClean="0">
                <a:solidFill>
                  <a:srgbClr val="009900"/>
                </a:solidFill>
                <a:cs typeface="Times New Roman" panose="02020603050405020304" pitchFamily="18" charset="0"/>
              </a:rPr>
              <a:t>1.4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× 10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–6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M</a:t>
            </a:r>
            <a:endParaRPr lang="en-US" altLang="en-US" sz="1400" i="1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EBBBC23-49D4-499A-874F-AA5ACA3A014D}" type="slidenum">
              <a:rPr lang="en-US" altLang="en-US" sz="1200" baseline="0" smtClean="0"/>
              <a:pPr/>
              <a:t>19</a:t>
            </a:fld>
            <a:endParaRPr lang="en-US" altLang="en-US" sz="1200" baseline="0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36A1D3C-B09D-435A-BCFF-8B715F7F6E9D}" type="slidenum">
              <a:rPr lang="en-US" altLang="en-US" sz="1200" baseline="0" smtClean="0"/>
              <a:pPr/>
              <a:t>2</a:t>
            </a:fld>
            <a:endParaRPr lang="en-US" altLang="en-US" sz="1200" baseline="0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9A02C11-60B6-40AA-AA5F-EE677C78F630}" type="slidenum">
              <a:rPr lang="en-US" altLang="en-US" sz="1200" baseline="0" smtClean="0"/>
              <a:pPr/>
              <a:t>20</a:t>
            </a:fld>
            <a:endParaRPr lang="en-US" altLang="en-US" sz="1200" baseline="0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altLang="en-US" sz="1400" smtClean="0"/>
              <a:t>pH = –log[H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 and pOH = –log[OH</a:t>
            </a:r>
            <a:r>
              <a:rPr lang="en-US" altLang="en-US" sz="1400" baseline="30000" smtClean="0"/>
              <a:t>–</a:t>
            </a:r>
            <a:r>
              <a:rPr lang="en-US" altLang="en-US" sz="1400" smtClean="0"/>
              <a:t>] and 14.00 = pH + pOH</a:t>
            </a:r>
          </a:p>
          <a:p>
            <a:pPr marL="228600" indent="-228600" eaLnBrk="1" hangingPunct="1"/>
            <a:r>
              <a:rPr lang="en-US" altLang="en-US" sz="1400" smtClean="0"/>
              <a:t>a) pH = –log[H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 = –log(</a:t>
            </a:r>
            <a:r>
              <a:rPr lang="en-US" altLang="en-US" sz="1400" smtClean="0">
                <a:cs typeface="Arial" panose="020B0604020202020204" pitchFamily="34" charset="0"/>
              </a:rPr>
              <a:t>1.0 × 10</a:t>
            </a:r>
            <a:r>
              <a:rPr lang="en-US" altLang="en-US" sz="1400" baseline="30000" smtClean="0">
                <a:cs typeface="Arial" panose="020B0604020202020204" pitchFamily="34" charset="0"/>
              </a:rPr>
              <a:t>–4</a:t>
            </a:r>
            <a:r>
              <a:rPr lang="en-US" altLang="en-US" sz="1400" smtClean="0">
                <a:cs typeface="Arial" panose="020B0604020202020204" pitchFamily="34" charset="0"/>
              </a:rPr>
              <a:t> </a:t>
            </a:r>
            <a:r>
              <a:rPr lang="en-US" altLang="en-US" sz="1400" i="1" smtClean="0">
                <a:cs typeface="Arial" panose="020B0604020202020204" pitchFamily="34" charset="0"/>
              </a:rPr>
              <a:t>M</a:t>
            </a:r>
            <a:r>
              <a:rPr lang="en-US" altLang="en-US" sz="1400" smtClean="0"/>
              <a:t>) = 4.00; So, 14.00 = 4.00 + pOH; pOH = 10.00</a:t>
            </a:r>
          </a:p>
          <a:p>
            <a:pPr marL="228600" indent="-228600" eaLnBrk="1" hangingPunct="1"/>
            <a:r>
              <a:rPr lang="en-US" altLang="en-US" sz="1400" smtClean="0"/>
              <a:t>b) pOH = –log[OH</a:t>
            </a:r>
            <a:r>
              <a:rPr lang="en-US" altLang="en-US" sz="1400" baseline="30000" smtClean="0"/>
              <a:t>–</a:t>
            </a:r>
            <a:r>
              <a:rPr lang="en-US" altLang="en-US" sz="1400" smtClean="0"/>
              <a:t>] = –log(0.040</a:t>
            </a:r>
            <a:r>
              <a:rPr lang="en-US" altLang="en-US" sz="1400" smtClean="0">
                <a:cs typeface="Arial" panose="020B0604020202020204" pitchFamily="34" charset="0"/>
              </a:rPr>
              <a:t> </a:t>
            </a:r>
            <a:r>
              <a:rPr lang="en-US" altLang="en-US" sz="1400" i="1" smtClean="0">
                <a:cs typeface="Arial" panose="020B0604020202020204" pitchFamily="34" charset="0"/>
              </a:rPr>
              <a:t>M</a:t>
            </a:r>
            <a:r>
              <a:rPr lang="en-US" altLang="en-US" sz="1400" smtClean="0"/>
              <a:t>) = 1.40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83D5AEE-745A-4D67-BA17-98E0FE09ACA9}" type="slidenum">
              <a:rPr lang="en-US" altLang="en-US" sz="1200" baseline="0" smtClean="0"/>
              <a:pPr/>
              <a:t>21</a:t>
            </a:fld>
            <a:endParaRPr lang="en-US" altLang="en-US" sz="1200" baseline="0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8600" indent="-228600" eaLnBrk="1" hangingPunct="1"/>
            <a:r>
              <a:rPr lang="en-US" altLang="en-US" sz="1400" smtClean="0"/>
              <a:t>pH = –log[H</a:t>
            </a:r>
            <a:r>
              <a:rPr lang="en-US" altLang="en-US" sz="1400" baseline="30000" smtClean="0"/>
              <a:t>+</a:t>
            </a:r>
            <a:r>
              <a:rPr lang="en-US" altLang="en-US" sz="1400" smtClean="0"/>
              <a:t>] and pOH = –log[OH</a:t>
            </a:r>
            <a:r>
              <a:rPr lang="en-US" altLang="en-US" sz="1400" baseline="30000" smtClean="0"/>
              <a:t>–</a:t>
            </a:r>
            <a:r>
              <a:rPr lang="en-US" altLang="en-US" sz="1400" smtClean="0"/>
              <a:t>] and 14.00 = pH + pOH</a:t>
            </a:r>
          </a:p>
          <a:p>
            <a:pPr marL="228600" indent="-228600" eaLnBrk="1" hangingPunct="1"/>
            <a:r>
              <a:rPr lang="en-US" altLang="en-US" sz="1400" smtClean="0"/>
              <a:t>14.00 = 5.85 + pOH; pOH = 8.15</a:t>
            </a:r>
          </a:p>
          <a:p>
            <a:pPr marL="228600" indent="-228600" eaLnBrk="1" hangingPunct="1"/>
            <a:r>
              <a:rPr lang="en-US" altLang="en-US" sz="1400" smtClean="0"/>
              <a:t>[OH</a:t>
            </a:r>
            <a:r>
              <a:rPr lang="en-US" altLang="en-US" sz="1400" baseline="30000" smtClean="0"/>
              <a:t>–</a:t>
            </a:r>
            <a:r>
              <a:rPr lang="en-US" altLang="en-US" sz="1400" smtClean="0"/>
              <a:t>] = 10^–8.15 = 7.1</a:t>
            </a:r>
            <a:r>
              <a:rPr lang="en-US" altLang="en-US" smtClean="0">
                <a:solidFill>
                  <a:srgbClr val="0099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× 10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–9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M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5E9E0E9-D39A-434D-A0EB-AE96F13B03FA}" type="slidenum">
              <a:rPr lang="en-US" altLang="en-US" sz="1200" baseline="0" smtClean="0"/>
              <a:pPr/>
              <a:t>22</a:t>
            </a:fld>
            <a:endParaRPr lang="en-US" altLang="en-US" sz="1200" baseline="0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pH = 7.00</a:t>
            </a:r>
          </a:p>
          <a:p>
            <a:pPr eaLnBrk="1" hangingPunct="1"/>
            <a:r>
              <a:rPr lang="en-US" altLang="en-US" smtClean="0"/>
              <a:t>Watch for student to say pH = -log(1.5 x 10</a:t>
            </a:r>
            <a:r>
              <a:rPr lang="en-US" altLang="en-US" baseline="30000" smtClean="0"/>
              <a:t>-11</a:t>
            </a:r>
            <a:r>
              <a:rPr lang="en-US" altLang="en-US" smtClean="0"/>
              <a:t>) = 10.82.</a:t>
            </a:r>
          </a:p>
          <a:p>
            <a:pPr eaLnBrk="1" hangingPunct="1"/>
            <a:r>
              <a:rPr lang="en-US" altLang="en-US" smtClean="0"/>
              <a:t>This answers neglects that water is a major species and it turns out to be the major contributor of H</a:t>
            </a:r>
            <a:r>
              <a:rPr lang="en-US" altLang="en-US" baseline="30000" smtClean="0"/>
              <a:t>+</a:t>
            </a:r>
            <a:r>
              <a:rPr lang="en-US" altLang="en-US" smtClean="0"/>
              <a:t>. If students think about this problem and consider major species, they will answer this correctly.</a:t>
            </a:r>
          </a:p>
          <a:p>
            <a:pPr eaLnBrk="1" hangingPunct="1"/>
            <a:r>
              <a:rPr lang="en-US" altLang="en-US" smtClean="0"/>
              <a:t>Major species are H</a:t>
            </a:r>
            <a:r>
              <a:rPr lang="en-US" altLang="en-US" baseline="30000" smtClean="0"/>
              <a:t>+</a:t>
            </a:r>
            <a:r>
              <a:rPr lang="en-US" altLang="en-US" smtClean="0"/>
              <a:t>, Cl</a:t>
            </a:r>
            <a:r>
              <a:rPr lang="en-US" altLang="en-US" baseline="30000" smtClean="0"/>
              <a:t>-</a:t>
            </a:r>
            <a:r>
              <a:rPr lang="en-US" altLang="en-US" smtClean="0"/>
              <a:t>, and H</a:t>
            </a:r>
            <a:r>
              <a:rPr lang="en-US" altLang="en-US" baseline="-25000" smtClean="0"/>
              <a:t>2</a:t>
            </a:r>
            <a:r>
              <a:rPr lang="en-US" altLang="en-US" smtClean="0"/>
              <a:t>O. </a:t>
            </a:r>
          </a:p>
          <a:p>
            <a:pPr eaLnBrk="1" hangingPunct="1"/>
            <a:r>
              <a:rPr lang="en-US" altLang="en-US" smtClean="0"/>
              <a:t>Dominant reaction is: H</a:t>
            </a:r>
            <a:r>
              <a:rPr lang="en-US" altLang="en-US" baseline="-25000" smtClean="0"/>
              <a:t>2</a:t>
            </a:r>
            <a:r>
              <a:rPr lang="en-US" altLang="en-US" smtClean="0"/>
              <a:t>O + H</a:t>
            </a:r>
            <a:r>
              <a:rPr lang="en-US" altLang="en-US" baseline="-25000" smtClean="0"/>
              <a:t>2</a:t>
            </a:r>
            <a:r>
              <a:rPr lang="en-US" altLang="en-US" smtClean="0"/>
              <a:t>O </a:t>
            </a:r>
            <a:r>
              <a:rPr lang="en-US" altLang="en-US" smtClean="0">
                <a:sym typeface="Wingdings 3" panose="05040102010807070707" pitchFamily="18" charset="2"/>
              </a:rPr>
              <a:t></a:t>
            </a:r>
            <a:r>
              <a:rPr lang="en-US" altLang="en-US" smtClean="0"/>
              <a:t> H</a:t>
            </a:r>
            <a:r>
              <a:rPr lang="en-US" altLang="en-US" baseline="-25000" smtClean="0"/>
              <a:t>3</a:t>
            </a:r>
            <a:r>
              <a:rPr lang="en-US" altLang="en-US" smtClean="0"/>
              <a:t>O</a:t>
            </a:r>
            <a:r>
              <a:rPr lang="en-US" altLang="en-US" baseline="30000" smtClean="0"/>
              <a:t>+</a:t>
            </a:r>
            <a:r>
              <a:rPr lang="en-US" altLang="en-US" smtClean="0"/>
              <a:t> (aq) + OH</a:t>
            </a:r>
            <a:r>
              <a:rPr lang="en-US" altLang="en-US" baseline="30000" smtClean="0"/>
              <a:t>-</a:t>
            </a:r>
            <a:r>
              <a:rPr lang="en-US" altLang="en-US" smtClean="0"/>
              <a:t> (aq)</a:t>
            </a:r>
          </a:p>
          <a:p>
            <a:pPr eaLnBrk="1" hangingPunct="1"/>
            <a:r>
              <a:rPr lang="en-US" altLang="en-US" smtClean="0"/>
              <a:t>Water is a major contributor. Thus , pH = 7.00.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3886C79-4B4A-4EF3-BCCF-7BCC432136A0}" type="slidenum">
              <a:rPr lang="en-US" altLang="en-US" sz="1200" baseline="0" smtClean="0"/>
              <a:pPr/>
              <a:t>32</a:t>
            </a:fld>
            <a:endParaRPr lang="en-US" altLang="en-US" sz="1200" baseline="0" smtClean="0"/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EE8B8B3-0523-4A36-AFD0-7A0CEC4979A6}" type="slidenum">
              <a:rPr lang="en-US" altLang="en-US" sz="1200" baseline="0" smtClean="0"/>
              <a:pPr/>
              <a:t>33</a:t>
            </a:fld>
            <a:endParaRPr lang="en-US" altLang="en-US" sz="1200" baseline="0" smtClean="0"/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 err="1" smtClean="0"/>
              <a:t>K</a:t>
            </a:r>
            <a:r>
              <a:rPr lang="en-US" altLang="en-US" baseline="-25000" dirty="0" err="1" smtClean="0"/>
              <a:t>a</a:t>
            </a:r>
            <a:r>
              <a:rPr lang="en-US" altLang="en-US" dirty="0" smtClean="0"/>
              <a:t> = 1.8 x 10</a:t>
            </a:r>
            <a:r>
              <a:rPr lang="en-US" altLang="en-US" baseline="30000" dirty="0" smtClean="0"/>
              <a:t>-4</a:t>
            </a:r>
          </a:p>
          <a:p>
            <a:pPr eaLnBrk="1" hangingPunct="1"/>
            <a:r>
              <a:rPr lang="en-US" altLang="en-US" dirty="0" smtClean="0"/>
              <a:t>If 8.00 M of the acid is 0.47% ionized, then 0.038 </a:t>
            </a:r>
            <a:r>
              <a:rPr lang="en-US" altLang="en-US" i="1" dirty="0" smtClean="0"/>
              <a:t>M</a:t>
            </a:r>
            <a:r>
              <a:rPr lang="en-US" altLang="en-US" dirty="0" smtClean="0"/>
              <a:t> dissociates.</a:t>
            </a:r>
          </a:p>
          <a:p>
            <a:pPr eaLnBrk="1" hangingPunct="1"/>
            <a:r>
              <a:rPr lang="en-US" altLang="en-US" dirty="0" smtClean="0"/>
              <a:t>	</a:t>
            </a:r>
          </a:p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        HCHO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(</a:t>
            </a:r>
            <a:r>
              <a:rPr lang="en-US" altLang="en-US" i="1" dirty="0" err="1" smtClean="0"/>
              <a:t>aq</a:t>
            </a:r>
            <a:r>
              <a:rPr lang="en-US" altLang="en-US" dirty="0" smtClean="0"/>
              <a:t>) + H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O </a:t>
            </a:r>
            <a:r>
              <a:rPr lang="en-US" altLang="en-US" dirty="0" smtClean="0">
                <a:sym typeface="Wingdings 3" panose="05040102010807070707" pitchFamily="18" charset="2"/>
              </a:rPr>
              <a:t></a:t>
            </a:r>
            <a:r>
              <a:rPr lang="en-US" altLang="en-US" dirty="0" smtClean="0"/>
              <a:t> H</a:t>
            </a:r>
            <a:r>
              <a:rPr lang="en-US" altLang="en-US" baseline="-25000" dirty="0" smtClean="0"/>
              <a:t>3</a:t>
            </a:r>
            <a:r>
              <a:rPr lang="en-US" altLang="en-US" dirty="0" smtClean="0"/>
              <a:t>O</a:t>
            </a:r>
            <a:r>
              <a:rPr lang="en-US" altLang="en-US" baseline="30000" dirty="0" smtClean="0"/>
              <a:t>+</a:t>
            </a:r>
            <a:r>
              <a:rPr lang="en-US" altLang="en-US" dirty="0" smtClean="0"/>
              <a:t>(</a:t>
            </a:r>
            <a:r>
              <a:rPr lang="en-US" altLang="en-US" i="1" dirty="0" err="1" smtClean="0"/>
              <a:t>aq</a:t>
            </a:r>
            <a:r>
              <a:rPr lang="en-US" altLang="en-US" dirty="0" smtClean="0"/>
              <a:t>) + CHO</a:t>
            </a:r>
            <a:r>
              <a:rPr lang="en-US" altLang="en-US" baseline="-25000" dirty="0" smtClean="0"/>
              <a:t>2</a:t>
            </a:r>
            <a:r>
              <a:rPr lang="en-US" altLang="en-US" baseline="30000" dirty="0" smtClean="0"/>
              <a:t>-</a:t>
            </a:r>
            <a:r>
              <a:rPr lang="en-US" altLang="en-US" dirty="0" smtClean="0"/>
              <a:t>(</a:t>
            </a:r>
            <a:r>
              <a:rPr lang="en-US" altLang="en-US" i="1" dirty="0" err="1" smtClean="0"/>
              <a:t>aq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dirty="0" smtClean="0"/>
              <a:t>I	8.00		             0		     0</a:t>
            </a:r>
          </a:p>
          <a:p>
            <a:pPr eaLnBrk="1" hangingPunct="1"/>
            <a:r>
              <a:rPr lang="en-US" altLang="en-US" dirty="0" smtClean="0"/>
              <a:t>C	-0.038	         +0.038	+0.038</a:t>
            </a:r>
          </a:p>
          <a:p>
            <a:pPr eaLnBrk="1" hangingPunct="1"/>
            <a:r>
              <a:rPr lang="en-US" altLang="en-US" dirty="0" smtClean="0"/>
              <a:t>E	7.96   	           0.038	  0.038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8ABFAEE-A7BF-45F5-8334-F3FB2BCA0FAA}" type="slidenum">
              <a:rPr lang="en-US" altLang="en-US" sz="1200" baseline="0" smtClean="0"/>
              <a:pPr/>
              <a:t>34</a:t>
            </a:fld>
            <a:endParaRPr lang="en-US" altLang="en-US" sz="1200" baseline="0" smtClean="0"/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6D55E64-B948-4859-84D2-0D3E070AD482}" type="slidenum">
              <a:rPr lang="en-US" altLang="en-US" sz="1200" baseline="0" smtClean="0"/>
              <a:pPr/>
              <a:t>35</a:t>
            </a:fld>
            <a:endParaRPr lang="en-US" altLang="en-US" sz="1200" baseline="0" smtClean="0"/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pH = 11.00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90F22B4-E26B-4826-A396-5868AE6F9120}" type="slidenum">
              <a:rPr lang="en-US" altLang="en-US" sz="1200" baseline="0" smtClean="0"/>
              <a:pPr/>
              <a:t>36</a:t>
            </a:fld>
            <a:endParaRPr lang="en-US" altLang="en-US" sz="1200" baseline="0" smtClean="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pH = 11.30</a:t>
            </a:r>
          </a:p>
          <a:p>
            <a:pPr eaLnBrk="1" hangingPunct="1"/>
            <a:r>
              <a:rPr lang="en-US" altLang="en-US" smtClean="0"/>
              <a:t>Students need to see that the concentration of the hydroxide ion is twice that of the calcium hydroxide.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AFEE71-BB14-49A0-A68F-0AB5F6A665CD}" type="slidenum">
              <a:rPr lang="en-US" altLang="en-US" sz="1200" baseline="0" smtClean="0"/>
              <a:pPr/>
              <a:t>37</a:t>
            </a:fld>
            <a:endParaRPr lang="en-US" altLang="en-US" sz="1200" baseline="0" smtClean="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71B1019-4FA1-4104-BB96-3370007A34AA}" type="slidenum">
              <a:rPr lang="en-US" altLang="en-US" sz="1200" baseline="0" smtClean="0"/>
              <a:pPr/>
              <a:t>38</a:t>
            </a:fld>
            <a:endParaRPr lang="en-US" altLang="en-US" sz="1200" baseline="0" smtClean="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B0A0FBB-9B2D-453E-8A59-105AB41DE105}" type="slidenum">
              <a:rPr lang="en-US" altLang="en-US" sz="1200" baseline="0" smtClean="0"/>
              <a:pPr/>
              <a:t>3</a:t>
            </a:fld>
            <a:endParaRPr lang="en-US" altLang="en-US" sz="1200" baseline="0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59F8F26-4C1C-4951-80C2-679C35C31A4B}" type="slidenum">
              <a:rPr lang="en-US" altLang="en-US" sz="1200" baseline="0" smtClean="0"/>
              <a:pPr/>
              <a:t>44</a:t>
            </a:fld>
            <a:endParaRPr lang="en-US" altLang="en-US" sz="1200" baseline="0" smtClean="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219B7C3-1448-49A8-AB84-2669553BACE1}" type="slidenum">
              <a:rPr lang="en-US" altLang="en-US" sz="1200" baseline="0" smtClean="0"/>
              <a:pPr/>
              <a:t>46</a:t>
            </a:fld>
            <a:endParaRPr lang="en-US" altLang="en-US" sz="1200" baseline="0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pH = 1.08 (if the students neglect "x", they will get 1.06)</a:t>
            </a:r>
          </a:p>
          <a:p>
            <a:pPr eaLnBrk="1" hangingPunct="1"/>
            <a:r>
              <a:rPr lang="en-US" altLang="en-US" smtClean="0"/>
              <a:t>This is a good problem to discuss how to treat polyprotic acids. The students should understand why only the first dissociation reaction is important.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137C21B-17E5-4271-89E4-46ACB2C46166}" type="slidenum">
              <a:rPr lang="en-US" altLang="en-US" sz="1200" baseline="0" smtClean="0"/>
              <a:pPr/>
              <a:t>49</a:t>
            </a:fld>
            <a:endParaRPr lang="en-US" altLang="en-US" sz="1200" baseline="0" smtClean="0"/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03C50E54-19E5-4EF4-8ACC-1F571456FB36}" type="slidenum">
              <a:rPr lang="en-US" altLang="en-US" sz="1200" baseline="0" smtClean="0"/>
              <a:pPr/>
              <a:t>50</a:t>
            </a:fld>
            <a:endParaRPr lang="en-US" altLang="en-US" sz="1200" baseline="0" smtClean="0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60C2ABB-5A98-462C-9F50-75CEA26D67AA}" type="slidenum">
              <a:rPr lang="en-US" altLang="en-US" sz="1200" baseline="0" smtClean="0"/>
              <a:pPr/>
              <a:t>51</a:t>
            </a:fld>
            <a:endParaRPr lang="en-US" altLang="en-US" sz="1200" baseline="0" smtClean="0"/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3359D77-0C1C-47F4-9973-2B7825289B71}" type="slidenum">
              <a:rPr lang="en-US" altLang="en-US" sz="1200" baseline="0" smtClean="0"/>
              <a:pPr/>
              <a:t>52</a:t>
            </a:fld>
            <a:endParaRPr lang="en-US" altLang="en-US" sz="1200" baseline="0" smtClean="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12A1523-17A4-4FC2-9C87-A188221A317A}" type="slidenum">
              <a:rPr lang="en-US" altLang="en-US" sz="1200" baseline="0" smtClean="0"/>
              <a:pPr/>
              <a:t>53</a:t>
            </a:fld>
            <a:endParaRPr lang="en-US" altLang="en-US" sz="1200" baseline="0" smtClean="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C743C8D-A0B8-439C-938F-3C22815A8630}" type="slidenum">
              <a:rPr lang="en-US" altLang="en-US" sz="1200" baseline="0" smtClean="0"/>
              <a:pPr/>
              <a:t>54</a:t>
            </a:fld>
            <a:endParaRPr lang="en-US" altLang="en-US" sz="1200" baseline="0" smtClean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01F11DA-AC1E-4491-8AF7-D4294E3FE862}" type="slidenum">
              <a:rPr lang="en-US" altLang="en-US" sz="1200" baseline="0" smtClean="0"/>
              <a:pPr/>
              <a:t>55</a:t>
            </a:fld>
            <a:endParaRPr lang="en-US" altLang="en-US" sz="1200" baseline="0" smtClean="0"/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Major Species: Na</a:t>
            </a:r>
            <a:r>
              <a:rPr lang="en-US" altLang="en-US" baseline="30000" smtClean="0"/>
              <a:t>+</a:t>
            </a:r>
            <a:r>
              <a:rPr lang="en-US" altLang="en-US" smtClean="0"/>
              <a:t>, CN</a:t>
            </a:r>
            <a:r>
              <a:rPr lang="en-US" altLang="en-US" baseline="30000" smtClean="0"/>
              <a:t>-</a:t>
            </a:r>
            <a:r>
              <a:rPr lang="en-US" altLang="en-US" smtClean="0"/>
              <a:t>, H</a:t>
            </a:r>
            <a:r>
              <a:rPr lang="en-US" altLang="en-US" baseline="-25000" smtClean="0"/>
              <a:t>2</a:t>
            </a:r>
            <a:r>
              <a:rPr lang="en-US" altLang="en-US" smtClean="0"/>
              <a:t>O</a:t>
            </a:r>
          </a:p>
          <a:p>
            <a:pPr eaLnBrk="1" hangingPunct="1"/>
            <a:r>
              <a:rPr lang="en-US" altLang="en-US" smtClean="0"/>
              <a:t>Possibilities:</a:t>
            </a:r>
          </a:p>
          <a:p>
            <a:pPr eaLnBrk="1" hangingPunct="1"/>
            <a:r>
              <a:rPr lang="en-US" altLang="en-US" smtClean="0"/>
              <a:t>CN</a:t>
            </a:r>
            <a:r>
              <a:rPr lang="en-US" altLang="en-US" baseline="30000" smtClean="0"/>
              <a:t>-</a:t>
            </a:r>
            <a:r>
              <a:rPr lang="en-US" altLang="en-US" smtClean="0"/>
              <a:t>(</a:t>
            </a:r>
            <a:r>
              <a:rPr lang="en-US" altLang="en-US" i="1" smtClean="0"/>
              <a:t>aq</a:t>
            </a:r>
            <a:r>
              <a:rPr lang="en-US" altLang="en-US" smtClean="0"/>
              <a:t>) + H</a:t>
            </a:r>
            <a:r>
              <a:rPr lang="en-US" altLang="en-US" baseline="-25000" smtClean="0"/>
              <a:t>2</a:t>
            </a:r>
            <a:r>
              <a:rPr lang="en-US" altLang="en-US" smtClean="0"/>
              <a:t>O </a:t>
            </a:r>
            <a:r>
              <a:rPr lang="en-US" altLang="en-US" smtClean="0">
                <a:sym typeface="Wingdings 3" panose="05040102010807070707" pitchFamily="18" charset="2"/>
              </a:rPr>
              <a:t></a:t>
            </a:r>
            <a:r>
              <a:rPr lang="en-US" altLang="en-US" smtClean="0"/>
              <a:t> HCN(</a:t>
            </a:r>
            <a:r>
              <a:rPr lang="en-US" altLang="en-US" i="1" smtClean="0"/>
              <a:t>aq</a:t>
            </a:r>
            <a:r>
              <a:rPr lang="en-US" altLang="en-US" smtClean="0"/>
              <a:t>) + OH</a:t>
            </a:r>
            <a:r>
              <a:rPr lang="en-US" altLang="en-US" baseline="30000" smtClean="0"/>
              <a:t>-</a:t>
            </a:r>
            <a:r>
              <a:rPr lang="en-US" altLang="en-US" smtClean="0"/>
              <a:t>(</a:t>
            </a:r>
            <a:r>
              <a:rPr lang="en-US" altLang="en-US" i="1" smtClean="0"/>
              <a:t>aq</a:t>
            </a:r>
            <a:r>
              <a:rPr lang="en-US" altLang="en-US" smtClean="0"/>
              <a:t>)</a:t>
            </a:r>
          </a:p>
          <a:p>
            <a:pPr eaLnBrk="1" hangingPunct="1"/>
            <a:r>
              <a:rPr lang="en-US" altLang="en-US" smtClean="0"/>
              <a:t>H</a:t>
            </a:r>
            <a:r>
              <a:rPr lang="en-US" altLang="en-US" baseline="-25000" smtClean="0"/>
              <a:t>2</a:t>
            </a:r>
            <a:r>
              <a:rPr lang="en-US" altLang="en-US" smtClean="0"/>
              <a:t>O + H</a:t>
            </a:r>
            <a:r>
              <a:rPr lang="en-US" altLang="en-US" baseline="-25000" smtClean="0"/>
              <a:t>2</a:t>
            </a:r>
            <a:r>
              <a:rPr lang="en-US" altLang="en-US" smtClean="0"/>
              <a:t>O </a:t>
            </a:r>
            <a:r>
              <a:rPr lang="en-US" altLang="en-US" smtClean="0">
                <a:sym typeface="Wingdings 3" panose="05040102010807070707" pitchFamily="18" charset="2"/>
              </a:rPr>
              <a:t></a:t>
            </a:r>
            <a:r>
              <a:rPr lang="en-US" altLang="en-US" smtClean="0"/>
              <a:t> H</a:t>
            </a:r>
            <a:r>
              <a:rPr lang="en-US" altLang="en-US" baseline="-25000" smtClean="0"/>
              <a:t>3</a:t>
            </a:r>
            <a:r>
              <a:rPr lang="en-US" altLang="en-US" smtClean="0"/>
              <a:t>O</a:t>
            </a:r>
            <a:r>
              <a:rPr lang="en-US" altLang="en-US" baseline="30000" smtClean="0"/>
              <a:t>+</a:t>
            </a:r>
            <a:r>
              <a:rPr lang="en-US" altLang="en-US" smtClean="0"/>
              <a:t>(</a:t>
            </a:r>
            <a:r>
              <a:rPr lang="en-US" altLang="en-US" i="1" smtClean="0"/>
              <a:t>aq</a:t>
            </a:r>
            <a:r>
              <a:rPr lang="en-US" altLang="en-US" smtClean="0"/>
              <a:t>) + OH</a:t>
            </a:r>
            <a:r>
              <a:rPr lang="en-US" altLang="en-US" baseline="30000" smtClean="0"/>
              <a:t>-</a:t>
            </a:r>
            <a:r>
              <a:rPr lang="en-US" altLang="en-US" smtClean="0"/>
              <a:t>(</a:t>
            </a:r>
            <a:r>
              <a:rPr lang="en-US" altLang="en-US" i="1" smtClean="0"/>
              <a:t>aq</a:t>
            </a:r>
            <a:r>
              <a:rPr lang="en-US" altLang="en-US" smtClean="0"/>
              <a:t>)</a:t>
            </a:r>
          </a:p>
          <a:p>
            <a:pPr eaLnBrk="1" hangingPunct="1"/>
            <a:r>
              <a:rPr lang="en-US" altLang="en-US" smtClean="0"/>
              <a:t>The primary reaction is the first one, and the K</a:t>
            </a:r>
            <a:r>
              <a:rPr lang="en-US" altLang="en-US" baseline="-25000" smtClean="0"/>
              <a:t>b</a:t>
            </a:r>
            <a:r>
              <a:rPr lang="en-US" altLang="en-US" smtClean="0"/>
              <a:t> value is 1.6 x 10</a:t>
            </a:r>
            <a:r>
              <a:rPr lang="en-US" altLang="en-US" baseline="30000" smtClean="0"/>
              <a:t>-5</a:t>
            </a:r>
            <a:r>
              <a:rPr lang="en-US" altLang="en-US" smtClean="0"/>
              <a:t>. This is many times larger than the K value for the second reaction (K</a:t>
            </a:r>
            <a:r>
              <a:rPr lang="en-US" altLang="en-US" baseline="-25000" smtClean="0"/>
              <a:t>w</a:t>
            </a:r>
            <a:r>
              <a:rPr lang="en-US" altLang="en-US" smtClean="0"/>
              <a:t>).</a:t>
            </a:r>
          </a:p>
          <a:p>
            <a:pPr eaLnBrk="1" hangingPunct="1"/>
            <a:r>
              <a:rPr lang="en-US" altLang="en-US" smtClean="0"/>
              <a:t>pH = 11.54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FB2002B-EE9D-4EBB-B220-622F578248EE}" type="slidenum">
              <a:rPr lang="en-US" altLang="en-US" sz="1200" baseline="0" smtClean="0"/>
              <a:pPr/>
              <a:t>57</a:t>
            </a:fld>
            <a:endParaRPr lang="en-US" altLang="en-US" sz="1200" baseline="0" smtClean="0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i="1" smtClean="0"/>
              <a:t>x</a:t>
            </a:r>
            <a:r>
              <a:rPr lang="en-US" altLang="en-US" smtClean="0"/>
              <a:t> can be safely neglected here.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0937647-31CA-41AC-A266-B49BBD7F897B}" type="slidenum">
              <a:rPr lang="en-US" altLang="en-US" sz="1200" baseline="0" smtClean="0"/>
              <a:pPr/>
              <a:t>4</a:t>
            </a:fld>
            <a:endParaRPr lang="en-US" altLang="en-US" sz="1200" baseline="0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Base!  Kb = 1.8 E-5 for NH3</a:t>
            </a:r>
          </a:p>
          <a:p>
            <a:r>
              <a:rPr lang="en-US" altLang="en-US" smtClean="0"/>
              <a:t>Set up Ka for the conjugate acid of NH3, which is NH4+</a:t>
            </a:r>
          </a:p>
          <a:p>
            <a:r>
              <a:rPr lang="en-US" altLang="en-US" smtClean="0"/>
              <a:t>4.7</a:t>
            </a:r>
          </a:p>
          <a:p>
            <a:endParaRPr lang="en-US" alt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14D89F1-01FD-4BBF-8684-79695C026BA7}" type="slidenum">
              <a:rPr lang="en-US" altLang="en-US" sz="1200" baseline="0" smtClean="0"/>
              <a:pPr/>
              <a:t>58</a:t>
            </a:fld>
            <a:endParaRPr lang="en-US" altLang="en-US" sz="1200" baseline="0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F49D709-AFE7-461E-93A4-8832C47E3DF7}" type="slidenum">
              <a:rPr lang="en-US" altLang="en-US" sz="1200" baseline="0" smtClean="0"/>
              <a:pPr/>
              <a:t>59</a:t>
            </a:fld>
            <a:endParaRPr lang="en-US" altLang="en-US" sz="1200" baseline="0" smtClean="0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0DBDB5D-8D09-469D-8B9D-93369C73ADF3}" type="slidenum">
              <a:rPr lang="en-US" altLang="en-US" sz="1200" baseline="0" smtClean="0"/>
              <a:pPr/>
              <a:t>60</a:t>
            </a:fld>
            <a:endParaRPr lang="en-US" altLang="en-US" sz="1200" baseline="0" smtClean="0"/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54D685B-D9D3-418A-BFF7-33D18D70F356}" type="slidenum">
              <a:rPr lang="en-US" altLang="en-US" sz="1200" baseline="0" smtClean="0"/>
              <a:pPr/>
              <a:t>61</a:t>
            </a:fld>
            <a:endParaRPr lang="en-US" altLang="en-US" sz="1200" baseline="0" smtClean="0"/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5953A25B-B0DA-4674-8D20-85EDDA8E2496}" type="slidenum">
              <a:rPr lang="en-US" altLang="en-US" sz="1200" baseline="0" smtClean="0"/>
              <a:pPr/>
              <a:t>62</a:t>
            </a:fld>
            <a:endParaRPr lang="en-US" altLang="en-US" sz="1200" baseline="0" smtClean="0"/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09A1CC2-A394-4B36-BD81-514B32BF93CE}" type="slidenum">
              <a:rPr lang="en-US" altLang="en-US" sz="1200" baseline="0" smtClean="0"/>
              <a:pPr/>
              <a:t>63</a:t>
            </a:fld>
            <a:endParaRPr lang="en-US" altLang="en-US" sz="1200" baseline="0" smtClean="0"/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3A15A167-1A1E-4640-906C-82918FB61E65}" type="slidenum">
              <a:rPr lang="en-US" altLang="en-US" sz="1200" baseline="0" smtClean="0"/>
              <a:pPr/>
              <a:t>64</a:t>
            </a:fld>
            <a:endParaRPr lang="en-US" altLang="en-US" sz="1200" baseline="0" smtClean="0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0276BBB-5AD7-47A1-8D40-2EF15F478AEF}" type="slidenum">
              <a:rPr lang="en-US" altLang="en-US" sz="1200" baseline="0" smtClean="0">
                <a:solidFill>
                  <a:srgbClr val="000000"/>
                </a:solidFill>
              </a:rPr>
              <a:pPr/>
              <a:t>65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5BDB56D-FF8F-44DC-9B21-C9673614FB4F}" type="slidenum">
              <a:rPr lang="en-US" altLang="en-US" sz="1200" baseline="0" smtClean="0">
                <a:solidFill>
                  <a:srgbClr val="000000"/>
                </a:solidFill>
              </a:rPr>
              <a:pPr/>
              <a:t>66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3C5759D-4859-4277-A05C-3820DEB5D554}" type="slidenum">
              <a:rPr lang="en-US" altLang="en-US" sz="1200" baseline="0" smtClean="0">
                <a:solidFill>
                  <a:srgbClr val="000000"/>
                </a:solidFill>
              </a:rPr>
              <a:pPr/>
              <a:t>67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B6018B4-C91B-4B62-800F-836BFE931FEE}" type="slidenum">
              <a:rPr lang="en-US" altLang="en-US" sz="1200" baseline="0" smtClean="0"/>
              <a:pPr/>
              <a:t>5</a:t>
            </a:fld>
            <a:endParaRPr lang="en-US" altLang="en-US" sz="1200" baseline="0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DF573D6-56A2-40D6-B192-A725CB15BEB9}" type="slidenum">
              <a:rPr lang="en-US" altLang="en-US" sz="1200" baseline="0" smtClean="0">
                <a:solidFill>
                  <a:srgbClr val="000000"/>
                </a:solidFill>
              </a:rPr>
              <a:pPr/>
              <a:t>68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C84C896-6666-4A23-9956-79369C34064C}" type="slidenum">
              <a:rPr lang="en-US" altLang="en-US" sz="1200" baseline="0" smtClean="0">
                <a:solidFill>
                  <a:srgbClr val="000000"/>
                </a:solidFill>
              </a:rPr>
              <a:pPr/>
              <a:t>69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65536BA-C6B7-4559-9E2C-4EB95A3B5151}" type="slidenum">
              <a:rPr lang="en-US" altLang="en-US" sz="1200" baseline="0" smtClean="0">
                <a:solidFill>
                  <a:srgbClr val="000000"/>
                </a:solidFill>
              </a:rPr>
              <a:pPr/>
              <a:t>71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B7F3016-F548-424F-BEFA-34D3D063F258}" type="slidenum">
              <a:rPr lang="en-US" altLang="en-US" sz="1200" baseline="0" smtClean="0">
                <a:solidFill>
                  <a:srgbClr val="000000"/>
                </a:solidFill>
              </a:rPr>
              <a:pPr/>
              <a:t>72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64A4A9B-5E49-4499-9CCC-9C0C6A5179A5}" type="slidenum">
              <a:rPr lang="en-US" altLang="en-US" sz="1200" baseline="0" smtClean="0">
                <a:solidFill>
                  <a:srgbClr val="000000"/>
                </a:solidFill>
              </a:rPr>
              <a:pPr/>
              <a:t>74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4A4A9B-5E49-4499-9CCC-9C0C6A5179A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66746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89D96FB-3ED1-41E5-A4F1-D7CDD8FCE2BF}" type="slidenum">
              <a:rPr lang="en-US" altLang="en-US" sz="1200" baseline="0" smtClean="0">
                <a:solidFill>
                  <a:srgbClr val="000000"/>
                </a:solidFill>
              </a:rPr>
              <a:pPr/>
              <a:t>78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EBB863A-FABF-4050-AA22-3DA98395928F}" type="slidenum">
              <a:rPr lang="en-US" altLang="en-US" sz="1200" baseline="0" smtClean="0">
                <a:solidFill>
                  <a:srgbClr val="000000"/>
                </a:solidFill>
              </a:rPr>
              <a:pPr/>
              <a:t>79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A0999B3-6691-4791-9AD9-A33A1F678826}" type="slidenum">
              <a:rPr lang="en-US" altLang="en-US" sz="1200" baseline="0" smtClean="0">
                <a:solidFill>
                  <a:srgbClr val="000000"/>
                </a:solidFill>
              </a:rPr>
              <a:pPr/>
              <a:t>80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87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3BCDBE7-9E67-4BC2-8AE9-64677530207C}" type="slidenum">
              <a:rPr lang="en-US" altLang="en-US" sz="1200" baseline="0" smtClean="0">
                <a:solidFill>
                  <a:srgbClr val="000000"/>
                </a:solidFill>
              </a:rPr>
              <a:pPr/>
              <a:t>81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89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523FF0A-F710-4B41-8F2B-47D8F05D6012}" type="slidenum">
              <a:rPr lang="en-US" altLang="en-US" sz="1200" baseline="0" smtClean="0">
                <a:solidFill>
                  <a:srgbClr val="000000"/>
                </a:solidFill>
              </a:rPr>
              <a:pPr/>
              <a:t>6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3CDC880-C7F1-4284-BA77-FA1421C36F96}" type="slidenum">
              <a:rPr lang="en-US" altLang="en-US" sz="1200" baseline="0" smtClean="0">
                <a:solidFill>
                  <a:srgbClr val="000000"/>
                </a:solidFill>
              </a:rPr>
              <a:pPr/>
              <a:t>82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BA8E218-1479-4E7C-AEA8-9BF4AEDD61F8}" type="slidenum">
              <a:rPr lang="en-US" altLang="en-US" sz="1200" baseline="0" smtClean="0">
                <a:solidFill>
                  <a:srgbClr val="000000"/>
                </a:solidFill>
              </a:rPr>
              <a:pPr/>
              <a:t>83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93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230AE7AB-9604-4E53-B42F-1FE6C601BA91}" type="slidenum">
              <a:rPr lang="en-US" altLang="en-US" sz="1200" baseline="0" smtClean="0">
                <a:solidFill>
                  <a:srgbClr val="000000"/>
                </a:solidFill>
              </a:rPr>
              <a:pPr/>
              <a:t>84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426A362-FD4A-4FD0-A637-4DE2961C524A}" type="slidenum">
              <a:rPr lang="en-US" altLang="en-US" sz="1200" baseline="0" smtClean="0">
                <a:solidFill>
                  <a:srgbClr val="000000"/>
                </a:solidFill>
              </a:rPr>
              <a:pPr/>
              <a:t>85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297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C4872C8-6CD0-4939-B990-359C04915DE1}" type="slidenum">
              <a:rPr lang="en-US" altLang="en-US" sz="1200" baseline="0" smtClean="0">
                <a:solidFill>
                  <a:srgbClr val="000000"/>
                </a:solidFill>
              </a:rPr>
              <a:pPr/>
              <a:t>86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300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A5A54324-F51E-4431-A599-033F641EB7F0}" type="slidenum">
              <a:rPr lang="en-US" altLang="en-US" sz="1200" baseline="0" smtClean="0">
                <a:solidFill>
                  <a:srgbClr val="000000"/>
                </a:solidFill>
              </a:rPr>
              <a:pPr/>
              <a:t>88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303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3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7501E22-DB29-4BB3-ABC1-99E629E1218F}" type="slidenum">
              <a:rPr lang="en-US" altLang="en-US" sz="1200" baseline="0" smtClean="0">
                <a:solidFill>
                  <a:srgbClr val="000000"/>
                </a:solidFill>
              </a:rPr>
              <a:pPr/>
              <a:t>90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306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ADE445E-6D46-4712-8B7F-1243B961B063}" type="slidenum">
              <a:rPr lang="en-US" altLang="en-US" sz="1200" baseline="0" smtClean="0">
                <a:solidFill>
                  <a:srgbClr val="000000"/>
                </a:solidFill>
              </a:rPr>
              <a:pPr/>
              <a:t>91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308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4118427-E1B9-44D1-B55D-357FA0812540}" type="slidenum">
              <a:rPr lang="en-US" altLang="en-US" sz="1200" baseline="0" smtClean="0">
                <a:solidFill>
                  <a:srgbClr val="000000"/>
                </a:solidFill>
              </a:rPr>
              <a:pPr/>
              <a:t>92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310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0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9D6A148-6909-4EB4-8149-9214DDE2B10A}" type="slidenum">
              <a:rPr lang="en-US" altLang="en-US" sz="1200" baseline="0" smtClean="0">
                <a:solidFill>
                  <a:srgbClr val="000000"/>
                </a:solidFill>
              </a:rPr>
              <a:pPr/>
              <a:t>93</a:t>
            </a:fld>
            <a:endParaRPr lang="en-US" altLang="en-US" sz="1200" baseline="0" smtClean="0">
              <a:solidFill>
                <a:srgbClr val="000000"/>
              </a:solidFill>
            </a:endParaRPr>
          </a:p>
        </p:txBody>
      </p:sp>
      <p:sp>
        <p:nvSpPr>
          <p:cNvPr id="312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2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FBADD57C-EF05-44E9-A992-088CB167A671}" type="slidenum">
              <a:rPr lang="en-US" altLang="en-US" sz="1200" baseline="0" smtClean="0"/>
              <a:pPr/>
              <a:t>7</a:t>
            </a:fld>
            <a:endParaRPr lang="en-US" altLang="en-US" sz="1200" baseline="0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9070BB09-9108-411F-8813-BB09B0168BE9}" type="slidenum">
              <a:rPr lang="en-US" altLang="en-US" sz="1200" baseline="0" smtClean="0"/>
              <a:pPr/>
              <a:t>8</a:t>
            </a:fld>
            <a:endParaRPr lang="en-US" altLang="en-US" sz="1200" baseline="0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40A56B38-B0F5-45DA-A393-EE45CAE5EC89}" type="slidenum">
              <a:rPr lang="en-US" altLang="en-US" sz="1200" baseline="0" smtClean="0"/>
              <a:pPr/>
              <a:t>9</a:t>
            </a:fld>
            <a:endParaRPr lang="en-US" altLang="en-US" sz="1200" baseline="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53000" y="2057400"/>
            <a:ext cx="3810000" cy="990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31369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419653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C83FF-6ACC-4CBB-A893-9216CCAC6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425489"/>
      </p:ext>
    </p:extLst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273FB-F96C-4932-B400-8FD24472FC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231828"/>
      </p:ext>
    </p:extLst>
  </p:cSld>
  <p:clrMapOvr>
    <a:masterClrMapping/>
  </p:clrMapOvr>
  <p:transition spd="med">
    <p:wipe dir="r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472A4-923E-4B7B-9C9C-FD3407225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178197"/>
      </p:ext>
    </p:extLst>
  </p:cSld>
  <p:clrMapOvr>
    <a:masterClrMapping/>
  </p:clrMapOvr>
  <p:transition spd="med">
    <p:wipe dir="r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C01B6-C09A-48F3-8724-5F78D81AE8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400406"/>
      </p:ext>
    </p:extLst>
  </p:cSld>
  <p:clrMapOvr>
    <a:masterClrMapping/>
  </p:clrMapOvr>
  <p:transition spd="med">
    <p:wipe dir="r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27CF0-9600-4B28-A26B-FB0EC54A51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142966"/>
      </p:ext>
    </p:extLst>
  </p:cSld>
  <p:clrMapOvr>
    <a:masterClrMapping/>
  </p:clrMapOvr>
  <p:transition spd="med">
    <p:wipe dir="r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A2686-FEA2-4726-8CD5-4237BCC83F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233366"/>
      </p:ext>
    </p:extLst>
  </p:cSld>
  <p:clrMapOvr>
    <a:masterClrMapping/>
  </p:clrMapOvr>
  <p:transition spd="med">
    <p:wipe dir="r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1F40-1C04-48F3-A63D-E99B32BB1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928045"/>
      </p:ext>
    </p:extLst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F2C36-77EF-4AB3-9003-2A85451059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1642481"/>
      </p:ext>
    </p:extLst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60C87-C2DF-4FF6-A524-1CA5C7715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110872"/>
      </p:ext>
    </p:extLst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E11F0-02A2-4EB0-B4C6-522734554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253094"/>
      </p:ext>
    </p:extLst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FEA3-ADBD-4B03-A87E-AA6C158BCB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860934"/>
      </p:ext>
    </p:extLst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CF5A1-EA3F-4881-B03F-D696D1C3D7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795457"/>
      </p:ext>
    </p:extLst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CB466-91A8-4C67-AB5D-77B30EB343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263411"/>
      </p:ext>
    </p:extLst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F36BB-19D0-4828-A643-2BA3260D7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621421"/>
      </p:ext>
    </p:extLst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9EA62-17AB-4266-B6D0-C1A739446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3293799"/>
      </p:ext>
    </p:extLst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3D45F-054D-423A-9953-84905BDA0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196056"/>
      </p:ext>
    </p:extLst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D3FFD-868A-45DD-A0E6-0625399020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11985"/>
      </p:ext>
    </p:extLst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CD47F-7012-4A2B-A1C1-4F4E31CD44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292210"/>
      </p:ext>
    </p:extLst>
  </p:cSld>
  <p:clrMapOvr>
    <a:masterClrMapping/>
  </p:clrMapOvr>
  <p:transition spd="med">
    <p:wipe dir="r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2F52-1992-4DFC-B8E2-8F293D2F0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937685"/>
      </p:ext>
    </p:extLst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E961C-B87C-4470-8142-A17F08DC13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907080"/>
      </p:ext>
    </p:extLst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1721C-8EA1-4F8D-B609-9B90F603EE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771358"/>
      </p:ext>
    </p:extLst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BB4DA-7555-487A-BA6B-155B3AEBBC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580"/>
      </p:ext>
    </p:extLst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E7D9B-2300-40F6-B3D0-79F846022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412984"/>
      </p:ext>
    </p:extLst>
  </p:cSld>
  <p:clrMapOvr>
    <a:masterClrMapping/>
  </p:clrMapOvr>
  <p:transition spd="med">
    <p:wipe dir="r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B5540-86F7-45FD-A413-C471DDF0B3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296750"/>
      </p:ext>
    </p:extLst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7562-9666-4482-960F-645A27846F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623106"/>
      </p:ext>
    </p:extLst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D6EB1-0E3C-458E-886A-A41821F017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775346"/>
      </p:ext>
    </p:extLst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CADFD-5071-4914-87C8-4E8A9E6278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002845"/>
      </p:ext>
    </p:extLst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6EE7F-456B-41FC-B220-3B75FEF32A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061608"/>
      </p:ext>
    </p:extLst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87A7D-197A-4C02-A423-CCBFDC076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203425"/>
      </p:ext>
    </p:extLst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FF5B0-93A3-4520-BB01-301EB8586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428834"/>
      </p:ext>
    </p:extLst>
  </p:cSld>
  <p:clrMapOvr>
    <a:masterClrMapping/>
  </p:clrMapOvr>
  <p:transition spd="med">
    <p:wipe dir="r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AE34-96BA-48F4-B0CF-11F4A2F1E2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2841719"/>
      </p:ext>
    </p:extLst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FF0B6-3DE9-4D83-BF29-E0703CCFA3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584577"/>
      </p:ext>
    </p:extLst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075AF-5957-45B4-83A3-8F7DD60D9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3725795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DF39F-54B9-42E6-8308-E660FFAA1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039448"/>
      </p:ext>
    </p:extLst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0B118-A58A-4549-A366-9DBAD901E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215524"/>
      </p:ext>
    </p:extLst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A0763-E1C9-43A0-B5A1-92E4503E3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1842336"/>
      </p:ext>
    </p:extLst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45952-CBD8-4700-A1B8-3A0DEF17FF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55067"/>
      </p:ext>
    </p:extLst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442DF-8888-402B-A612-34C12EC93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2404482"/>
      </p:ext>
    </p:extLst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49A70-8531-4249-8CC6-7CCA1912F8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46340"/>
      </p:ext>
    </p:extLst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608BC-C35C-443C-B32E-EA74EF305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79660"/>
      </p:ext>
    </p:extLst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71B3C-4E18-4EC7-B00F-0B40E2B1C8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541157"/>
      </p:ext>
    </p:extLst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C339F-8C14-4818-9F2D-EC12E95636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9082750"/>
      </p:ext>
    </p:extLst>
  </p:cSld>
  <p:clrMapOvr>
    <a:masterClrMapping/>
  </p:clrMapOvr>
  <p:transition spd="med">
    <p:wipe dir="r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DB8C0-7D36-4CFA-9DE4-18CFAAD77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9407165"/>
      </p:ext>
    </p:extLst>
  </p:cSld>
  <p:clrMapOvr>
    <a:masterClrMapping/>
  </p:clrMapOvr>
  <p:transition spd="med">
    <p:wipe dir="r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DF42D-F5D3-49D6-A567-E5502BA95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999955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0C137-6D1F-429F-B7E4-1682F531FD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965057"/>
      </p:ext>
    </p:extLst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FC250-4FDA-470F-83CE-C83FAB0250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996434"/>
      </p:ext>
    </p:extLst>
  </p:cSld>
  <p:clrMapOvr>
    <a:masterClrMapping/>
  </p:clrMapOvr>
  <p:transition spd="med">
    <p:wipe dir="r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807DF-7518-4338-BA5A-35530FBD6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897614"/>
      </p:ext>
    </p:extLst>
  </p:cSld>
  <p:clrMapOvr>
    <a:masterClrMapping/>
  </p:clrMapOvr>
  <p:transition spd="med">
    <p:wipe dir="r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CA18C-7F33-42FF-A48F-D2FA6D3EEB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2440262"/>
      </p:ext>
    </p:extLst>
  </p:cSld>
  <p:clrMapOvr>
    <a:masterClrMapping/>
  </p:clrMapOvr>
  <p:transition spd="med">
    <p:wipe dir="r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DC644-B714-4853-8991-48E267BBAF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084287"/>
      </p:ext>
    </p:extLst>
  </p:cSld>
  <p:clrMapOvr>
    <a:masterClrMapping/>
  </p:clrMapOvr>
  <p:transition spd="med">
    <p:wipe dir="r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C1119-E26C-4A58-8A15-9178127063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809214"/>
      </p:ext>
    </p:extLst>
  </p:cSld>
  <p:clrMapOvr>
    <a:masterClrMapping/>
  </p:clrMapOvr>
  <p:transition spd="med">
    <p:wipe dir="r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09D90-AEDC-4342-9E9A-E1E4147B8B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272499"/>
      </p:ext>
    </p:extLst>
  </p:cSld>
  <p:clrMapOvr>
    <a:masterClrMapping/>
  </p:clrMapOvr>
  <p:transition spd="med">
    <p:wipe dir="r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0A1EC-2565-4918-A114-3C11D0E37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520593"/>
      </p:ext>
    </p:extLst>
  </p:cSld>
  <p:clrMapOvr>
    <a:masterClrMapping/>
  </p:clrMapOvr>
  <p:transition spd="med">
    <p:wipe dir="r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0CFD8-E72F-4AF4-BFFF-F4DADAE8EC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881420"/>
      </p:ext>
    </p:extLst>
  </p:cSld>
  <p:clrMapOvr>
    <a:masterClrMapping/>
  </p:clrMapOvr>
  <p:transition spd="med">
    <p:wipe dir="r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D1BF4-010A-4BCE-976D-741E7A3D54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1031630"/>
      </p:ext>
    </p:extLst>
  </p:cSld>
  <p:clrMapOvr>
    <a:masterClrMapping/>
  </p:clrMapOvr>
  <p:transition spd="med">
    <p:wipe dir="r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65D05-0353-4C01-A300-26B56FE771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501204"/>
      </p:ext>
    </p:extLst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C42D-BCF6-4CEE-AFF4-FB5053EC3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048875"/>
      </p:ext>
    </p:extLst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90203-08DB-4594-93E4-A0B518F37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241767"/>
      </p:ext>
    </p:extLst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A8C62-7CB3-4C90-8A32-637E2373DC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299672"/>
      </p:ext>
    </p:extLst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50252-E9B2-40B0-951B-301FB2FC9C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417985"/>
      </p:ext>
    </p:extLst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4D50F-7CAE-48FA-8690-1EB68E04B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012612"/>
      </p:ext>
    </p:extLst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DA47A-FD9C-494B-A3CD-DA647661CD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700429"/>
      </p:ext>
    </p:extLst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610C5-3D89-43AA-98B7-C16620C36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169404"/>
      </p:ext>
    </p:extLst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5D19F-8642-48EC-BAD3-5EE888676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467514"/>
      </p:ext>
    </p:extLst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2824-24EF-4AB5-B447-F0C4843E77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003977"/>
      </p:ext>
    </p:extLst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D7187-3538-4FC9-AFAD-462412E7FE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262417"/>
      </p:ext>
    </p:extLst>
  </p:cSld>
  <p:clrMapOvr>
    <a:masterClrMapping/>
  </p:clrMapOvr>
  <p:transition spd="med">
    <p:wipe dir="r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7227B-43ED-4261-B35F-D54E916F37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143333"/>
      </p:ext>
    </p:extLst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5450A-C80D-4A18-B5DE-11DC0788D9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6669386"/>
      </p:ext>
    </p:extLst>
  </p:cSld>
  <p:clrMapOvr>
    <a:masterClrMapping/>
  </p:clrMapOvr>
  <p:transition spd="med">
    <p:wipe dir="r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89E7D-27A3-4511-A53B-40D51A9457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9302"/>
      </p:ext>
    </p:extLst>
  </p:cSld>
  <p:clrMapOvr>
    <a:masterClrMapping/>
  </p:clrMapOvr>
  <p:transition spd="med">
    <p:wipe dir="r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83FE0-C71B-4CDD-BDEA-E73B4C1DD9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219446"/>
      </p:ext>
    </p:extLst>
  </p:cSld>
  <p:clrMapOvr>
    <a:masterClrMapping/>
  </p:clrMapOvr>
  <p:transition spd="med">
    <p:wipe dir="r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3882D-E7AE-47F9-A541-3162C9A02B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998401"/>
      </p:ext>
    </p:extLst>
  </p:cSld>
  <p:clrMapOvr>
    <a:masterClrMapping/>
  </p:clrMapOvr>
  <p:transition spd="med">
    <p:wipe dir="r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676CF-CF57-4192-8D79-8404E61071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4295350"/>
      </p:ext>
    </p:extLst>
  </p:cSld>
  <p:clrMapOvr>
    <a:masterClrMapping/>
  </p:clrMapOvr>
  <p:transition spd="med">
    <p:wipe dir="r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16ED7-1541-43E1-8E5E-B130F86C4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881883"/>
      </p:ext>
    </p:extLst>
  </p:cSld>
  <p:clrMapOvr>
    <a:masterClrMapping/>
  </p:clrMapOvr>
  <p:transition spd="med">
    <p:wipe dir="r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59717-3A54-4604-AF7E-9D6257B55C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9269812"/>
      </p:ext>
    </p:extLst>
  </p:cSld>
  <p:clrMapOvr>
    <a:masterClrMapping/>
  </p:clrMapOvr>
  <p:transition spd="med">
    <p:wipe dir="r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80981-E428-4A66-8EC4-EF316D6D26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479080"/>
      </p:ext>
    </p:extLst>
  </p:cSld>
  <p:clrMapOvr>
    <a:masterClrMapping/>
  </p:clrMapOvr>
  <p:transition spd="med">
    <p:wipe dir="r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59C6-D059-44FA-8925-BF17503BAD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0392254"/>
      </p:ext>
    </p:extLst>
  </p:cSld>
  <p:clrMapOvr>
    <a:masterClrMapping/>
  </p:clrMapOvr>
  <p:transition spd="med">
    <p:wipe dir="r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B1D74-2EC6-4462-8B3C-E51DA928DD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602669"/>
      </p:ext>
    </p:extLst>
  </p:cSld>
  <p:clrMapOvr>
    <a:masterClrMapping/>
  </p:clrMapOvr>
  <p:transition spd="med">
    <p:wipe dir="r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80DF89-5FD1-450D-A686-3B9EEFD967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0455320"/>
      </p:ext>
    </p:extLst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437BD-2AA1-417D-9EA1-B6C07CA67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155471"/>
      </p:ext>
    </p:extLst>
  </p:cSld>
  <p:clrMapOvr>
    <a:masterClrMapping/>
  </p:clrMapOvr>
  <p:transition spd="med">
    <p:wipe dir="r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AC8A4-6C1B-4251-9743-C96E0B94EA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71609"/>
      </p:ext>
    </p:extLst>
  </p:cSld>
  <p:clrMapOvr>
    <a:masterClrMapping/>
  </p:clrMapOvr>
  <p:transition spd="med">
    <p:wipe dir="r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CA296-7705-4034-9A5F-B018E01ACA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8758058"/>
      </p:ext>
    </p:extLst>
  </p:cSld>
  <p:clrMapOvr>
    <a:masterClrMapping/>
  </p:clrMapOvr>
  <p:transition spd="med">
    <p:wipe dir="r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005A0-1CA1-4D83-BA25-33475C736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004696"/>
      </p:ext>
    </p:extLst>
  </p:cSld>
  <p:clrMapOvr>
    <a:masterClrMapping/>
  </p:clrMapOvr>
  <p:transition spd="med">
    <p:wipe dir="r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6DE20-69F2-4815-A99C-042A001A3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0976368"/>
      </p:ext>
    </p:extLst>
  </p:cSld>
  <p:clrMapOvr>
    <a:masterClrMapping/>
  </p:clrMapOvr>
  <p:transition spd="med">
    <p:wipe dir="r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17F8F-8ACD-46B2-8778-CD6BB90E64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451474"/>
      </p:ext>
    </p:extLst>
  </p:cSld>
  <p:clrMapOvr>
    <a:masterClrMapping/>
  </p:clrMapOvr>
  <p:transition spd="med">
    <p:wipe dir="r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DC7A5-7373-4D9D-B3DE-91BA0BFEE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028165"/>
      </p:ext>
    </p:extLst>
  </p:cSld>
  <p:clrMapOvr>
    <a:masterClrMapping/>
  </p:clrMapOvr>
  <p:transition spd="med">
    <p:wipe dir="r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A3255-CE8A-4407-AEF0-FD7CB560F7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99912"/>
      </p:ext>
    </p:extLst>
  </p:cSld>
  <p:clrMapOvr>
    <a:masterClrMapping/>
  </p:clrMapOvr>
  <p:transition spd="med">
    <p:wipe dir="r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D4BAD-4154-42CA-9266-9EF8D628AE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761879"/>
      </p:ext>
    </p:extLst>
  </p:cSld>
  <p:clrMapOvr>
    <a:masterClrMapping/>
  </p:clrMapOvr>
  <p:transition spd="med">
    <p:wipe dir="r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8B135-BB6A-4083-B7BF-5FA553EBC4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169132"/>
      </p:ext>
    </p:extLst>
  </p:cSld>
  <p:clrMapOvr>
    <a:masterClrMapping/>
  </p:clrMapOvr>
  <p:transition spd="med">
    <p:wipe dir="r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BB4FC-0DCC-43CC-92CD-F2C51D91E5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738238"/>
      </p:ext>
    </p:extLst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05702-FDD8-4F98-B7AA-2EB17DAE1E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138670"/>
      </p:ext>
    </p:extLst>
  </p:cSld>
  <p:clrMapOvr>
    <a:masterClrMapping/>
  </p:clrMapOvr>
  <p:transition spd="med">
    <p:wipe dir="r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E5D47-1A83-4334-90D5-F8C46CDF5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492638"/>
      </p:ext>
    </p:extLst>
  </p:cSld>
  <p:clrMapOvr>
    <a:masterClrMapping/>
  </p:clrMapOvr>
  <p:transition spd="med">
    <p:wipe dir="r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487C4-AA89-4891-A657-B0042594F0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846191"/>
      </p:ext>
    </p:extLst>
  </p:cSld>
  <p:clrMapOvr>
    <a:masterClrMapping/>
  </p:clrMapOvr>
  <p:transition spd="med">
    <p:wipe dir="r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E70D8-B82B-4B8B-877E-B2A9AC284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692009"/>
      </p:ext>
    </p:extLst>
  </p:cSld>
  <p:clrMapOvr>
    <a:masterClrMapping/>
  </p:clrMapOvr>
  <p:transition spd="med">
    <p:wipe dir="r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DF60B-BF00-44F7-AA2A-1004BEE7F7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240090"/>
      </p:ext>
    </p:extLst>
  </p:cSld>
  <p:clrMapOvr>
    <a:masterClrMapping/>
  </p:clrMapOvr>
  <p:transition spd="med">
    <p:wipe dir="r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F806D-98C7-4AA4-9DFA-135A0B710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002619"/>
      </p:ext>
    </p:extLst>
  </p:cSld>
  <p:clrMapOvr>
    <a:masterClrMapping/>
  </p:clrMapOvr>
  <p:transition spd="med">
    <p:wipe dir="r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B2300-991A-427F-908A-D7CA8E849E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302313"/>
      </p:ext>
    </p:extLst>
  </p:cSld>
  <p:clrMapOvr>
    <a:masterClrMapping/>
  </p:clrMapOvr>
  <p:transition spd="med">
    <p:wipe dir="r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F9844-77EF-4B9E-91AA-437CCD3046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245352"/>
      </p:ext>
    </p:extLst>
  </p:cSld>
  <p:clrMapOvr>
    <a:masterClrMapping/>
  </p:clrMapOvr>
  <p:transition spd="med">
    <p:wipe dir="r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B84BD-2A1F-49FA-BD43-D87B8BD27E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9213022"/>
      </p:ext>
    </p:extLst>
  </p:cSld>
  <p:clrMapOvr>
    <a:masterClrMapping/>
  </p:clrMapOvr>
  <p:transition spd="med">
    <p:wipe dir="r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14E7C-680D-48A1-9CC1-F89DB52A3A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28164"/>
      </p:ext>
    </p:extLst>
  </p:cSld>
  <p:clrMapOvr>
    <a:masterClrMapping/>
  </p:clrMapOvr>
  <p:transition spd="med">
    <p:wipe dir="r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8F887-68BF-4D23-9FAD-43B04E2210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567791"/>
      </p:ext>
    </p:extLst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86E2-E234-4CE1-8A3F-574079F6DC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6761987"/>
      </p:ext>
    </p:extLst>
  </p:cSld>
  <p:clrMapOvr>
    <a:masterClrMapping/>
  </p:clrMapOvr>
  <p:transition spd="med">
    <p:wipe dir="r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EB816-87E8-4C20-A6CE-53DBDE6226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310520"/>
      </p:ext>
    </p:extLst>
  </p:cSld>
  <p:clrMapOvr>
    <a:masterClrMapping/>
  </p:clrMapOvr>
  <p:transition spd="med">
    <p:wipe dir="r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75868-270E-480D-86BD-B9326FF57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8224525"/>
      </p:ext>
    </p:extLst>
  </p:cSld>
  <p:clrMapOvr>
    <a:masterClrMapping/>
  </p:clrMapOvr>
  <p:transition spd="med">
    <p:wipe dir="r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5A22F-573F-438F-8683-305C6DA98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687781"/>
      </p:ext>
    </p:extLst>
  </p:cSld>
  <p:clrMapOvr>
    <a:masterClrMapping/>
  </p:clrMapOvr>
  <p:transition spd="med">
    <p:wipe dir="r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B9662-F70C-42D9-A65C-30553A15D4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0275"/>
      </p:ext>
    </p:extLst>
  </p:cSld>
  <p:clrMapOvr>
    <a:masterClrMapping/>
  </p:clrMapOvr>
  <p:transition spd="med">
    <p:wipe dir="r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0E7F-EC55-4161-92B0-CBAAB0DBD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3103151"/>
      </p:ext>
    </p:extLst>
  </p:cSld>
  <p:clrMapOvr>
    <a:masterClrMapping/>
  </p:clrMapOvr>
  <p:transition spd="med">
    <p:wipe dir="r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36382-D88D-4279-9F0D-0B7AD5398D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494875"/>
      </p:ext>
    </p:extLst>
  </p:cSld>
  <p:clrMapOvr>
    <a:masterClrMapping/>
  </p:clrMapOvr>
  <p:transition spd="med">
    <p:wipe dir="r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8D58A-797A-4F1E-93DC-4E3E48B882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1089916"/>
      </p:ext>
    </p:extLst>
  </p:cSld>
  <p:clrMapOvr>
    <a:masterClrMapping/>
  </p:clrMapOvr>
  <p:transition spd="med">
    <p:wipe dir="r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5370D-4C05-4161-8397-0B742CAB59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8681842"/>
      </p:ext>
    </p:extLst>
  </p:cSld>
  <p:clrMapOvr>
    <a:masterClrMapping/>
  </p:clrMapOvr>
  <p:transition spd="med">
    <p:wipe dir="r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1C8C1-3A4F-47C8-9A5E-28E59678EF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8803890"/>
      </p:ext>
    </p:extLst>
  </p:cSld>
  <p:clrMapOvr>
    <a:masterClrMapping/>
  </p:clrMapOvr>
  <p:transition spd="med">
    <p:wipe dir="r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56DD7-7558-4E80-9AC7-AA42B3666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222773"/>
      </p:ext>
    </p:extLst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774F3-7844-4581-B6C3-595061A4D5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801345"/>
      </p:ext>
    </p:extLst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0E1D6-7A17-4519-BDD8-53E6F3CD29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69865"/>
      </p:ext>
    </p:extLst>
  </p:cSld>
  <p:clrMapOvr>
    <a:masterClrMapping/>
  </p:clrMapOvr>
  <p:transition spd="med">
    <p:wipe dir="r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04B9D-D17E-45A9-84F3-4EA8C58BC0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010798"/>
      </p:ext>
    </p:extLst>
  </p:cSld>
  <p:clrMapOvr>
    <a:masterClrMapping/>
  </p:clrMapOvr>
  <p:transition spd="med">
    <p:wipe dir="r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BB0A5-BF04-49F2-8256-B83AB5220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485673"/>
      </p:ext>
    </p:extLst>
  </p:cSld>
  <p:clrMapOvr>
    <a:masterClrMapping/>
  </p:clrMapOvr>
  <p:transition spd="med">
    <p:wipe dir="r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F4356-458F-41E0-8891-71BA0E101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275271"/>
      </p:ext>
    </p:extLst>
  </p:cSld>
  <p:clrMapOvr>
    <a:masterClrMapping/>
  </p:clrMapOvr>
  <p:transition spd="med">
    <p:wipe dir="r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29057-46E4-4C60-875F-E6093422B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938507"/>
      </p:ext>
    </p:extLst>
  </p:cSld>
  <p:clrMapOvr>
    <a:masterClrMapping/>
  </p:clrMapOvr>
  <p:transition spd="med">
    <p:wipe dir="r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DD111-DE57-4D81-80BB-FF90BA3143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026399"/>
      </p:ext>
    </p:extLst>
  </p:cSld>
  <p:clrMapOvr>
    <a:masterClrMapping/>
  </p:clrMapOvr>
  <p:transition spd="med">
    <p:wipe dir="r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B175-727B-4ECD-8EB1-160FC8C8F2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902800"/>
      </p:ext>
    </p:extLst>
  </p:cSld>
  <p:clrMapOvr>
    <a:masterClrMapping/>
  </p:clrMapOvr>
  <p:transition spd="med">
    <p:wipe dir="r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29F38-127C-4E14-B823-E6D8BDF64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021634"/>
      </p:ext>
    </p:extLst>
  </p:cSld>
  <p:clrMapOvr>
    <a:masterClrMapping/>
  </p:clrMapOvr>
  <p:transition spd="med">
    <p:wipe dir="r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CE9C6-6E4B-4F94-BC57-D831CF5141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647013"/>
      </p:ext>
    </p:extLst>
  </p:cSld>
  <p:clrMapOvr>
    <a:masterClrMapping/>
  </p:clrMapOvr>
  <p:transition spd="med">
    <p:wipe dir="r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43745-E1E5-42A1-843F-5EEFD6B49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6344595"/>
      </p:ext>
    </p:extLst>
  </p:cSld>
  <p:clrMapOvr>
    <a:masterClrMapping/>
  </p:clrMapOvr>
  <p:transition spd="med">
    <p:wipe dir="r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E38E2-0EB7-4582-8053-A276C7D7B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366491"/>
      </p:ext>
    </p:extLst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48071-96AD-4B33-BFFF-46F2B63B3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913781"/>
      </p:ext>
    </p:extLst>
  </p:cSld>
  <p:clrMapOvr>
    <a:masterClrMapping/>
  </p:clrMapOvr>
  <p:transition spd="med">
    <p:wipe dir="r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53000" y="2057400"/>
            <a:ext cx="3810000" cy="990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3136900" cy="822325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623917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298197-2DB5-4921-91E8-E2EE0C15AE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848157"/>
      </p:ext>
    </p:extLst>
  </p:cSld>
  <p:clrMapOvr>
    <a:masterClrMapping/>
  </p:clrMapOvr>
  <p:transition spd="med">
    <p:wipe dir="r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D0000-28BD-45D4-B1FE-F80E743CBC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043819"/>
      </p:ext>
    </p:extLst>
  </p:cSld>
  <p:clrMapOvr>
    <a:masterClrMapping/>
  </p:clrMapOvr>
  <p:transition spd="med">
    <p:wipe dir="r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83902-408C-4B3A-919C-FF38146C21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793517"/>
      </p:ext>
    </p:extLst>
  </p:cSld>
  <p:clrMapOvr>
    <a:masterClrMapping/>
  </p:clrMapOvr>
  <p:transition spd="med">
    <p:wipe dir="r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FDF60-0A15-4E04-A122-15344D36A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170352"/>
      </p:ext>
    </p:extLst>
  </p:cSld>
  <p:clrMapOvr>
    <a:masterClrMapping/>
  </p:clrMapOvr>
  <p:transition spd="med">
    <p:wipe dir="r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09B42-0A8E-46DE-A0EA-8E5F5E3034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606256"/>
      </p:ext>
    </p:extLst>
  </p:cSld>
  <p:clrMapOvr>
    <a:masterClrMapping/>
  </p:clrMapOvr>
  <p:transition spd="med">
    <p:wipe dir="r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A0AB6-F0A9-4350-B28B-2EA8E304C2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982912"/>
      </p:ext>
    </p:extLst>
  </p:cSld>
  <p:clrMapOvr>
    <a:masterClrMapping/>
  </p:clrMapOvr>
  <p:transition spd="med">
    <p:wipe dir="r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3A854-7E43-4263-A478-034DCD006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207282"/>
      </p:ext>
    </p:extLst>
  </p:cSld>
  <p:clrMapOvr>
    <a:masterClrMapping/>
  </p:clrMapOvr>
  <p:transition spd="med">
    <p:wipe dir="r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C2F54-7F0A-407E-B1CF-EC35B26629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486631"/>
      </p:ext>
    </p:extLst>
  </p:cSld>
  <p:clrMapOvr>
    <a:masterClrMapping/>
  </p:clrMapOvr>
  <p:transition spd="med">
    <p:wipe dir="r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C0D1F-363F-47F6-A9EC-064EA1313E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0660922"/>
      </p:ext>
    </p:extLst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66F7B-A39C-4691-BBC6-9ED5D5AABE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4894093"/>
      </p:ext>
    </p:extLst>
  </p:cSld>
  <p:clrMapOvr>
    <a:masterClrMapping/>
  </p:clrMapOvr>
  <p:transition spd="med">
    <p:wipe dir="r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517753-2671-4B15-A41C-5520F09B42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155836"/>
      </p:ext>
    </p:extLst>
  </p:cSld>
  <p:clrMapOvr>
    <a:masterClrMapping/>
  </p:clrMapOvr>
  <p:transition spd="med">
    <p:wipe dir="r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EBB30-E63D-47A1-A977-E86766D852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791133"/>
      </p:ext>
    </p:extLst>
  </p:cSld>
  <p:clrMapOvr>
    <a:masterClrMapping/>
  </p:clrMapOvr>
  <p:transition spd="med">
    <p:wipe dir="r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4A000-4F50-44D5-B969-5F5579889E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589867"/>
      </p:ext>
    </p:extLst>
  </p:cSld>
  <p:clrMapOvr>
    <a:masterClrMapping/>
  </p:clrMapOvr>
  <p:transition spd="med">
    <p:wipe dir="r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81A95-490D-46B2-B737-A25A87C09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784705"/>
      </p:ext>
    </p:extLst>
  </p:cSld>
  <p:clrMapOvr>
    <a:masterClrMapping/>
  </p:clrMapOvr>
  <p:transition spd="med">
    <p:wipe dir="r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7941A-0969-4423-B0C1-28468C8F6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106321"/>
      </p:ext>
    </p:extLst>
  </p:cSld>
  <p:clrMapOvr>
    <a:masterClrMapping/>
  </p:clrMapOvr>
  <p:transition spd="med">
    <p:wipe dir="r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E3BCA-B434-4773-8129-0A2345146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3034960"/>
      </p:ext>
    </p:extLst>
  </p:cSld>
  <p:clrMapOvr>
    <a:masterClrMapping/>
  </p:clrMapOvr>
  <p:transition spd="med">
    <p:wipe dir="r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F4901-3447-4BC2-BF8B-5F82611BC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284205"/>
      </p:ext>
    </p:extLst>
  </p:cSld>
  <p:clrMapOvr>
    <a:masterClrMapping/>
  </p:clrMapOvr>
  <p:transition spd="med">
    <p:wipe dir="r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F68AE-FE9B-4308-BC09-7868B71FE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819183"/>
      </p:ext>
    </p:extLst>
  </p:cSld>
  <p:clrMapOvr>
    <a:masterClrMapping/>
  </p:clrMapOvr>
  <p:transition spd="med">
    <p:wipe dir="r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94D9E-4BFD-4585-95F7-49317CFFAD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565983"/>
      </p:ext>
    </p:extLst>
  </p:cSld>
  <p:clrMapOvr>
    <a:masterClrMapping/>
  </p:clrMapOvr>
  <p:transition spd="med">
    <p:wipe dir="r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B1448-7D34-4FCB-9A1B-F77ACC83F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2722004"/>
      </p:ext>
    </p:extLst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59198-F2F7-4265-8941-0EC7A1B68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299079"/>
      </p:ext>
    </p:extLst>
  </p:cSld>
  <p:clrMapOvr>
    <a:masterClrMapping/>
  </p:clrMapOvr>
  <p:transition spd="med">
    <p:wipe dir="r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4C990-D692-4844-ABE7-8E3C603BD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155060"/>
      </p:ext>
    </p:extLst>
  </p:cSld>
  <p:clrMapOvr>
    <a:masterClrMapping/>
  </p:clrMapOvr>
  <p:transition spd="med">
    <p:wipe dir="r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AE78B-4C95-4555-A997-26348F021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3561235"/>
      </p:ext>
    </p:extLst>
  </p:cSld>
  <p:clrMapOvr>
    <a:masterClrMapping/>
  </p:clrMapOvr>
  <p:transition spd="med">
    <p:wipe dir="r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5B74-A0B9-4C64-9924-DF8EAE007E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431106"/>
      </p:ext>
    </p:extLst>
  </p:cSld>
  <p:clrMapOvr>
    <a:masterClrMapping/>
  </p:clrMapOvr>
  <p:transition spd="med">
    <p:wipe dir="r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617B2-03E6-4FE7-A526-C330A0F528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829083"/>
      </p:ext>
    </p:extLst>
  </p:cSld>
  <p:clrMapOvr>
    <a:masterClrMapping/>
  </p:clrMapOvr>
  <p:transition spd="med">
    <p:wipe dir="r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9BCE0-EAF7-45F9-95E6-918BF4C718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985956"/>
      </p:ext>
    </p:extLst>
  </p:cSld>
  <p:clrMapOvr>
    <a:masterClrMapping/>
  </p:clrMapOvr>
  <p:transition spd="med">
    <p:wipe dir="r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5093-497E-454C-9FB5-BBD8097B2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457587"/>
      </p:ext>
    </p:extLst>
  </p:cSld>
  <p:clrMapOvr>
    <a:masterClrMapping/>
  </p:clrMapOvr>
  <p:transition spd="med">
    <p:wipe dir="r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3A081-C596-43A0-9953-D0E02F3C9B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591576"/>
      </p:ext>
    </p:extLst>
  </p:cSld>
  <p:clrMapOvr>
    <a:masterClrMapping/>
  </p:clrMapOvr>
  <p:transition spd="med">
    <p:wipe dir="r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EC6B2-B75B-4FA2-A6AB-780D55429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06272"/>
      </p:ext>
    </p:extLst>
  </p:cSld>
  <p:clrMapOvr>
    <a:masterClrMapping/>
  </p:clrMapOvr>
  <p:transition spd="med">
    <p:wipe dir="r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DCB3F-A593-4949-9543-909BC6C78A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728608"/>
      </p:ext>
    </p:extLst>
  </p:cSld>
  <p:clrMapOvr>
    <a:masterClrMapping/>
  </p:clrMapOvr>
  <p:transition spd="med">
    <p:wipe dir="r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87D5A-E8C7-4B26-B080-37CD0C790A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055257"/>
      </p:ext>
    </p:extLst>
  </p:cSld>
  <p:clrMapOvr>
    <a:masterClrMapping/>
  </p:clrMapOvr>
  <p:transition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5B6E3-9E10-43FF-94FF-2429A0446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59373"/>
      </p:ext>
    </p:extLst>
  </p:cSld>
  <p:clrMapOvr>
    <a:masterClrMapping/>
  </p:clrMapOvr>
  <p:transition spd="med">
    <p:wipe dir="r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CD04-707F-4367-8F59-28F4B50B05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3548"/>
      </p:ext>
    </p:extLst>
  </p:cSld>
  <p:clrMapOvr>
    <a:masterClrMapping/>
  </p:clrMapOvr>
  <p:transition spd="med">
    <p:wipe dir="r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ED4DE-0FD4-4848-8333-10183C9B3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03167"/>
      </p:ext>
    </p:extLst>
  </p:cSld>
  <p:clrMapOvr>
    <a:masterClrMapping/>
  </p:clrMapOvr>
  <p:transition spd="med">
    <p:wipe dir="r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AC9CE-2BDA-4587-9973-D7DE2DFCA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816040"/>
      </p:ext>
    </p:extLst>
  </p:cSld>
  <p:clrMapOvr>
    <a:masterClrMapping/>
  </p:clrMapOvr>
  <p:transition spd="med">
    <p:wipe dir="r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48C3E-CAE9-43C5-A589-8C9483B68F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5661759"/>
      </p:ext>
    </p:extLst>
  </p:cSld>
  <p:clrMapOvr>
    <a:masterClrMapping/>
  </p:clrMapOvr>
  <p:transition spd="med">
    <p:wipe dir="r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D326D-E08D-4F99-A490-EB2D1D1B0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6549623"/>
      </p:ext>
    </p:extLst>
  </p:cSld>
  <p:clrMapOvr>
    <a:masterClrMapping/>
  </p:clrMapOvr>
  <p:transition spd="med">
    <p:wipe dir="r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EE546-7B9B-44FB-8EA3-2AE885EC2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986782"/>
      </p:ext>
    </p:extLst>
  </p:cSld>
  <p:clrMapOvr>
    <a:masterClrMapping/>
  </p:clrMapOvr>
  <p:transition spd="med">
    <p:wipe dir="r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859FD-FF23-447E-A981-C792F24931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674658"/>
      </p:ext>
    </p:extLst>
  </p:cSld>
  <p:clrMapOvr>
    <a:masterClrMapping/>
  </p:clrMapOvr>
  <p:transition spd="med">
    <p:wipe dir="r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C848-87DB-4607-B081-771282FFA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000241"/>
      </p:ext>
    </p:extLst>
  </p:cSld>
  <p:clrMapOvr>
    <a:masterClrMapping/>
  </p:clrMapOvr>
  <p:transition spd="med">
    <p:wipe dir="r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4BBA7-5954-4E92-B228-AA2F24B22A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306157"/>
      </p:ext>
    </p:extLst>
  </p:cSld>
  <p:clrMapOvr>
    <a:masterClrMapping/>
  </p:clrMapOvr>
  <p:transition spd="med">
    <p:wipe dir="r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148B-2D9E-4C37-A947-F48D92AB8E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2316460"/>
      </p:ext>
    </p:extLst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23411-22D7-4694-AD99-A9D29D914B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1833149"/>
      </p:ext>
    </p:extLst>
  </p:cSld>
  <p:clrMapOvr>
    <a:masterClrMapping/>
  </p:clrMapOvr>
  <p:transition spd="med">
    <p:wipe dir="r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E6D35-D9A9-43F3-8A45-B0A2A4F01B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9981426"/>
      </p:ext>
    </p:extLst>
  </p:cSld>
  <p:clrMapOvr>
    <a:masterClrMapping/>
  </p:clrMapOvr>
  <p:transition spd="med">
    <p:wipe dir="r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4A8E1-052A-42C9-9609-FD0AF9867F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127057"/>
      </p:ext>
    </p:extLst>
  </p:cSld>
  <p:clrMapOvr>
    <a:masterClrMapping/>
  </p:clrMapOvr>
  <p:transition spd="med">
    <p:wipe dir="r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102E1-8563-4FB8-9DE9-57FAF4251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4027626"/>
      </p:ext>
    </p:extLst>
  </p:cSld>
  <p:clrMapOvr>
    <a:masterClrMapping/>
  </p:clrMapOvr>
  <p:transition spd="med">
    <p:wipe dir="r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37D44-9806-486B-BAEA-D9438BBB4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230317"/>
      </p:ext>
    </p:extLst>
  </p:cSld>
  <p:clrMapOvr>
    <a:masterClrMapping/>
  </p:clrMapOvr>
  <p:transition spd="med">
    <p:wipe dir="r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BFED0-59BE-4571-A872-175304B1C1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241633"/>
      </p:ext>
    </p:extLst>
  </p:cSld>
  <p:clrMapOvr>
    <a:masterClrMapping/>
  </p:clrMapOvr>
  <p:transition spd="med">
    <p:wipe dir="r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49B33-3C82-4D96-AC2C-3B64F3542E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458249"/>
      </p:ext>
    </p:extLst>
  </p:cSld>
  <p:clrMapOvr>
    <a:masterClrMapping/>
  </p:clrMapOvr>
  <p:transition spd="med">
    <p:wipe dir="r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67D6B-61EF-4689-8946-A43ADF41B7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267485"/>
      </p:ext>
    </p:extLst>
  </p:cSld>
  <p:clrMapOvr>
    <a:masterClrMapping/>
  </p:clrMapOvr>
  <p:transition spd="med">
    <p:wipe dir="r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6043-A6AB-4400-9712-0CF4C1341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192973"/>
      </p:ext>
    </p:extLst>
  </p:cSld>
  <p:clrMapOvr>
    <a:masterClrMapping/>
  </p:clrMapOvr>
  <p:transition spd="med">
    <p:wipe dir="r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B9088-27D1-4B64-AE0F-14F7AC5B1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146064"/>
      </p:ext>
    </p:extLst>
  </p:cSld>
  <p:clrMapOvr>
    <a:masterClrMapping/>
  </p:clrMapOvr>
  <p:transition spd="med">
    <p:wipe dir="r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933F0-171B-45E9-8E16-1C9C4B95B6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795228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E25A7-95D2-4999-8190-5755F72EC9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540718"/>
      </p:ext>
    </p:extLst>
  </p:cSld>
  <p:clrMapOvr>
    <a:masterClrMapping/>
  </p:clrMapOvr>
  <p:transition spd="med">
    <p:wipe dir="r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11B71-2095-4076-99F3-136B28273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560874"/>
      </p:ext>
    </p:extLst>
  </p:cSld>
  <p:clrMapOvr>
    <a:masterClrMapping/>
  </p:clrMapOvr>
  <p:transition spd="med">
    <p:wipe dir="r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CA35-132D-4BDC-83D1-8CD18106C0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739609"/>
      </p:ext>
    </p:extLst>
  </p:cSld>
  <p:clrMapOvr>
    <a:masterClrMapping/>
  </p:clrMapOvr>
  <p:transition spd="med">
    <p:wipe dir="r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AE554-55B2-4339-899D-CD9A1B15A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158882"/>
      </p:ext>
    </p:extLst>
  </p:cSld>
  <p:clrMapOvr>
    <a:masterClrMapping/>
  </p:clrMapOvr>
  <p:transition spd="med">
    <p:wipe dir="r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9E827-141C-4ED4-AE4F-9E1F2D1BB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667752"/>
      </p:ext>
    </p:extLst>
  </p:cSld>
  <p:clrMapOvr>
    <a:masterClrMapping/>
  </p:clrMapOvr>
  <p:transition spd="med">
    <p:wipe dir="r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3E211-1DB7-493F-B4B6-42272F147D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1020802"/>
      </p:ext>
    </p:extLst>
  </p:cSld>
  <p:clrMapOvr>
    <a:masterClrMapping/>
  </p:clrMapOvr>
  <p:transition spd="med">
    <p:wipe dir="r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E5D81-F75D-488E-A817-2AE3B3D93A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832629"/>
      </p:ext>
    </p:extLst>
  </p:cSld>
  <p:clrMapOvr>
    <a:masterClrMapping/>
  </p:clrMapOvr>
  <p:transition spd="med">
    <p:wipe dir="r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B1732-36B9-4BFC-A9FA-2CA2757ACD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13736"/>
      </p:ext>
    </p:extLst>
  </p:cSld>
  <p:clrMapOvr>
    <a:masterClrMapping/>
  </p:clrMapOvr>
  <p:transition spd="med">
    <p:wipe dir="r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9230F-8AD6-4225-BEC7-AB8EF847FA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7078160"/>
      </p:ext>
    </p:extLst>
  </p:cSld>
  <p:clrMapOvr>
    <a:masterClrMapping/>
  </p:clrMapOvr>
  <p:transition spd="med">
    <p:wipe dir="r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AF52B-E4F7-42D0-AAC6-61901D734D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8607438"/>
      </p:ext>
    </p:extLst>
  </p:cSld>
  <p:clrMapOvr>
    <a:masterClrMapping/>
  </p:clrMapOvr>
  <p:transition spd="med">
    <p:wipe dir="r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A29EC-DB64-4296-9ACF-F4EBA2BD98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489044"/>
      </p:ext>
    </p:extLst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CC7DF-8CFF-4698-82C1-8FC3D1510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260104"/>
      </p:ext>
    </p:extLst>
  </p:cSld>
  <p:clrMapOvr>
    <a:masterClrMapping/>
  </p:clrMapOvr>
  <p:transition spd="med">
    <p:wipe dir="r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D90CF-4EE3-431F-8773-E650724078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6096763"/>
      </p:ext>
    </p:extLst>
  </p:cSld>
  <p:clrMapOvr>
    <a:masterClrMapping/>
  </p:clrMapOvr>
  <p:transition spd="med">
    <p:wipe dir="r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EF560-CB8E-4BE2-A418-954D0FB19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449534"/>
      </p:ext>
    </p:extLst>
  </p:cSld>
  <p:clrMapOvr>
    <a:masterClrMapping/>
  </p:clrMapOvr>
  <p:transition spd="med">
    <p:wipe dir="r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3015-4645-422E-BD5E-614A3A169A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6101973"/>
      </p:ext>
    </p:extLst>
  </p:cSld>
  <p:clrMapOvr>
    <a:masterClrMapping/>
  </p:clrMapOvr>
  <p:transition spd="med">
    <p:wipe dir="r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862A6-3116-4097-8B5B-B25F390B20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1358664"/>
      </p:ext>
    </p:extLst>
  </p:cSld>
  <p:clrMapOvr>
    <a:masterClrMapping/>
  </p:clrMapOvr>
  <p:transition spd="med">
    <p:wipe dir="r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AAACB-10F2-47BA-AF7D-1A06674B2B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442408"/>
      </p:ext>
    </p:extLst>
  </p:cSld>
  <p:clrMapOvr>
    <a:masterClrMapping/>
  </p:clrMapOvr>
  <p:transition spd="med">
    <p:wipe dir="r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08368-CE1E-40B6-9360-2BABA7D32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361249"/>
      </p:ext>
    </p:extLst>
  </p:cSld>
  <p:clrMapOvr>
    <a:masterClrMapping/>
  </p:clrMapOvr>
  <p:transition spd="med">
    <p:wipe dir="r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9FB4FF2A-7379-4C3A-8C4B-850B51416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54323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F5519BE2-BA00-4412-B512-E0DE7B190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179240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DDEC9BAA-CB7A-472D-9780-533E94B4D3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38706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F9623A46-0E66-42D6-B8AF-8606C3CEA7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8758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351BB-9843-4264-98CC-96C341EEB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4952088"/>
      </p:ext>
    </p:extLst>
  </p:cSld>
  <p:clrMapOvr>
    <a:masterClrMapping/>
  </p:clrMapOvr>
  <p:transition spd="med">
    <p:wipe dir="r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182E6888-21FD-4B7A-807F-68C2DF306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562878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A0FD1EB0-2D6B-41C7-8C43-B859AEB2D2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0957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D961BD9-DC12-438D-A791-25B5216452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726037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D66EAA80-001E-4252-99FE-82D7ABC785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115704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19594940-CEBE-499B-BAE3-EAC7EEFC2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002114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85FE5768-3138-424A-94D2-10D94756C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419240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9FBDE824-6587-4FA4-9ACA-7CFDD0EE3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43229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5E62744D-4788-48F4-9695-A68E456B4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12582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292287D1-FA71-4D0A-B0F9-A17E9C0B5E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581535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F3575A44-AC4D-4F30-B9C9-736B58414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670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0DB86D-C18D-414B-9C0B-C5B7A42A35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433702"/>
      </p:ext>
    </p:extLst>
  </p:cSld>
  <p:clrMapOvr>
    <a:masterClrMapping/>
  </p:clrMapOvr>
  <p:transition spd="med">
    <p:wipe dir="r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11407BB3-255B-4F55-A0E8-E6F17AAAA8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87525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8997A014-60EC-4D48-BC13-1D2380648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717259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F608293-D4F2-4865-BECB-DB8D14F2E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38662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1E4A407-48AC-4827-95AC-6CA3869B7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480916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1A3F773E-89B4-4653-A18C-4309D46923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14257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DA47112A-E2DA-4728-92FC-070F883DE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444302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2BE44C59-CCA3-49AF-8D51-AA93824CD7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875886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3D5CDCBC-19BE-41F4-BAAE-863843287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520431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9D3882AE-50DF-4541-BA26-27DC934609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700524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5F7DA2A-BB79-4314-8C1C-690B3A5A9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157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03E36-18C5-4111-8834-8D41A6BCE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990779"/>
      </p:ext>
    </p:extLst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C6C71-EC8C-413F-8357-A389CA8E20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844119"/>
      </p:ext>
    </p:extLst>
  </p:cSld>
  <p:clrMapOvr>
    <a:masterClrMapping/>
  </p:clrMapOvr>
  <p:transition spd="med">
    <p:wipe dir="r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86025532-1459-4420-9A32-FA7C65D70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36548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E292D851-9E5A-459F-83AE-0724E2809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572185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6A38B582-FAF2-4A0B-B686-E99AB39BC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708637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7ADDA9CD-9A84-41A5-9B1D-E871C934A9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672747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B354005-6BF7-457D-B2F3-EAA8F08A7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192951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77DC271-6ED0-49FD-8634-B9B5B3992D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8300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A6258DE1-9591-448F-82D4-BAB9369D05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61147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E8EEB52D-8CCA-4419-AFBE-8D52C079C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25609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8BE31481-5629-4A6C-9A74-294DBD34CB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32649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6658A14-A998-402F-90FE-808FBED0C6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788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EAE97-8522-4249-9878-B2674072B3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142714"/>
      </p:ext>
    </p:extLst>
  </p:cSld>
  <p:clrMapOvr>
    <a:masterClrMapping/>
  </p:clrMapOvr>
  <p:transition spd="med">
    <p:wipe dir="r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8E169AB5-44F0-4939-AD58-EDBACD97F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995576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20A99426-4BFE-46C5-8206-394572D8F3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38428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FD4C7FF7-C254-4A2D-BF8E-58FEF9A59E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73870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0F123A5E-1E7D-4A4F-85D5-168CBFC9DA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05789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28210DE0-4C80-4F9B-82F5-364531BC8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1580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51CB25AF-D247-45F9-9EF2-8074521F4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95292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83244107-9551-4368-8FA6-1451C9A913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70390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7846EFB5-2631-4796-A376-2FBC32327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94890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5E0C06C-22FD-4668-9EAD-129F715946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7805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FC5E9FAA-EB87-4732-88E9-493233A4D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05800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576F9-6234-45EC-9912-D7568CFBD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448416"/>
      </p:ext>
    </p:extLst>
  </p:cSld>
  <p:clrMapOvr>
    <a:masterClrMapping/>
  </p:clrMapOvr>
  <p:transition spd="med">
    <p:wipe dir="r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900072B6-71FC-45DB-A381-72DC70631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3529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5402780E-8BFC-49BC-8AF6-E8D4AA00D1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59240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02F25C26-AD27-40AA-81B7-6356D6D76F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311226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86D77B63-4209-4188-91F0-5BB00DA607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456352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BCAEA7D5-073B-412F-B35F-3E8731C19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829584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6EE93196-1751-4698-B4E5-345AE9C6EA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835043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5E40C799-0B84-471E-8507-7F6E2789CD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53137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8921915F-7C3E-4BCF-BAF5-9361F4ED1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776621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584D7408-C026-412F-B2EA-35E604128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342057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71C4D6DA-0662-43F7-8149-C32CADE0E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02435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8346E-8F3C-4C20-BCB5-E2AD80C20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922761"/>
      </p:ext>
    </p:extLst>
  </p:cSld>
  <p:clrMapOvr>
    <a:masterClrMapping/>
  </p:clrMapOvr>
  <p:transition spd="med">
    <p:wipe dir="r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7707A71-8917-4B8C-975B-577274D6FD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897155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060D3FE1-9282-4AF0-A347-9CCD0D34C1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0514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6F67A369-9DBF-4A73-8B8B-30EE0BF20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261969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82422ACB-2081-4C13-87C4-21D70D7FB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279914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37D8E87B-FFC6-40AA-8DE8-79325C494B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60646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AF56D0C7-3F40-4A96-97DA-F18C9B852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716725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394AF79E-2717-489B-9B01-05A7E5CDBD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026747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91BE6C92-4ED5-473E-9037-6CB438FB74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492032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D1AA57D4-D897-48F7-9497-EA744D7B28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809499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DF9CAA37-A590-47CD-ADB1-75FCA59D1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5014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6BE54-9712-404D-9A42-D64BF36C75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564844"/>
      </p:ext>
    </p:extLst>
  </p:cSld>
  <p:clrMapOvr>
    <a:masterClrMapping/>
  </p:clrMapOvr>
  <p:transition spd="med">
    <p:wipe dir="r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66511A92-0545-4D59-B67E-94C3870EAD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720999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19956FEA-F4C3-4418-85F2-082625ECE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4203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A39821D8-EA66-46D4-81F9-2ABFD6D3B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87024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1A9B16E1-4ABB-4A68-94EB-E4CB815D1C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2296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60A9F02-0BFD-45BF-B801-553F787CDE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530864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9DDAEB97-3D8A-4F66-9760-246D82862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985039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AB4DED10-8F00-402D-A736-A49F05D36A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952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AC08D628-FF3F-4484-94E0-50FC21A3E0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784720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7BD8C464-7CED-422D-841C-90C4E8C262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85826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62717A63-28E2-4D67-9E50-96707A837C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6630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50EA0-F86B-47F5-8051-767F06DD5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530589"/>
      </p:ext>
    </p:extLst>
  </p:cSld>
  <p:clrMapOvr>
    <a:masterClrMapping/>
  </p:clrMapOvr>
  <p:transition spd="med">
    <p:wipe dir="r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2728208E-3422-4BDB-802C-6B197815A6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98690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20EDD499-36C8-43A5-83A0-1C0A37DA0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5571891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BD306D07-0835-43D6-886C-87DD156F4B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664049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ED3C3B11-E307-4511-A386-AAEC0D252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376134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01CD6CE4-94EC-4682-83EA-FEFC812AE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538354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63651A49-5686-4962-BC50-C902CD04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979554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29BBAD4-BDD5-40CF-B50E-D480C05E7E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46157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969038C6-7B90-4212-B9EF-342CB97D30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5169116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1378BECC-3069-4D87-A791-21EA45AE07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7028988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9DE01D81-96F7-4339-93E9-DB00AB573F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335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BF7D-1CEF-40C3-B067-E9DC87FAFB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289952"/>
      </p:ext>
    </p:extLst>
  </p:cSld>
  <p:clrMapOvr>
    <a:masterClrMapping/>
  </p:clrMapOvr>
  <p:transition spd="med">
    <p:wipe dir="r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3E26143C-3E3C-4108-ACEA-EC072BB9D8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39554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0633A256-33A2-4037-A84A-1C5874BA0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14250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484402EB-5DA6-4EBC-91F8-13E5543C2D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8210404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872CC328-BF84-4319-894B-CFD51AB03A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512941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A2FC905C-15F8-4264-86EB-F24D10896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42193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FA42C9FB-5DC3-4224-815F-26918C6B85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32106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7A03949F-307A-48D6-B329-DAAFF9087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00309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9CDCA840-5240-4509-9CA1-B3569DE297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1156714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CB14EB63-47F6-4227-A2BD-BC06AA9372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320650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FA992FA8-5679-409D-9211-AD5053659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5464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D3372-14DB-4991-BE98-67EE8C09A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98019"/>
      </p:ext>
    </p:extLst>
  </p:cSld>
  <p:clrMapOvr>
    <a:masterClrMapping/>
  </p:clrMapOvr>
  <p:transition spd="med">
    <p:wipe dir="r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65903D31-B620-4ABE-8F95-7BF1C47E0E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621874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2FD8A04F-0B04-43F5-BC2D-B931B1D763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9260547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9FC95E1D-4147-45DF-92FD-B74BEE4C05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052331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EF866CA6-82CC-40AD-A438-2802C474C8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174595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3C9F9C07-DB66-4871-838A-720C0931C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616069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29FEEE2D-213D-4004-B54D-382F7031A1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40093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773A99C4-DDF3-430A-BBC3-708ADC35BC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1094284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927D7708-2657-484C-A860-E3BE049E1F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576980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D1923C00-D61B-469B-B63F-A913FAEE3C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163164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A759A11D-5301-44CD-8A9E-070678AEED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77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6D84-0685-427C-8895-9061D9E65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833208"/>
      </p:ext>
    </p:extLst>
  </p:cSld>
  <p:clrMapOvr>
    <a:masterClrMapping/>
  </p:clrMapOvr>
  <p:transition spd="med">
    <p:wipe dir="r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8E3441D6-6EDE-4D8D-B788-FDCD4870C7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565830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998B9FEE-A1FF-4A85-AEA4-F7B8669B4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87261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aseline="30000"/>
            </a:lvl1pPr>
          </a:lstStyle>
          <a:p>
            <a:pPr>
              <a:defRPr/>
            </a:pPr>
            <a:fld id="{BFF0D72F-948A-4019-9907-723EBD019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1149696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C8621-22B2-45D9-B01F-1C8B5E55DE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125293"/>
      </p:ext>
    </p:extLst>
  </p:cSld>
  <p:clrMapOvr>
    <a:masterClrMapping/>
  </p:clrMapOvr>
  <p:transition spd="med">
    <p:wipe dir="r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8F2FB-12F8-4D84-A280-D7B216366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9083818"/>
      </p:ext>
    </p:extLst>
  </p:cSld>
  <p:clrMapOvr>
    <a:masterClrMapping/>
  </p:clrMapOvr>
  <p:transition spd="med">
    <p:wipe dir="r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F08AF-67DB-4922-A8D9-589116FF6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347202"/>
      </p:ext>
    </p:extLst>
  </p:cSld>
  <p:clrMapOvr>
    <a:masterClrMapping/>
  </p:clrMapOvr>
  <p:transition spd="med">
    <p:wipe dir="r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E6DB7-383F-4369-85D9-0A3597F0F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979656"/>
      </p:ext>
    </p:extLst>
  </p:cSld>
  <p:clrMapOvr>
    <a:masterClrMapping/>
  </p:clrMapOvr>
  <p:transition spd="med">
    <p:wipe dir="r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3BE28-6FDE-44BD-B160-0460BFD7C4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373922"/>
      </p:ext>
    </p:extLst>
  </p:cSld>
  <p:clrMapOvr>
    <a:masterClrMapping/>
  </p:clrMapOvr>
  <p:transition spd="med">
    <p:wipe dir="r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33C09-F189-4741-85C5-A33744B6B5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190222"/>
      </p:ext>
    </p:extLst>
  </p:cSld>
  <p:clrMapOvr>
    <a:masterClrMapping/>
  </p:clrMapOvr>
  <p:transition spd="med">
    <p:wipe dir="r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F3CEC-5AA5-4465-942D-BA8BEDEC06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097239"/>
      </p:ext>
    </p:extLst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34818B-AEC3-42EE-9980-4D9CA91415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728800"/>
      </p:ext>
    </p:extLst>
  </p:cSld>
  <p:clrMapOvr>
    <a:masterClrMapping/>
  </p:clrMapOvr>
  <p:transition spd="med">
    <p:wipe dir="r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D3E66-4810-46CC-A5C2-95136F7D35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083502"/>
      </p:ext>
    </p:extLst>
  </p:cSld>
  <p:clrMapOvr>
    <a:masterClrMapping/>
  </p:clrMapOvr>
  <p:transition spd="med">
    <p:wipe dir="r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3A9D5-1F6D-412E-9E47-AD046DAEE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699254"/>
      </p:ext>
    </p:extLst>
  </p:cSld>
  <p:clrMapOvr>
    <a:masterClrMapping/>
  </p:clrMapOvr>
  <p:transition spd="med">
    <p:wipe dir="r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8A77-E01B-4669-8185-900E5E1E2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903978"/>
      </p:ext>
    </p:extLst>
  </p:cSld>
  <p:clrMapOvr>
    <a:masterClrMapping/>
  </p:clrMapOvr>
  <p:transition spd="med">
    <p:wipe dir="r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DAB3F-A801-4EEC-A1C1-45DFEA593F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7054355"/>
      </p:ext>
    </p:extLst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2DE0A-C1CB-4586-99BE-680A1D80B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5155837"/>
      </p:ext>
    </p:extLst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2F168-BB4F-474C-BB18-BCE7CE8A94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1971868"/>
      </p:ext>
    </p:extLst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71326-6A20-4F5A-AC2E-871BE79CE6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666888"/>
      </p:ext>
    </p:extLst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4134E-6B78-4B8B-9DF0-595E1C964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1536"/>
      </p:ext>
    </p:extLst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57DDB-D038-4C13-B54F-5BC3BCD432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1360087"/>
      </p:ext>
    </p:extLst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D250-506E-4712-B24E-143D7FA20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687800"/>
      </p:ext>
    </p:extLst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A941A-8731-4FA1-A6D8-B65E39CBA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1942546"/>
      </p:ext>
    </p:extLst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D5756-0904-42C9-A480-24CE64D3E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661861"/>
      </p:ext>
    </p:extLst>
  </p:cSld>
  <p:clrMapOvr>
    <a:masterClrMapping/>
  </p:clrMapOvr>
  <p:transition spd="med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370D6-C005-4AF2-82C3-DF3933A55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249216"/>
      </p:ext>
    </p:extLst>
  </p:cSld>
  <p:clrMapOvr>
    <a:masterClrMapping/>
  </p:clrMapOvr>
  <p:transition spd="med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A7C43-31F5-431D-A694-3AA6E61F7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19834"/>
      </p:ext>
    </p:extLst>
  </p:cSld>
  <p:clrMapOvr>
    <a:masterClrMapping/>
  </p:clrMapOvr>
  <p:transition spd="med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70B46-6C10-4F6A-8C74-7249B96882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521536"/>
      </p:ext>
    </p:extLst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39650-F455-4933-93BB-67CB8C68F7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68938"/>
      </p:ext>
    </p:extLst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0359B-90A4-4C0E-B6FE-33B816E659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377027"/>
      </p:ext>
    </p:extLst>
  </p:cSld>
  <p:clrMapOvr>
    <a:masterClrMapping/>
  </p:clrMapOvr>
  <p:transition spd="med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9B055-E74E-4E7C-A9BA-11AA292608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160139"/>
      </p:ext>
    </p:extLst>
  </p:cSld>
  <p:clrMapOvr>
    <a:masterClrMapping/>
  </p:clrMapOvr>
  <p:transition spd="med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170E2-0E08-46ED-9FC2-7580897645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162060"/>
      </p:ext>
    </p:extLst>
  </p:cSld>
  <p:clrMapOvr>
    <a:masterClrMapping/>
  </p:clrMapOvr>
  <p:transition spd="med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34806-89DE-4858-BB0A-8DFD67ADE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7432876"/>
      </p:ext>
    </p:extLst>
  </p:cSld>
  <p:clrMapOvr>
    <a:masterClrMapping/>
  </p:clrMapOvr>
  <p:transition spd="med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652D2-80F8-44B0-BAE6-439482F433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824786"/>
      </p:ext>
    </p:extLst>
  </p:cSld>
  <p:clrMapOvr>
    <a:masterClrMapping/>
  </p:clrMapOvr>
  <p:transition spd="med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46F54-9626-4A54-844B-75EBCA7E0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700428"/>
      </p:ext>
    </p:extLst>
  </p:cSld>
  <p:clrMapOvr>
    <a:masterClrMapping/>
  </p:clrMapOvr>
  <p:transition spd="med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AD268-BF54-4261-B0F4-6EBE9ED18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4215083"/>
      </p:ext>
    </p:extLst>
  </p:cSld>
  <p:clrMapOvr>
    <a:masterClrMapping/>
  </p:clrMapOvr>
  <p:transition spd="med">
    <p:wipe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20E05-604D-4DAF-9E76-C6D68B295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04496"/>
      </p:ext>
    </p:extLst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21A5-54C4-420F-856B-6A00D2D129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3090081"/>
      </p:ext>
    </p:extLst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FFF04-9C06-4536-AB5C-6E43EA9720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914379"/>
      </p:ext>
    </p:extLst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6EFC-F5BA-48E8-B38E-DC60A8522A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9309358"/>
      </p:ext>
    </p:extLst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7C82D-88CB-4457-A0E3-806F248933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803584"/>
      </p:ext>
    </p:extLst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FBA2B-AE71-4D10-B49B-6E12271E5F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554546"/>
      </p:ext>
    </p:extLst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E9631-B2E6-4CEE-97BD-CDA9D01192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708826"/>
      </p:ext>
    </p:extLst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4388F-F583-4373-8135-1862D53C1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869359"/>
      </p:ext>
    </p:extLst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C45FD-CC82-49DF-88A4-CB9EB8661D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591808"/>
      </p:ext>
    </p:extLst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F4053-8D3A-4FD3-8C2F-AEB1439C4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921778"/>
      </p:ext>
    </p:extLst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B6D7D-0C1F-4001-8FAA-51D4CEA747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943821"/>
      </p:ext>
    </p:extLst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47325-47A7-4B80-84EE-EAF7AC476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577541"/>
      </p:ext>
    </p:extLst>
  </p:cSld>
  <p:clrMapOvr>
    <a:masterClrMapping/>
  </p:clrMapOvr>
  <p:transition spd="med">
    <p:wipe dir="r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FE9D3-96E0-402A-84A0-E9FBF3919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366297"/>
      </p:ext>
    </p:extLst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B8ACA-8E3B-4F48-AC50-916687D7A3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546040"/>
      </p:ext>
    </p:extLst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E1AB6-07FC-4CF6-9FF4-15FA2DD39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919120"/>
      </p:ext>
    </p:extLst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0F08-9EDB-432A-A520-137E9DB48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2956408"/>
      </p:ext>
    </p:extLst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7C686-7E7E-456A-832D-9CCB44270D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458308"/>
      </p:ext>
    </p:extLst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6D965-A168-4002-908C-126695F7A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533546"/>
      </p:ext>
    </p:extLst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89287-6CD7-4141-A3CB-3F500E30F1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9499083"/>
      </p:ext>
    </p:extLst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FE376-D27C-413E-9BBF-6228CA2CFE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850182"/>
      </p:ext>
    </p:extLst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734F0-96B3-4CC6-B481-77E132A994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3960335"/>
      </p:ext>
    </p:extLst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628C0-D96B-444B-91AC-FE9126EBE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233632"/>
      </p:ext>
    </p:extLst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914D1-59F8-4D83-9013-C5748A91E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998107"/>
      </p:ext>
    </p:extLst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19A2-E614-4318-A41B-5373E3F6E5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4967"/>
      </p:ext>
    </p:extLst>
  </p:cSld>
  <p:clrMapOvr>
    <a:masterClrMapping/>
  </p:clrMapOvr>
  <p:transition spd="med">
    <p:wipe dir="r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D009A-5DBF-44A9-AD2E-C4F43BF3E0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868516"/>
      </p:ext>
    </p:extLst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4E6CF-3176-4076-8C22-2171AA3150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098010"/>
      </p:ext>
    </p:extLst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7245B-D069-4F6F-9CF8-6511C5D5B0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822003"/>
      </p:ext>
    </p:extLst>
  </p:cSld>
  <p:clrMapOvr>
    <a:masterClrMapping/>
  </p:clrMapOvr>
  <p:transition spd="med">
    <p:wipe dir="r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05189-5298-4446-A65A-34774C5430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2754236"/>
      </p:ext>
    </p:extLst>
  </p:cSld>
  <p:clrMapOvr>
    <a:masterClrMapping/>
  </p:clrMapOvr>
  <p:transition spd="med">
    <p:wipe dir="r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71D9-23AA-44DD-8400-B35B59EEF0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398732"/>
      </p:ext>
    </p:extLst>
  </p:cSld>
  <p:clrMapOvr>
    <a:masterClrMapping/>
  </p:clrMapOvr>
  <p:transition spd="med">
    <p:wipe dir="r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B59BB-ABE7-4203-AF4F-6514CA1B1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306484"/>
      </p:ext>
    </p:extLst>
  </p:cSld>
  <p:clrMapOvr>
    <a:masterClrMapping/>
  </p:clrMapOvr>
  <p:transition spd="med">
    <p:wipe dir="r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6514F-0AC1-40B6-940B-4F87E2FF5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5422943"/>
      </p:ext>
    </p:extLst>
  </p:cSld>
  <p:clrMapOvr>
    <a:masterClrMapping/>
  </p:clrMapOvr>
  <p:transition spd="med">
    <p:wipe dir="r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5C040-FE22-46D2-B602-A34FC2D56D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540172"/>
      </p:ext>
    </p:extLst>
  </p:cSld>
  <p:clrMapOvr>
    <a:masterClrMapping/>
  </p:clrMapOvr>
  <p:transition spd="med">
    <p:wipe dir="r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0DA33-CB5F-4848-AE27-6D5262EC4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3284484"/>
      </p:ext>
    </p:extLst>
  </p:cSld>
  <p:clrMapOvr>
    <a:masterClrMapping/>
  </p:clrMapOvr>
  <p:transition spd="med">
    <p:wipe dir="r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497E3-18AE-4E63-9542-8AAA7E7DE3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4524846"/>
      </p:ext>
    </p:extLst>
  </p:cSld>
  <p:clrMapOvr>
    <a:masterClrMapping/>
  </p:clrMapOvr>
  <p:transition spd="med">
    <p:wipe dir="r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B9B9C-9524-441B-BA88-AA64094BC0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217990"/>
      </p:ext>
    </p:extLst>
  </p:cSld>
  <p:clrMapOvr>
    <a:masterClrMapping/>
  </p:clrMapOvr>
  <p:transition spd="med">
    <p:wipe dir="r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504B3-0915-461E-8A56-F381B0982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389927"/>
      </p:ext>
    </p:extLst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1CA3F-E227-4EA1-A114-AB7115B5A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694927"/>
      </p:ext>
    </p:extLst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61E7A-CB19-469A-9548-D0F6691E4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251780"/>
      </p:ext>
    </p:extLst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1187F-4C27-4D3B-98A8-5D1C59046B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235185"/>
      </p:ext>
    </p:extLst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AB0F6-7A0E-40D3-819D-ABD72BFFE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234178"/>
      </p:ext>
    </p:extLst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95467-DCE1-46C1-ABAC-4A6FB7440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288449"/>
      </p:ext>
    </p:extLst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C0A8C-0DE0-4A2E-864C-B49A9867F9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353352"/>
      </p:ext>
    </p:extLst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068A2-0528-4228-A414-7C5383B1F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074431"/>
      </p:ext>
    </p:extLst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FA11A-AFE2-4A59-BCC7-2BAAECE72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2339954"/>
      </p:ext>
    </p:extLst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0AD8-D985-4340-A84D-EACA27A63F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370601"/>
      </p:ext>
    </p:extLst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DEFB-0CF4-45C9-9AE6-B63E5ECF9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880866"/>
      </p:ext>
    </p:extLst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23825-B1D4-4F92-86E7-041AAACBBD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631551"/>
      </p:ext>
    </p:extLst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slide" Target="../slides/slide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" Target="../slides/slide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" Target="../slides/slide2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" Target="../slides/slide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slide" Target="../slides/slide2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" Target="../slides/slide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" Target="../slides/slid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slide" Target="../slides/slide2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" Target="../slides/slide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slide" Target="../slides/slide2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" Target="../slides/slide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slide" Target="../slides/slide2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slideLayout" Target="../slideLayouts/slideLayout288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slideLayout" Target="../slideLayouts/slideLayout287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theme" Target="../theme/theme27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13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12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slideLayout" Target="../slideLayouts/slideLayout312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Relationship Id="rId14" Type="http://schemas.openxmlformats.org/officeDocument/2006/relationships/theme" Target="../theme/theme28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2.xml"/><Relationship Id="rId13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17.xml"/><Relationship Id="rId7" Type="http://schemas.openxmlformats.org/officeDocument/2006/relationships/slideLayout" Target="../slideLayouts/slideLayout321.xml"/><Relationship Id="rId12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16.xml"/><Relationship Id="rId1" Type="http://schemas.openxmlformats.org/officeDocument/2006/relationships/slideLayout" Target="../slideLayouts/slideLayout315.xml"/><Relationship Id="rId6" Type="http://schemas.openxmlformats.org/officeDocument/2006/relationships/slideLayout" Target="../slideLayouts/slideLayout320.xml"/><Relationship Id="rId11" Type="http://schemas.openxmlformats.org/officeDocument/2006/relationships/slideLayout" Target="../slideLayouts/slideLayout325.xml"/><Relationship Id="rId5" Type="http://schemas.openxmlformats.org/officeDocument/2006/relationships/slideLayout" Target="../slideLayouts/slideLayout319.xml"/><Relationship Id="rId10" Type="http://schemas.openxmlformats.org/officeDocument/2006/relationships/slideLayout" Target="../slideLayouts/slideLayout324.xml"/><Relationship Id="rId4" Type="http://schemas.openxmlformats.org/officeDocument/2006/relationships/slideLayout" Target="../slideLayouts/slideLayout318.xml"/><Relationship Id="rId9" Type="http://schemas.openxmlformats.org/officeDocument/2006/relationships/slideLayout" Target="../slideLayouts/slideLayout323.xml"/><Relationship Id="rId14" Type="http://schemas.openxmlformats.org/officeDocument/2006/relationships/theme" Target="../theme/theme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" Target="../slides/slide2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5.xml"/><Relationship Id="rId13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30.xml"/><Relationship Id="rId7" Type="http://schemas.openxmlformats.org/officeDocument/2006/relationships/slideLayout" Target="../slideLayouts/slideLayout334.xml"/><Relationship Id="rId12" Type="http://schemas.openxmlformats.org/officeDocument/2006/relationships/slideLayout" Target="../slideLayouts/slideLayout339.xml"/><Relationship Id="rId2" Type="http://schemas.openxmlformats.org/officeDocument/2006/relationships/slideLayout" Target="../slideLayouts/slideLayout329.xml"/><Relationship Id="rId1" Type="http://schemas.openxmlformats.org/officeDocument/2006/relationships/slideLayout" Target="../slideLayouts/slideLayout328.xml"/><Relationship Id="rId6" Type="http://schemas.openxmlformats.org/officeDocument/2006/relationships/slideLayout" Target="../slideLayouts/slideLayout333.xml"/><Relationship Id="rId11" Type="http://schemas.openxmlformats.org/officeDocument/2006/relationships/slideLayout" Target="../slideLayouts/slideLayout338.xml"/><Relationship Id="rId5" Type="http://schemas.openxmlformats.org/officeDocument/2006/relationships/slideLayout" Target="../slideLayouts/slideLayout332.xml"/><Relationship Id="rId10" Type="http://schemas.openxmlformats.org/officeDocument/2006/relationships/slideLayout" Target="../slideLayouts/slideLayout337.xml"/><Relationship Id="rId4" Type="http://schemas.openxmlformats.org/officeDocument/2006/relationships/slideLayout" Target="../slideLayouts/slideLayout331.xml"/><Relationship Id="rId9" Type="http://schemas.openxmlformats.org/officeDocument/2006/relationships/slideLayout" Target="../slideLayouts/slideLayout336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8.xml"/><Relationship Id="rId13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43.xml"/><Relationship Id="rId7" Type="http://schemas.openxmlformats.org/officeDocument/2006/relationships/slideLayout" Target="../slideLayouts/slideLayout347.xml"/><Relationship Id="rId12" Type="http://schemas.openxmlformats.org/officeDocument/2006/relationships/slideLayout" Target="../slideLayouts/slideLayout352.xml"/><Relationship Id="rId2" Type="http://schemas.openxmlformats.org/officeDocument/2006/relationships/slideLayout" Target="../slideLayouts/slideLayout342.xml"/><Relationship Id="rId1" Type="http://schemas.openxmlformats.org/officeDocument/2006/relationships/slideLayout" Target="../slideLayouts/slideLayout341.xml"/><Relationship Id="rId6" Type="http://schemas.openxmlformats.org/officeDocument/2006/relationships/slideLayout" Target="../slideLayouts/slideLayout346.xml"/><Relationship Id="rId11" Type="http://schemas.openxmlformats.org/officeDocument/2006/relationships/slideLayout" Target="../slideLayouts/slideLayout351.xml"/><Relationship Id="rId5" Type="http://schemas.openxmlformats.org/officeDocument/2006/relationships/slideLayout" Target="../slideLayouts/slideLayout345.xml"/><Relationship Id="rId15" Type="http://schemas.openxmlformats.org/officeDocument/2006/relationships/theme" Target="../theme/theme31.xml"/><Relationship Id="rId10" Type="http://schemas.openxmlformats.org/officeDocument/2006/relationships/slideLayout" Target="../slideLayouts/slideLayout350.xml"/><Relationship Id="rId4" Type="http://schemas.openxmlformats.org/officeDocument/2006/relationships/slideLayout" Target="../slideLayouts/slideLayout344.xml"/><Relationship Id="rId9" Type="http://schemas.openxmlformats.org/officeDocument/2006/relationships/slideLayout" Target="../slideLayouts/slideLayout349.xml"/><Relationship Id="rId14" Type="http://schemas.openxmlformats.org/officeDocument/2006/relationships/slideLayout" Target="../slideLayouts/slideLayout354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2.xml"/><Relationship Id="rId13" Type="http://schemas.openxmlformats.org/officeDocument/2006/relationships/slideLayout" Target="../slideLayouts/slideLayout367.xml"/><Relationship Id="rId3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61.xml"/><Relationship Id="rId12" Type="http://schemas.openxmlformats.org/officeDocument/2006/relationships/slideLayout" Target="../slideLayouts/slideLayout366.xml"/><Relationship Id="rId2" Type="http://schemas.openxmlformats.org/officeDocument/2006/relationships/slideLayout" Target="../slideLayouts/slideLayout356.xml"/><Relationship Id="rId1" Type="http://schemas.openxmlformats.org/officeDocument/2006/relationships/slideLayout" Target="../slideLayouts/slideLayout355.xml"/><Relationship Id="rId6" Type="http://schemas.openxmlformats.org/officeDocument/2006/relationships/slideLayout" Target="../slideLayouts/slideLayout360.xml"/><Relationship Id="rId11" Type="http://schemas.openxmlformats.org/officeDocument/2006/relationships/slideLayout" Target="../slideLayouts/slideLayout365.xml"/><Relationship Id="rId5" Type="http://schemas.openxmlformats.org/officeDocument/2006/relationships/slideLayout" Target="../slideLayouts/slideLayout359.xml"/><Relationship Id="rId15" Type="http://schemas.openxmlformats.org/officeDocument/2006/relationships/theme" Target="../theme/theme32.xml"/><Relationship Id="rId10" Type="http://schemas.openxmlformats.org/officeDocument/2006/relationships/slideLayout" Target="../slideLayouts/slideLayout364.xml"/><Relationship Id="rId4" Type="http://schemas.openxmlformats.org/officeDocument/2006/relationships/slideLayout" Target="../slideLayouts/slideLayout358.xml"/><Relationship Id="rId9" Type="http://schemas.openxmlformats.org/officeDocument/2006/relationships/slideLayout" Target="../slideLayouts/slideLayout363.xml"/><Relationship Id="rId14" Type="http://schemas.openxmlformats.org/officeDocument/2006/relationships/slideLayout" Target="../slideLayouts/slideLayout368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6.xml"/><Relationship Id="rId13" Type="http://schemas.openxmlformats.org/officeDocument/2006/relationships/slideLayout" Target="../slideLayouts/slideLayout381.xml"/><Relationship Id="rId3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5.xml"/><Relationship Id="rId12" Type="http://schemas.openxmlformats.org/officeDocument/2006/relationships/slideLayout" Target="../slideLayouts/slideLayout380.xml"/><Relationship Id="rId2" Type="http://schemas.openxmlformats.org/officeDocument/2006/relationships/slideLayout" Target="../slideLayouts/slideLayout370.xml"/><Relationship Id="rId1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4.xml"/><Relationship Id="rId11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73.xml"/><Relationship Id="rId15" Type="http://schemas.openxmlformats.org/officeDocument/2006/relationships/theme" Target="../theme/theme33.xml"/><Relationship Id="rId10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7.xml"/><Relationship Id="rId14" Type="http://schemas.openxmlformats.org/officeDocument/2006/relationships/slideLayout" Target="../slideLayouts/slideLayout382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11" Type="http://schemas.openxmlformats.org/officeDocument/2006/relationships/slideLayout" Target="../slideLayouts/slideLayout393.xml"/><Relationship Id="rId5" Type="http://schemas.openxmlformats.org/officeDocument/2006/relationships/slideLayout" Target="../slideLayouts/slideLayout387.xml"/><Relationship Id="rId10" Type="http://schemas.openxmlformats.org/officeDocument/2006/relationships/slideLayout" Target="../slideLayouts/slideLayout392.xml"/><Relationship Id="rId4" Type="http://schemas.openxmlformats.org/officeDocument/2006/relationships/slideLayout" Target="../slideLayouts/slideLayout386.xml"/><Relationship Id="rId9" Type="http://schemas.openxmlformats.org/officeDocument/2006/relationships/slideLayout" Target="../slideLayouts/slideLayout391.xml"/><Relationship Id="rId14" Type="http://schemas.openxmlformats.org/officeDocument/2006/relationships/slide" Target="../slides/slide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" Target="../slides/slide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" Target="../slides/slide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" Target="../slides/slide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" Target="../slides/slide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" Target="../slides/slide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9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Arc 11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14.1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7176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Nature of Acids and Bases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42CFC3-727E-4B1B-85CA-BFD903D7D9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179" name="Rectangle 20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7180" name="Text Box 21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90" r:id="rId1"/>
    <p:sldLayoutId id="2147495796" r:id="rId2"/>
    <p:sldLayoutId id="2147495797" r:id="rId3"/>
    <p:sldLayoutId id="2147495798" r:id="rId4"/>
    <p:sldLayoutId id="2147495799" r:id="rId5"/>
    <p:sldLayoutId id="2147495800" r:id="rId6"/>
    <p:sldLayoutId id="2147495801" r:id="rId7"/>
    <p:sldLayoutId id="2147495802" r:id="rId8"/>
    <p:sldLayoutId id="2147495803" r:id="rId9"/>
    <p:sldLayoutId id="2147495804" r:id="rId10"/>
    <p:sldLayoutId id="2147495805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3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39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14.10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Acid–Base Properties of Oxides</a:t>
            </a:r>
          </a:p>
        </p:txBody>
      </p:sp>
      <p:sp>
        <p:nvSpPr>
          <p:cNvPr id="1177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777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5F006D-1572-4C84-ADCE-6F93B34E6F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6396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94" r:id="rId1"/>
    <p:sldLayoutId id="2147495895" r:id="rId2"/>
    <p:sldLayoutId id="2147495896" r:id="rId3"/>
    <p:sldLayoutId id="2147495897" r:id="rId4"/>
    <p:sldLayoutId id="2147495898" r:id="rId5"/>
    <p:sldLayoutId id="2147495899" r:id="rId6"/>
    <p:sldLayoutId id="2147495900" r:id="rId7"/>
    <p:sldLayoutId id="2147495901" r:id="rId8"/>
    <p:sldLayoutId id="2147495902" r:id="rId9"/>
    <p:sldLayoutId id="2147495903" r:id="rId10"/>
    <p:sldLayoutId id="2147495904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7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7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7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7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autoUpdateAnimBg="0"/>
      <p:bldP spid="11776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776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776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776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776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7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776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267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41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14.11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Lewis Acid–Base Model</a:t>
            </a:r>
          </a:p>
        </p:txBody>
      </p:sp>
      <p:sp>
        <p:nvSpPr>
          <p:cNvPr id="1187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87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18202A7-B315-4154-99FF-6E5DCD8F01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420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05" r:id="rId1"/>
    <p:sldLayoutId id="2147495906" r:id="rId2"/>
    <p:sldLayoutId id="2147495907" r:id="rId3"/>
    <p:sldLayoutId id="2147495908" r:id="rId4"/>
    <p:sldLayoutId id="2147495909" r:id="rId5"/>
    <p:sldLayoutId id="2147495910" r:id="rId6"/>
    <p:sldLayoutId id="2147495911" r:id="rId7"/>
    <p:sldLayoutId id="2147495912" r:id="rId8"/>
    <p:sldLayoutId id="2147495913" r:id="rId9"/>
    <p:sldLayoutId id="2147495914" r:id="rId10"/>
    <p:sldLayoutId id="2147495915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utoUpdateAnimBg="0"/>
      <p:bldP spid="11878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78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78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78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78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7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8436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2293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14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Table of Contents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6" name="Arc 8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8DE3A89-3AA3-4BD5-ADC1-9735B22848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16" r:id="rId1"/>
    <p:sldLayoutId id="2147495917" r:id="rId2"/>
    <p:sldLayoutId id="2147495918" r:id="rId3"/>
    <p:sldLayoutId id="2147495919" r:id="rId4"/>
    <p:sldLayoutId id="2147495920" r:id="rId5"/>
    <p:sldLayoutId id="2147495921" r:id="rId6"/>
    <p:sldLayoutId id="2147495922" r:id="rId7"/>
    <p:sldLayoutId id="2147495923" r:id="rId8"/>
    <p:sldLayoutId id="2147495924" r:id="rId9"/>
    <p:sldLayoutId id="2147495925" r:id="rId10"/>
    <p:sldLayoutId id="2147495926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0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3317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14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3319" name="Arc 8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4884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99FF10-DD04-482A-A0B6-12F5FF78AF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27" r:id="rId1"/>
    <p:sldLayoutId id="2147495928" r:id="rId2"/>
    <p:sldLayoutId id="2147495929" r:id="rId3"/>
    <p:sldLayoutId id="2147495930" r:id="rId4"/>
    <p:sldLayoutId id="2147495931" r:id="rId5"/>
    <p:sldLayoutId id="2147495932" r:id="rId6"/>
    <p:sldLayoutId id="2147495933" r:id="rId7"/>
    <p:sldLayoutId id="2147495934" r:id="rId8"/>
    <p:sldLayoutId id="2147495935" r:id="rId9"/>
    <p:sldLayoutId id="2147495936" r:id="rId10"/>
    <p:sldLayoutId id="2147495937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08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5365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21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1511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Table of Contents</a:t>
            </a:r>
            <a:endParaRPr lang="en-US" b="1" baseline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368" name="Arc 8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0D3B2F-C059-464A-922D-D1660713F0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48" r:id="rId1"/>
    <p:sldLayoutId id="2147495949" r:id="rId2"/>
    <p:sldLayoutId id="2147495950" r:id="rId3"/>
    <p:sldLayoutId id="2147495951" r:id="rId4"/>
    <p:sldLayoutId id="2147495952" r:id="rId5"/>
    <p:sldLayoutId id="2147495953" r:id="rId6"/>
    <p:sldLayoutId id="2147495954" r:id="rId7"/>
    <p:sldLayoutId id="2147495955" r:id="rId8"/>
    <p:sldLayoutId id="2147495956" r:id="rId9"/>
    <p:sldLayoutId id="2147495957" r:id="rId10"/>
    <p:sldLayoutId id="2147495958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253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21.2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Atomic Masses</a:t>
            </a:r>
            <a:endParaRPr lang="en-US" b="1" baseline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B80B86-0A76-45D2-8EC3-0D4101CC3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2536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6393" name="Line 13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Arc 14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</a:rPr>
              <a:t>The First-Row Transition Metals</a:t>
            </a:r>
          </a:p>
        </p:txBody>
      </p:sp>
      <p:sp>
        <p:nvSpPr>
          <p:cNvPr id="22540" name="Rectangle 17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541" name="Text Box 18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59" r:id="rId1"/>
    <p:sldLayoutId id="2147495960" r:id="rId2"/>
    <p:sldLayoutId id="2147495961" r:id="rId3"/>
    <p:sldLayoutId id="2147495962" r:id="rId4"/>
    <p:sldLayoutId id="2147495963" r:id="rId5"/>
    <p:sldLayoutId id="2147495964" r:id="rId6"/>
    <p:sldLayoutId id="2147495965" r:id="rId7"/>
    <p:sldLayoutId id="2147495966" r:id="rId8"/>
    <p:sldLayoutId id="2147495967" r:id="rId9"/>
    <p:sldLayoutId id="2147495968" r:id="rId10"/>
    <p:sldLayoutId id="2147495969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/>
      <p:bldP spid="10957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55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21.3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55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</a:rPr>
              <a:t>The Mole </a:t>
            </a:r>
          </a:p>
        </p:txBody>
      </p:sp>
      <p:sp>
        <p:nvSpPr>
          <p:cNvPr id="2355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7415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1" name="Text Box 14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</a:rPr>
              <a:t>Coordination Compounds</a:t>
            </a:r>
          </a:p>
        </p:txBody>
      </p:sp>
      <p:sp>
        <p:nvSpPr>
          <p:cNvPr id="23562" name="Rectangle 15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26F927-2DC9-428C-AB50-5EBD7E8481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3565" name="Text Box 20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70" r:id="rId1"/>
    <p:sldLayoutId id="2147495971" r:id="rId2"/>
    <p:sldLayoutId id="2147495972" r:id="rId3"/>
    <p:sldLayoutId id="2147495973" r:id="rId4"/>
    <p:sldLayoutId id="2147495974" r:id="rId5"/>
    <p:sldLayoutId id="2147495975" r:id="rId6"/>
    <p:sldLayoutId id="2147495976" r:id="rId7"/>
    <p:sldLayoutId id="2147495977" r:id="rId8"/>
    <p:sldLayoutId id="2147495978" r:id="rId9"/>
    <p:sldLayoutId id="2147495979" r:id="rId10"/>
    <p:sldLayoutId id="2147495980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utoUpdateAnimBg="0"/>
      <p:bldP spid="11059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604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8437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16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Table of Contents</a:t>
            </a:r>
            <a:endParaRPr lang="en-US" b="1" baseline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440" name="Arc 8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8FAE31-4517-43FF-AAB6-62ACE1056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81" r:id="rId1"/>
    <p:sldLayoutId id="2147495982" r:id="rId2"/>
    <p:sldLayoutId id="2147495983" r:id="rId3"/>
    <p:sldLayoutId id="2147495984" r:id="rId4"/>
    <p:sldLayoutId id="2147495985" r:id="rId5"/>
    <p:sldLayoutId id="2147495986" r:id="rId6"/>
    <p:sldLayoutId id="2147495987" r:id="rId7"/>
    <p:sldLayoutId id="2147495988" r:id="rId8"/>
    <p:sldLayoutId id="2147495989" r:id="rId9"/>
    <p:sldLayoutId id="2147495990" r:id="rId10"/>
    <p:sldLayoutId id="2147495991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16.2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Atomic Masses</a:t>
            </a:r>
            <a:endParaRPr lang="en-US" b="1" baseline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5ECBDB-2B3A-4E18-AEC0-87BD12F5E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6632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9465" name="Line 13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Arc 14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</a:rPr>
              <a:t>Precipitation and Qualitative Analysis</a:t>
            </a:r>
          </a:p>
        </p:txBody>
      </p:sp>
      <p:sp>
        <p:nvSpPr>
          <p:cNvPr id="26636" name="Rectangle 17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637" name="Text Box 18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92" r:id="rId1"/>
    <p:sldLayoutId id="2147495993" r:id="rId2"/>
    <p:sldLayoutId id="2147495994" r:id="rId3"/>
    <p:sldLayoutId id="2147495995" r:id="rId4"/>
    <p:sldLayoutId id="2147495996" r:id="rId5"/>
    <p:sldLayoutId id="2147495997" r:id="rId6"/>
    <p:sldLayoutId id="2147495998" r:id="rId7"/>
    <p:sldLayoutId id="2147495999" r:id="rId8"/>
    <p:sldLayoutId id="2147496000" r:id="rId9"/>
    <p:sldLayoutId id="2147496001" r:id="rId10"/>
    <p:sldLayoutId id="2147496002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/>
      <p:bldP spid="10957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16.3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5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</a:rPr>
              <a:t>The Mole </a:t>
            </a:r>
          </a:p>
        </p:txBody>
      </p:sp>
      <p:sp>
        <p:nvSpPr>
          <p:cNvPr id="27654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0487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8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14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</a:rPr>
              <a:t>Equilibria Involving Complex Ions</a:t>
            </a:r>
          </a:p>
        </p:txBody>
      </p:sp>
      <p:sp>
        <p:nvSpPr>
          <p:cNvPr id="27658" name="Rectangle 15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BE960D-01C2-4707-95B1-6C04E3EBA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661" name="Text Box 20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03" r:id="rId1"/>
    <p:sldLayoutId id="2147496004" r:id="rId2"/>
    <p:sldLayoutId id="2147496005" r:id="rId3"/>
    <p:sldLayoutId id="2147496006" r:id="rId4"/>
    <p:sldLayoutId id="2147496007" r:id="rId5"/>
    <p:sldLayoutId id="2147496008" r:id="rId6"/>
    <p:sldLayoutId id="2147496009" r:id="rId7"/>
    <p:sldLayoutId id="2147496010" r:id="rId8"/>
    <p:sldLayoutId id="2147496011" r:id="rId9"/>
    <p:sldLayoutId id="2147496012" r:id="rId10"/>
    <p:sldLayoutId id="2147496013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utoUpdateAnimBg="0"/>
      <p:bldP spid="11059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14.2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819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Atomic Masses</a:t>
            </a:r>
            <a:endParaRPr lang="en-US" b="1" baseline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737B744-A26E-4E21-A872-17ACB75121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200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57" name="Line 13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Arc 14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Acid Strength</a:t>
            </a:r>
          </a:p>
        </p:txBody>
      </p:sp>
      <p:sp>
        <p:nvSpPr>
          <p:cNvPr id="8204" name="Rectangle 17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8205" name="Text Box 18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06" r:id="rId1"/>
    <p:sldLayoutId id="2147495807" r:id="rId2"/>
    <p:sldLayoutId id="2147495808" r:id="rId3"/>
    <p:sldLayoutId id="2147495809" r:id="rId4"/>
    <p:sldLayoutId id="2147495810" r:id="rId5"/>
    <p:sldLayoutId id="2147495811" r:id="rId6"/>
    <p:sldLayoutId id="2147495812" r:id="rId7"/>
    <p:sldLayoutId id="2147495813" r:id="rId8"/>
    <p:sldLayoutId id="2147495814" r:id="rId9"/>
    <p:sldLayoutId id="2147495815" r:id="rId10"/>
    <p:sldLayoutId id="2147495816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/>
      <p:bldP spid="10957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09" name="Line 9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Arc 11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13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15.1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80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</a:rPr>
              <a:t>Solutions of Acids or Bases Containing a Common Ion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9D19E36-E25D-4F75-96A8-AC7FA74DDE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8683" name="Rectangle 20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8684" name="Text Box 21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92" r:id="rId1"/>
    <p:sldLayoutId id="2147496014" r:id="rId2"/>
    <p:sldLayoutId id="2147496015" r:id="rId3"/>
    <p:sldLayoutId id="2147496016" r:id="rId4"/>
    <p:sldLayoutId id="2147496017" r:id="rId5"/>
    <p:sldLayoutId id="2147496018" r:id="rId6"/>
    <p:sldLayoutId id="2147496019" r:id="rId7"/>
    <p:sldLayoutId id="2147496020" r:id="rId8"/>
    <p:sldLayoutId id="2147496021" r:id="rId9"/>
    <p:sldLayoutId id="2147496022" r:id="rId10"/>
    <p:sldLayoutId id="2147496023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  <p:bldP spid="1027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9700" name="Rectangle 4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2533" name="Line 5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Chapter 15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Table of Contents</a:t>
            </a:r>
            <a:endParaRPr lang="en-US" b="1" baseline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2536" name="Arc 8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D9F449-AF45-44F0-AEDD-C5BA9285AE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24" r:id="rId1"/>
    <p:sldLayoutId id="2147496025" r:id="rId2"/>
    <p:sldLayoutId id="2147496026" r:id="rId3"/>
    <p:sldLayoutId id="2147496027" r:id="rId4"/>
    <p:sldLayoutId id="2147496028" r:id="rId5"/>
    <p:sldLayoutId id="2147496029" r:id="rId6"/>
    <p:sldLayoutId id="2147496030" r:id="rId7"/>
    <p:sldLayoutId id="2147496031" r:id="rId8"/>
    <p:sldLayoutId id="2147496032" r:id="rId9"/>
    <p:sldLayoutId id="2147496033" r:id="rId10"/>
    <p:sldLayoutId id="2147496034" r:id="rId11"/>
  </p:sldLayoutIdLst>
  <p:transition spd="med">
    <p:wipe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2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15.2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  <a:cs typeface="Times New Roman" pitchFamily="18" charset="0"/>
              </a:rPr>
              <a:t>Atomic Masses</a:t>
            </a:r>
            <a:endParaRPr lang="en-US" b="1" baseline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BCD2D8-CF5F-4E49-8780-C18142DC3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28" name="Rectangle 12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3561" name="Line 13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rc 14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</a:rPr>
              <a:t>Buffered Solutions</a:t>
            </a:r>
          </a:p>
        </p:txBody>
      </p:sp>
      <p:sp>
        <p:nvSpPr>
          <p:cNvPr id="30732" name="Rectangle 17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33" name="Text Box 18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35" r:id="rId1"/>
    <p:sldLayoutId id="2147496036" r:id="rId2"/>
    <p:sldLayoutId id="2147496037" r:id="rId3"/>
    <p:sldLayoutId id="2147496038" r:id="rId4"/>
    <p:sldLayoutId id="2147496039" r:id="rId5"/>
    <p:sldLayoutId id="2147496040" r:id="rId6"/>
    <p:sldLayoutId id="2147496041" r:id="rId7"/>
    <p:sldLayoutId id="2147496042" r:id="rId8"/>
    <p:sldLayoutId id="2147496043" r:id="rId9"/>
    <p:sldLayoutId id="2147496044" r:id="rId10"/>
    <p:sldLayoutId id="2147496045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9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95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9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autoUpdateAnimBg="0"/>
      <p:bldP spid="10957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57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957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74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15.3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174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</a:rPr>
              <a:t>The Mole </a:t>
            </a:r>
          </a:p>
        </p:txBody>
      </p:sp>
      <p:sp>
        <p:nvSpPr>
          <p:cNvPr id="31750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583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14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</a:rPr>
              <a:t>Buffering Capacity</a:t>
            </a:r>
          </a:p>
        </p:txBody>
      </p:sp>
      <p:sp>
        <p:nvSpPr>
          <p:cNvPr id="31754" name="Rectangle 15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6A5111D-0348-471F-A8F4-5E37F3F01D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1757" name="Text Box 20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46" r:id="rId1"/>
    <p:sldLayoutId id="2147496047" r:id="rId2"/>
    <p:sldLayoutId id="2147496048" r:id="rId3"/>
    <p:sldLayoutId id="2147496049" r:id="rId4"/>
    <p:sldLayoutId id="2147496050" r:id="rId5"/>
    <p:sldLayoutId id="2147496051" r:id="rId6"/>
    <p:sldLayoutId id="2147496052" r:id="rId7"/>
    <p:sldLayoutId id="2147496053" r:id="rId8"/>
    <p:sldLayoutId id="2147496054" r:id="rId9"/>
    <p:sldLayoutId id="2147496055" r:id="rId10"/>
    <p:sldLayoutId id="2147496056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utoUpdateAnimBg="0"/>
      <p:bldP spid="11059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603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277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15.4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77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</a:rPr>
              <a:t>Titrations and pH Curves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BC9239A-3E8C-4066-9F4A-1B0DF9B08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2780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57" r:id="rId1"/>
    <p:sldLayoutId id="2147496058" r:id="rId2"/>
    <p:sldLayoutId id="2147496059" r:id="rId3"/>
    <p:sldLayoutId id="2147496060" r:id="rId4"/>
    <p:sldLayoutId id="2147496061" r:id="rId5"/>
    <p:sldLayoutId id="2147496062" r:id="rId6"/>
    <p:sldLayoutId id="2147496063" r:id="rId7"/>
    <p:sldLayoutId id="2147496064" r:id="rId8"/>
    <p:sldLayoutId id="2147496065" r:id="rId9"/>
    <p:sldLayoutId id="2147496066" r:id="rId10"/>
    <p:sldLayoutId id="2147496067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  <p:bldP spid="11162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627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3800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15.5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</a:rPr>
              <a:t>Acid–Base Indicators</a:t>
            </a:r>
          </a:p>
        </p:txBody>
      </p:sp>
      <p:sp>
        <p:nvSpPr>
          <p:cNvPr id="1126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26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A54E84-B16A-40A3-B9BC-0F6F95AA7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3804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68" r:id="rId1"/>
    <p:sldLayoutId id="2147496069" r:id="rId2"/>
    <p:sldLayoutId id="2147496070" r:id="rId3"/>
    <p:sldLayoutId id="2147496071" r:id="rId4"/>
    <p:sldLayoutId id="2147496072" r:id="rId5"/>
    <p:sldLayoutId id="2147496073" r:id="rId6"/>
    <p:sldLayoutId id="2147496074" r:id="rId7"/>
    <p:sldLayoutId id="2147496075" r:id="rId8"/>
    <p:sldLayoutId id="2147496076" r:id="rId9"/>
    <p:sldLayoutId id="2147496077" r:id="rId10"/>
    <p:sldLayoutId id="2147496078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0099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DEDCA96-0FE0-4F45-8928-F71D8986E9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93" r:id="rId1"/>
    <p:sldLayoutId id="2147496094" r:id="rId2"/>
    <p:sldLayoutId id="2147496095" r:id="rId3"/>
    <p:sldLayoutId id="2147496096" r:id="rId4"/>
    <p:sldLayoutId id="2147496097" r:id="rId5"/>
    <p:sldLayoutId id="2147496098" r:id="rId6"/>
    <p:sldLayoutId id="2147496099" r:id="rId7"/>
    <p:sldLayoutId id="2147496100" r:id="rId8"/>
    <p:sldLayoutId id="2147496101" r:id="rId9"/>
    <p:sldLayoutId id="2147496102" r:id="rId10"/>
    <p:sldLayoutId id="2147496103" r:id="rId11"/>
    <p:sldLayoutId id="2147496104" r:id="rId12"/>
    <p:sldLayoutId id="214749610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0099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FFDE25-86C2-42CE-BE3B-786893B3F3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06" r:id="rId1"/>
    <p:sldLayoutId id="2147496107" r:id="rId2"/>
    <p:sldLayoutId id="2147496108" r:id="rId3"/>
    <p:sldLayoutId id="2147496109" r:id="rId4"/>
    <p:sldLayoutId id="2147496110" r:id="rId5"/>
    <p:sldLayoutId id="2147496111" r:id="rId6"/>
    <p:sldLayoutId id="2147496112" r:id="rId7"/>
    <p:sldLayoutId id="2147496113" r:id="rId8"/>
    <p:sldLayoutId id="2147496114" r:id="rId9"/>
    <p:sldLayoutId id="2147496115" r:id="rId10"/>
    <p:sldLayoutId id="2147496116" r:id="rId11"/>
    <p:sldLayoutId id="2147496117" r:id="rId12"/>
    <p:sldLayoutId id="214749611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0099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55FEC02-B7E6-4C21-B04B-7267CE5AD2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19" r:id="rId1"/>
    <p:sldLayoutId id="2147496120" r:id="rId2"/>
    <p:sldLayoutId id="2147496121" r:id="rId3"/>
    <p:sldLayoutId id="2147496122" r:id="rId4"/>
    <p:sldLayoutId id="2147496123" r:id="rId5"/>
    <p:sldLayoutId id="2147496124" r:id="rId6"/>
    <p:sldLayoutId id="2147496125" r:id="rId7"/>
    <p:sldLayoutId id="2147496126" r:id="rId8"/>
    <p:sldLayoutId id="2147496127" r:id="rId9"/>
    <p:sldLayoutId id="2147496128" r:id="rId10"/>
    <p:sldLayoutId id="2147496129" r:id="rId11"/>
    <p:sldLayoutId id="2147496130" r:id="rId12"/>
    <p:sldLayoutId id="214749613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0099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E05858D-14FF-40B2-9EC9-227B6C97B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32" r:id="rId1"/>
    <p:sldLayoutId id="2147496133" r:id="rId2"/>
    <p:sldLayoutId id="2147496134" r:id="rId3"/>
    <p:sldLayoutId id="2147496135" r:id="rId4"/>
    <p:sldLayoutId id="2147496136" r:id="rId5"/>
    <p:sldLayoutId id="2147496137" r:id="rId6"/>
    <p:sldLayoutId id="2147496138" r:id="rId7"/>
    <p:sldLayoutId id="2147496139" r:id="rId8"/>
    <p:sldLayoutId id="2147496140" r:id="rId9"/>
    <p:sldLayoutId id="2147496141" r:id="rId10"/>
    <p:sldLayoutId id="2147496142" r:id="rId11"/>
    <p:sldLayoutId id="2147496143" r:id="rId12"/>
    <p:sldLayoutId id="214749614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14.3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9221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Mole </a:t>
            </a:r>
          </a:p>
        </p:txBody>
      </p:sp>
      <p:sp>
        <p:nvSpPr>
          <p:cNvPr id="9222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07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5" name="Text Box 14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pH Scale</a:t>
            </a:r>
          </a:p>
        </p:txBody>
      </p:sp>
      <p:sp>
        <p:nvSpPr>
          <p:cNvPr id="9226" name="Rectangle 15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D52756C-EF11-4D04-9DD5-D25C43C5E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229" name="Text Box 20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17" r:id="rId1"/>
    <p:sldLayoutId id="2147495818" r:id="rId2"/>
    <p:sldLayoutId id="2147495819" r:id="rId3"/>
    <p:sldLayoutId id="2147495820" r:id="rId4"/>
    <p:sldLayoutId id="2147495821" r:id="rId5"/>
    <p:sldLayoutId id="2147495822" r:id="rId6"/>
    <p:sldLayoutId id="2147495823" r:id="rId7"/>
    <p:sldLayoutId id="2147495824" r:id="rId8"/>
    <p:sldLayoutId id="2147495825" r:id="rId9"/>
    <p:sldLayoutId id="2147495826" r:id="rId10"/>
    <p:sldLayoutId id="2147495827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autoUpdateAnimBg="0"/>
      <p:bldP spid="11059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5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05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50000">
              <a:srgbClr val="0099FF"/>
            </a:gs>
            <a:gs pos="100000">
              <a:srgbClr val="66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AADF349-1131-4341-92C9-3D5ABCCE9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45" r:id="rId1"/>
    <p:sldLayoutId id="2147496146" r:id="rId2"/>
    <p:sldLayoutId id="2147496147" r:id="rId3"/>
    <p:sldLayoutId id="2147496148" r:id="rId4"/>
    <p:sldLayoutId id="2147496149" r:id="rId5"/>
    <p:sldLayoutId id="2147496150" r:id="rId6"/>
    <p:sldLayoutId id="2147496151" r:id="rId7"/>
    <p:sldLayoutId id="2147496152" r:id="rId8"/>
    <p:sldLayoutId id="2147496153" r:id="rId9"/>
    <p:sldLayoutId id="2147496154" r:id="rId10"/>
    <p:sldLayoutId id="2147496155" r:id="rId11"/>
    <p:sldLayoutId id="2147496156" r:id="rId12"/>
    <p:sldLayoutId id="214749615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FF4B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71BC55F-60DE-4FC7-B183-30D53A4D63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58" r:id="rId1"/>
    <p:sldLayoutId id="2147496159" r:id="rId2"/>
    <p:sldLayoutId id="2147496160" r:id="rId3"/>
    <p:sldLayoutId id="2147496161" r:id="rId4"/>
    <p:sldLayoutId id="2147496162" r:id="rId5"/>
    <p:sldLayoutId id="2147496163" r:id="rId6"/>
    <p:sldLayoutId id="2147496164" r:id="rId7"/>
    <p:sldLayoutId id="2147496165" r:id="rId8"/>
    <p:sldLayoutId id="2147496166" r:id="rId9"/>
    <p:sldLayoutId id="2147496167" r:id="rId10"/>
    <p:sldLayoutId id="2147496168" r:id="rId11"/>
    <p:sldLayoutId id="2147496169" r:id="rId12"/>
    <p:sldLayoutId id="2147496170" r:id="rId13"/>
    <p:sldLayoutId id="214749617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FF4B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567A93-685F-4643-9B6D-D10D23984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72" r:id="rId1"/>
    <p:sldLayoutId id="2147496173" r:id="rId2"/>
    <p:sldLayoutId id="2147496174" r:id="rId3"/>
    <p:sldLayoutId id="2147496175" r:id="rId4"/>
    <p:sldLayoutId id="2147496176" r:id="rId5"/>
    <p:sldLayoutId id="2147496177" r:id="rId6"/>
    <p:sldLayoutId id="2147496178" r:id="rId7"/>
    <p:sldLayoutId id="2147496179" r:id="rId8"/>
    <p:sldLayoutId id="2147496180" r:id="rId9"/>
    <p:sldLayoutId id="2147496181" r:id="rId10"/>
    <p:sldLayoutId id="2147496182" r:id="rId11"/>
    <p:sldLayoutId id="2147496183" r:id="rId12"/>
    <p:sldLayoutId id="2147496184" r:id="rId13"/>
    <p:sldLayoutId id="214749618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rgbClr val="FF4B4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aseline="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2FA3EC6-BE02-469A-B76C-E35FA06E13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186" r:id="rId1"/>
    <p:sldLayoutId id="2147496187" r:id="rId2"/>
    <p:sldLayoutId id="2147496188" r:id="rId3"/>
    <p:sldLayoutId id="2147496189" r:id="rId4"/>
    <p:sldLayoutId id="2147496190" r:id="rId5"/>
    <p:sldLayoutId id="2147496191" r:id="rId6"/>
    <p:sldLayoutId id="2147496192" r:id="rId7"/>
    <p:sldLayoutId id="2147496193" r:id="rId8"/>
    <p:sldLayoutId id="2147496194" r:id="rId9"/>
    <p:sldLayoutId id="2147496195" r:id="rId10"/>
    <p:sldLayoutId id="2147496196" r:id="rId11"/>
    <p:sldLayoutId id="2147496197" r:id="rId12"/>
    <p:sldLayoutId id="2147496198" r:id="rId13"/>
    <p:sldLayoutId id="214749619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5843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301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14.11</a:t>
            </a:r>
            <a:endParaRPr lang="en-US" sz="2200" b="1" baseline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rgbClr val="FFFFFF"/>
                </a:solidFill>
                <a:latin typeface="Arial" charset="0"/>
              </a:rPr>
              <a:t>The Lewis Acid–Base Model</a:t>
            </a:r>
          </a:p>
        </p:txBody>
      </p:sp>
      <p:sp>
        <p:nvSpPr>
          <p:cNvPr id="1187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87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BBBF51-5118-4DCD-805C-40D309E663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3020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solidFill>
                  <a:srgbClr val="000000"/>
                </a:solidFill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solidFill>
                <a:srgbClr val="000000"/>
              </a:solidFill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79" r:id="rId1"/>
    <p:sldLayoutId id="2147496080" r:id="rId2"/>
    <p:sldLayoutId id="2147496081" r:id="rId3"/>
    <p:sldLayoutId id="2147496082" r:id="rId4"/>
    <p:sldLayoutId id="2147496083" r:id="rId5"/>
    <p:sldLayoutId id="2147496084" r:id="rId6"/>
    <p:sldLayoutId id="2147496085" r:id="rId7"/>
    <p:sldLayoutId id="2147496086" r:id="rId8"/>
    <p:sldLayoutId id="2147496087" r:id="rId9"/>
    <p:sldLayoutId id="2147496088" r:id="rId10"/>
    <p:sldLayoutId id="2147496089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8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8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8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8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8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autoUpdateAnimBg="0"/>
      <p:bldP spid="11878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78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78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78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78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878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878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09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16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4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14.4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Calculating the pH of Strong Acid Solutions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AF204D-2F0D-4B6E-931B-89701970F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252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28" r:id="rId1"/>
    <p:sldLayoutId id="2147495829" r:id="rId2"/>
    <p:sldLayoutId id="2147495830" r:id="rId3"/>
    <p:sldLayoutId id="2147495831" r:id="rId4"/>
    <p:sldLayoutId id="2147495832" r:id="rId5"/>
    <p:sldLayoutId id="2147495833" r:id="rId6"/>
    <p:sldLayoutId id="2147495834" r:id="rId7"/>
    <p:sldLayoutId id="2147495835" r:id="rId8"/>
    <p:sldLayoutId id="2147495836" r:id="rId9"/>
    <p:sldLayoutId id="2147495837" r:id="rId10"/>
    <p:sldLayoutId id="2147495838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utoUpdateAnimBg="0"/>
      <p:bldP spid="11162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16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3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9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7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14.5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Calculating the pH of Weak Acid Solutions</a:t>
            </a:r>
          </a:p>
        </p:txBody>
      </p:sp>
      <p:sp>
        <p:nvSpPr>
          <p:cNvPr id="1126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26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821E7E-633E-45FA-B61C-BFF7A5775F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276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39" r:id="rId1"/>
    <p:sldLayoutId id="2147495840" r:id="rId2"/>
    <p:sldLayoutId id="2147495841" r:id="rId3"/>
    <p:sldLayoutId id="2147495842" r:id="rId4"/>
    <p:sldLayoutId id="2147495843" r:id="rId5"/>
    <p:sldLayoutId id="2147495844" r:id="rId6"/>
    <p:sldLayoutId id="2147495845" r:id="rId7"/>
    <p:sldLayoutId id="2147495846" r:id="rId8"/>
    <p:sldLayoutId id="2147495847" r:id="rId9"/>
    <p:sldLayoutId id="2147495848" r:id="rId10"/>
    <p:sldLayoutId id="2147495849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autoUpdateAnimBg="0"/>
      <p:bldP spid="112644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6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26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7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8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2296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14.6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 userDrawn="1"/>
        </p:nvSpPr>
        <p:spPr bwMode="auto">
          <a:xfrm>
            <a:off x="457200" y="5207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Bases</a:t>
            </a:r>
          </a:p>
        </p:txBody>
      </p:sp>
      <p:sp>
        <p:nvSpPr>
          <p:cNvPr id="11367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367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3483FAF-9BA2-494C-AE10-3625B0A4F6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300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50" r:id="rId1"/>
    <p:sldLayoutId id="2147495851" r:id="rId2"/>
    <p:sldLayoutId id="2147495852" r:id="rId3"/>
    <p:sldLayoutId id="2147495853" r:id="rId4"/>
    <p:sldLayoutId id="2147495854" r:id="rId5"/>
    <p:sldLayoutId id="2147495855" r:id="rId6"/>
    <p:sldLayoutId id="2147495856" r:id="rId7"/>
    <p:sldLayoutId id="2147495857" r:id="rId8"/>
    <p:sldLayoutId id="2147495858" r:id="rId9"/>
    <p:sldLayoutId id="2147495859" r:id="rId10"/>
    <p:sldLayoutId id="2147495860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3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3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autoUpdateAnimBg="0"/>
      <p:bldP spid="113668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6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366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1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20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14.7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Polyprotic Acids</a:t>
            </a:r>
          </a:p>
        </p:txBody>
      </p:sp>
      <p:sp>
        <p:nvSpPr>
          <p:cNvPr id="1147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470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98F41CF-2EF2-497B-95C1-A98C823369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324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61" r:id="rId1"/>
    <p:sldLayoutId id="2147495862" r:id="rId2"/>
    <p:sldLayoutId id="2147495863" r:id="rId3"/>
    <p:sldLayoutId id="2147495864" r:id="rId4"/>
    <p:sldLayoutId id="2147495865" r:id="rId5"/>
    <p:sldLayoutId id="2147495866" r:id="rId6"/>
    <p:sldLayoutId id="2147495867" r:id="rId7"/>
    <p:sldLayoutId id="2147495868" r:id="rId8"/>
    <p:sldLayoutId id="2147495869" r:id="rId9"/>
    <p:sldLayoutId id="2147495870" r:id="rId10"/>
    <p:sldLayoutId id="2147495871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4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4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4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4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4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autoUpdateAnimBg="0"/>
      <p:bldP spid="114692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6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469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5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344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14.8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Acid–Base Properties of Salts</a:t>
            </a:r>
          </a:p>
        </p:txBody>
      </p:sp>
      <p:sp>
        <p:nvSpPr>
          <p:cNvPr id="1157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572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C6DE5E-5962-4800-A133-8584660A5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348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72" r:id="rId1"/>
    <p:sldLayoutId id="2147495873" r:id="rId2"/>
    <p:sldLayoutId id="2147495874" r:id="rId3"/>
    <p:sldLayoutId id="2147495875" r:id="rId4"/>
    <p:sldLayoutId id="2147495876" r:id="rId5"/>
    <p:sldLayoutId id="2147495877" r:id="rId6"/>
    <p:sldLayoutId id="2147495878" r:id="rId7"/>
    <p:sldLayoutId id="2147495879" r:id="rId8"/>
    <p:sldLayoutId id="2147495880" r:id="rId9"/>
    <p:sldLayoutId id="2147495881" r:id="rId10"/>
    <p:sldLayoutId id="2147495882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5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5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5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57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57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 autoUpdateAnimBg="0"/>
      <p:bldP spid="115716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7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57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 userDrawn="1"/>
        </p:nvSpPr>
        <p:spPr bwMode="auto">
          <a:xfrm>
            <a:off x="0" y="457200"/>
            <a:ext cx="9144000" cy="533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19" name="Line 11"/>
          <p:cNvSpPr>
            <a:spLocks noChangeShapeType="1"/>
          </p:cNvSpPr>
          <p:nvPr userDrawn="1"/>
        </p:nvSpPr>
        <p:spPr bwMode="auto">
          <a:xfrm>
            <a:off x="381000" y="12700"/>
            <a:ext cx="2209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0" name="Arc 12"/>
          <p:cNvSpPr>
            <a:spLocks/>
          </p:cNvSpPr>
          <p:nvPr userDrawn="1"/>
        </p:nvSpPr>
        <p:spPr bwMode="auto">
          <a:xfrm>
            <a:off x="2590800" y="1270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13"/>
          <p:cNvSpPr>
            <a:spLocks noChangeArrowheads="1"/>
          </p:cNvSpPr>
          <p:nvPr userDrawn="1"/>
        </p:nvSpPr>
        <p:spPr bwMode="auto">
          <a:xfrm>
            <a:off x="12700" y="12700"/>
            <a:ext cx="457200" cy="457200"/>
          </a:xfrm>
          <a:prstGeom prst="rect">
            <a:avLst/>
          </a:prstGeom>
          <a:solidFill>
            <a:srgbClr val="F3E8A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5368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</a:rPr>
              <a:t>Section 14.9</a:t>
            </a:r>
            <a:endParaRPr lang="en-US" sz="2200" b="1" baseline="0" smtClean="0">
              <a:latin typeface="Arial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</a:rPr>
              <a:t>The Effect of Structure on Acid–Base Properties</a:t>
            </a:r>
          </a:p>
        </p:txBody>
      </p:sp>
      <p:sp>
        <p:nvSpPr>
          <p:cNvPr id="11675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675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FF3B749-28AD-40A8-8C81-67A882DB7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372" name="Text Box 16"/>
          <p:cNvSpPr txBox="1">
            <a:spLocks noChangeArrowheads="1"/>
          </p:cNvSpPr>
          <p:nvPr userDrawn="1"/>
        </p:nvSpPr>
        <p:spPr bwMode="auto">
          <a:xfrm>
            <a:off x="8153400" y="6400800"/>
            <a:ext cx="9906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000" smtClean="0">
                <a:latin typeface="Arial Unicode MS" pitchFamily="34" charset="-128"/>
                <a:hlinkClick r:id="rId14" action="ppaction://hlinksldjump"/>
              </a:rPr>
              <a:t>Return to TOC</a:t>
            </a:r>
            <a:endParaRPr lang="en-US" sz="1000" smtClean="0">
              <a:latin typeface="Arial Unicode MS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83" r:id="rId1"/>
    <p:sldLayoutId id="2147495884" r:id="rId2"/>
    <p:sldLayoutId id="2147495885" r:id="rId3"/>
    <p:sldLayoutId id="2147495886" r:id="rId4"/>
    <p:sldLayoutId id="2147495887" r:id="rId5"/>
    <p:sldLayoutId id="2147495888" r:id="rId6"/>
    <p:sldLayoutId id="2147495889" r:id="rId7"/>
    <p:sldLayoutId id="2147495890" r:id="rId8"/>
    <p:sldLayoutId id="2147495891" r:id="rId9"/>
    <p:sldLayoutId id="2147495892" r:id="rId10"/>
    <p:sldLayoutId id="2147495893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autoUpdateAnimBg="0"/>
      <p:bldP spid="116740" grpId="0" build="p" autoUpdateAnimBg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7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67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63.xml"/><Relationship Id="rId3" Type="http://schemas.openxmlformats.org/officeDocument/2006/relationships/slide" Target="slide3.xml"/><Relationship Id="rId7" Type="http://schemas.openxmlformats.org/officeDocument/2006/relationships/slide" Target="slide35.xml"/><Relationship Id="rId12" Type="http://schemas.openxmlformats.org/officeDocument/2006/relationships/slide" Target="slide5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3.xml"/><Relationship Id="rId6" Type="http://schemas.openxmlformats.org/officeDocument/2006/relationships/slide" Target="slide14.xml"/><Relationship Id="rId11" Type="http://schemas.openxmlformats.org/officeDocument/2006/relationships/slide" Target="slide49.xml"/><Relationship Id="rId5" Type="http://schemas.openxmlformats.org/officeDocument/2006/relationships/slide" Target="slide8.xml"/><Relationship Id="rId10" Type="http://schemas.openxmlformats.org/officeDocument/2006/relationships/slide" Target="slide44.xml"/><Relationship Id="rId4" Type="http://schemas.openxmlformats.org/officeDocument/2006/relationships/hyperlink" Target="file:///\\marcus\HMC07\Projects\Input\To_LearningMate\2008\zumdahl8e_lecture_outline\Chapter_14\Chapter_14_Intro.ppt#-1,2,Slide 2" TargetMode="External"/><Relationship Id="rId9" Type="http://schemas.openxmlformats.org/officeDocument/2006/relationships/slide" Target="slide34.xml"/><Relationship Id="rId1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7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4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4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4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4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3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9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8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0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3.xml"/><Relationship Id="rId7" Type="http://schemas.openxmlformats.org/officeDocument/2006/relationships/slide" Target="slide1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2.xml"/><Relationship Id="rId6" Type="http://schemas.openxmlformats.org/officeDocument/2006/relationships/slide" Target="slide16.xml"/><Relationship Id="rId5" Type="http://schemas.openxmlformats.org/officeDocument/2006/relationships/slide" Target="slide5.xml"/><Relationship Id="rId4" Type="http://schemas.openxmlformats.org/officeDocument/2006/relationships/hyperlink" Target="file:///\\marcus\HMC07\Projects\Input\To_LearningMate\2008\zumdahl8e_lecture_outline\Chapter_15\Chapter_15_Intro.ppt#-1,2,Slide 2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1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8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0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3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wmf"/><Relationship Id="rId4" Type="http://schemas.openxmlformats.org/officeDocument/2006/relationships/notesSlide" Target="../notesSlides/notesSlide5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3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2.wmf"/><Relationship Id="rId4" Type="http://schemas.openxmlformats.org/officeDocument/2006/relationships/notesSlide" Target="../notesSlides/notesSlide5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9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0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33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1.bin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95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0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0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0.wm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5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5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5.wmf"/><Relationship Id="rId4" Type="http://schemas.openxmlformats.org/officeDocument/2006/relationships/notesSlide" Target="../notesSlides/notesSlide6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5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5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5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5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5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34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6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6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6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smtClean="0"/>
              <a:t>Chapter 14</a:t>
            </a:r>
          </a:p>
        </p:txBody>
      </p:sp>
      <p:sp>
        <p:nvSpPr>
          <p:cNvPr id="1505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91138" y="3271838"/>
            <a:ext cx="3136900" cy="4572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Acids and Bases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8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97560F-3C25-4D66-9CE5-7DB0BC6926A5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 smtClean="0"/>
          </a:p>
        </p:txBody>
      </p:sp>
      <p:sp>
        <p:nvSpPr>
          <p:cNvPr id="168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Various Ways to Describe Acid Strength</a:t>
            </a:r>
          </a:p>
        </p:txBody>
      </p:sp>
      <p:sp>
        <p:nvSpPr>
          <p:cNvPr id="168965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68966" name="Picture 5" descr="table_14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133600"/>
            <a:ext cx="7239000" cy="28114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1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EA4E03-7FC8-4F7B-8E50-EF1E495193E9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 smtClean="0"/>
          </a:p>
        </p:txBody>
      </p:sp>
      <p:sp>
        <p:nvSpPr>
          <p:cNvPr id="171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Water as an Acid and a Base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696200" cy="342423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Water is amphoteric: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Behaves either as an acid or as a base.</a:t>
            </a:r>
          </a:p>
          <a:p>
            <a:pPr marL="457200" indent="-457200" eaLnBrk="1" hangingPunct="1"/>
            <a:r>
              <a:rPr lang="en-US" altLang="en-US" sz="2800" smtClean="0"/>
              <a:t>At 25</a:t>
            </a:r>
            <a:r>
              <a:rPr lang="en-US" altLang="en-US" sz="2800" smtClean="0">
                <a:cs typeface="Arial" panose="020B0604020202020204" pitchFamily="34" charset="0"/>
              </a:rPr>
              <a:t>°C: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smtClean="0">
                <a:solidFill>
                  <a:srgbClr val="FF0000"/>
                </a:solidFill>
              </a:rPr>
              <a:t>K</a:t>
            </a:r>
            <a:r>
              <a:rPr lang="en-US" altLang="en-US" sz="2800" baseline="-25000" smtClean="0">
                <a:solidFill>
                  <a:srgbClr val="FF0000"/>
                </a:solidFill>
              </a:rPr>
              <a:t>w</a:t>
            </a:r>
            <a:r>
              <a:rPr lang="en-US" altLang="en-US" sz="2800" smtClean="0">
                <a:solidFill>
                  <a:srgbClr val="FF0000"/>
                </a:solidFill>
              </a:rPr>
              <a:t> = [H</a:t>
            </a:r>
            <a:r>
              <a:rPr lang="en-US" altLang="en-US" sz="2800" baseline="30000" smtClean="0">
                <a:solidFill>
                  <a:srgbClr val="FF0000"/>
                </a:solidFill>
              </a:rPr>
              <a:t>+</a:t>
            </a:r>
            <a:r>
              <a:rPr lang="en-US" altLang="en-US" sz="2800" smtClean="0">
                <a:solidFill>
                  <a:srgbClr val="FF0000"/>
                </a:solidFill>
              </a:rPr>
              <a:t>][OH</a:t>
            </a:r>
            <a:r>
              <a:rPr lang="en-US" altLang="en-US" sz="2800" baseline="30000" smtClean="0">
                <a:solidFill>
                  <a:srgbClr val="FF0000"/>
                </a:solidFill>
              </a:rPr>
              <a:t>–</a:t>
            </a:r>
            <a:r>
              <a:rPr lang="en-US" altLang="en-US" sz="2800" smtClean="0">
                <a:solidFill>
                  <a:srgbClr val="FF0000"/>
                </a:solidFill>
              </a:rPr>
              <a:t>] </a:t>
            </a:r>
            <a:r>
              <a:rPr lang="en-US" altLang="en-US" sz="2800" smtClean="0"/>
              <a:t>= 1.0 </a:t>
            </a:r>
            <a:r>
              <a:rPr lang="en-US" altLang="en-US" sz="2800" smtClean="0">
                <a:cs typeface="Arial" panose="020B0604020202020204" pitchFamily="34" charset="0"/>
              </a:rPr>
              <a:t>× 10</a:t>
            </a:r>
            <a:r>
              <a:rPr lang="en-US" altLang="en-US" sz="2800" baseline="30000" smtClean="0"/>
              <a:t>–</a:t>
            </a:r>
            <a:r>
              <a:rPr lang="en-US" altLang="en-US" sz="2800" baseline="30000" smtClean="0">
                <a:cs typeface="Arial" panose="020B0604020202020204" pitchFamily="34" charset="0"/>
              </a:rPr>
              <a:t>14</a:t>
            </a:r>
          </a:p>
          <a:p>
            <a:pPr marL="457200" indent="-457200" eaLnBrk="1" hangingPunct="1"/>
            <a:r>
              <a:rPr lang="en-US" altLang="en-US" sz="2800" i="1" smtClean="0">
                <a:cs typeface="Arial" panose="020B0604020202020204" pitchFamily="34" charset="0"/>
              </a:rPr>
              <a:t>No matter what the solution contains</a:t>
            </a:r>
            <a:r>
              <a:rPr lang="en-US" altLang="en-US" sz="2800" smtClean="0">
                <a:cs typeface="Arial" panose="020B0604020202020204" pitchFamily="34" charset="0"/>
              </a:rPr>
              <a:t>, the product of </a:t>
            </a:r>
            <a:r>
              <a:rPr lang="en-US" altLang="en-US" sz="2800" smtClean="0"/>
              <a:t>[H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] and [OH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] must always equal 1.0 </a:t>
            </a:r>
            <a:r>
              <a:rPr lang="en-US" altLang="en-US" sz="2800" smtClean="0">
                <a:cs typeface="Arial" panose="020B0604020202020204" pitchFamily="34" charset="0"/>
              </a:rPr>
              <a:t>× 10</a:t>
            </a:r>
            <a:r>
              <a:rPr lang="en-US" altLang="en-US" sz="2800" baseline="30000" smtClean="0"/>
              <a:t>–</a:t>
            </a:r>
            <a:r>
              <a:rPr lang="en-US" altLang="en-US" sz="2800" baseline="30000" smtClean="0">
                <a:cs typeface="Arial" panose="020B0604020202020204" pitchFamily="34" charset="0"/>
              </a:rPr>
              <a:t>14</a:t>
            </a:r>
            <a:r>
              <a:rPr lang="en-US" altLang="en-US" sz="2800" smtClean="0">
                <a:cs typeface="Arial" panose="020B0604020202020204" pitchFamily="34" charset="0"/>
              </a:rPr>
              <a:t> at 25°C</a:t>
            </a:r>
            <a:r>
              <a:rPr lang="en-US" altLang="en-US" sz="2800" smtClean="0"/>
              <a:t>.</a:t>
            </a:r>
          </a:p>
        </p:txBody>
      </p:sp>
      <p:sp>
        <p:nvSpPr>
          <p:cNvPr id="17101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2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2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3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B36295-B467-448B-95DD-1D7E0372A22F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 smtClean="0"/>
          </a:p>
        </p:txBody>
      </p:sp>
      <p:sp>
        <p:nvSpPr>
          <p:cNvPr id="173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Three Possible Situations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54463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solidFill>
                  <a:srgbClr val="669900"/>
                </a:solidFill>
              </a:rPr>
              <a:t>[H</a:t>
            </a:r>
            <a:r>
              <a:rPr lang="en-US" altLang="en-US" sz="2800" baseline="30000" smtClean="0">
                <a:solidFill>
                  <a:srgbClr val="669900"/>
                </a:solidFill>
              </a:rPr>
              <a:t>+</a:t>
            </a:r>
            <a:r>
              <a:rPr lang="en-US" altLang="en-US" sz="2800" smtClean="0">
                <a:solidFill>
                  <a:srgbClr val="669900"/>
                </a:solidFill>
              </a:rPr>
              <a:t>] = [OH</a:t>
            </a:r>
            <a:r>
              <a:rPr lang="en-US" altLang="en-US" sz="2800" baseline="30000" smtClean="0">
                <a:solidFill>
                  <a:srgbClr val="669900"/>
                </a:solidFill>
              </a:rPr>
              <a:t>–</a:t>
            </a:r>
            <a:r>
              <a:rPr lang="en-US" altLang="en-US" sz="2800" smtClean="0">
                <a:solidFill>
                  <a:srgbClr val="669900"/>
                </a:solidFill>
              </a:rPr>
              <a:t>]; </a:t>
            </a:r>
            <a:r>
              <a:rPr lang="en-US" altLang="en-US" sz="2800" i="1" smtClean="0">
                <a:solidFill>
                  <a:srgbClr val="669900"/>
                </a:solidFill>
              </a:rPr>
              <a:t>neutral</a:t>
            </a:r>
            <a:r>
              <a:rPr lang="en-US" altLang="en-US" sz="2800" smtClean="0">
                <a:solidFill>
                  <a:srgbClr val="669900"/>
                </a:solidFill>
              </a:rPr>
              <a:t> solution</a:t>
            </a:r>
          </a:p>
          <a:p>
            <a:pPr marL="457200" indent="-457200" eaLnBrk="1" hangingPunct="1"/>
            <a:r>
              <a:rPr lang="en-US" altLang="en-US" sz="2800" smtClean="0">
                <a:solidFill>
                  <a:srgbClr val="669900"/>
                </a:solidFill>
              </a:rPr>
              <a:t>[H</a:t>
            </a:r>
            <a:r>
              <a:rPr lang="en-US" altLang="en-US" sz="2800" baseline="30000" smtClean="0">
                <a:solidFill>
                  <a:srgbClr val="669900"/>
                </a:solidFill>
              </a:rPr>
              <a:t>+</a:t>
            </a:r>
            <a:r>
              <a:rPr lang="en-US" altLang="en-US" sz="2800" smtClean="0">
                <a:solidFill>
                  <a:srgbClr val="669900"/>
                </a:solidFill>
              </a:rPr>
              <a:t>] &gt; [OH</a:t>
            </a:r>
            <a:r>
              <a:rPr lang="en-US" altLang="en-US" sz="2800" baseline="30000" smtClean="0">
                <a:solidFill>
                  <a:srgbClr val="669900"/>
                </a:solidFill>
              </a:rPr>
              <a:t>–</a:t>
            </a:r>
            <a:r>
              <a:rPr lang="en-US" altLang="en-US" sz="2800" smtClean="0">
                <a:solidFill>
                  <a:srgbClr val="669900"/>
                </a:solidFill>
              </a:rPr>
              <a:t>]; </a:t>
            </a:r>
            <a:r>
              <a:rPr lang="en-US" altLang="en-US" sz="2800" i="1" smtClean="0">
                <a:solidFill>
                  <a:srgbClr val="669900"/>
                </a:solidFill>
              </a:rPr>
              <a:t>acidic</a:t>
            </a:r>
            <a:r>
              <a:rPr lang="en-US" altLang="en-US" sz="2800" smtClean="0">
                <a:solidFill>
                  <a:srgbClr val="669900"/>
                </a:solidFill>
              </a:rPr>
              <a:t> solution</a:t>
            </a:r>
          </a:p>
          <a:p>
            <a:pPr marL="457200" indent="-457200" eaLnBrk="1" hangingPunct="1"/>
            <a:r>
              <a:rPr lang="en-US" altLang="en-US" sz="2800" smtClean="0">
                <a:solidFill>
                  <a:srgbClr val="669900"/>
                </a:solidFill>
              </a:rPr>
              <a:t>[H</a:t>
            </a:r>
            <a:r>
              <a:rPr lang="en-US" altLang="en-US" sz="2800" baseline="30000" smtClean="0">
                <a:solidFill>
                  <a:srgbClr val="669900"/>
                </a:solidFill>
              </a:rPr>
              <a:t>+</a:t>
            </a:r>
            <a:r>
              <a:rPr lang="en-US" altLang="en-US" sz="2800" smtClean="0">
                <a:solidFill>
                  <a:srgbClr val="669900"/>
                </a:solidFill>
              </a:rPr>
              <a:t>] &lt; [OH</a:t>
            </a:r>
            <a:r>
              <a:rPr lang="en-US" altLang="en-US" sz="2800" baseline="30000" smtClean="0">
                <a:solidFill>
                  <a:srgbClr val="669900"/>
                </a:solidFill>
              </a:rPr>
              <a:t>–</a:t>
            </a:r>
            <a:r>
              <a:rPr lang="en-US" altLang="en-US" sz="2800" smtClean="0">
                <a:solidFill>
                  <a:srgbClr val="669900"/>
                </a:solidFill>
              </a:rPr>
              <a:t>]; </a:t>
            </a:r>
            <a:r>
              <a:rPr lang="en-US" altLang="en-US" sz="2800" i="1" smtClean="0">
                <a:solidFill>
                  <a:srgbClr val="669900"/>
                </a:solidFill>
              </a:rPr>
              <a:t>basic</a:t>
            </a:r>
            <a:r>
              <a:rPr lang="en-US" altLang="en-US" sz="2800" smtClean="0">
                <a:solidFill>
                  <a:srgbClr val="669900"/>
                </a:solidFill>
              </a:rPr>
              <a:t> solution</a:t>
            </a:r>
          </a:p>
        </p:txBody>
      </p:sp>
      <p:sp>
        <p:nvSpPr>
          <p:cNvPr id="17306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4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4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5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DE641-5A63-4C52-9ACC-20B75BEA7923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 smtClean="0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Self-Ionization of Water</a:t>
            </a:r>
          </a:p>
        </p:txBody>
      </p:sp>
      <p:sp>
        <p:nvSpPr>
          <p:cNvPr id="17510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5121" name="ShockwaveFlash1" r:id="rId2" imgW="4952880" imgH="4038480"/>
        </mc:Choice>
        <mc:Fallback>
          <p:control name="ShockwaveFlash1" r:id="rId2" imgW="4952880" imgH="4038480">
            <p:pic>
              <p:nvPicPr>
                <p:cNvPr id="17511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095500" y="2057400"/>
                  <a:ext cx="495300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6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7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A3A102-29B5-4FD7-8059-654A378305BC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 smtClean="0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55733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solidFill>
                  <a:srgbClr val="FF0000"/>
                </a:solidFill>
              </a:rPr>
              <a:t>pH = –log[H</a:t>
            </a:r>
            <a:r>
              <a:rPr lang="en-US" altLang="en-US" sz="2800" baseline="30000" smtClean="0">
                <a:solidFill>
                  <a:srgbClr val="FF0000"/>
                </a:solidFill>
              </a:rPr>
              <a:t>+</a:t>
            </a:r>
            <a:r>
              <a:rPr lang="en-US" altLang="en-US" sz="2800" smtClean="0">
                <a:solidFill>
                  <a:srgbClr val="FF0000"/>
                </a:solidFill>
              </a:rPr>
              <a:t>]</a:t>
            </a:r>
          </a:p>
          <a:p>
            <a:pPr marL="457200" indent="-457200" eaLnBrk="1" hangingPunct="1"/>
            <a:r>
              <a:rPr lang="en-US" altLang="en-US" sz="2800" smtClean="0"/>
              <a:t>A compact way to represent solution acidity.</a:t>
            </a:r>
          </a:p>
          <a:p>
            <a:pPr marL="457200" indent="-457200" eaLnBrk="1" hangingPunct="1"/>
            <a:r>
              <a:rPr lang="en-US" altLang="en-US" sz="2800" smtClean="0"/>
              <a:t>pH decreases as [H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] increases.</a:t>
            </a:r>
          </a:p>
        </p:txBody>
      </p:sp>
      <p:sp>
        <p:nvSpPr>
          <p:cNvPr id="17715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3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79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FBE111-DC0C-489E-9AA8-1ECCFC11432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 smtClean="0"/>
          </a:p>
        </p:txBody>
      </p:sp>
      <p:sp>
        <p:nvSpPr>
          <p:cNvPr id="179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pH Range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570163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pH = 7; </a:t>
            </a:r>
            <a:r>
              <a:rPr lang="en-US" altLang="en-US" sz="2800" i="1" smtClean="0"/>
              <a:t>neutral</a:t>
            </a:r>
          </a:p>
          <a:p>
            <a:pPr marL="457200" indent="-457200" eaLnBrk="1" hangingPunct="1"/>
            <a:r>
              <a:rPr lang="en-US" altLang="en-US" sz="2800" smtClean="0"/>
              <a:t>pH &gt; 7; </a:t>
            </a:r>
            <a:r>
              <a:rPr lang="en-US" altLang="en-US" sz="2800" i="1" smtClean="0"/>
              <a:t>basic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Higher the pH, more basic.</a:t>
            </a:r>
          </a:p>
          <a:p>
            <a:pPr marL="457200" indent="-457200" eaLnBrk="1" hangingPunct="1"/>
            <a:r>
              <a:rPr lang="en-US" altLang="en-US" sz="2800" smtClean="0"/>
              <a:t>pH &lt; 7; </a:t>
            </a:r>
            <a:r>
              <a:rPr lang="en-US" altLang="en-US" sz="2800" i="1" smtClean="0"/>
              <a:t>acidic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Lower the pH, more acidic.</a:t>
            </a:r>
          </a:p>
        </p:txBody>
      </p:sp>
      <p:sp>
        <p:nvSpPr>
          <p:cNvPr id="17920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1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6EC5A7-1059-4372-BFEB-C42F5FD32F2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 smtClean="0"/>
          </a:p>
        </p:txBody>
      </p:sp>
      <p:sp>
        <p:nvSpPr>
          <p:cNvPr id="1812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200400" cy="22098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The pH Scale and pH Values of Some Common Substances</a:t>
            </a:r>
          </a:p>
        </p:txBody>
      </p:sp>
      <p:pic>
        <p:nvPicPr>
          <p:cNvPr id="181253" name="Picture 5" descr="figure_14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2138363" cy="5181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3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3FE806-23C3-4202-9DF9-51CD676EEE23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 smtClean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3435350"/>
          </a:xfrm>
        </p:spPr>
        <p:txBody>
          <a:bodyPr/>
          <a:lstStyle/>
          <a:p>
            <a:pPr marL="460375" indent="0" eaLnBrk="1" hangingPunct="1">
              <a:buFontTx/>
              <a:buNone/>
            </a:pPr>
            <a:r>
              <a:rPr lang="en-US" altLang="en-US" sz="2800" smtClean="0">
                <a:cs typeface="Times New Roman" panose="02020603050405020304" pitchFamily="18" charset="0"/>
              </a:rPr>
              <a:t>Calculate the pH for each of the following solutions.</a:t>
            </a:r>
            <a:endParaRPr lang="en-US" altLang="en-US" sz="2800" smtClean="0">
              <a:cs typeface="Arial" panose="020B0604020202020204" pitchFamily="34" charset="0"/>
            </a:endParaRPr>
          </a:p>
          <a:p>
            <a:pPr marL="460375" indent="0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460375" indent="0" eaLnBrk="1" hangingPunct="1">
              <a:buFontTx/>
              <a:buAutoNum type="alphaLcParenR"/>
            </a:pPr>
            <a:r>
              <a:rPr lang="en-US" altLang="en-US" sz="2800" smtClean="0">
                <a:cs typeface="Arial" panose="020B0604020202020204" pitchFamily="34" charset="0"/>
              </a:rPr>
              <a:t> 1.0 × 10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–4</a:t>
            </a:r>
            <a:r>
              <a:rPr lang="en-US" altLang="en-US" sz="2800" smtClean="0">
                <a:cs typeface="Arial" panose="020B0604020202020204" pitchFamily="34" charset="0"/>
              </a:rPr>
              <a:t> </a:t>
            </a:r>
            <a:r>
              <a:rPr lang="en-US" altLang="en-US" sz="2800" i="1" smtClean="0">
                <a:cs typeface="Arial" panose="020B0604020202020204" pitchFamily="34" charset="0"/>
              </a:rPr>
              <a:t>M</a:t>
            </a:r>
            <a:r>
              <a:rPr lang="en-US" altLang="en-US" sz="2800" smtClean="0">
                <a:cs typeface="Arial" panose="020B0604020202020204" pitchFamily="34" charset="0"/>
              </a:rPr>
              <a:t> H</a:t>
            </a:r>
            <a:r>
              <a:rPr lang="en-US" altLang="en-US" sz="2800" baseline="30000" smtClean="0">
                <a:cs typeface="Times New Roman" panose="02020603050405020304" pitchFamily="18" charset="0"/>
              </a:rPr>
              <a:t>+</a:t>
            </a:r>
          </a:p>
          <a:p>
            <a:pPr marL="460375" indent="0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      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pH = 4.00</a:t>
            </a:r>
          </a:p>
          <a:p>
            <a:pPr marL="460375" indent="0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b) 0.040 </a:t>
            </a:r>
            <a:r>
              <a:rPr lang="en-US" altLang="en-US" sz="2800" i="1" smtClean="0">
                <a:cs typeface="Arial" panose="020B0604020202020204" pitchFamily="34" charset="0"/>
              </a:rPr>
              <a:t>M</a:t>
            </a:r>
            <a:r>
              <a:rPr lang="en-US" altLang="en-US" sz="2800" smtClean="0">
                <a:cs typeface="Arial" panose="020B0604020202020204" pitchFamily="34" charset="0"/>
              </a:rPr>
              <a:t> OH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</a:t>
            </a:r>
          </a:p>
          <a:p>
            <a:pPr marL="460375" indent="0" eaLnBrk="1" hangingPunct="1">
              <a:buFontTx/>
              <a:buNone/>
            </a:pPr>
            <a:r>
              <a:rPr lang="en-US" altLang="en-US" sz="2800" baseline="30000" smtClean="0">
                <a:cs typeface="Arial" panose="020B0604020202020204" pitchFamily="34" charset="0"/>
              </a:rPr>
              <a:t>	          </a:t>
            </a:r>
            <a:r>
              <a:rPr lang="en-US" altLang="en-US" smtClean="0">
                <a:solidFill>
                  <a:srgbClr val="009900"/>
                </a:solidFill>
              </a:rPr>
              <a:t>pH = 12.60</a:t>
            </a:r>
            <a:endParaRPr lang="en-US" altLang="en-US" baseline="30000" smtClean="0">
              <a:solidFill>
                <a:srgbClr val="009900"/>
              </a:solidFill>
            </a:endParaRPr>
          </a:p>
        </p:txBody>
      </p:sp>
      <p:pic>
        <p:nvPicPr>
          <p:cNvPr id="183302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3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 autoUpdateAnimBg="0"/>
      <p:bldP spid="33997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5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2F9919-20B5-4D99-92D0-70CBE4A58799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 smtClean="0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1897063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2800" smtClean="0">
                <a:cs typeface="Times New Roman" panose="02020603050405020304" pitchFamily="18" charset="0"/>
              </a:rPr>
              <a:t>The pH of a solution is 5.85.  What is the [</a:t>
            </a:r>
            <a:r>
              <a:rPr lang="en-US" altLang="en-US" sz="2800" smtClean="0">
                <a:cs typeface="Arial" panose="020B0604020202020204" pitchFamily="34" charset="0"/>
              </a:rPr>
              <a:t>H</a:t>
            </a:r>
            <a:r>
              <a:rPr lang="en-US" altLang="en-US" sz="2800" baseline="30000" smtClean="0">
                <a:cs typeface="Times New Roman" panose="02020603050405020304" pitchFamily="18" charset="0"/>
              </a:rPr>
              <a:t>+</a:t>
            </a:r>
            <a:r>
              <a:rPr lang="en-US" altLang="en-US" sz="2800" smtClean="0">
                <a:cs typeface="Times New Roman" panose="02020603050405020304" pitchFamily="18" charset="0"/>
              </a:rPr>
              <a:t>] for this solution?</a:t>
            </a:r>
            <a:endParaRPr lang="en-US" altLang="en-US" sz="2800" smtClean="0">
              <a:cs typeface="Arial" panose="020B0604020202020204" pitchFamily="34" charset="0"/>
            </a:endParaRPr>
          </a:p>
          <a:p>
            <a:pPr marL="465138" indent="0" eaLnBrk="1" hangingPunct="1">
              <a:buFontTx/>
              <a:buNone/>
            </a:pPr>
            <a:endParaRPr lang="en-US" altLang="en-US" smtClean="0">
              <a:solidFill>
                <a:srgbClr val="009900"/>
              </a:solidFill>
            </a:endParaRPr>
          </a:p>
          <a:p>
            <a:pPr marL="465138" indent="0" eaLnBrk="1" hangingPunct="1">
              <a:buFontTx/>
              <a:buNone/>
            </a:pPr>
            <a:r>
              <a:rPr lang="en-US" altLang="en-US" sz="2800" smtClean="0">
                <a:cs typeface="Times New Roman" panose="02020603050405020304" pitchFamily="18" charset="0"/>
              </a:rPr>
              <a:t>		         </a:t>
            </a:r>
            <a:r>
              <a:rPr lang="en-US" altLang="en-US" smtClean="0">
                <a:solidFill>
                  <a:srgbClr val="0099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H</a:t>
            </a:r>
            <a:r>
              <a:rPr lang="en-US" altLang="en-US" baseline="30000" smtClean="0">
                <a:solidFill>
                  <a:srgbClr val="00990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mtClean="0">
                <a:solidFill>
                  <a:srgbClr val="009900"/>
                </a:solidFill>
                <a:cs typeface="Times New Roman" panose="02020603050405020304" pitchFamily="18" charset="0"/>
              </a:rPr>
              <a:t>] = 1.4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× 10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–6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M</a:t>
            </a:r>
          </a:p>
        </p:txBody>
      </p:sp>
      <p:pic>
        <p:nvPicPr>
          <p:cNvPr id="18535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2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2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42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18" grpId="0" autoUpdateAnimBg="0"/>
      <p:bldP spid="34201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7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FFE9DB-BB89-45CA-A767-2DF25CBE53A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 smtClean="0"/>
          </a:p>
        </p:txBody>
      </p:sp>
      <p:sp>
        <p:nvSpPr>
          <p:cNvPr id="187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pH and pOH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7696200" cy="410845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Recall: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		</a:t>
            </a:r>
            <a:r>
              <a:rPr lang="en-US" altLang="en-US" sz="2800" i="1" smtClean="0"/>
              <a:t>K</a:t>
            </a:r>
            <a:r>
              <a:rPr lang="en-US" altLang="en-US" sz="2800" baseline="-25000" smtClean="0"/>
              <a:t>w</a:t>
            </a:r>
            <a:r>
              <a:rPr lang="en-US" altLang="en-US" sz="2800" smtClean="0"/>
              <a:t> = [H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][OH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]</a:t>
            </a:r>
            <a:endParaRPr lang="en-US" altLang="en-US" sz="2800" baseline="30000" smtClean="0"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–log </a:t>
            </a:r>
            <a:r>
              <a:rPr lang="en-US" altLang="en-US" sz="2800" i="1" smtClean="0"/>
              <a:t>K</a:t>
            </a:r>
            <a:r>
              <a:rPr lang="en-US" altLang="en-US" sz="2800" baseline="-25000" smtClean="0"/>
              <a:t>w</a:t>
            </a:r>
            <a:r>
              <a:rPr lang="en-US" altLang="en-US" sz="2800" smtClean="0"/>
              <a:t> = </a:t>
            </a:r>
            <a:r>
              <a:rPr lang="en-US" altLang="en-US" sz="2800" smtClean="0">
                <a:cs typeface="Arial" panose="020B0604020202020204" pitchFamily="34" charset="0"/>
              </a:rPr>
              <a:t>–log</a:t>
            </a:r>
            <a:r>
              <a:rPr lang="en-US" altLang="en-US" sz="2800" smtClean="0"/>
              <a:t>[H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] </a:t>
            </a:r>
            <a:r>
              <a:rPr lang="en-US" altLang="en-US" sz="2800" smtClean="0">
                <a:cs typeface="Arial" panose="020B0604020202020204" pitchFamily="34" charset="0"/>
              </a:rPr>
              <a:t>– log</a:t>
            </a:r>
            <a:r>
              <a:rPr lang="en-US" altLang="en-US" sz="2800" smtClean="0"/>
              <a:t>[OH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]</a:t>
            </a:r>
          </a:p>
          <a:p>
            <a:pPr marL="457200" indent="-457200" eaLnBrk="1" hangingPunct="1">
              <a:buFontTx/>
              <a:buNone/>
            </a:pPr>
            <a:endParaRPr lang="en-US" altLang="en-US" sz="2800" smtClean="0"/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		p</a:t>
            </a:r>
            <a:r>
              <a:rPr lang="en-US" altLang="en-US" sz="2800" i="1" smtClean="0"/>
              <a:t>K</a:t>
            </a:r>
            <a:r>
              <a:rPr lang="en-US" altLang="en-US" sz="2800" baseline="-25000" smtClean="0"/>
              <a:t>w</a:t>
            </a:r>
            <a:r>
              <a:rPr lang="en-US" altLang="en-US" sz="2800" smtClean="0"/>
              <a:t> = pH + pOH</a:t>
            </a:r>
          </a:p>
          <a:p>
            <a:pPr marL="457200" indent="-457200" eaLnBrk="1" hangingPunct="1">
              <a:buFontTx/>
              <a:buNone/>
            </a:pPr>
            <a:endParaRPr lang="en-US" altLang="en-US" sz="2800" smtClean="0"/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		14.00 = pH + pOH</a:t>
            </a:r>
            <a:endParaRPr lang="en-US" altLang="en-US" sz="2800" smtClean="0">
              <a:cs typeface="Arial" panose="020B0604020202020204" pitchFamily="34" charset="0"/>
            </a:endParaRPr>
          </a:p>
        </p:txBody>
      </p:sp>
      <p:sp>
        <p:nvSpPr>
          <p:cNvPr id="18739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4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4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4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4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4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2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90564B-9BDE-43D6-8D78-28A2CF605A63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 smtClean="0"/>
          </a:p>
        </p:txBody>
      </p:sp>
      <p:sp>
        <p:nvSpPr>
          <p:cNvPr id="152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1413"/>
            <a:ext cx="8229600" cy="4094162"/>
          </a:xfrm>
          <a:noFill/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altLang="en-US" sz="2000" smtClean="0">
                <a:hlinkClick r:id="rId3" action="ppaction://hlinksldjump"/>
              </a:rPr>
              <a:t>14.1		The Nature of Acids and Bases</a:t>
            </a:r>
            <a:endParaRPr lang="en-US" altLang="en-US" sz="2000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000" smtClean="0">
                <a:hlinkClick r:id="rId5" action="ppaction://hlinksldjump"/>
              </a:rPr>
              <a:t>14.2		Acid Strength</a:t>
            </a:r>
            <a:endParaRPr lang="en-US" altLang="en-US" sz="2000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000" smtClean="0">
                <a:hlinkClick r:id="rId6" action="ppaction://hlinksldjump"/>
              </a:rPr>
              <a:t>14.3		The pH Scale</a:t>
            </a:r>
            <a:endParaRPr lang="en-US" altLang="en-US" sz="2000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000" smtClean="0">
                <a:hlinkClick r:id="rId7" action="ppaction://hlinksldjump"/>
              </a:rPr>
              <a:t>14.4		Calculating the pH of Strong Acid Solutions</a:t>
            </a:r>
            <a:endParaRPr lang="en-US" altLang="en-US" sz="2000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000" smtClean="0">
                <a:hlinkClick r:id="rId8" action="ppaction://hlinksldjump"/>
              </a:rPr>
              <a:t>14.5 		Calculating the pH of Weak Acid Solutions</a:t>
            </a:r>
            <a:endParaRPr lang="en-US" altLang="en-US" sz="2000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000" smtClean="0">
                <a:hlinkClick r:id="rId9" action="ppaction://hlinksldjump"/>
              </a:rPr>
              <a:t>14.6		Bases</a:t>
            </a:r>
            <a:endParaRPr lang="en-US" altLang="en-US" sz="2000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000" smtClean="0">
                <a:hlinkClick r:id="rId10" action="ppaction://hlinksldjump"/>
              </a:rPr>
              <a:t>14.7		Polyprotic Acids</a:t>
            </a:r>
            <a:endParaRPr lang="en-US" altLang="en-US" sz="2000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000" smtClean="0">
                <a:hlinkClick r:id="rId11" action="ppaction://hlinksldjump"/>
              </a:rPr>
              <a:t>14.8		Acid–Base Properties of Salts</a:t>
            </a:r>
            <a:endParaRPr lang="en-US" altLang="en-US" sz="2000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000" smtClean="0">
                <a:hlinkClick r:id="rId12" action="ppaction://hlinksldjump"/>
              </a:rPr>
              <a:t>14.9		The Effect of Structure on Acid–Base Properties</a:t>
            </a:r>
            <a:endParaRPr lang="en-US" altLang="en-US" sz="2000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000" smtClean="0">
                <a:hlinkClick r:id="rId13" action="ppaction://hlinksldjump"/>
              </a:rPr>
              <a:t>14.10		Acid–Base Properties of Oxides</a:t>
            </a:r>
            <a:endParaRPr lang="en-US" altLang="en-US" sz="2000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000" smtClean="0">
                <a:hlinkClick r:id="rId14" action="ppaction://hlinksldjump"/>
              </a:rPr>
              <a:t>14.12		Strategy for Solving Acid–Base Problems: A Summary</a:t>
            </a:r>
            <a:endParaRPr lang="en-US" altLang="en-US" sz="2000" smtClean="0">
              <a:hlinkClick r:id="rId4" action="ppaction://hlinkpres?slideindex=2&amp;slidetitle=Slide 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894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1ECD1D-4123-4EFB-A5B7-69D0759924A8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 smtClean="0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3435350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2800" smtClean="0">
                <a:cs typeface="Times New Roman" panose="02020603050405020304" pitchFamily="18" charset="0"/>
              </a:rPr>
              <a:t>Calculate the pOH for each of the following solutions.</a:t>
            </a:r>
            <a:endParaRPr lang="en-US" altLang="en-US" sz="2800" smtClean="0">
              <a:cs typeface="Arial" panose="020B0604020202020204" pitchFamily="34" charset="0"/>
            </a:endParaRPr>
          </a:p>
          <a:p>
            <a:pPr marL="465138" indent="0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465138" indent="0" eaLnBrk="1" hangingPunct="1">
              <a:buFontTx/>
              <a:buAutoNum type="alphaLcParenR"/>
            </a:pPr>
            <a:r>
              <a:rPr lang="en-US" altLang="en-US" sz="2800" smtClean="0">
                <a:cs typeface="Arial" panose="020B0604020202020204" pitchFamily="34" charset="0"/>
              </a:rPr>
              <a:t> 1.0 × 10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–4</a:t>
            </a:r>
            <a:r>
              <a:rPr lang="en-US" altLang="en-US" sz="2800" smtClean="0">
                <a:cs typeface="Arial" panose="020B0604020202020204" pitchFamily="34" charset="0"/>
              </a:rPr>
              <a:t> </a:t>
            </a:r>
            <a:r>
              <a:rPr lang="en-US" altLang="en-US" sz="2800" i="1" smtClean="0">
                <a:cs typeface="Arial" panose="020B0604020202020204" pitchFamily="34" charset="0"/>
              </a:rPr>
              <a:t>M</a:t>
            </a:r>
            <a:r>
              <a:rPr lang="en-US" altLang="en-US" sz="2800" smtClean="0">
                <a:cs typeface="Arial" panose="020B0604020202020204" pitchFamily="34" charset="0"/>
              </a:rPr>
              <a:t> H</a:t>
            </a:r>
            <a:r>
              <a:rPr lang="en-US" altLang="en-US" sz="2800" baseline="30000" smtClean="0">
                <a:cs typeface="Times New Roman" panose="02020603050405020304" pitchFamily="18" charset="0"/>
              </a:rPr>
              <a:t>+</a:t>
            </a:r>
          </a:p>
          <a:p>
            <a:pPr marL="465138" indent="0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		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pOH = 10.00</a:t>
            </a:r>
          </a:p>
          <a:p>
            <a:pPr marL="465138" indent="0" eaLnBrk="1" hangingPunct="1">
              <a:buFontTx/>
              <a:buNone/>
            </a:pPr>
            <a:r>
              <a:rPr lang="en-US" altLang="en-US" sz="2800" smtClean="0">
                <a:cs typeface="Arial" panose="020B0604020202020204" pitchFamily="34" charset="0"/>
              </a:rPr>
              <a:t>b) 0.040 </a:t>
            </a:r>
            <a:r>
              <a:rPr lang="en-US" altLang="en-US" sz="2800" i="1" smtClean="0">
                <a:cs typeface="Arial" panose="020B0604020202020204" pitchFamily="34" charset="0"/>
              </a:rPr>
              <a:t>M</a:t>
            </a:r>
            <a:r>
              <a:rPr lang="en-US" altLang="en-US" sz="2800" smtClean="0">
                <a:cs typeface="Arial" panose="020B0604020202020204" pitchFamily="34" charset="0"/>
              </a:rPr>
              <a:t> OH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</a:t>
            </a:r>
          </a:p>
          <a:p>
            <a:pPr marL="465138" indent="0" eaLnBrk="1" hangingPunct="1">
              <a:buFontTx/>
              <a:buNone/>
            </a:pPr>
            <a:r>
              <a:rPr lang="en-US" altLang="en-US" sz="2800" baseline="30000" smtClean="0">
                <a:cs typeface="Arial" panose="020B0604020202020204" pitchFamily="34" charset="0"/>
              </a:rPr>
              <a:t>		 </a:t>
            </a:r>
            <a:r>
              <a:rPr lang="en-US" altLang="en-US" smtClean="0">
                <a:solidFill>
                  <a:srgbClr val="009900"/>
                </a:solidFill>
              </a:rPr>
              <a:t>pOH = 1.40</a:t>
            </a:r>
            <a:endParaRPr lang="en-US" altLang="en-US" baseline="30000" smtClean="0">
              <a:solidFill>
                <a:srgbClr val="009900"/>
              </a:solidFill>
            </a:endParaRPr>
          </a:p>
        </p:txBody>
      </p:sp>
      <p:pic>
        <p:nvPicPr>
          <p:cNvPr id="189446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4" grpId="0" autoUpdateAnimBg="0"/>
      <p:bldP spid="3461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91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A91076-E7A5-4583-834A-5382093CCFC4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 smtClean="0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001000" cy="1897063"/>
          </a:xfrm>
        </p:spPr>
        <p:txBody>
          <a:bodyPr/>
          <a:lstStyle/>
          <a:p>
            <a:pPr marL="793750" indent="0" eaLnBrk="1" hangingPunct="1">
              <a:buFontTx/>
              <a:buNone/>
            </a:pPr>
            <a:r>
              <a:rPr lang="en-US" altLang="en-US" sz="2800" smtClean="0">
                <a:cs typeface="Times New Roman" panose="02020603050405020304" pitchFamily="18" charset="0"/>
              </a:rPr>
              <a:t>The pH of a solution is 5.85.  What is the [</a:t>
            </a:r>
            <a:r>
              <a:rPr lang="en-US" altLang="en-US" sz="2800" smtClean="0">
                <a:cs typeface="Arial" panose="020B0604020202020204" pitchFamily="34" charset="0"/>
              </a:rPr>
              <a:t>OH</a:t>
            </a:r>
            <a:r>
              <a:rPr lang="en-US" altLang="en-US" sz="2800" baseline="30000" smtClean="0">
                <a:cs typeface="Arial" panose="020B0604020202020204" pitchFamily="34" charset="0"/>
              </a:rPr>
              <a:t>–</a:t>
            </a:r>
            <a:r>
              <a:rPr lang="en-US" altLang="en-US" sz="2800" smtClean="0">
                <a:cs typeface="Times New Roman" panose="02020603050405020304" pitchFamily="18" charset="0"/>
              </a:rPr>
              <a:t>] for this solution?</a:t>
            </a:r>
            <a:endParaRPr lang="en-US" altLang="en-US" sz="2800" smtClean="0">
              <a:cs typeface="Arial" panose="020B0604020202020204" pitchFamily="34" charset="0"/>
            </a:endParaRPr>
          </a:p>
          <a:p>
            <a:pPr marL="793750" indent="0" eaLnBrk="1" hangingPunct="1">
              <a:buFontTx/>
              <a:buNone/>
            </a:pPr>
            <a:endParaRPr lang="en-US" altLang="en-US" smtClean="0">
              <a:solidFill>
                <a:srgbClr val="009900"/>
              </a:solidFill>
            </a:endParaRPr>
          </a:p>
          <a:p>
            <a:pPr marL="793750" indent="0" eaLnBrk="1" hangingPunct="1">
              <a:buFontTx/>
              <a:buNone/>
            </a:pPr>
            <a:r>
              <a:rPr lang="en-US" altLang="en-US" sz="2800" smtClean="0">
                <a:cs typeface="Times New Roman" panose="02020603050405020304" pitchFamily="18" charset="0"/>
              </a:rPr>
              <a:t>		         </a:t>
            </a:r>
            <a:r>
              <a:rPr lang="en-US" altLang="en-US" smtClean="0">
                <a:solidFill>
                  <a:srgbClr val="00990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OH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–</a:t>
            </a:r>
            <a:r>
              <a:rPr lang="en-US" altLang="en-US" smtClean="0">
                <a:solidFill>
                  <a:srgbClr val="009900"/>
                </a:solidFill>
                <a:cs typeface="Times New Roman" panose="02020603050405020304" pitchFamily="18" charset="0"/>
              </a:rPr>
              <a:t>] = 7.1 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× 10</a:t>
            </a:r>
            <a:r>
              <a:rPr lang="en-US" altLang="en-US" baseline="30000" smtClean="0">
                <a:solidFill>
                  <a:srgbClr val="009900"/>
                </a:solidFill>
                <a:cs typeface="Arial" panose="020B0604020202020204" pitchFamily="34" charset="0"/>
              </a:rPr>
              <a:t>–9</a:t>
            </a:r>
            <a:r>
              <a:rPr lang="en-US" altLang="en-US" smtClean="0">
                <a:solidFill>
                  <a:srgbClr val="009900"/>
                </a:solidFill>
                <a:cs typeface="Arial" panose="020B0604020202020204" pitchFamily="34" charset="0"/>
              </a:rPr>
              <a:t> </a:t>
            </a:r>
            <a:r>
              <a:rPr lang="en-US" altLang="en-US" i="1" smtClean="0">
                <a:solidFill>
                  <a:srgbClr val="009900"/>
                </a:solidFill>
                <a:cs typeface="Arial" panose="020B0604020202020204" pitchFamily="34" charset="0"/>
              </a:rPr>
              <a:t>M</a:t>
            </a:r>
          </a:p>
        </p:txBody>
      </p:sp>
      <p:pic>
        <p:nvPicPr>
          <p:cNvPr id="191494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8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2" grpId="0" autoUpdateAnimBg="0"/>
      <p:bldP spid="34816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935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2574BA-45B3-4966-B0D8-776F48D7901B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 smtClean="0"/>
          </a:p>
        </p:txBody>
      </p:sp>
      <p:sp>
        <p:nvSpPr>
          <p:cNvPr id="19354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Concept Check</a:t>
            </a: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1971675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Calculate the </a:t>
            </a:r>
            <a:r>
              <a:rPr lang="en-US" altLang="en-US" sz="2800" smtClean="0">
                <a:solidFill>
                  <a:srgbClr val="0000FF"/>
                </a:solidFill>
              </a:rPr>
              <a:t>pH</a:t>
            </a:r>
            <a:r>
              <a:rPr lang="en-US" altLang="en-US" sz="2800" smtClean="0"/>
              <a:t> of a 1.5 x 10</a:t>
            </a:r>
            <a:r>
              <a:rPr lang="en-US" altLang="en-US" sz="2800" baseline="30000" smtClean="0"/>
              <a:t>–11</a:t>
            </a:r>
            <a:r>
              <a:rPr lang="en-US" altLang="en-US" sz="2800" smtClean="0"/>
              <a:t>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solution of HCl.</a:t>
            </a:r>
          </a:p>
          <a:p>
            <a:pPr marL="744538" indent="1588" eaLnBrk="1" hangingPunct="1">
              <a:buFontTx/>
              <a:buNone/>
            </a:pPr>
            <a:endParaRPr lang="en-US" altLang="en-US" sz="2800" smtClean="0"/>
          </a:p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			     </a:t>
            </a:r>
            <a:r>
              <a:rPr lang="en-US" altLang="en-US" sz="2800" smtClean="0">
                <a:solidFill>
                  <a:srgbClr val="009900"/>
                </a:solidFill>
              </a:rPr>
              <a:t>pH = 7.00</a:t>
            </a:r>
          </a:p>
        </p:txBody>
      </p:sp>
      <p:pic>
        <p:nvPicPr>
          <p:cNvPr id="193542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5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Equilibrium Constants  </a:t>
            </a:r>
            <a:b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Weak Acids</a:t>
            </a:r>
            <a:endParaRPr lang="en-US" altLang="en-US" sz="4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5587" name="Line 3"/>
          <p:cNvSpPr>
            <a:spLocks noChangeShapeType="1"/>
          </p:cNvSpPr>
          <p:nvPr/>
        </p:nvSpPr>
        <p:spPr bwMode="auto">
          <a:xfrm>
            <a:off x="622300" y="1752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981200"/>
            <a:ext cx="7188200" cy="2476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1174750" y="4730750"/>
            <a:ext cx="675005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Weak acid has K</a:t>
            </a:r>
            <a:r>
              <a:rPr lang="en-US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1 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Leads to small [H</a:t>
            </a:r>
            <a:r>
              <a:rPr lang="en-US" sz="28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and a pH of 2 - 7</a:t>
            </a:r>
            <a:r>
              <a:rPr lang="en-US" sz="2800" b="1" baseline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C:\temp\AP Zumdahl resources\JPEG_Image_Library\chapter14\table_14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25913"/>
            <a:ext cx="7772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1" name="Picture 3" descr="C:\temp\AP Zumdahl resources\JPEG_Image_Library\chapter14\table_14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01000" cy="762000"/>
          </a:xfrm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Equilibria Involving A Weak Acid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5334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buFontTx/>
              <a:buNone/>
              <a:defRPr/>
            </a:pPr>
            <a:r>
              <a:rPr lang="en-US" altLang="en-US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have 1.00 M HOAc. Calc. the equilibrium concs. of HOAc, H</a:t>
            </a:r>
            <a:r>
              <a:rPr lang="en-US" altLang="en-US" sz="30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altLang="en-US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altLang="en-US" sz="30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altLang="en-US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OAc</a:t>
            </a:r>
            <a:r>
              <a:rPr lang="en-US" altLang="en-US" sz="30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altLang="en-US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and the pH.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30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Step 1.</a:t>
            </a:r>
            <a:r>
              <a:rPr lang="en-US" altLang="en-US" sz="30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altLang="en-US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Define equilibrium concs. in ICE table.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30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			</a:t>
            </a:r>
            <a:r>
              <a:rPr lang="en-US" altLang="en-US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[HOAc]	[H</a:t>
            </a:r>
            <a:r>
              <a:rPr lang="en-US" altLang="en-US" sz="30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altLang="en-US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altLang="en-US" sz="30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altLang="en-US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	[OAc</a:t>
            </a:r>
            <a:r>
              <a:rPr lang="en-US" altLang="en-US" sz="30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altLang="en-US"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30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initial	</a:t>
            </a:r>
            <a:endParaRPr lang="en-US" altLang="en-US" sz="300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300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change	</a:t>
            </a:r>
            <a:endParaRPr lang="en-US" altLang="en-US" sz="3000" smtClean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30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equilib	</a:t>
            </a:r>
          </a:p>
        </p:txBody>
      </p:sp>
      <p:sp>
        <p:nvSpPr>
          <p:cNvPr id="196612" name="Line 4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590800" y="4371975"/>
            <a:ext cx="4040188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SzPct val="100000"/>
              <a:defRPr/>
            </a:pPr>
            <a:r>
              <a:rPr lang="en-US" altLang="en-US" sz="2800" b="1" baseline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1.00		0		0</a:t>
            </a: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2514600" y="5029200"/>
            <a:ext cx="4248150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SzPct val="100000"/>
              <a:defRPr/>
            </a:pPr>
            <a:r>
              <a:rPr lang="en-US" altLang="en-US" sz="2800" b="1" baseline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-x		+x		+x</a:t>
            </a: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2590800" y="5562600"/>
            <a:ext cx="4040188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  <a:buSzPct val="100000"/>
              <a:defRPr/>
            </a:pPr>
            <a:r>
              <a:rPr lang="en-US" altLang="en-US" sz="2800" b="1" baseline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1.00-x</a:t>
            </a:r>
            <a:r>
              <a:rPr lang="en-US" altLang="en-US" sz="1800" b="1" baseline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	</a:t>
            </a:r>
            <a:r>
              <a:rPr lang="en-US" altLang="en-US" sz="2800" b="1" baseline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		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  <p:bldP spid="83974" grpId="0"/>
      <p:bldP spid="8397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828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buFontTx/>
              <a:buNone/>
              <a:defRPr/>
            </a:pPr>
            <a:r>
              <a:rPr lang="en-US" altLang="en-US" sz="36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2.</a:t>
            </a: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Write K</a:t>
            </a:r>
            <a:r>
              <a:rPr lang="en-US" altLang="en-US" sz="36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expression</a:t>
            </a: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en-US" sz="3600" smtClean="0">
              <a:solidFill>
                <a:srgbClr val="6E004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endParaRPr lang="en-US" altLang="en-US" sz="3600" smtClean="0">
              <a:solidFill>
                <a:srgbClr val="6E004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595313" y="1031875"/>
            <a:ext cx="7785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have 1.00 M HOAc. Calc. the equilibrium concs. of HOAc, H</a:t>
            </a:r>
            <a:r>
              <a:rPr lang="en-US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OAc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and the pH.</a:t>
            </a:r>
          </a:p>
        </p:txBody>
      </p:sp>
      <p:graphicFrame>
        <p:nvGraphicFramePr>
          <p:cNvPr id="84997" name="Object 5"/>
          <p:cNvGraphicFramePr>
            <a:graphicFrameLocks/>
          </p:cNvGraphicFramePr>
          <p:nvPr/>
        </p:nvGraphicFramePr>
        <p:xfrm>
          <a:off x="1460500" y="2705100"/>
          <a:ext cx="631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1" name="Microsoft Equation 2.0" r:id="rId3" imgW="6324600" imgH="850900" progId="Equation.2">
                  <p:embed/>
                </p:oleObj>
              </mc:Choice>
              <mc:Fallback>
                <p:oleObj name="Microsoft Equation 2.0" r:id="rId3" imgW="6324600" imgH="85090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0" y="2705100"/>
                        <a:ext cx="6311900" cy="838200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7" name="Line 6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050925" y="4038600"/>
            <a:ext cx="70262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This is a quadratic. Solve using quadratic formula.</a:t>
            </a:r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381000" y="5334000"/>
            <a:ext cx="8458200" cy="9461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 you can make an approximation if x is very small! (Rule of thumb: 10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-5</a:t>
            </a: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or smaller is ok)</a:t>
            </a:r>
          </a:p>
        </p:txBody>
      </p:sp>
      <p:sp>
        <p:nvSpPr>
          <p:cNvPr id="85003" name="Rectangle 11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001000" cy="762000"/>
          </a:xfrm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altLang="en-US" sz="4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Equilibria Involving A Weak Acid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  <p:bldP spid="84996" grpId="0" autoUpdateAnimBg="0"/>
      <p:bldP spid="84999" grpId="0" autoUpdateAnimBg="0"/>
      <p:bldP spid="850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153400" cy="762000"/>
          </a:xfrm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Equilibria Involving A Weak Acid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828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buFontTx/>
              <a:buNone/>
              <a:defRPr/>
            </a:pPr>
            <a:r>
              <a:rPr lang="en-US" altLang="en-US" sz="36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3.</a:t>
            </a: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 K</a:t>
            </a:r>
            <a:r>
              <a:rPr lang="en-US" altLang="en-US" sz="36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expression</a:t>
            </a: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endParaRPr lang="en-US" altLang="en-US" sz="36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95313" y="1031875"/>
            <a:ext cx="7785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have 1.00 M HOAc. Calc. the equilibrium concs. of HOAc, H</a:t>
            </a:r>
            <a:r>
              <a:rPr lang="en-US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OAc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and the pH.</a:t>
            </a:r>
          </a:p>
        </p:txBody>
      </p:sp>
      <p:graphicFrame>
        <p:nvGraphicFramePr>
          <p:cNvPr id="198661" name="Object 5"/>
          <p:cNvGraphicFramePr>
            <a:graphicFrameLocks/>
          </p:cNvGraphicFramePr>
          <p:nvPr/>
        </p:nvGraphicFramePr>
        <p:xfrm>
          <a:off x="1104900" y="2628900"/>
          <a:ext cx="6311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6" name="Equation" r:id="rId3" imgW="6324600" imgH="850900" progId="Equation.2">
                  <p:embed/>
                </p:oleObj>
              </mc:Choice>
              <mc:Fallback>
                <p:oleObj name="Equation" r:id="rId3" imgW="6324600" imgH="85090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2628900"/>
                        <a:ext cx="6311900" cy="838200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2" name="Line 6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914400" y="3657600"/>
            <a:ext cx="6491288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First assume x is very small because K</a:t>
            </a:r>
            <a:r>
              <a:rPr lang="en-US" sz="28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sz="28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is so small.</a:t>
            </a:r>
            <a:endParaRPr lang="en-US" sz="2800" b="1" baseline="0">
              <a:solidFill>
                <a:srgbClr val="FFFFFF"/>
              </a:solidFill>
              <a:latin typeface="Arial" charset="0"/>
            </a:endParaRPr>
          </a:p>
          <a:p>
            <a:pPr>
              <a:defRPr/>
            </a:pPr>
            <a:endParaRPr lang="en-US" sz="1800" b="1" baseline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86024" name="Object 8"/>
          <p:cNvGraphicFramePr>
            <a:graphicFrameLocks/>
          </p:cNvGraphicFramePr>
          <p:nvPr/>
        </p:nvGraphicFramePr>
        <p:xfrm>
          <a:off x="3136900" y="4622800"/>
          <a:ext cx="3289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87" name="Equation" r:id="rId5" imgW="3302000" imgH="800100" progId="Equation.2">
                  <p:embed/>
                </p:oleObj>
              </mc:Choice>
              <mc:Fallback>
                <p:oleObj name="Equation" r:id="rId5" imgW="3302000" imgH="800100" progId="Equation.2">
                  <p:embed/>
                  <p:pic>
                    <p:nvPicPr>
                      <p:cNvPr id="0" name="Object 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6900" y="4622800"/>
                        <a:ext cx="3289300" cy="787400"/>
                      </a:xfrm>
                      <a:prstGeom prst="rect">
                        <a:avLst/>
                      </a:prstGeom>
                      <a:solidFill>
                        <a:srgbClr val="C1CEFF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1143000" y="5562600"/>
            <a:ext cx="6934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Now we can more easily solve this approximate expression.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autoUpdateAnimBg="0"/>
      <p:bldP spid="86025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696200" cy="1828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buFontTx/>
              <a:buNone/>
              <a:defRPr/>
            </a:pPr>
            <a:r>
              <a:rPr lang="en-US" altLang="en-US" sz="36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3.</a:t>
            </a: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Solve K</a:t>
            </a:r>
            <a:r>
              <a:rPr lang="en-US" altLang="en-US" sz="36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approximate</a:t>
            </a: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 sz="3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expression</a:t>
            </a: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altLang="en-US" sz="3600" smtClean="0">
              <a:solidFill>
                <a:srgbClr val="6E004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595313" y="1031875"/>
            <a:ext cx="77851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have 1.00 M HOAc. Calc. the equilibrium concs. of HOAc, H</a:t>
            </a:r>
            <a:r>
              <a:rPr lang="en-US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OAc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, and the pH.</a:t>
            </a:r>
          </a:p>
        </p:txBody>
      </p:sp>
      <p:graphicFrame>
        <p:nvGraphicFramePr>
          <p:cNvPr id="199684" name="Object 5"/>
          <p:cNvGraphicFramePr>
            <a:graphicFrameLocks/>
          </p:cNvGraphicFramePr>
          <p:nvPr/>
        </p:nvGraphicFramePr>
        <p:xfrm>
          <a:off x="2927350" y="2641600"/>
          <a:ext cx="32893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98" name="Equation" r:id="rId3" imgW="3302000" imgH="800100" progId="Equation.2">
                  <p:embed/>
                </p:oleObj>
              </mc:Choice>
              <mc:Fallback>
                <p:oleObj name="Equation" r:id="rId3" imgW="3302000" imgH="800100" progId="Equation.2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641600"/>
                        <a:ext cx="3289300" cy="787400"/>
                      </a:xfrm>
                      <a:prstGeom prst="rect">
                        <a:avLst/>
                      </a:prstGeom>
                      <a:solidFill>
                        <a:srgbClr val="C1CEFF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685" name="Line 6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957263" y="3657600"/>
            <a:ext cx="7229475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8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x  =</a:t>
            </a:r>
            <a:r>
              <a:rPr lang="en-US" sz="2800" b="1" baseline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en-US" sz="2800" b="1" baseline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[</a:t>
            </a:r>
            <a:r>
              <a:rPr lang="en-US" b="1" baseline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b="1" baseline="-2500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b="1" baseline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 baseline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 [</a:t>
            </a:r>
            <a:r>
              <a:rPr lang="en-US" b="1" baseline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OAc</a:t>
            </a:r>
            <a:r>
              <a:rPr lang="en-US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800" b="1" baseline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4.2 x 10</a:t>
            </a:r>
            <a:r>
              <a:rPr lang="en-US" sz="2800" b="1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-3</a:t>
            </a:r>
            <a:r>
              <a:rPr lang="en-US" sz="2800" b="1" baseline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</a:t>
            </a:r>
            <a:endParaRPr lang="en-US" sz="2800" b="1" baseline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- log [</a:t>
            </a:r>
            <a:r>
              <a:rPr lang="en-US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</a:t>
            </a:r>
            <a:r>
              <a:rPr lang="en-US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 =  -log (4.2 x 10</a:t>
            </a: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-3</a:t>
            </a:r>
            <a:r>
              <a:rPr lang="en-US" sz="28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)  =</a:t>
            </a:r>
            <a:r>
              <a:rPr lang="en-US" sz="2800" b="1" baseline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 </a:t>
            </a:r>
            <a:r>
              <a:rPr lang="en-US" sz="2800" b="1" baseline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2.37</a:t>
            </a:r>
          </a:p>
          <a:p>
            <a:pPr>
              <a:lnSpc>
                <a:spcPct val="150000"/>
              </a:lnSpc>
              <a:defRPr/>
            </a:pPr>
            <a:endParaRPr lang="en-US" sz="1800" b="1" baseline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  <p:sp>
        <p:nvSpPr>
          <p:cNvPr id="87050" name="Rectangle 10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153400" cy="762000"/>
          </a:xfrm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altLang="en-US" sz="35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Equilibria Involving A Weak Acid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70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7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001000" cy="762000"/>
          </a:xfrm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Equilibria Involving A Weak Acid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7620000" cy="5334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buFontTx/>
              <a:buNone/>
              <a:defRPr/>
            </a:pP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Calculate the pH of a 0.0010 M solution of formic acid, HCO</a:t>
            </a:r>
            <a:r>
              <a:rPr lang="en-US" altLang="en-US" sz="26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HCO</a:t>
            </a:r>
            <a:r>
              <a:rPr lang="en-US" altLang="en-US" sz="26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   +   H</a:t>
            </a:r>
            <a:r>
              <a:rPr lang="en-US" altLang="en-US" sz="26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 </a:t>
            </a:r>
            <a:r>
              <a:rPr lang="en-US" alt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↔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HCO</a:t>
            </a:r>
            <a:r>
              <a:rPr lang="en-US" altLang="en-US" sz="26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altLang="en-US" sz="26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+   H</a:t>
            </a:r>
            <a:r>
              <a:rPr lang="en-US" altLang="en-US" sz="26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altLang="en-US" sz="26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endParaRPr lang="en-US" altLang="en-US" sz="260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n-US" altLang="en-US" sz="26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= 1.8 x 10</a:t>
            </a:r>
            <a:r>
              <a:rPr lang="en-US" altLang="en-US" sz="26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-4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6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Approximate solution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6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altLang="en-US" sz="26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[H</a:t>
            </a:r>
            <a:r>
              <a:rPr lang="en-US" altLang="en-US" sz="26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altLang="en-US" sz="26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4.2 x 10</a:t>
            </a:r>
            <a:r>
              <a:rPr lang="en-US" altLang="en-US" sz="26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-4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M,</a:t>
            </a:r>
            <a:r>
              <a:rPr lang="en-US" altLang="en-US" sz="26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altLang="en-US" sz="26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3.37</a:t>
            </a:r>
            <a:endParaRPr lang="en-US" altLang="en-US" sz="260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Exact Solution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	[H</a:t>
            </a:r>
            <a:r>
              <a:rPr lang="en-US" altLang="en-US" sz="26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</a:t>
            </a:r>
            <a:r>
              <a:rPr lang="en-US" altLang="en-US" sz="26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[HCO</a:t>
            </a:r>
            <a:r>
              <a:rPr lang="en-US" altLang="en-US" sz="26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altLang="en-US" sz="26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 =  3.4 x 10</a:t>
            </a:r>
            <a:r>
              <a:rPr lang="en-US" altLang="en-US" sz="26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-4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	[HCO</a:t>
            </a:r>
            <a:r>
              <a:rPr lang="en-US" altLang="en-US" sz="26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H]  =  0.0010 - 3.4 x 10</a:t>
            </a:r>
            <a:r>
              <a:rPr lang="en-US" altLang="en-US" sz="26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-4</a:t>
            </a:r>
            <a:r>
              <a:rPr lang="en-US" altLang="en-US" sz="26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= 0.0007 M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60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	</a:t>
            </a:r>
            <a:r>
              <a:rPr lang="en-US" altLang="en-US" sz="26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3.47 </a:t>
            </a:r>
          </a:p>
        </p:txBody>
      </p:sp>
      <p:sp>
        <p:nvSpPr>
          <p:cNvPr id="200708" name="Line 4"/>
          <p:cNvSpPr>
            <a:spLocks noChangeShapeType="1"/>
          </p:cNvSpPr>
          <p:nvPr/>
        </p:nvSpPr>
        <p:spPr bwMode="auto">
          <a:xfrm>
            <a:off x="698500" y="8382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8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4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F98BF0-3D00-49B2-9922-E7C227EBF645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 smtClean="0"/>
          </a:p>
        </p:txBody>
      </p:sp>
      <p:sp>
        <p:nvSpPr>
          <p:cNvPr id="154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Models of Acids and Bases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911475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Arrhenius: Acids produce 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 ions in solution, bases produce OH</a:t>
            </a:r>
            <a:r>
              <a:rPr lang="en-US" altLang="en-US" sz="2800" baseline="30000" smtClean="0"/>
              <a:t>-</a:t>
            </a:r>
            <a:r>
              <a:rPr lang="en-US" altLang="en-US" sz="2800" smtClean="0"/>
              <a:t> ions.</a:t>
            </a:r>
          </a:p>
          <a:p>
            <a:pPr marL="457200" indent="-457200" eaLnBrk="1" hangingPunct="1"/>
            <a:r>
              <a:rPr lang="en-US" altLang="en-US" sz="2800" smtClean="0"/>
              <a:t>Brønsted</a:t>
            </a:r>
            <a:r>
              <a:rPr lang="en-US" altLang="en-US" smtClean="0"/>
              <a:t>–</a:t>
            </a:r>
            <a:r>
              <a:rPr lang="en-US" altLang="en-US" sz="2800" smtClean="0"/>
              <a:t>Lowry: Acids are proton (H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) donors, bases are proton acceptors.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en-US" sz="2800" smtClean="0">
                <a:solidFill>
                  <a:srgbClr val="FF0066"/>
                </a:solidFill>
              </a:rPr>
              <a:t>HCl</a:t>
            </a:r>
            <a:r>
              <a:rPr lang="en-US" altLang="en-US" sz="2800" smtClean="0">
                <a:solidFill>
                  <a:srgbClr val="A50021"/>
                </a:solidFill>
              </a:rPr>
              <a:t> </a:t>
            </a:r>
            <a:r>
              <a:rPr lang="en-US" altLang="en-US" sz="2800" smtClean="0"/>
              <a:t>+ </a:t>
            </a:r>
            <a:r>
              <a:rPr lang="en-US" altLang="en-US" sz="2800" smtClean="0">
                <a:solidFill>
                  <a:srgbClr val="0000FF"/>
                </a:solidFill>
              </a:rPr>
              <a:t>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</a:t>
            </a:r>
            <a:r>
              <a:rPr lang="en-US" altLang="en-US" sz="2800" smtClean="0"/>
              <a:t>  </a:t>
            </a:r>
            <a:r>
              <a:rPr lang="en-US" altLang="en-US" sz="2800" smtClean="0">
                <a:sym typeface="Wingdings" panose="05000000000000000000" pitchFamily="2" charset="2"/>
              </a:rPr>
              <a:t></a:t>
            </a:r>
            <a:r>
              <a:rPr lang="en-US" altLang="en-US" sz="2800" smtClean="0"/>
              <a:t>  Cl</a:t>
            </a:r>
            <a:r>
              <a:rPr lang="en-US" altLang="en-US" sz="2800" baseline="30000" smtClean="0"/>
              <a:t>-</a:t>
            </a:r>
            <a:r>
              <a:rPr lang="en-US" altLang="en-US" sz="2800" smtClean="0"/>
              <a:t> + 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</a:t>
            </a:r>
            <a:r>
              <a:rPr lang="en-US" altLang="en-US" sz="2800" baseline="30000" smtClean="0"/>
              <a:t>+</a:t>
            </a:r>
            <a:endParaRPr lang="en-US" altLang="en-US" sz="2800" smtClean="0"/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	        	 </a:t>
            </a:r>
            <a:r>
              <a:rPr lang="en-US" altLang="en-US" sz="2800" smtClean="0">
                <a:solidFill>
                  <a:srgbClr val="FF0066"/>
                </a:solidFill>
              </a:rPr>
              <a:t>acid</a:t>
            </a:r>
            <a:r>
              <a:rPr lang="en-US" altLang="en-US" sz="2800" smtClean="0"/>
              <a:t>    </a:t>
            </a:r>
            <a:r>
              <a:rPr lang="en-US" altLang="en-US" sz="2800" smtClean="0">
                <a:solidFill>
                  <a:srgbClr val="0000FF"/>
                </a:solidFill>
              </a:rPr>
              <a:t>base</a:t>
            </a:r>
          </a:p>
        </p:txBody>
      </p:sp>
      <p:sp>
        <p:nvSpPr>
          <p:cNvPr id="15463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5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 autoUpdateAnimBg="0"/>
      <p:bldP spid="275459" grpI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C:\temp\AP Zumdahl resources\JPEG_Image_Library\chapter14\table_14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25913"/>
            <a:ext cx="7772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1" name="Picture 3" descr="C:\temp\AP Zumdahl resources\JPEG_Image_Library\chapter14\table_14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85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5702300" cy="62230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6248400" y="1981200"/>
            <a:ext cx="2438400" cy="28956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Relation of K</a:t>
            </a:r>
            <a:r>
              <a:rPr lang="en-US" altLang="en-US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K</a:t>
            </a:r>
            <a:r>
              <a:rPr lang="en-US" altLang="en-US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[H</a:t>
            </a:r>
            <a:r>
              <a:rPr lang="en-US" altLang="en-US" baseline="-25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3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</a:t>
            </a:r>
            <a:r>
              <a:rPr lang="en-US" altLang="en-US" baseline="30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+</a:t>
            </a: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] and pH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027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E82A96-3BF3-4D3F-BB8B-6C1D71E6F1B2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 smtClean="0"/>
          </a:p>
        </p:txBody>
      </p:sp>
      <p:sp>
        <p:nvSpPr>
          <p:cNvPr id="2027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Percent Dissociation (Ionization)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495800"/>
            <a:ext cx="8229600" cy="94615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For a given weak acid, the percent dissociation increases as the acid becomes more dilute.</a:t>
            </a:r>
            <a:endParaRPr lang="en-US" altLang="en-US" sz="2800" smtClean="0">
              <a:solidFill>
                <a:srgbClr val="0000FF"/>
              </a:solidFill>
            </a:endParaRPr>
          </a:p>
        </p:txBody>
      </p:sp>
      <p:sp>
        <p:nvSpPr>
          <p:cNvPr id="20275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02759" name="Rectangle 5"/>
          <p:cNvSpPr>
            <a:spLocks noChangeArrowheads="1"/>
          </p:cNvSpPr>
          <p:nvPr/>
        </p:nvSpPr>
        <p:spPr bwMode="auto">
          <a:xfrm>
            <a:off x="-185738" y="2971800"/>
            <a:ext cx="91440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02760" name="Rectangle 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425991" name="Object 7"/>
          <p:cNvGraphicFramePr>
            <a:graphicFrameLocks noChangeAspect="1"/>
          </p:cNvGraphicFramePr>
          <p:nvPr/>
        </p:nvGraphicFramePr>
        <p:xfrm>
          <a:off x="762000" y="2362200"/>
          <a:ext cx="749617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72" name="Equation" r:id="rId4" imgW="7493000" imgH="723900" progId="Equation.BREE4">
                  <p:embed/>
                </p:oleObj>
              </mc:Choice>
              <mc:Fallback>
                <p:oleObj name="Equation" r:id="rId4" imgW="7493000" imgH="7239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362200"/>
                        <a:ext cx="749617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5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048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CACD2C-9D4E-4450-8902-930F95C67187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 smtClean="0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509963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A solution of 8.00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formic acid (HCHO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) is 0.47% ionized in water.</a:t>
            </a:r>
          </a:p>
          <a:p>
            <a:pPr marL="465138" indent="-465138" eaLnBrk="1" hangingPunct="1">
              <a:buFontTx/>
              <a:buNone/>
            </a:pPr>
            <a:endParaRPr lang="en-US" altLang="en-US" sz="2800" smtClean="0"/>
          </a:p>
          <a:p>
            <a:pPr marL="465138" indent="-465138" eaLnBrk="1" hangingPunct="1">
              <a:buFontTx/>
              <a:buNone/>
            </a:pPr>
            <a:r>
              <a:rPr lang="en-US" altLang="en-US" sz="2800" smtClean="0"/>
              <a:t>	Calculate the </a:t>
            </a:r>
            <a:r>
              <a:rPr lang="en-US" altLang="en-US" sz="2800" i="1" smtClean="0">
                <a:solidFill>
                  <a:srgbClr val="0000FF"/>
                </a:solidFill>
              </a:rPr>
              <a:t>K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a</a:t>
            </a:r>
            <a:r>
              <a:rPr lang="en-US" altLang="en-US" sz="2800" smtClean="0">
                <a:solidFill>
                  <a:srgbClr val="0000FF"/>
                </a:solidFill>
              </a:rPr>
              <a:t> value</a:t>
            </a:r>
            <a:r>
              <a:rPr lang="en-US" altLang="en-US" sz="2800" smtClean="0"/>
              <a:t> for formic acid.</a:t>
            </a:r>
          </a:p>
          <a:p>
            <a:pPr marL="465138" indent="-465138" eaLnBrk="1" hangingPunct="1">
              <a:buFontTx/>
              <a:buNone/>
            </a:pPr>
            <a:endParaRPr lang="en-US" altLang="en-US" sz="2800" smtClean="0"/>
          </a:p>
          <a:p>
            <a:pPr marL="465138" indent="-465138" eaLnBrk="1" hangingPunct="1">
              <a:buFontTx/>
              <a:buNone/>
            </a:pPr>
            <a:endParaRPr lang="en-US" altLang="en-US" sz="2800" smtClean="0"/>
          </a:p>
          <a:p>
            <a:pPr marL="465138" indent="-465138" eaLnBrk="1" hangingPunct="1">
              <a:buFontTx/>
              <a:buNone/>
            </a:pPr>
            <a:r>
              <a:rPr lang="en-US" altLang="en-US" sz="2800" smtClean="0"/>
              <a:t>			           </a:t>
            </a:r>
            <a:r>
              <a:rPr lang="en-US" altLang="en-US" sz="2800" smtClean="0">
                <a:solidFill>
                  <a:srgbClr val="009900"/>
                </a:solidFill>
              </a:rPr>
              <a:t>K</a:t>
            </a:r>
            <a:r>
              <a:rPr lang="en-US" altLang="en-US" sz="2800" baseline="-25000" smtClean="0">
                <a:solidFill>
                  <a:srgbClr val="009900"/>
                </a:solidFill>
              </a:rPr>
              <a:t>a</a:t>
            </a:r>
            <a:r>
              <a:rPr lang="en-US" altLang="en-US" sz="2800" smtClean="0">
                <a:solidFill>
                  <a:srgbClr val="009900"/>
                </a:solidFill>
              </a:rPr>
              <a:t> = 1.8 x 10</a:t>
            </a:r>
            <a:r>
              <a:rPr lang="en-US" altLang="en-US" sz="2800" baseline="30000" smtClean="0">
                <a:solidFill>
                  <a:srgbClr val="009900"/>
                </a:solidFill>
              </a:rPr>
              <a:t>–4</a:t>
            </a:r>
          </a:p>
        </p:txBody>
      </p:sp>
      <p:pic>
        <p:nvPicPr>
          <p:cNvPr id="204806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8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4" grpId="0" autoUpdateAnimBg="0"/>
      <p:bldP spid="428035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068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6FDB1B-991B-4FB1-BCA4-5B35BC865B4E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 smtClean="0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022725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Arrhenius: bases produce OH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 ions.</a:t>
            </a:r>
          </a:p>
          <a:p>
            <a:pPr marL="457200" indent="-457200" eaLnBrk="1" hangingPunct="1"/>
            <a:r>
              <a:rPr lang="en-US" altLang="en-US" sz="2800" smtClean="0"/>
              <a:t>Brønsted–Lowry: bases are proton acceptors.</a:t>
            </a:r>
          </a:p>
          <a:p>
            <a:pPr marL="457200" indent="-457200" eaLnBrk="1" hangingPunct="1"/>
            <a:r>
              <a:rPr lang="en-US" altLang="en-US" sz="2800" smtClean="0"/>
              <a:t>In a basic solution at 25</a:t>
            </a:r>
            <a:r>
              <a:rPr lang="en-US" altLang="en-US" sz="2800" smtClean="0">
                <a:cs typeface="Arial" panose="020B0604020202020204" pitchFamily="34" charset="0"/>
              </a:rPr>
              <a:t>°C, pH &gt; 7.</a:t>
            </a:r>
          </a:p>
          <a:p>
            <a:pPr marL="457200" indent="-457200" eaLnBrk="1" hangingPunct="1"/>
            <a:r>
              <a:rPr lang="en-US" altLang="en-US" sz="2800" smtClean="0">
                <a:cs typeface="Arial" panose="020B0604020202020204" pitchFamily="34" charset="0"/>
              </a:rPr>
              <a:t>Ionic compounds containing </a:t>
            </a:r>
            <a:r>
              <a:rPr lang="en-US" altLang="en-US" sz="2800" smtClean="0"/>
              <a:t>OH</a:t>
            </a:r>
            <a:r>
              <a:rPr lang="en-US" altLang="en-US" sz="2800" baseline="30000" smtClean="0"/>
              <a:t>-</a:t>
            </a:r>
            <a:r>
              <a:rPr lang="en-US" altLang="en-US" sz="2800" smtClean="0"/>
              <a:t> are generally considered strong bases.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0000FF"/>
                </a:solidFill>
              </a:rPr>
              <a:t>See strong bases list!</a:t>
            </a:r>
            <a:endParaRPr lang="en-US" altLang="en-US" sz="2800" baseline="-25000" smtClean="0">
              <a:solidFill>
                <a:srgbClr val="0000FF"/>
              </a:solidFill>
            </a:endParaRPr>
          </a:p>
          <a:p>
            <a:pPr marL="457200" indent="-457200" eaLnBrk="1" hangingPunct="1"/>
            <a:r>
              <a:rPr lang="en-US" altLang="en-US" sz="2800" smtClean="0">
                <a:solidFill>
                  <a:srgbClr val="FF0000"/>
                </a:solidFill>
              </a:rPr>
              <a:t>pOH = –log[OH</a:t>
            </a:r>
            <a:r>
              <a:rPr lang="en-US" altLang="en-US" sz="2800" baseline="30000" smtClean="0">
                <a:solidFill>
                  <a:srgbClr val="FF0000"/>
                </a:solidFill>
              </a:rPr>
              <a:t>–</a:t>
            </a:r>
            <a:r>
              <a:rPr lang="en-US" altLang="en-US" sz="2800" smtClean="0">
                <a:solidFill>
                  <a:srgbClr val="FF0000"/>
                </a:solidFill>
              </a:rPr>
              <a:t>] </a:t>
            </a:r>
          </a:p>
          <a:p>
            <a:pPr marL="457200" indent="-457200" eaLnBrk="1" hangingPunct="1"/>
            <a:r>
              <a:rPr lang="en-US" altLang="en-US" sz="2800" smtClean="0">
                <a:solidFill>
                  <a:srgbClr val="FF0000"/>
                </a:solidFill>
              </a:rPr>
              <a:t>pH = 14.00 – pOH </a:t>
            </a:r>
          </a:p>
        </p:txBody>
      </p:sp>
      <p:sp>
        <p:nvSpPr>
          <p:cNvPr id="20685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7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7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7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7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7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7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47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088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6D2769-1791-468C-B133-8F1A6FB44F5C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 smtClean="0"/>
          </a:p>
        </p:txBody>
      </p:sp>
      <p:sp>
        <p:nvSpPr>
          <p:cNvPr id="2089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Concept Check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1971675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2800" smtClean="0"/>
              <a:t>Calculate the </a:t>
            </a:r>
            <a:r>
              <a:rPr lang="en-US" altLang="en-US" sz="2800" smtClean="0">
                <a:solidFill>
                  <a:srgbClr val="0000FF"/>
                </a:solidFill>
              </a:rPr>
              <a:t>pH</a:t>
            </a:r>
            <a:r>
              <a:rPr lang="en-US" altLang="en-US" sz="2800" smtClean="0"/>
              <a:t> of a 1.0 x 10</a:t>
            </a:r>
            <a:r>
              <a:rPr lang="en-US" altLang="en-US" sz="2800" baseline="30000" smtClean="0"/>
              <a:t>–3</a:t>
            </a:r>
            <a:r>
              <a:rPr lang="en-US" altLang="en-US" sz="2800" smtClean="0"/>
              <a:t>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solution of sodium hydroxide.</a:t>
            </a:r>
          </a:p>
          <a:p>
            <a:pPr marL="465138" indent="0" eaLnBrk="1" hangingPunct="1">
              <a:buFontTx/>
              <a:buNone/>
            </a:pPr>
            <a:endParaRPr lang="en-US" altLang="en-US" sz="2800" smtClean="0"/>
          </a:p>
          <a:p>
            <a:pPr marL="465138" indent="0" eaLnBrk="1" hangingPunct="1">
              <a:buFontTx/>
              <a:buNone/>
            </a:pPr>
            <a:r>
              <a:rPr lang="en-US" altLang="en-US" sz="2800" smtClean="0"/>
              <a:t>			    </a:t>
            </a:r>
            <a:r>
              <a:rPr lang="en-US" altLang="en-US" sz="2800" smtClean="0">
                <a:solidFill>
                  <a:srgbClr val="009900"/>
                </a:solidFill>
              </a:rPr>
              <a:t>pH = 11.00</a:t>
            </a:r>
          </a:p>
        </p:txBody>
      </p:sp>
      <p:pic>
        <p:nvPicPr>
          <p:cNvPr id="208902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49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109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371F60-5797-4B61-8742-7F87F336736C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 smtClean="0"/>
          </a:p>
        </p:txBody>
      </p:sp>
      <p:sp>
        <p:nvSpPr>
          <p:cNvPr id="21094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Concept Check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229600" cy="1971675"/>
          </a:xfrm>
        </p:spPr>
        <p:txBody>
          <a:bodyPr/>
          <a:lstStyle/>
          <a:p>
            <a:pPr marL="465138" indent="0" eaLnBrk="1" hangingPunct="1">
              <a:buFontTx/>
              <a:buNone/>
            </a:pPr>
            <a:r>
              <a:rPr lang="en-US" altLang="en-US" sz="2800" smtClean="0"/>
              <a:t>Calculate the </a:t>
            </a:r>
            <a:r>
              <a:rPr lang="en-US" altLang="en-US" sz="2800" smtClean="0">
                <a:solidFill>
                  <a:srgbClr val="0000FF"/>
                </a:solidFill>
              </a:rPr>
              <a:t>pH</a:t>
            </a:r>
            <a:r>
              <a:rPr lang="en-US" altLang="en-US" sz="2800" smtClean="0"/>
              <a:t> of a 1.0 x 10</a:t>
            </a:r>
            <a:r>
              <a:rPr lang="en-US" altLang="en-US" sz="2800" baseline="30000" smtClean="0"/>
              <a:t>–3</a:t>
            </a:r>
            <a:r>
              <a:rPr lang="en-US" altLang="en-US" sz="2800" smtClean="0"/>
              <a:t>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solution of calcium hydroxide.</a:t>
            </a:r>
          </a:p>
          <a:p>
            <a:pPr marL="465138" indent="0" eaLnBrk="1" hangingPunct="1">
              <a:buFontTx/>
              <a:buNone/>
            </a:pPr>
            <a:endParaRPr lang="en-US" altLang="en-US" sz="2800" smtClean="0"/>
          </a:p>
          <a:p>
            <a:pPr marL="465138" indent="0" eaLnBrk="1" hangingPunct="1">
              <a:buFontTx/>
              <a:buNone/>
            </a:pPr>
            <a:r>
              <a:rPr lang="en-US" altLang="en-US" sz="2800" smtClean="0"/>
              <a:t>			     </a:t>
            </a:r>
            <a:r>
              <a:rPr lang="en-US" altLang="en-US" sz="2800" smtClean="0">
                <a:solidFill>
                  <a:srgbClr val="009900"/>
                </a:solidFill>
              </a:rPr>
              <a:t>pH = 11.30</a:t>
            </a:r>
          </a:p>
        </p:txBody>
      </p:sp>
      <p:pic>
        <p:nvPicPr>
          <p:cNvPr id="210950" name="Picture 4" descr="MMj0254447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952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1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51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3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129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910DDA-6B6D-44A5-BA99-9DF24C187A2E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 smtClean="0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54463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Equilibrium expression for weak bases uses </a:t>
            </a:r>
            <a:r>
              <a:rPr lang="en-US" altLang="en-US" sz="2800" i="1" smtClean="0"/>
              <a:t>K</a:t>
            </a:r>
            <a:r>
              <a:rPr lang="en-US" altLang="en-US" sz="2800" baseline="-25000" smtClean="0"/>
              <a:t>b</a:t>
            </a:r>
            <a:r>
              <a:rPr lang="en-US" altLang="en-US" sz="2800" smtClean="0"/>
              <a:t>.</a:t>
            </a:r>
          </a:p>
          <a:p>
            <a:pPr marL="457200" indent="-457200" eaLnBrk="1" hangingPunct="1">
              <a:buFontTx/>
              <a:buNone/>
            </a:pPr>
            <a:endParaRPr lang="en-US" altLang="en-US" sz="2800" smtClean="0"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	   CN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aq</a:t>
            </a:r>
            <a:r>
              <a:rPr lang="en-US" altLang="en-US" sz="2800" smtClean="0"/>
              <a:t>) + 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O(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)          HCN(</a:t>
            </a:r>
            <a:r>
              <a:rPr lang="en-US" altLang="en-US" sz="2800" i="1" smtClean="0"/>
              <a:t>aq</a:t>
            </a:r>
            <a:r>
              <a:rPr lang="en-US" altLang="en-US" sz="2800" smtClean="0"/>
              <a:t>) + OH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aq</a:t>
            </a:r>
            <a:r>
              <a:rPr lang="en-US" altLang="en-US" sz="2800" smtClean="0"/>
              <a:t>)</a:t>
            </a:r>
            <a:endParaRPr lang="en-US" altLang="en-US" sz="2800" smtClean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1299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553988" name="Group 4"/>
          <p:cNvGrpSpPr>
            <a:grpSpLocks/>
          </p:cNvGrpSpPr>
          <p:nvPr/>
        </p:nvGrpSpPr>
        <p:grpSpPr bwMode="auto">
          <a:xfrm>
            <a:off x="4191000" y="2895600"/>
            <a:ext cx="533400" cy="304800"/>
            <a:chOff x="3408" y="288"/>
            <a:chExt cx="288" cy="192"/>
          </a:xfrm>
        </p:grpSpPr>
        <p:grpSp>
          <p:nvGrpSpPr>
            <p:cNvPr id="213001" name="Group 5"/>
            <p:cNvGrpSpPr>
              <a:grpSpLocks/>
            </p:cNvGrpSpPr>
            <p:nvPr/>
          </p:nvGrpSpPr>
          <p:grpSpPr bwMode="auto">
            <a:xfrm>
              <a:off x="3408" y="288"/>
              <a:ext cx="288" cy="48"/>
              <a:chOff x="3408" y="288"/>
              <a:chExt cx="288" cy="48"/>
            </a:xfrm>
          </p:grpSpPr>
          <p:sp>
            <p:nvSpPr>
              <p:cNvPr id="213005" name="Line 6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06" name="Line 7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3002" name="Group 8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213003" name="Line 9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04" name="Line 10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2999" name="Rectangle 11"/>
          <p:cNvSpPr>
            <a:spLocks noChangeArrowheads="1"/>
          </p:cNvSpPr>
          <p:nvPr/>
        </p:nvSpPr>
        <p:spPr bwMode="auto">
          <a:xfrm>
            <a:off x="0" y="2881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553996" name="Object 12"/>
          <p:cNvGraphicFramePr>
            <a:graphicFrameLocks noChangeAspect="1"/>
          </p:cNvGraphicFramePr>
          <p:nvPr/>
        </p:nvGraphicFramePr>
        <p:xfrm>
          <a:off x="3048000" y="4191000"/>
          <a:ext cx="292417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7" name="Equation" r:id="rId4" imgW="2921000" imgH="1092200" progId="Equation.BREE4">
                  <p:embed/>
                </p:oleObj>
              </mc:Choice>
              <mc:Fallback>
                <p:oleObj name="Equation" r:id="rId4" imgW="2921000" imgH="1092200" progId="Equation.BREE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191000"/>
                        <a:ext cx="2924175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3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5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6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150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E7A2454-7515-478B-8A8F-9214137CBA9F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 smtClean="0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48443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pH calculations for solutions of weak bases are very similar to those for weak acids.</a:t>
            </a:r>
          </a:p>
          <a:p>
            <a:pPr marL="457200" indent="-457200" eaLnBrk="1" hangingPunct="1"/>
            <a:r>
              <a:rPr lang="en-US" altLang="en-US" sz="2800" smtClean="0"/>
              <a:t>K</a:t>
            </a:r>
            <a:r>
              <a:rPr lang="en-US" altLang="en-US" sz="2800" baseline="-25000" smtClean="0"/>
              <a:t>w</a:t>
            </a:r>
            <a:r>
              <a:rPr lang="en-US" altLang="en-US" sz="2800" smtClean="0"/>
              <a:t> = [H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][OH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] = 1.0 </a:t>
            </a:r>
            <a:r>
              <a:rPr lang="en-US" altLang="en-US" sz="2800" smtClean="0">
                <a:cs typeface="Arial" panose="020B0604020202020204" pitchFamily="34" charset="0"/>
              </a:rPr>
              <a:t>× 10</a:t>
            </a:r>
            <a:r>
              <a:rPr lang="en-US" altLang="en-US" sz="2800" baseline="30000" smtClean="0"/>
              <a:t>–</a:t>
            </a:r>
            <a:r>
              <a:rPr lang="en-US" altLang="en-US" sz="2800" baseline="30000" smtClean="0">
                <a:cs typeface="Arial" panose="020B0604020202020204" pitchFamily="34" charset="0"/>
              </a:rPr>
              <a:t>14</a:t>
            </a:r>
            <a:endParaRPr lang="en-US" altLang="en-US" sz="2800" smtClean="0"/>
          </a:p>
          <a:p>
            <a:pPr marL="457200" indent="-457200" eaLnBrk="1" hangingPunct="1"/>
            <a:r>
              <a:rPr lang="en-US" altLang="en-US" sz="2800" smtClean="0"/>
              <a:t>pOH = –log[OH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] </a:t>
            </a:r>
          </a:p>
          <a:p>
            <a:pPr marL="457200" indent="-457200" eaLnBrk="1" hangingPunct="1"/>
            <a:r>
              <a:rPr lang="en-US" altLang="en-US" sz="2800" smtClean="0"/>
              <a:t>pH = 14.00 – pOH </a:t>
            </a:r>
            <a:endParaRPr lang="en-US" altLang="en-US" sz="2800" smtClean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21504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6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6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56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56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4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1143000"/>
          </a:xfrm>
          <a:effectLst>
            <a:outerShdw dist="53882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Equilibrium Constants  </a:t>
            </a:r>
            <a:b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en-US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for Weak Bases</a:t>
            </a:r>
            <a:endParaRPr lang="en-US" altLang="en-US" sz="4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7091" name="Line 3"/>
          <p:cNvSpPr>
            <a:spLocks noChangeShapeType="1"/>
          </p:cNvSpPr>
          <p:nvPr/>
        </p:nvSpPr>
        <p:spPr bwMode="auto">
          <a:xfrm>
            <a:off x="622300" y="1752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174750" y="4730750"/>
            <a:ext cx="6753225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Weak base has K</a:t>
            </a:r>
            <a:r>
              <a:rPr lang="en-US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&lt; 1 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Leads to small [OH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800" b="1" baseline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and a pH of 12 - 7</a:t>
            </a:r>
            <a:r>
              <a:rPr lang="en-US" sz="2800" b="1" baseline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</a:p>
        </p:txBody>
      </p:sp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981200"/>
            <a:ext cx="6934200" cy="2349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6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5DCCE6-9933-4C4E-9F8E-95E439240ABB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 smtClean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Br</a:t>
            </a:r>
            <a:r>
              <a:rPr lang="en-US" altLang="en-US" smtClean="0">
                <a:cs typeface="Arial" panose="020B0604020202020204" pitchFamily="34" charset="0"/>
              </a:rPr>
              <a:t>ønsted</a:t>
            </a:r>
            <a:r>
              <a:rPr lang="en-US" altLang="en-US" smtClean="0"/>
              <a:t>–</a:t>
            </a:r>
            <a:r>
              <a:rPr lang="en-US" altLang="en-US" smtClean="0">
                <a:cs typeface="Arial" panose="020B0604020202020204" pitchFamily="34" charset="0"/>
              </a:rPr>
              <a:t>Lowry Reaction</a:t>
            </a:r>
          </a:p>
        </p:txBody>
      </p:sp>
      <p:sp>
        <p:nvSpPr>
          <p:cNvPr id="15667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6689" name="ShockwaveFlash1" r:id="rId2" imgW="4940280" imgH="4038480"/>
        </mc:Choice>
        <mc:Fallback>
          <p:control name="ShockwaveFlash1" r:id="rId2" imgW="4940280" imgH="4038480">
            <p:pic>
              <p:nvPicPr>
                <p:cNvPr id="156678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101850" y="2057400"/>
                  <a:ext cx="494030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6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76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Equilibria Involving A Weak Base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305800" cy="5334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have 0.010 M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Calc. the pH.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	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+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 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↔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+    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 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= 1.8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-5</a:t>
            </a:r>
            <a:endParaRPr lang="en-US" altLang="en-US" sz="28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Step 1.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Define equilibrium concs. in ICE table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			[NH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		[NH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	[OH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3600" smtClean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initial	</a:t>
            </a:r>
            <a:endParaRPr lang="en-US" altLang="en-US" sz="36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3600" smtClean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change	</a:t>
            </a:r>
            <a:endParaRPr lang="en-US" altLang="en-US" sz="36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3600" smtClean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equilib	</a:t>
            </a:r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590800" y="4038600"/>
            <a:ext cx="4040188" cy="6048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altLang="en-US" sz="2800" b="1" baseline="0">
                <a:solidFill>
                  <a:srgbClr val="79001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0.010		0		0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2514600" y="4676775"/>
            <a:ext cx="4248150" cy="519113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en-US" sz="2800" b="1" baseline="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-x		+x		+x</a:t>
            </a:r>
            <a:endParaRPr lang="en-US" sz="2800" b="1" baseline="0">
              <a:solidFill>
                <a:srgbClr val="0054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2590800" y="5257800"/>
            <a:ext cx="4040188" cy="6048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30000"/>
              </a:spcBef>
              <a:buSzPct val="100000"/>
              <a:defRPr/>
            </a:pPr>
            <a:r>
              <a:rPr lang="en-US" altLang="en-US" sz="2800" b="1" baseline="0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0.010 - x	x 		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90118" grpId="0"/>
      <p:bldP spid="9011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924800" cy="76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Equilibria Involving A Weak Base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5334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have 0.010 M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Calc. the pH.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	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+  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 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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NH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+    OH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 	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n-US" altLang="en-US" sz="2800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= 1.8 x 10</a:t>
            </a:r>
            <a:r>
              <a:rPr lang="en-US" altLang="en-US" sz="2800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-5</a:t>
            </a:r>
            <a:endParaRPr lang="en-US" altLang="en-US" sz="28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z="2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Step 2.</a:t>
            </a:r>
            <a:r>
              <a:rPr lang="en-US" alt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altLang="en-US" sz="28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Solve the equilibrium expression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altLang="en-US" sz="36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graphicFrame>
        <p:nvGraphicFramePr>
          <p:cNvPr id="91140" name="Object 4"/>
          <p:cNvGraphicFramePr>
            <a:graphicFrameLocks/>
          </p:cNvGraphicFramePr>
          <p:nvPr/>
        </p:nvGraphicFramePr>
        <p:xfrm>
          <a:off x="990600" y="3302000"/>
          <a:ext cx="65405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53" name="Equation" r:id="rId3" imgW="6553200" imgH="876300" progId="Equation.2">
                  <p:embed/>
                </p:oleObj>
              </mc:Choice>
              <mc:Fallback>
                <p:oleObj name="Equation" r:id="rId3" imgW="6553200" imgH="876300" progId="Equation.2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02000"/>
                        <a:ext cx="6540500" cy="863600"/>
                      </a:xfrm>
                      <a:prstGeom prst="rect">
                        <a:avLst/>
                      </a:prstGeom>
                      <a:solidFill>
                        <a:srgbClr val="FCFEB9"/>
                      </a:solidFill>
                      <a:ln>
                        <a:noFill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9141" name="Line 5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69925" y="4408488"/>
            <a:ext cx="8120063" cy="224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Assume x is small, so</a:t>
            </a:r>
          </a:p>
          <a:p>
            <a:pPr>
              <a:defRPr/>
            </a:pPr>
            <a:r>
              <a:rPr lang="en-US" sz="28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			x = [OH</a:t>
            </a: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sz="28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[NH</a:t>
            </a:r>
            <a:r>
              <a:rPr lang="en-US" sz="28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sz="28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4.2 x 10</a:t>
            </a: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-4</a:t>
            </a:r>
            <a:r>
              <a:rPr lang="en-US" sz="28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and [NH</a:t>
            </a:r>
            <a:r>
              <a:rPr lang="en-US" sz="2800" b="1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sz="28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0.010 - 4.2 x 10</a:t>
            </a:r>
            <a:r>
              <a:rPr 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-4</a:t>
            </a:r>
            <a:r>
              <a:rPr lang="en-US" sz="2800" b="1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≈  0.010 M</a:t>
            </a:r>
          </a:p>
          <a:p>
            <a:pPr>
              <a:lnSpc>
                <a:spcPct val="120000"/>
              </a:lnSpc>
              <a:defRPr/>
            </a:pPr>
            <a:r>
              <a:rPr lang="en-US" sz="2800" b="1" baseline="0">
                <a:solidFill>
                  <a:srgbClr val="CC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The approximation is valid	!</a:t>
            </a:r>
          </a:p>
          <a:p>
            <a:pPr>
              <a:defRPr/>
            </a:pPr>
            <a:endParaRPr lang="en-US" sz="1800" b="1" baseline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1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1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1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1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315200" cy="762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eaLnBrk="1" hangingPunct="1">
              <a:defRPr/>
            </a:pP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Equilibria Involving A Weak Base</a:t>
            </a:r>
            <a:endParaRPr lang="en-US" altLang="en-US" sz="36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696200" cy="5334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 have 0.010 M NH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 Calc. the pH.</a:t>
            </a:r>
          </a:p>
          <a:p>
            <a:pPr eaLnBrk="1" hangingPunct="1"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	NH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3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+  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2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 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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NH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4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+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  +    OH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2800" smtClean="0">
                <a:solidFill>
                  <a:schemeClr val="bg1"/>
                </a:solidFill>
                <a:latin typeface="Arial" charset="0"/>
              </a:rPr>
              <a:t> 	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n-US" altLang="en-US" baseline="-25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= 1.8 x 10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-5</a:t>
            </a:r>
            <a:endParaRPr lang="en-US" altLang="en-US" sz="2800" smtClean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en-US" altLang="en-US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Step 3.</a:t>
            </a:r>
            <a:r>
              <a:rPr lang="en-US" alt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Calculate pH</a:t>
            </a:r>
          </a:p>
          <a:p>
            <a:pPr eaLnBrk="1" hangingPunct="1"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[OH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=  4.2 x 10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-4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M</a:t>
            </a:r>
          </a:p>
          <a:p>
            <a:pPr eaLnBrk="1" hangingPunct="1"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so pOH = - log [OH</a:t>
            </a:r>
            <a:r>
              <a:rPr lang="en-US" altLang="en-US" baseline="30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</a:t>
            </a: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]  =  3.37</a:t>
            </a:r>
          </a:p>
          <a:p>
            <a:pPr eaLnBrk="1" hangingPunct="1">
              <a:buFontTx/>
              <a:buNone/>
              <a:defRPr/>
            </a:pPr>
            <a:r>
              <a:rPr lang="en-US" altLang="en-US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Because pH + pOH = 14,</a:t>
            </a:r>
          </a:p>
          <a:p>
            <a:pPr eaLnBrk="1" hangingPunct="1">
              <a:buFontTx/>
              <a:buNone/>
              <a:defRPr/>
            </a:pPr>
            <a:r>
              <a:rPr lang="en-US" altLang="en-US" sz="36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pH = 10.63</a:t>
            </a:r>
          </a:p>
        </p:txBody>
      </p:sp>
      <p:pic>
        <p:nvPicPr>
          <p:cNvPr id="22016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2159000"/>
            <a:ext cx="1187450" cy="3302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0165" name="Line 5"/>
          <p:cNvSpPr>
            <a:spLocks noChangeShapeType="1"/>
          </p:cNvSpPr>
          <p:nvPr/>
        </p:nvSpPr>
        <p:spPr bwMode="auto">
          <a:xfrm>
            <a:off x="698500" y="990600"/>
            <a:ext cx="75946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15.7</a:t>
            </a:r>
          </a:p>
        </p:txBody>
      </p:sp>
      <p:sp>
        <p:nvSpPr>
          <p:cNvPr id="221187" name="Text Box 3"/>
          <p:cNvSpPr txBox="1">
            <a:spLocks noChangeArrowheads="1"/>
          </p:cNvSpPr>
          <p:nvPr/>
        </p:nvSpPr>
        <p:spPr bwMode="auto">
          <a:xfrm>
            <a:off x="511175" y="141288"/>
            <a:ext cx="8161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aseline="0">
                <a:solidFill>
                  <a:srgbClr val="000000"/>
                </a:solidFill>
                <a:latin typeface="Arial" panose="020B0604020202020204" pitchFamily="34" charset="0"/>
              </a:rPr>
              <a:t>Ionization Constants of Conjugate Acid-Base Pairs</a:t>
            </a:r>
          </a:p>
        </p:txBody>
      </p:sp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1981200" y="1143000"/>
            <a:ext cx="4011613" cy="457200"/>
            <a:chOff x="1728" y="720"/>
            <a:chExt cx="2527" cy="288"/>
          </a:xfrm>
        </p:grpSpPr>
        <p:sp>
          <p:nvSpPr>
            <p:cNvPr id="221220" name="Text Box 6"/>
            <p:cNvSpPr txBox="1">
              <a:spLocks noChangeArrowheads="1"/>
            </p:cNvSpPr>
            <p:nvPr/>
          </p:nvSpPr>
          <p:spPr bwMode="auto">
            <a:xfrm>
              <a:off x="1728" y="720"/>
              <a:ext cx="25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HA 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FFFFFF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          H</a:t>
              </a:r>
              <a:r>
                <a:rPr lang="en-US" altLang="en-US" sz="2400">
                  <a:solidFill>
                    <a:srgbClr val="FFFFFF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FFFFFF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 + A</a:t>
              </a:r>
              <a:r>
                <a:rPr lang="en-US" altLang="en-US" sz="2400">
                  <a:solidFill>
                    <a:srgbClr val="FFFFFF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FFFFFF"/>
                  </a:solidFill>
                  <a:latin typeface="Arial" panose="020B0604020202020204" pitchFamily="34" charset="0"/>
                </a:rPr>
                <a:t>aq)</a:t>
              </a:r>
              <a:endParaRPr lang="en-US" altLang="en-US" sz="2000" baseline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21221" name="Group 7"/>
            <p:cNvGrpSpPr>
              <a:grpSpLocks/>
            </p:cNvGrpSpPr>
            <p:nvPr/>
          </p:nvGrpSpPr>
          <p:grpSpPr bwMode="auto">
            <a:xfrm>
              <a:off x="2410" y="823"/>
              <a:ext cx="384" cy="96"/>
              <a:chOff x="4896" y="192"/>
              <a:chExt cx="384" cy="96"/>
            </a:xfrm>
          </p:grpSpPr>
          <p:sp>
            <p:nvSpPr>
              <p:cNvPr id="221222" name="Line 8"/>
              <p:cNvSpPr>
                <a:spLocks noChangeShapeType="1"/>
              </p:cNvSpPr>
              <p:nvPr/>
            </p:nvSpPr>
            <p:spPr bwMode="auto">
              <a:xfrm>
                <a:off x="4896" y="1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23" name="Line 9"/>
              <p:cNvSpPr>
                <a:spLocks noChangeShapeType="1"/>
              </p:cNvSpPr>
              <p:nvPr/>
            </p:nvSpPr>
            <p:spPr bwMode="auto">
              <a:xfrm flipH="1">
                <a:off x="4896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1143000" y="1752600"/>
            <a:ext cx="5364163" cy="457200"/>
            <a:chOff x="1728" y="1056"/>
            <a:chExt cx="3379" cy="288"/>
          </a:xfrm>
        </p:grpSpPr>
        <p:sp>
          <p:nvSpPr>
            <p:cNvPr id="221216" name="Text Box 15"/>
            <p:cNvSpPr txBox="1">
              <a:spLocks noChangeArrowheads="1"/>
            </p:cNvSpPr>
            <p:nvPr/>
          </p:nvSpPr>
          <p:spPr bwMode="auto">
            <a:xfrm>
              <a:off x="1728" y="1056"/>
              <a:ext cx="337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2800">
                  <a:solidFill>
                    <a:srgbClr val="FFFFFF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FFFFFF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 + H</a:t>
              </a:r>
              <a:r>
                <a:rPr lang="en-US" altLang="en-US" sz="2400" baseline="-2500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O 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FFFFFF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         OH</a:t>
              </a:r>
              <a:r>
                <a:rPr lang="en-US" altLang="en-US" sz="2800">
                  <a:solidFill>
                    <a:srgbClr val="FFFFFF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FFFFFF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 + HA 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FFFFFF"/>
                  </a:solidFill>
                  <a:latin typeface="Arial" panose="020B0604020202020204" pitchFamily="34" charset="0"/>
                </a:rPr>
                <a:t>aq)</a:t>
              </a:r>
              <a:endParaRPr lang="en-US" altLang="en-US" sz="2000" baseline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21217" name="Group 16"/>
            <p:cNvGrpSpPr>
              <a:grpSpLocks/>
            </p:cNvGrpSpPr>
            <p:nvPr/>
          </p:nvGrpSpPr>
          <p:grpSpPr bwMode="auto">
            <a:xfrm>
              <a:off x="3120" y="1160"/>
              <a:ext cx="384" cy="96"/>
              <a:chOff x="4896" y="192"/>
              <a:chExt cx="384" cy="96"/>
            </a:xfrm>
          </p:grpSpPr>
          <p:sp>
            <p:nvSpPr>
              <p:cNvPr id="221218" name="Line 17"/>
              <p:cNvSpPr>
                <a:spLocks noChangeShapeType="1"/>
              </p:cNvSpPr>
              <p:nvPr/>
            </p:nvSpPr>
            <p:spPr bwMode="auto">
              <a:xfrm>
                <a:off x="4896" y="192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19" name="Line 18"/>
              <p:cNvSpPr>
                <a:spLocks noChangeShapeType="1"/>
              </p:cNvSpPr>
              <p:nvPr/>
            </p:nvSpPr>
            <p:spPr bwMode="auto">
              <a:xfrm flipH="1">
                <a:off x="4896" y="28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6815138" y="1143000"/>
            <a:ext cx="500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baseline="0">
                <a:solidFill>
                  <a:srgbClr val="FFFFFF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400" i="1" baseline="-25000">
                <a:solidFill>
                  <a:srgbClr val="FFFFFF"/>
                </a:solidFill>
                <a:latin typeface="Arial" panose="020B0604020202020204" pitchFamily="34" charset="0"/>
              </a:rPr>
              <a:t>a</a:t>
            </a:r>
            <a:endParaRPr lang="en-US" altLang="en-US" sz="2400" i="1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807200" y="1752600"/>
            <a:ext cx="50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baseline="0">
                <a:solidFill>
                  <a:srgbClr val="FFFFFF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400" i="1" baseline="-25000">
                <a:solidFill>
                  <a:srgbClr val="FFFFFF"/>
                </a:solidFill>
                <a:latin typeface="Arial" panose="020B0604020202020204" pitchFamily="34" charset="0"/>
              </a:rPr>
              <a:t>b</a:t>
            </a:r>
            <a:endParaRPr lang="en-US" altLang="en-US" sz="2400" i="1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066800" y="2209800"/>
            <a:ext cx="541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V="1">
            <a:off x="5029200" y="1219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 flipV="1">
            <a:off x="1143000" y="17526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 flipV="1">
            <a:off x="2057400" y="12192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2" name="Line 26"/>
          <p:cNvSpPr>
            <a:spLocks noChangeShapeType="1"/>
          </p:cNvSpPr>
          <p:nvPr/>
        </p:nvSpPr>
        <p:spPr bwMode="auto">
          <a:xfrm flipV="1">
            <a:off x="5461000" y="1778000"/>
            <a:ext cx="3810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9723" name="Group 27"/>
          <p:cNvGrpSpPr>
            <a:grpSpLocks/>
          </p:cNvGrpSpPr>
          <p:nvPr/>
        </p:nvGrpSpPr>
        <p:grpSpPr bwMode="auto">
          <a:xfrm>
            <a:off x="1820863" y="2362200"/>
            <a:ext cx="4198937" cy="457200"/>
            <a:chOff x="518" y="3289"/>
            <a:chExt cx="2645" cy="288"/>
          </a:xfrm>
        </p:grpSpPr>
        <p:sp>
          <p:nvSpPr>
            <p:cNvPr id="221213" name="Line 28"/>
            <p:cNvSpPr>
              <a:spLocks noChangeShapeType="1"/>
            </p:cNvSpPr>
            <p:nvPr/>
          </p:nvSpPr>
          <p:spPr bwMode="auto">
            <a:xfrm>
              <a:off x="1216" y="339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14" name="Line 29"/>
            <p:cNvSpPr>
              <a:spLocks noChangeShapeType="1"/>
            </p:cNvSpPr>
            <p:nvPr/>
          </p:nvSpPr>
          <p:spPr bwMode="auto">
            <a:xfrm flipH="1">
              <a:off x="1216" y="348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215" name="Text Box 30"/>
            <p:cNvSpPr txBox="1">
              <a:spLocks noChangeArrowheads="1"/>
            </p:cNvSpPr>
            <p:nvPr/>
          </p:nvSpPr>
          <p:spPr bwMode="auto">
            <a:xfrm>
              <a:off x="518" y="3289"/>
              <a:ext cx="264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en-US" sz="2400" baseline="-2500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O 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FFFFFF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          H</a:t>
              </a:r>
              <a:r>
                <a:rPr lang="en-US" altLang="en-US" sz="2400">
                  <a:solidFill>
                    <a:srgbClr val="FFFFFF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FFFFFF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 + OH</a:t>
              </a:r>
              <a:r>
                <a:rPr lang="en-US" altLang="en-US" sz="2800">
                  <a:solidFill>
                    <a:srgbClr val="FFFFFF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FFFFFF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6815138" y="2362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baseline="0">
                <a:solidFill>
                  <a:srgbClr val="FFFFFF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400" i="1" baseline="-25000">
                <a:solidFill>
                  <a:srgbClr val="FFFFFF"/>
                </a:solidFill>
                <a:latin typeface="Arial" panose="020B0604020202020204" pitchFamily="34" charset="0"/>
              </a:rPr>
              <a:t>w</a:t>
            </a:r>
            <a:endParaRPr lang="en-US" altLang="en-US" sz="2400" i="1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3695700" y="3200400"/>
            <a:ext cx="1749425" cy="6953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baseline="0">
                <a:solidFill>
                  <a:srgbClr val="FFFFFF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400" i="1" baseline="-25000">
                <a:solidFill>
                  <a:srgbClr val="FFFFFF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i="1" baseline="0">
                <a:solidFill>
                  <a:srgbClr val="FFFFFF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400" i="1" baseline="-25000">
                <a:solidFill>
                  <a:srgbClr val="FFFFFF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400" baseline="0">
                <a:solidFill>
                  <a:srgbClr val="FFFFFF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2400" i="1" baseline="0">
                <a:solidFill>
                  <a:srgbClr val="FFFFFF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400" i="1" baseline="-25000">
                <a:solidFill>
                  <a:srgbClr val="FFFFFF"/>
                </a:solidFill>
                <a:latin typeface="Arial" panose="020B0604020202020204" pitchFamily="34" charset="0"/>
              </a:rPr>
              <a:t>w</a:t>
            </a:r>
            <a:endParaRPr lang="en-US" altLang="en-US" sz="2400" i="1" baseline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2144713" y="4306888"/>
            <a:ext cx="489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 baseline="0">
                <a:solidFill>
                  <a:srgbClr val="FFFFFF"/>
                </a:solidFill>
                <a:latin typeface="Arial" panose="020B0604020202020204" pitchFamily="34" charset="0"/>
              </a:rPr>
              <a:t>Weak Acid and Its Conjugate Base</a:t>
            </a:r>
          </a:p>
        </p:txBody>
      </p:sp>
      <p:grpSp>
        <p:nvGrpSpPr>
          <p:cNvPr id="29735" name="Group 39"/>
          <p:cNvGrpSpPr>
            <a:grpSpLocks/>
          </p:cNvGrpSpPr>
          <p:nvPr/>
        </p:nvGrpSpPr>
        <p:grpSpPr bwMode="auto">
          <a:xfrm>
            <a:off x="2438400" y="5181600"/>
            <a:ext cx="1252538" cy="874713"/>
            <a:chOff x="758" y="3296"/>
            <a:chExt cx="789" cy="551"/>
          </a:xfrm>
        </p:grpSpPr>
        <p:sp>
          <p:nvSpPr>
            <p:cNvPr id="221208" name="Text Box 34"/>
            <p:cNvSpPr txBox="1">
              <a:spLocks noChangeArrowheads="1"/>
            </p:cNvSpPr>
            <p:nvPr/>
          </p:nvSpPr>
          <p:spPr bwMode="auto">
            <a:xfrm>
              <a:off x="758" y="3433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baseline="0">
                  <a:solidFill>
                    <a:srgbClr val="FFFFFF"/>
                  </a:solidFill>
                  <a:latin typeface="Arial" panose="020B0604020202020204" pitchFamily="34" charset="0"/>
                </a:rPr>
                <a:t>K</a:t>
              </a:r>
              <a:r>
                <a:rPr lang="en-US" altLang="en-US" sz="2400" i="1" baseline="-25000">
                  <a:solidFill>
                    <a:srgbClr val="FFFFFF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2400" i="1" baseline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= </a:t>
              </a:r>
              <a:endParaRPr lang="en-US" altLang="en-US" sz="2400" i="1" baseline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21209" name="Group 38"/>
            <p:cNvGrpSpPr>
              <a:grpSpLocks/>
            </p:cNvGrpSpPr>
            <p:nvPr/>
          </p:nvGrpSpPr>
          <p:grpSpPr bwMode="auto">
            <a:xfrm>
              <a:off x="1200" y="3296"/>
              <a:ext cx="347" cy="551"/>
              <a:chOff x="2024" y="3337"/>
              <a:chExt cx="347" cy="551"/>
            </a:xfrm>
          </p:grpSpPr>
          <p:sp>
            <p:nvSpPr>
              <p:cNvPr id="221210" name="Text Box 35"/>
              <p:cNvSpPr txBox="1">
                <a:spLocks noChangeArrowheads="1"/>
              </p:cNvSpPr>
              <p:nvPr/>
            </p:nvSpPr>
            <p:spPr bwMode="auto">
              <a:xfrm>
                <a:off x="2035" y="3337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baseline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en-US" altLang="en-US" sz="2400" i="1" baseline="-25000">
                    <a:solidFill>
                      <a:srgbClr val="FFFFFF"/>
                    </a:solidFill>
                    <a:latin typeface="Arial" panose="020B0604020202020204" pitchFamily="34" charset="0"/>
                  </a:rPr>
                  <a:t>w</a:t>
                </a:r>
                <a:endParaRPr lang="en-US" altLang="en-US" sz="2400" i="1" baseline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1211" name="Text Box 36"/>
              <p:cNvSpPr txBox="1">
                <a:spLocks noChangeArrowheads="1"/>
              </p:cNvSpPr>
              <p:nvPr/>
            </p:nvSpPr>
            <p:spPr bwMode="auto">
              <a:xfrm>
                <a:off x="2024" y="3600"/>
                <a:ext cx="3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baseline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en-US" altLang="en-US" sz="2400" i="1" baseline="-25000">
                    <a:solidFill>
                      <a:srgbClr val="FFFFFF"/>
                    </a:solidFill>
                    <a:latin typeface="Arial" panose="020B0604020202020204" pitchFamily="34" charset="0"/>
                  </a:rPr>
                  <a:t>b</a:t>
                </a:r>
                <a:endParaRPr lang="en-US" altLang="en-US" sz="2400" i="1" baseline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1212" name="Line 37"/>
              <p:cNvSpPr>
                <a:spLocks noChangeShapeType="1"/>
              </p:cNvSpPr>
              <p:nvPr/>
            </p:nvSpPr>
            <p:spPr bwMode="auto">
              <a:xfrm>
                <a:off x="2024" y="3632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9736" name="Group 40"/>
          <p:cNvGrpSpPr>
            <a:grpSpLocks/>
          </p:cNvGrpSpPr>
          <p:nvPr/>
        </p:nvGrpSpPr>
        <p:grpSpPr bwMode="auto">
          <a:xfrm>
            <a:off x="5165725" y="5181600"/>
            <a:ext cx="1252538" cy="874713"/>
            <a:chOff x="758" y="3296"/>
            <a:chExt cx="789" cy="551"/>
          </a:xfrm>
        </p:grpSpPr>
        <p:sp>
          <p:nvSpPr>
            <p:cNvPr id="221203" name="Text Box 41"/>
            <p:cNvSpPr txBox="1">
              <a:spLocks noChangeArrowheads="1"/>
            </p:cNvSpPr>
            <p:nvPr/>
          </p:nvSpPr>
          <p:spPr bwMode="auto">
            <a:xfrm>
              <a:off x="758" y="3433"/>
              <a:ext cx="53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baseline="0">
                  <a:solidFill>
                    <a:srgbClr val="FFFFFF"/>
                  </a:solidFill>
                  <a:latin typeface="Arial" panose="020B0604020202020204" pitchFamily="34" charset="0"/>
                </a:rPr>
                <a:t>K</a:t>
              </a:r>
              <a:r>
                <a:rPr lang="en-US" altLang="en-US" sz="2400" i="1" baseline="-25000">
                  <a:solidFill>
                    <a:srgbClr val="FFFFFF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en-US" sz="2400" i="1" baseline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400" baseline="0">
                  <a:solidFill>
                    <a:srgbClr val="FFFFFF"/>
                  </a:solidFill>
                  <a:latin typeface="Arial" panose="020B0604020202020204" pitchFamily="34" charset="0"/>
                </a:rPr>
                <a:t>= </a:t>
              </a:r>
              <a:endParaRPr lang="en-US" altLang="en-US" sz="2400" i="1" baseline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21204" name="Group 42"/>
            <p:cNvGrpSpPr>
              <a:grpSpLocks/>
            </p:cNvGrpSpPr>
            <p:nvPr/>
          </p:nvGrpSpPr>
          <p:grpSpPr bwMode="auto">
            <a:xfrm>
              <a:off x="1200" y="3296"/>
              <a:ext cx="347" cy="551"/>
              <a:chOff x="2024" y="3337"/>
              <a:chExt cx="347" cy="551"/>
            </a:xfrm>
          </p:grpSpPr>
          <p:sp>
            <p:nvSpPr>
              <p:cNvPr id="221205" name="Text Box 43"/>
              <p:cNvSpPr txBox="1">
                <a:spLocks noChangeArrowheads="1"/>
              </p:cNvSpPr>
              <p:nvPr/>
            </p:nvSpPr>
            <p:spPr bwMode="auto">
              <a:xfrm>
                <a:off x="2035" y="3337"/>
                <a:ext cx="33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baseline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en-US" altLang="en-US" sz="2400" i="1" baseline="-25000">
                    <a:solidFill>
                      <a:srgbClr val="FFFFFF"/>
                    </a:solidFill>
                    <a:latin typeface="Arial" panose="020B0604020202020204" pitchFamily="34" charset="0"/>
                  </a:rPr>
                  <a:t>w</a:t>
                </a:r>
                <a:endParaRPr lang="en-US" altLang="en-US" sz="2400" i="1" baseline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1206" name="Text Box 44"/>
              <p:cNvSpPr txBox="1">
                <a:spLocks noChangeArrowheads="1"/>
              </p:cNvSpPr>
              <p:nvPr/>
            </p:nvSpPr>
            <p:spPr bwMode="auto">
              <a:xfrm>
                <a:off x="2024" y="3600"/>
                <a:ext cx="31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i="1" baseline="0">
                    <a:solidFill>
                      <a:srgbClr val="FFFFFF"/>
                    </a:solidFill>
                    <a:latin typeface="Arial" panose="020B0604020202020204" pitchFamily="34" charset="0"/>
                  </a:rPr>
                  <a:t>K</a:t>
                </a:r>
                <a:r>
                  <a:rPr lang="en-US" altLang="en-US" sz="2400" i="1" baseline="-25000">
                    <a:solidFill>
                      <a:srgbClr val="FFFFFF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 sz="2400" i="1" baseline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21207" name="Line 45"/>
              <p:cNvSpPr>
                <a:spLocks noChangeShapeType="1"/>
              </p:cNvSpPr>
              <p:nvPr/>
            </p:nvSpPr>
            <p:spPr bwMode="auto">
              <a:xfrm>
                <a:off x="2024" y="3632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6" grpId="0" autoUpdateAnimBg="0"/>
      <p:bldP spid="29717" grpId="0" autoUpdateAnimBg="0"/>
      <p:bldP spid="29727" grpId="0" autoUpdateAnimBg="0"/>
      <p:bldP spid="29728" grpId="0" animBg="1" autoUpdateAnimBg="0"/>
      <p:bldP spid="29729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232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BE6908-C9D6-40A5-8781-4C97FDBF0A7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 smtClean="0"/>
          </a:p>
        </p:txBody>
      </p:sp>
      <p:sp>
        <p:nvSpPr>
          <p:cNvPr id="572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91075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Acids that can furnish more than one proton.</a:t>
            </a:r>
          </a:p>
          <a:p>
            <a:pPr marL="457200" indent="-457200" eaLnBrk="1" hangingPunct="1"/>
            <a:r>
              <a:rPr lang="en-US" altLang="en-US" sz="2800" smtClean="0"/>
              <a:t>Always dissociates in a stepwise manner, one proton at a time.</a:t>
            </a:r>
          </a:p>
          <a:p>
            <a:pPr marL="457200" indent="-457200" eaLnBrk="1" hangingPunct="1"/>
            <a:r>
              <a:rPr lang="en-US" altLang="en-US" sz="2800" smtClean="0"/>
              <a:t>The conjugate base of the first dissociation equilibrium becomes the acid in the second step.</a:t>
            </a:r>
          </a:p>
          <a:p>
            <a:pPr marL="457200" indent="-457200" eaLnBrk="1" hangingPunct="1"/>
            <a:r>
              <a:rPr lang="en-US" altLang="en-US" sz="2800" smtClean="0"/>
              <a:t>For a typical weak polyprotic acid: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			</a:t>
            </a:r>
            <a:r>
              <a:rPr lang="en-US" altLang="en-US" sz="2800" i="1" smtClean="0">
                <a:solidFill>
                  <a:srgbClr val="0000FF"/>
                </a:solidFill>
                <a:cs typeface="Arial" panose="020B0604020202020204" pitchFamily="34" charset="0"/>
              </a:rPr>
              <a:t>K</a:t>
            </a:r>
            <a:r>
              <a:rPr lang="en-US" altLang="en-US" sz="2800" baseline="-25000" smtClean="0">
                <a:solidFill>
                  <a:srgbClr val="0000FF"/>
                </a:solidFill>
                <a:cs typeface="Arial" panose="020B0604020202020204" pitchFamily="34" charset="0"/>
              </a:rPr>
              <a:t>a1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 &gt; </a:t>
            </a:r>
            <a:r>
              <a:rPr lang="en-US" altLang="en-US" sz="2800" i="1" smtClean="0">
                <a:solidFill>
                  <a:srgbClr val="0000FF"/>
                </a:solidFill>
                <a:cs typeface="Arial" panose="020B0604020202020204" pitchFamily="34" charset="0"/>
              </a:rPr>
              <a:t>K</a:t>
            </a:r>
            <a:r>
              <a:rPr lang="en-US" altLang="en-US" sz="2800" baseline="-25000" smtClean="0">
                <a:solidFill>
                  <a:srgbClr val="0000FF"/>
                </a:solidFill>
                <a:cs typeface="Arial" panose="020B0604020202020204" pitchFamily="34" charset="0"/>
              </a:rPr>
              <a:t>a2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 &gt; </a:t>
            </a:r>
            <a:r>
              <a:rPr lang="en-US" altLang="en-US" sz="2800" i="1" smtClean="0">
                <a:solidFill>
                  <a:srgbClr val="0000FF"/>
                </a:solidFill>
                <a:cs typeface="Arial" panose="020B0604020202020204" pitchFamily="34" charset="0"/>
              </a:rPr>
              <a:t>K</a:t>
            </a:r>
            <a:r>
              <a:rPr lang="en-US" altLang="en-US" sz="2800" baseline="-25000" smtClean="0">
                <a:solidFill>
                  <a:srgbClr val="0000FF"/>
                </a:solidFill>
                <a:cs typeface="Arial" panose="020B0604020202020204" pitchFamily="34" charset="0"/>
              </a:rPr>
              <a:t>a3</a:t>
            </a:r>
          </a:p>
          <a:p>
            <a:pPr marL="457200" indent="-457200" eaLnBrk="1" hangingPunct="1"/>
            <a:r>
              <a:rPr lang="en-US" altLang="en-US" sz="2800" smtClean="0">
                <a:cs typeface="Arial" panose="020B0604020202020204" pitchFamily="34" charset="0"/>
              </a:rPr>
              <a:t>For a typical polyprotic acid in water, only the first dissociation step is important to pH.</a:t>
            </a:r>
          </a:p>
        </p:txBody>
      </p:sp>
      <p:sp>
        <p:nvSpPr>
          <p:cNvPr id="22323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2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2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72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2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72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72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18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K</a:t>
            </a:r>
            <a:r>
              <a:rPr lang="en-US" altLang="en-US" baseline="-25000" smtClean="0"/>
              <a:t>a</a:t>
            </a:r>
            <a:r>
              <a:rPr lang="en-US" altLang="en-US" smtClean="0"/>
              <a:t>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Cengage Learning. All rights reserved</a:t>
            </a:r>
            <a:endParaRPr lang="en-US"/>
          </a:p>
        </p:txBody>
      </p:sp>
      <p:sp>
        <p:nvSpPr>
          <p:cNvPr id="2252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31AE31-0478-41F0-97D4-2B1DBDDD3ED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000" smtClean="0"/>
          </a:p>
        </p:txBody>
      </p:sp>
      <p:pic>
        <p:nvPicPr>
          <p:cNvPr id="225285" name="Picture 2" descr="C:\temp\AP Zumdahl resources\JPEG_Image_Library\chapter14\table_14_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1550"/>
            <a:ext cx="91440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263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0E8D0D-D87A-458C-876B-653FF3BA8111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 smtClean="0"/>
          </a:p>
        </p:txBody>
      </p:sp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3082925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Calculate the </a:t>
            </a:r>
            <a:r>
              <a:rPr lang="en-US" altLang="en-US" sz="2800" smtClean="0">
                <a:solidFill>
                  <a:srgbClr val="0000FF"/>
                </a:solidFill>
              </a:rPr>
              <a:t>pH</a:t>
            </a:r>
            <a:r>
              <a:rPr lang="en-US" altLang="en-US" sz="2800" smtClean="0"/>
              <a:t> of a 1.00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solution of 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PO</a:t>
            </a:r>
            <a:r>
              <a:rPr lang="en-US" altLang="en-US" sz="2800" baseline="-25000" smtClean="0"/>
              <a:t>4</a:t>
            </a:r>
            <a:r>
              <a:rPr lang="en-US" altLang="en-US" sz="2800" smtClean="0"/>
              <a:t>.</a:t>
            </a:r>
          </a:p>
          <a:p>
            <a:pPr marL="1262063" lvl="2" indent="-360363" eaLnBrk="1" hangingPunct="1">
              <a:buFontTx/>
              <a:buNone/>
            </a:pPr>
            <a:r>
              <a:rPr lang="en-US" altLang="en-US" sz="2800" i="1" smtClean="0"/>
              <a:t>K</a:t>
            </a:r>
            <a:r>
              <a:rPr lang="en-US" altLang="en-US" sz="2800" baseline="-25000" smtClean="0"/>
              <a:t>a1</a:t>
            </a:r>
            <a:r>
              <a:rPr lang="en-US" altLang="en-US" sz="2800" smtClean="0"/>
              <a:t> = 7.5 x 10</a:t>
            </a:r>
            <a:r>
              <a:rPr lang="en-US" altLang="en-US" sz="2800" baseline="30000" smtClean="0"/>
              <a:t>-3</a:t>
            </a:r>
          </a:p>
          <a:p>
            <a:pPr marL="1262063" lvl="2" indent="-360363" eaLnBrk="1" hangingPunct="1">
              <a:buFontTx/>
              <a:buNone/>
            </a:pPr>
            <a:r>
              <a:rPr lang="en-US" altLang="en-US" sz="2800" i="1" smtClean="0"/>
              <a:t>K</a:t>
            </a:r>
            <a:r>
              <a:rPr lang="en-US" altLang="en-US" sz="2800" baseline="-25000" smtClean="0"/>
              <a:t>a2</a:t>
            </a:r>
            <a:r>
              <a:rPr lang="en-US" altLang="en-US" sz="2800" smtClean="0"/>
              <a:t> = 6.2 x 10</a:t>
            </a:r>
            <a:r>
              <a:rPr lang="en-US" altLang="en-US" sz="2800" baseline="30000" smtClean="0"/>
              <a:t>-8</a:t>
            </a:r>
          </a:p>
          <a:p>
            <a:pPr marL="1262063" lvl="2" indent="-360363" eaLnBrk="1" hangingPunct="1">
              <a:buFontTx/>
              <a:buNone/>
            </a:pPr>
            <a:r>
              <a:rPr lang="en-US" altLang="en-US" sz="2800" i="1" smtClean="0"/>
              <a:t>K</a:t>
            </a:r>
            <a:r>
              <a:rPr lang="en-US" altLang="en-US" sz="2800" baseline="-25000" smtClean="0"/>
              <a:t>a3</a:t>
            </a:r>
            <a:r>
              <a:rPr lang="en-US" altLang="en-US" sz="2800" smtClean="0"/>
              <a:t> = 4.8 x 10</a:t>
            </a:r>
            <a:r>
              <a:rPr lang="en-US" altLang="en-US" sz="2800" baseline="30000" smtClean="0"/>
              <a:t>-13</a:t>
            </a:r>
            <a:endParaRPr lang="en-US" altLang="en-US" sz="2800" smtClean="0"/>
          </a:p>
          <a:p>
            <a:pPr marL="1262063" lvl="2" indent="-360363" eaLnBrk="1" hangingPunct="1">
              <a:buFontTx/>
              <a:buNone/>
            </a:pPr>
            <a:endParaRPr lang="en-US" altLang="en-US" sz="2800" smtClean="0"/>
          </a:p>
          <a:p>
            <a:pPr marL="1262063" lvl="2" indent="-360363" eaLnBrk="1" hangingPunct="1">
              <a:buFontTx/>
              <a:buNone/>
            </a:pPr>
            <a:r>
              <a:rPr lang="en-US" altLang="en-US" sz="2800" smtClean="0"/>
              <a:t>			    </a:t>
            </a:r>
            <a:r>
              <a:rPr lang="en-US" altLang="en-US" sz="2800" smtClean="0">
                <a:solidFill>
                  <a:srgbClr val="009900"/>
                </a:solidFill>
              </a:rPr>
              <a:t>pH = 1.08</a:t>
            </a:r>
            <a:endParaRPr lang="en-US" altLang="en-US" sz="2800" baseline="30000" smtClean="0">
              <a:solidFill>
                <a:srgbClr val="009900"/>
              </a:solidFill>
            </a:endParaRPr>
          </a:p>
        </p:txBody>
      </p:sp>
      <p:pic>
        <p:nvPicPr>
          <p:cNvPr id="226310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4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4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74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74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74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6" grpId="0" autoUpdateAnimBg="0"/>
      <p:bldP spid="574467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Sulfuric Acid</a:t>
            </a:r>
          </a:p>
        </p:txBody>
      </p:sp>
      <p:sp>
        <p:nvSpPr>
          <p:cNvPr id="22835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1790700"/>
          </a:xfrm>
        </p:spPr>
        <p:txBody>
          <a:bodyPr/>
          <a:lstStyle/>
          <a:p>
            <a:pPr eaLnBrk="1" hangingPunct="1"/>
            <a:r>
              <a:rPr lang="en-US" altLang="en-US" smtClean="0"/>
              <a:t>AP always treats H</a:t>
            </a:r>
            <a:r>
              <a:rPr lang="en-US" altLang="en-US" baseline="-25000" smtClean="0"/>
              <a:t>2</a:t>
            </a:r>
            <a:r>
              <a:rPr lang="en-US" altLang="en-US" smtClean="0"/>
              <a:t>SO</a:t>
            </a:r>
            <a:r>
              <a:rPr lang="en-US" altLang="en-US" baseline="-25000" smtClean="0"/>
              <a:t>4</a:t>
            </a:r>
            <a:r>
              <a:rPr lang="en-US" altLang="en-US" smtClean="0"/>
              <a:t> in this way:</a:t>
            </a:r>
          </a:p>
          <a:p>
            <a:pPr lvl="1" eaLnBrk="1" hangingPunct="1"/>
            <a:r>
              <a:rPr lang="en-US" altLang="en-US" smtClean="0"/>
              <a:t>The first H</a:t>
            </a:r>
            <a:r>
              <a:rPr lang="en-US" altLang="en-US" baseline="30000" smtClean="0"/>
              <a:t>+</a:t>
            </a:r>
            <a:r>
              <a:rPr lang="en-US" altLang="en-US" smtClean="0"/>
              <a:t> is STRONG.  Assume 100% ionization.</a:t>
            </a:r>
          </a:p>
          <a:p>
            <a:pPr lvl="1" eaLnBrk="1" hangingPunct="1"/>
            <a:r>
              <a:rPr lang="en-US" altLang="en-US" smtClean="0"/>
              <a:t>The second H</a:t>
            </a:r>
            <a:r>
              <a:rPr lang="en-US" altLang="en-US" baseline="30000" smtClean="0"/>
              <a:t>+</a:t>
            </a:r>
            <a:r>
              <a:rPr lang="en-US" altLang="en-US" smtClean="0"/>
              <a:t> is WEAK.  Use the K</a:t>
            </a:r>
            <a:r>
              <a:rPr lang="en-US" altLang="en-US" baseline="-25000" smtClean="0"/>
              <a:t>a</a:t>
            </a:r>
            <a:r>
              <a:rPr lang="en-US" altLang="en-US" smtClean="0"/>
              <a:t>.</a:t>
            </a:r>
          </a:p>
          <a:p>
            <a:pPr lvl="1" eaLnBrk="1" hangingPunct="1"/>
            <a:r>
              <a:rPr lang="en-US" altLang="en-US" smtClean="0"/>
              <a:t>Add the H</a:t>
            </a:r>
            <a:r>
              <a:rPr lang="en-US" altLang="en-US" baseline="30000" smtClean="0"/>
              <a:t>+</a:t>
            </a:r>
            <a:r>
              <a:rPr lang="en-US" altLang="en-US" smtClean="0"/>
              <a:t> Molarities together to find the pH.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283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977E50-C813-419D-97E6-7DB76B57636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0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Types of Acid/Base Reactions: Summary</a:t>
            </a:r>
            <a:endParaRPr lang="en-US" altLang="en-US" smtClean="0">
              <a:latin typeface="Arial" charset="0"/>
            </a:endParaRPr>
          </a:p>
        </p:txBody>
      </p:sp>
      <p:sp>
        <p:nvSpPr>
          <p:cNvPr id="229379" name="Line 3"/>
          <p:cNvSpPr>
            <a:spLocks noChangeShapeType="1"/>
          </p:cNvSpPr>
          <p:nvPr/>
        </p:nvSpPr>
        <p:spPr bwMode="auto">
          <a:xfrm>
            <a:off x="990600" y="1524000"/>
            <a:ext cx="716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22463"/>
            <a:ext cx="8915400" cy="2725737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304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8758AB-628D-40B1-AC02-8AD1B88A6208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000" smtClean="0"/>
          </a:p>
        </p:txBody>
      </p:sp>
      <p:sp>
        <p:nvSpPr>
          <p:cNvPr id="230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Salts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458913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Ionic compounds.</a:t>
            </a:r>
          </a:p>
          <a:p>
            <a:pPr marL="457200" indent="-457200" eaLnBrk="1" hangingPunct="1"/>
            <a:r>
              <a:rPr lang="en-US" altLang="en-US" sz="2800" smtClean="0"/>
              <a:t>When dissolved in water, break up into its ions (which can behave as acids or bases).</a:t>
            </a:r>
          </a:p>
        </p:txBody>
      </p:sp>
      <p:sp>
        <p:nvSpPr>
          <p:cNvPr id="23040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8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8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5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58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F27EC9-ABDF-4451-86EC-2FE79A49A205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 smtClean="0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Acid in Water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458200" cy="4603750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solidFill>
                  <a:srgbClr val="FF0066"/>
                </a:solidFill>
              </a:rPr>
              <a:t> HA(</a:t>
            </a:r>
            <a:r>
              <a:rPr lang="en-US" altLang="en-US" sz="2800" i="1" smtClean="0">
                <a:solidFill>
                  <a:srgbClr val="FF0066"/>
                </a:solidFill>
              </a:rPr>
              <a:t>aq</a:t>
            </a:r>
            <a:r>
              <a:rPr lang="en-US" altLang="en-US" sz="2800" smtClean="0">
                <a:solidFill>
                  <a:srgbClr val="FF0066"/>
                </a:solidFill>
              </a:rPr>
              <a:t>)</a:t>
            </a:r>
            <a:r>
              <a:rPr lang="en-US" altLang="en-US" sz="2800" smtClean="0"/>
              <a:t>   +    </a:t>
            </a:r>
            <a:r>
              <a:rPr lang="en-US" altLang="en-US" sz="2800" smtClean="0">
                <a:solidFill>
                  <a:srgbClr val="0000FF"/>
                </a:solidFill>
              </a:rPr>
              <a:t>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O(</a:t>
            </a:r>
            <a:r>
              <a:rPr lang="en-US" altLang="en-US" sz="2800" i="1" smtClean="0">
                <a:solidFill>
                  <a:srgbClr val="0000FF"/>
                </a:solidFill>
              </a:rPr>
              <a:t>l</a:t>
            </a:r>
            <a:r>
              <a:rPr lang="en-US" altLang="en-US" sz="2800" smtClean="0">
                <a:solidFill>
                  <a:srgbClr val="0000FF"/>
                </a:solidFill>
              </a:rPr>
              <a:t>)</a:t>
            </a:r>
            <a:r>
              <a:rPr lang="en-US" altLang="en-US" sz="2800" smtClean="0"/>
              <a:t>                </a:t>
            </a:r>
            <a:r>
              <a:rPr lang="en-US" altLang="en-US" sz="2800" smtClean="0">
                <a:solidFill>
                  <a:srgbClr val="FF0066"/>
                </a:solidFill>
              </a:rPr>
              <a:t>H</a:t>
            </a:r>
            <a:r>
              <a:rPr lang="en-US" altLang="en-US" sz="2800" baseline="-25000" smtClean="0">
                <a:solidFill>
                  <a:srgbClr val="FF0066"/>
                </a:solidFill>
              </a:rPr>
              <a:t>3</a:t>
            </a:r>
            <a:r>
              <a:rPr lang="en-US" altLang="en-US" sz="2800" smtClean="0">
                <a:solidFill>
                  <a:srgbClr val="FF0066"/>
                </a:solidFill>
              </a:rPr>
              <a:t>O</a:t>
            </a:r>
            <a:r>
              <a:rPr lang="en-US" altLang="en-US" sz="2800" baseline="30000" smtClean="0">
                <a:solidFill>
                  <a:srgbClr val="FF0066"/>
                </a:solidFill>
              </a:rPr>
              <a:t>+</a:t>
            </a:r>
            <a:r>
              <a:rPr lang="en-US" altLang="en-US" sz="2800" smtClean="0">
                <a:solidFill>
                  <a:srgbClr val="FF0066"/>
                </a:solidFill>
              </a:rPr>
              <a:t>(</a:t>
            </a:r>
            <a:r>
              <a:rPr lang="en-US" altLang="en-US" sz="2800" i="1" smtClean="0">
                <a:solidFill>
                  <a:srgbClr val="FF0066"/>
                </a:solidFill>
              </a:rPr>
              <a:t>aq</a:t>
            </a:r>
            <a:r>
              <a:rPr lang="en-US" altLang="en-US" sz="2800" smtClean="0">
                <a:solidFill>
                  <a:srgbClr val="FF0066"/>
                </a:solidFill>
              </a:rPr>
              <a:t>)</a:t>
            </a:r>
            <a:r>
              <a:rPr lang="en-US" altLang="en-US" sz="2800" smtClean="0"/>
              <a:t>   +    </a:t>
            </a:r>
            <a:r>
              <a:rPr lang="en-US" altLang="en-US" sz="2800" smtClean="0">
                <a:solidFill>
                  <a:srgbClr val="0000FF"/>
                </a:solidFill>
              </a:rPr>
              <a:t>A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-</a:t>
            </a:r>
            <a:r>
              <a:rPr lang="en-US" altLang="en-US" sz="2800" smtClean="0">
                <a:solidFill>
                  <a:srgbClr val="0000FF"/>
                </a:solidFill>
              </a:rPr>
              <a:t>(</a:t>
            </a:r>
            <a:r>
              <a:rPr lang="en-US" altLang="en-US" sz="2800" i="1" smtClean="0">
                <a:solidFill>
                  <a:srgbClr val="0000FF"/>
                </a:solidFill>
              </a:rPr>
              <a:t>aq</a:t>
            </a:r>
            <a:r>
              <a:rPr lang="en-US" altLang="en-US" sz="2800" smtClean="0">
                <a:solidFill>
                  <a:srgbClr val="0000FF"/>
                </a:solidFill>
              </a:rPr>
              <a:t>)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solidFill>
                  <a:srgbClr val="FF0066"/>
                </a:solidFill>
              </a:rPr>
              <a:t>   acid</a:t>
            </a:r>
            <a:r>
              <a:rPr lang="en-US" altLang="en-US" sz="2800" smtClean="0"/>
              <a:t>       	    </a:t>
            </a:r>
            <a:r>
              <a:rPr lang="en-US" altLang="en-US" sz="2800" smtClean="0">
                <a:solidFill>
                  <a:srgbClr val="0000FF"/>
                </a:solidFill>
              </a:rPr>
              <a:t>base</a:t>
            </a:r>
            <a:r>
              <a:rPr lang="en-US" altLang="en-US" sz="2800" smtClean="0"/>
              <a:t>	 	</a:t>
            </a:r>
            <a:r>
              <a:rPr lang="en-US" altLang="en-US" sz="2800" smtClean="0">
                <a:solidFill>
                  <a:srgbClr val="FF0066"/>
                </a:solidFill>
              </a:rPr>
              <a:t>conjugate</a:t>
            </a:r>
            <a:r>
              <a:rPr lang="en-US" altLang="en-US" sz="2800" smtClean="0"/>
              <a:t>      </a:t>
            </a:r>
            <a:r>
              <a:rPr lang="en-US" altLang="en-US" sz="2800" smtClean="0">
                <a:solidFill>
                  <a:srgbClr val="0000FF"/>
                </a:solidFill>
              </a:rPr>
              <a:t>conjugate</a:t>
            </a:r>
            <a:r>
              <a:rPr lang="en-US" altLang="en-US" sz="2800" smtClean="0"/>
              <a:t>             				        	    </a:t>
            </a:r>
            <a:r>
              <a:rPr lang="en-US" altLang="en-US" sz="2800" smtClean="0">
                <a:solidFill>
                  <a:srgbClr val="FF0066"/>
                </a:solidFill>
              </a:rPr>
              <a:t>acid</a:t>
            </a:r>
            <a:r>
              <a:rPr lang="en-US" altLang="en-US" sz="2800" smtClean="0"/>
              <a:t>	       </a:t>
            </a:r>
            <a:r>
              <a:rPr lang="en-US" altLang="en-US" sz="2800" smtClean="0">
                <a:solidFill>
                  <a:srgbClr val="0000FF"/>
                </a:solidFill>
              </a:rPr>
              <a:t>base</a:t>
            </a:r>
          </a:p>
          <a:p>
            <a:pPr marL="457200" indent="-457200" eaLnBrk="1" hangingPunct="1">
              <a:buFontTx/>
              <a:buNone/>
            </a:pPr>
            <a:endParaRPr lang="en-US" altLang="en-US" sz="2800" smtClean="0"/>
          </a:p>
          <a:p>
            <a:pPr marL="457200" indent="-457200" eaLnBrk="1" hangingPunct="1">
              <a:buFontTx/>
              <a:buNone/>
            </a:pPr>
            <a:endParaRPr lang="en-US" altLang="en-US" sz="2800" smtClean="0"/>
          </a:p>
          <a:p>
            <a:pPr marL="457200" indent="-457200" eaLnBrk="1" hangingPunct="1">
              <a:buFontTx/>
              <a:buNone/>
            </a:pPr>
            <a:endParaRPr lang="en-US" altLang="en-US" sz="2800" smtClean="0"/>
          </a:p>
          <a:p>
            <a:pPr marL="457200" indent="-457200" eaLnBrk="1" hangingPunct="1"/>
            <a:r>
              <a:rPr lang="en-US" altLang="en-US" smtClean="0"/>
              <a:t>Conjugate base is everything that remains of the acid molecule after a proton is lost.</a:t>
            </a:r>
          </a:p>
          <a:p>
            <a:pPr marL="457200" indent="-457200" eaLnBrk="1" hangingPunct="1"/>
            <a:r>
              <a:rPr lang="en-US" altLang="en-US" smtClean="0"/>
              <a:t>Conjugate acid is formed when the proton is transferred to the base.</a:t>
            </a:r>
          </a:p>
        </p:txBody>
      </p:sp>
      <p:sp>
        <p:nvSpPr>
          <p:cNvPr id="15872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pSp>
        <p:nvGrpSpPr>
          <p:cNvPr id="279557" name="Group 5"/>
          <p:cNvGrpSpPr>
            <a:grpSpLocks/>
          </p:cNvGrpSpPr>
          <p:nvPr/>
        </p:nvGrpSpPr>
        <p:grpSpPr bwMode="auto">
          <a:xfrm>
            <a:off x="4114800" y="1905000"/>
            <a:ext cx="533400" cy="304800"/>
            <a:chOff x="3408" y="288"/>
            <a:chExt cx="288" cy="192"/>
          </a:xfrm>
        </p:grpSpPr>
        <p:grpSp>
          <p:nvGrpSpPr>
            <p:cNvPr id="158729" name="Group 6"/>
            <p:cNvGrpSpPr>
              <a:grpSpLocks/>
            </p:cNvGrpSpPr>
            <p:nvPr/>
          </p:nvGrpSpPr>
          <p:grpSpPr bwMode="auto">
            <a:xfrm>
              <a:off x="3408" y="288"/>
              <a:ext cx="288" cy="48"/>
              <a:chOff x="3408" y="288"/>
              <a:chExt cx="288" cy="48"/>
            </a:xfrm>
          </p:grpSpPr>
          <p:sp>
            <p:nvSpPr>
              <p:cNvPr id="158733" name="Line 7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4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8730" name="Group 9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158731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32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79564" name="Picture 12" descr="fig14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62325"/>
            <a:ext cx="8229600" cy="1092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9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7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4" grpId="0" autoUpdateAnimBg="0"/>
      <p:bldP spid="27955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324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7CDB8D-D2EE-4A05-9650-78CB3D4C8D6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000" smtClean="0"/>
          </a:p>
        </p:txBody>
      </p:sp>
      <p:sp>
        <p:nvSpPr>
          <p:cNvPr id="232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Salts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458913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The salt of a strong acid and a strong base gives a neutral solution.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KCl, NaNO</a:t>
            </a:r>
            <a:r>
              <a:rPr lang="en-US" altLang="en-US" sz="2800" baseline="-25000" smtClean="0"/>
              <a:t>3</a:t>
            </a:r>
          </a:p>
        </p:txBody>
      </p:sp>
      <p:sp>
        <p:nvSpPr>
          <p:cNvPr id="23245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344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ACB5484-FEC4-4DE9-BB92-FAD326DD32B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000" smtClean="0"/>
          </a:p>
        </p:txBody>
      </p:sp>
      <p:sp>
        <p:nvSpPr>
          <p:cNvPr id="234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Salts</a:t>
            </a:r>
          </a:p>
        </p:txBody>
      </p:sp>
      <p:sp>
        <p:nvSpPr>
          <p:cNvPr id="582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48443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A basic solution is formed if the anion of the salt is the conjugate base of a weak acid.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NaF, KC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</a:t>
            </a:r>
            <a:r>
              <a:rPr lang="en-US" altLang="en-US" sz="2800" baseline="-25000" smtClean="0"/>
              <a:t>2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K</a:t>
            </a:r>
            <a:r>
              <a:rPr lang="en-US" altLang="en-US" sz="2800" baseline="-25000" smtClean="0"/>
              <a:t>w</a:t>
            </a:r>
            <a:r>
              <a:rPr lang="en-US" altLang="en-US" sz="2800" smtClean="0"/>
              <a:t> = </a:t>
            </a:r>
            <a:r>
              <a:rPr lang="en-US" altLang="en-US" sz="2800" i="1" smtClean="0"/>
              <a:t>K</a:t>
            </a:r>
            <a:r>
              <a:rPr lang="en-US" altLang="en-US" sz="2800" baseline="-25000" smtClean="0"/>
              <a:t>a</a:t>
            </a:r>
            <a:r>
              <a:rPr lang="en-US" altLang="en-US" sz="2800" smtClean="0"/>
              <a:t> </a:t>
            </a:r>
            <a:r>
              <a:rPr lang="en-US" altLang="en-US" sz="2800" smtClean="0">
                <a:cs typeface="Arial" panose="020B0604020202020204" pitchFamily="34" charset="0"/>
              </a:rPr>
              <a:t>× </a:t>
            </a:r>
            <a:r>
              <a:rPr lang="en-US" altLang="en-US" sz="2800" i="1" smtClean="0">
                <a:cs typeface="Arial" panose="020B0604020202020204" pitchFamily="34" charset="0"/>
              </a:rPr>
              <a:t>K</a:t>
            </a:r>
            <a:r>
              <a:rPr lang="en-US" altLang="en-US" sz="2800" baseline="-25000" smtClean="0">
                <a:cs typeface="Arial" panose="020B0604020202020204" pitchFamily="34" charset="0"/>
              </a:rPr>
              <a:t>b</a:t>
            </a:r>
            <a:endParaRPr lang="en-US" altLang="en-US" sz="2800" smtClean="0">
              <a:cs typeface="Arial" panose="020B0604020202020204" pitchFamily="34" charset="0"/>
            </a:endParaRPr>
          </a:p>
          <a:p>
            <a:pPr marL="1379538" lvl="2" indent="-476250" eaLnBrk="1" hangingPunct="1">
              <a:buFont typeface="Wingdings" panose="05000000000000000000" pitchFamily="2" charset="2"/>
              <a:buChar char="Ø"/>
            </a:pPr>
            <a:r>
              <a:rPr lang="en-US" altLang="en-US" sz="2800" smtClean="0">
                <a:cs typeface="Arial" panose="020B0604020202020204" pitchFamily="34" charset="0"/>
              </a:rPr>
              <a:t>Use </a:t>
            </a:r>
            <a:r>
              <a:rPr lang="en-US" altLang="en-US" sz="2800" i="1" smtClean="0">
                <a:cs typeface="Arial" panose="020B0604020202020204" pitchFamily="34" charset="0"/>
              </a:rPr>
              <a:t>K</a:t>
            </a:r>
            <a:r>
              <a:rPr lang="en-US" altLang="en-US" sz="2800" baseline="-25000" smtClean="0">
                <a:cs typeface="Arial" panose="020B0604020202020204" pitchFamily="34" charset="0"/>
              </a:rPr>
              <a:t>b</a:t>
            </a:r>
            <a:r>
              <a:rPr lang="en-US" altLang="en-US" sz="2800" smtClean="0">
                <a:cs typeface="Arial" panose="020B0604020202020204" pitchFamily="34" charset="0"/>
              </a:rPr>
              <a:t> when starting with base.</a:t>
            </a:r>
          </a:p>
        </p:txBody>
      </p:sp>
      <p:sp>
        <p:nvSpPr>
          <p:cNvPr id="23450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2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2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2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2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659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365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477C01-EF43-4E97-BA3E-C4522648656F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000" smtClean="0"/>
          </a:p>
        </p:txBody>
      </p:sp>
      <p:sp>
        <p:nvSpPr>
          <p:cNvPr id="236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Salts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48443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An acidic solution is formed if the cation of the salt is the conjugate acid of a weak base.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NH</a:t>
            </a:r>
            <a:r>
              <a:rPr lang="en-US" altLang="en-US" sz="2800" baseline="-25000" smtClean="0"/>
              <a:t>4</a:t>
            </a:r>
            <a:r>
              <a:rPr lang="en-US" altLang="en-US" sz="2800" smtClean="0"/>
              <a:t>Cl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i="1" smtClean="0"/>
              <a:t>K</a:t>
            </a:r>
            <a:r>
              <a:rPr lang="en-US" altLang="en-US" sz="2800" baseline="-25000" smtClean="0"/>
              <a:t>w</a:t>
            </a:r>
            <a:r>
              <a:rPr lang="en-US" altLang="en-US" sz="2800" smtClean="0"/>
              <a:t> = </a:t>
            </a:r>
            <a:r>
              <a:rPr lang="en-US" altLang="en-US" sz="2800" i="1" smtClean="0"/>
              <a:t>K</a:t>
            </a:r>
            <a:r>
              <a:rPr lang="en-US" altLang="en-US" sz="2800" baseline="-25000" smtClean="0"/>
              <a:t>a</a:t>
            </a:r>
            <a:r>
              <a:rPr lang="en-US" altLang="en-US" sz="2800" smtClean="0"/>
              <a:t> </a:t>
            </a:r>
            <a:r>
              <a:rPr lang="en-US" altLang="en-US" sz="2800" smtClean="0">
                <a:cs typeface="Arial" panose="020B0604020202020204" pitchFamily="34" charset="0"/>
              </a:rPr>
              <a:t>× </a:t>
            </a:r>
            <a:r>
              <a:rPr lang="en-US" altLang="en-US" sz="2800" i="1" smtClean="0">
                <a:cs typeface="Arial" panose="020B0604020202020204" pitchFamily="34" charset="0"/>
              </a:rPr>
              <a:t>K</a:t>
            </a:r>
            <a:r>
              <a:rPr lang="en-US" altLang="en-US" sz="2800" baseline="-25000" smtClean="0">
                <a:cs typeface="Arial" panose="020B0604020202020204" pitchFamily="34" charset="0"/>
              </a:rPr>
              <a:t>b</a:t>
            </a:r>
            <a:endParaRPr lang="en-US" altLang="en-US" sz="2800" smtClean="0">
              <a:cs typeface="Arial" panose="020B0604020202020204" pitchFamily="34" charset="0"/>
            </a:endParaRPr>
          </a:p>
          <a:p>
            <a:pPr marL="1379538" lvl="2" indent="-476250" eaLnBrk="1" hangingPunct="1">
              <a:buFont typeface="Wingdings" panose="05000000000000000000" pitchFamily="2" charset="2"/>
              <a:buChar char="Ø"/>
            </a:pPr>
            <a:r>
              <a:rPr lang="en-US" altLang="en-US" sz="2800" smtClean="0">
                <a:cs typeface="Arial" panose="020B0604020202020204" pitchFamily="34" charset="0"/>
              </a:rPr>
              <a:t>Use </a:t>
            </a:r>
            <a:r>
              <a:rPr lang="en-US" altLang="en-US" sz="2800" i="1" smtClean="0">
                <a:cs typeface="Arial" panose="020B0604020202020204" pitchFamily="34" charset="0"/>
              </a:rPr>
              <a:t>K</a:t>
            </a:r>
            <a:r>
              <a:rPr lang="en-US" altLang="en-US" sz="2800" baseline="-25000" smtClean="0">
                <a:cs typeface="Arial" panose="020B0604020202020204" pitchFamily="34" charset="0"/>
              </a:rPr>
              <a:t>a</a:t>
            </a:r>
            <a:r>
              <a:rPr lang="en-US" altLang="en-US" sz="2800" smtClean="0">
                <a:cs typeface="Arial" panose="020B0604020202020204" pitchFamily="34" charset="0"/>
              </a:rPr>
              <a:t> when starting with acid.</a:t>
            </a:r>
          </a:p>
        </p:txBody>
      </p:sp>
      <p:sp>
        <p:nvSpPr>
          <p:cNvPr id="23655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4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4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84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84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707" grpId="0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385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D46D40-675F-4680-934D-5C415EAE7BA8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000" smtClean="0"/>
          </a:p>
        </p:txBody>
      </p:sp>
      <p:sp>
        <p:nvSpPr>
          <p:cNvPr id="238596" name="Rectangle 2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23859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566738" y="1181100"/>
          <a:ext cx="8012112" cy="617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608" name="Document" r:id="rId4" imgW="7886700" imgH="6038760" progId="Word.Document.8">
                  <p:embed/>
                </p:oleObj>
              </mc:Choice>
              <mc:Fallback>
                <p:oleObj name="Document" r:id="rId4" imgW="7886700" imgH="6038760" progId="Word.Document.8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1181100"/>
                        <a:ext cx="8012112" cy="617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406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01C2826-DE32-49D5-A913-EF2A5BF3278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000" smtClean="0"/>
          </a:p>
        </p:txBody>
      </p:sp>
      <p:sp>
        <p:nvSpPr>
          <p:cNvPr id="240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Qualitative Prediction of pH of Salt Solutions (from Weak Parents)</a:t>
            </a:r>
          </a:p>
        </p:txBody>
      </p:sp>
      <p:sp>
        <p:nvSpPr>
          <p:cNvPr id="24064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240646" name="Picture 4" descr="table_14_05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850" y="2295525"/>
            <a:ext cx="6716713" cy="2276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426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A1747E-7E20-42DB-93F0-9E721081F702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000" smtClean="0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Exercise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2484438"/>
          </a:xfrm>
        </p:spPr>
        <p:txBody>
          <a:bodyPr/>
          <a:lstStyle/>
          <a:p>
            <a:pPr marL="465138" indent="-465138"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Calculate the </a:t>
            </a:r>
            <a:r>
              <a:rPr lang="en-US" altLang="en-US" sz="2800" smtClean="0">
                <a:solidFill>
                  <a:srgbClr val="0000FF"/>
                </a:solidFill>
              </a:rPr>
              <a:t>pH</a:t>
            </a:r>
            <a:r>
              <a:rPr lang="en-US" altLang="en-US" sz="2800" smtClean="0"/>
              <a:t> of a 0.75 </a:t>
            </a:r>
            <a:r>
              <a:rPr lang="en-US" altLang="en-US" sz="2800" i="1" smtClean="0"/>
              <a:t>M</a:t>
            </a:r>
            <a:r>
              <a:rPr lang="en-US" altLang="en-US" sz="2800" smtClean="0"/>
              <a:t> aqueous solution of NaCN.  </a:t>
            </a:r>
          </a:p>
          <a:p>
            <a:pPr marL="465138" indent="-465138" algn="ctr" eaLnBrk="1" hangingPunct="1">
              <a:buFontTx/>
              <a:buNone/>
            </a:pPr>
            <a:r>
              <a:rPr lang="en-US" altLang="en-US" sz="2800" i="1" smtClean="0"/>
              <a:t>K</a:t>
            </a:r>
            <a:r>
              <a:rPr lang="en-US" altLang="en-US" sz="2800" baseline="-25000" smtClean="0"/>
              <a:t>a</a:t>
            </a:r>
            <a:r>
              <a:rPr lang="en-US" altLang="en-US" sz="2800" smtClean="0"/>
              <a:t> for HCN is 6.2 x 10</a:t>
            </a:r>
            <a:r>
              <a:rPr lang="en-US" altLang="en-US" sz="2800" baseline="30000" smtClean="0"/>
              <a:t>–10</a:t>
            </a:r>
            <a:r>
              <a:rPr lang="en-US" altLang="en-US" sz="2800" smtClean="0"/>
              <a:t>. </a:t>
            </a:r>
          </a:p>
          <a:p>
            <a:pPr marL="465138" indent="-465138" eaLnBrk="1" hangingPunct="1">
              <a:buFontTx/>
              <a:buNone/>
            </a:pPr>
            <a:endParaRPr lang="en-US" altLang="en-US" sz="2800" smtClean="0">
              <a:solidFill>
                <a:srgbClr val="009900"/>
              </a:solidFill>
              <a:cs typeface="Arial" panose="020B0604020202020204" pitchFamily="34" charset="0"/>
            </a:endParaRPr>
          </a:p>
          <a:p>
            <a:pPr marL="465138" indent="-465138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242694" name="Picture 4" descr="MMj0189251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3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3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3138" grpId="0" autoUpdateAnimBg="0"/>
      <p:bldP spid="603139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2" descr="C:\temp\AP Zumdahl resources\JPEG_Image_Library\chapter14\table_14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102100"/>
            <a:ext cx="77724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739" name="Picture 3" descr="C:\temp\AP Zumdahl resources\JPEG_Image_Library\chapter14\table_14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4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457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1CBE94-0F49-4DEC-A83C-570865C25B36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000" smtClean="0"/>
          </a:p>
        </p:txBody>
      </p:sp>
      <p:sp>
        <p:nvSpPr>
          <p:cNvPr id="245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Steps Toward Solving for pH</a:t>
            </a:r>
          </a:p>
        </p:txBody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0"/>
            <a:ext cx="8229600" cy="1544638"/>
          </a:xfrm>
        </p:spPr>
        <p:txBody>
          <a:bodyPr/>
          <a:lstStyle/>
          <a:p>
            <a:pPr marL="457200" indent="-457200" algn="ctr" eaLnBrk="1" hangingPunct="1">
              <a:buFontTx/>
              <a:buNone/>
            </a:pPr>
            <a:r>
              <a:rPr lang="en-US" altLang="en-US" sz="2800" smtClean="0"/>
              <a:t>K</a:t>
            </a:r>
            <a:r>
              <a:rPr lang="en-US" altLang="en-US" sz="2800" baseline="-25000" smtClean="0"/>
              <a:t>b</a:t>
            </a:r>
            <a:r>
              <a:rPr lang="en-US" altLang="en-US" sz="2800" smtClean="0"/>
              <a:t> = 1.6 x 10</a:t>
            </a:r>
            <a:r>
              <a:rPr lang="en-US" altLang="en-US" sz="2800" baseline="30000" smtClean="0"/>
              <a:t>–5</a:t>
            </a:r>
          </a:p>
          <a:p>
            <a:pPr marL="457200" indent="-457200" eaLnBrk="1" hangingPunct="1">
              <a:buFontTx/>
              <a:buNone/>
            </a:pPr>
            <a:endParaRPr lang="en-US" altLang="en-US" sz="2800" smtClean="0"/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				    </a:t>
            </a:r>
            <a:r>
              <a:rPr lang="en-US" altLang="en-US" sz="2800" smtClean="0">
                <a:solidFill>
                  <a:srgbClr val="009900"/>
                </a:solidFill>
              </a:rPr>
              <a:t>pH = 11.54</a:t>
            </a:r>
          </a:p>
        </p:txBody>
      </p:sp>
      <p:sp>
        <p:nvSpPr>
          <p:cNvPr id="24576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611333" name="Group 5"/>
          <p:cNvGraphicFramePr>
            <a:graphicFrameLocks noGrp="1"/>
          </p:cNvGraphicFramePr>
          <p:nvPr/>
        </p:nvGraphicFramePr>
        <p:xfrm>
          <a:off x="609600" y="2133600"/>
          <a:ext cx="7924800" cy="2057400"/>
        </p:xfrm>
        <a:graphic>
          <a:graphicData uri="http://schemas.openxmlformats.org/drawingml/2006/table">
            <a:tbl>
              <a:tblPr/>
              <a:tblGrid>
                <a:gridCol w="1808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8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35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5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83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CN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aq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) 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H</a:t>
                      </a:r>
                      <a:r>
                        <a:rPr kumimoji="0" lang="en-US" sz="2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2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O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  <a:sym typeface="Wingdings 3" pitchFamily="18" charset="2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HCN(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aq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) +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OH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–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(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aq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Initial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0.75 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~ 0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Change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–x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+x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+x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Equilibrium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0.75–x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pitchFamily="18" charset="0"/>
                        </a:rPr>
                        <a:t>x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11379" name="Group 51"/>
          <p:cNvGrpSpPr>
            <a:grpSpLocks/>
          </p:cNvGrpSpPr>
          <p:nvPr/>
        </p:nvGrpSpPr>
        <p:grpSpPr bwMode="auto">
          <a:xfrm>
            <a:off x="4876800" y="2209800"/>
            <a:ext cx="533400" cy="304800"/>
            <a:chOff x="3408" y="288"/>
            <a:chExt cx="288" cy="192"/>
          </a:xfrm>
        </p:grpSpPr>
        <p:grpSp>
          <p:nvGrpSpPr>
            <p:cNvPr id="245794" name="Group 52"/>
            <p:cNvGrpSpPr>
              <a:grpSpLocks/>
            </p:cNvGrpSpPr>
            <p:nvPr/>
          </p:nvGrpSpPr>
          <p:grpSpPr bwMode="auto">
            <a:xfrm>
              <a:off x="3408" y="288"/>
              <a:ext cx="288" cy="48"/>
              <a:chOff x="3408" y="288"/>
              <a:chExt cx="288" cy="48"/>
            </a:xfrm>
          </p:grpSpPr>
          <p:sp>
            <p:nvSpPr>
              <p:cNvPr id="245798" name="Line 53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99" name="Line 54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795" name="Group 55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245796" name="Line 56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97" name="Line 57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1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1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11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© Cengage Learning. All rights reserved</a:t>
            </a:r>
            <a:endParaRPr lang="en-US"/>
          </a:p>
        </p:txBody>
      </p:sp>
      <p:sp>
        <p:nvSpPr>
          <p:cNvPr id="247811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D86C9F-92B6-493B-B6C2-1C2AC02955DC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000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371600"/>
            <a:ext cx="8686800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5138" indent="-4651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/>
              <a:t>	</a:t>
            </a:r>
            <a:r>
              <a:rPr lang="en-US" altLang="en-US" sz="4000"/>
              <a:t>Calculate the </a:t>
            </a:r>
            <a:r>
              <a:rPr lang="en-US" altLang="en-US" sz="4000">
                <a:solidFill>
                  <a:srgbClr val="0000FF"/>
                </a:solidFill>
              </a:rPr>
              <a:t>pH</a:t>
            </a:r>
            <a:r>
              <a:rPr lang="en-US" altLang="en-US" sz="4000"/>
              <a:t> of a 0.60 </a:t>
            </a:r>
            <a:r>
              <a:rPr lang="en-US" altLang="en-US" sz="4000" i="1"/>
              <a:t>M</a:t>
            </a:r>
            <a:r>
              <a:rPr lang="en-US" altLang="en-US" sz="4000"/>
              <a:t> aqueous solution of NH</a:t>
            </a:r>
            <a:r>
              <a:rPr lang="en-US" altLang="en-US" sz="4000" baseline="-25000"/>
              <a:t>4</a:t>
            </a:r>
            <a:r>
              <a:rPr lang="en-US" altLang="en-US" sz="4000"/>
              <a:t>Cl.  </a:t>
            </a:r>
          </a:p>
          <a:p>
            <a:pPr eaLnBrk="1" hangingPunct="1">
              <a:buFontTx/>
              <a:buNone/>
            </a:pPr>
            <a:endParaRPr lang="en-US" altLang="en-US" sz="2800">
              <a:solidFill>
                <a:srgbClr val="009900"/>
              </a:solidFill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cs typeface="Arial" panose="020B0604020202020204" pitchFamily="34" charset="0"/>
              </a:rPr>
              <a:t>		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498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8571F9-F6D1-4713-8FC0-1CA7D5888DC3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en-US" sz="1000" smtClean="0"/>
          </a:p>
        </p:txBody>
      </p:sp>
      <p:sp>
        <p:nvSpPr>
          <p:cNvPr id="2498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Models of Acids and Bases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98755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Two factors for acidity in binary compounds (that create more ionization):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Bond Polarity (high is good)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Bond Strength (low is good)</a:t>
            </a:r>
          </a:p>
        </p:txBody>
      </p:sp>
      <p:sp>
        <p:nvSpPr>
          <p:cNvPr id="24986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3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3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0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CD01A8-D08A-405B-BB5D-1A57A4F9B6ED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160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Three Models for Acids and Bases</a:t>
            </a:r>
          </a:p>
        </p:txBody>
      </p:sp>
      <p:sp>
        <p:nvSpPr>
          <p:cNvPr id="16077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60774" name="Picture 4" descr="table_14_10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438400"/>
            <a:ext cx="8086725" cy="233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775" name="TextBox 1"/>
          <p:cNvSpPr txBox="1">
            <a:spLocks noChangeArrowheads="1"/>
          </p:cNvSpPr>
          <p:nvPr/>
        </p:nvSpPr>
        <p:spPr bwMode="auto">
          <a:xfrm>
            <a:off x="2514600" y="5334000"/>
            <a:ext cx="411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Times" panose="02020603050405020304" pitchFamily="18" charset="0"/>
              </a:rPr>
              <a:t>** No longer need to know Lewis definition</a:t>
            </a:r>
            <a:r>
              <a:rPr lang="en-US" altLang="en-US" baseline="0">
                <a:latin typeface="Times" panose="02020603050405020304" pitchFamily="18" charset="0"/>
              </a:rPr>
              <a:t> for AP</a:t>
            </a: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519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D7227E-D793-4DCF-A311-8437BAAFCE59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000" smtClean="0"/>
          </a:p>
        </p:txBody>
      </p:sp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Bond Strengths and Acid Strengths for Hydrogen Halides</a:t>
            </a:r>
          </a:p>
        </p:txBody>
      </p:sp>
      <p:sp>
        <p:nvSpPr>
          <p:cNvPr id="25190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251910" name="Picture 4" descr="table_14_07v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2173288"/>
            <a:ext cx="4933950" cy="3236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26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539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8C122E-F544-4C15-A671-64FB185E7608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000" smtClean="0"/>
          </a:p>
        </p:txBody>
      </p:sp>
      <p:sp>
        <p:nvSpPr>
          <p:cNvPr id="253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Oxyacids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25278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Contains the group H–O–X.</a:t>
            </a:r>
          </a:p>
          <a:p>
            <a:pPr marL="457200" indent="-457200" eaLnBrk="1" hangingPunct="1"/>
            <a:r>
              <a:rPr lang="en-US" altLang="en-US" sz="2800" smtClean="0"/>
              <a:t>For a given series, the acid strength increases with an increase in the number of oxygen atoms attached to the central atom.</a:t>
            </a:r>
          </a:p>
          <a:p>
            <a:pPr marL="457200" indent="-457200" eaLnBrk="1" hangingPunct="1"/>
            <a:r>
              <a:rPr lang="en-US" altLang="en-US" sz="2800" smtClean="0"/>
              <a:t>The greater the ability of X to draw electrons toward itself, the greater the acidity of the molecule.</a:t>
            </a:r>
          </a:p>
        </p:txBody>
      </p:sp>
      <p:sp>
        <p:nvSpPr>
          <p:cNvPr id="253958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7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7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7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5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560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BF5F32-91B2-439F-8D26-D977C22C57AA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000" smtClean="0"/>
          </a:p>
        </p:txBody>
      </p:sp>
      <p:sp>
        <p:nvSpPr>
          <p:cNvPr id="2560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Several Series of Oxyacids and Their </a:t>
            </a:r>
            <a:r>
              <a:rPr lang="en-US" altLang="en-US" i="1" smtClean="0"/>
              <a:t>K</a:t>
            </a:r>
            <a:r>
              <a:rPr lang="en-US" altLang="en-US" baseline="-25000" smtClean="0"/>
              <a:t>a</a:t>
            </a:r>
            <a:r>
              <a:rPr lang="en-US" altLang="en-US" smtClean="0"/>
              <a:t> Values</a:t>
            </a:r>
          </a:p>
        </p:txBody>
      </p:sp>
      <p:sp>
        <p:nvSpPr>
          <p:cNvPr id="256005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256006" name="Picture 5" descr="table_14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752600"/>
            <a:ext cx="3790950" cy="4648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580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A9AEA3E-0199-4072-9322-BF59449EDB93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000" smtClean="0"/>
          </a:p>
        </p:txBody>
      </p:sp>
      <p:sp>
        <p:nvSpPr>
          <p:cNvPr id="258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Oxides</a:t>
            </a:r>
          </a:p>
        </p:txBody>
      </p:sp>
      <p:sp>
        <p:nvSpPr>
          <p:cNvPr id="623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26390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Acidic Oxides (Acid Anhydrides):</a:t>
            </a:r>
          </a:p>
          <a:p>
            <a:pPr marL="900113" lvl="1" indent="-441325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O-X bond is strong and covalent.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en-US" smtClean="0">
                <a:solidFill>
                  <a:srgbClr val="0000FF"/>
                </a:solidFill>
              </a:rPr>
              <a:t>SO</a:t>
            </a:r>
            <a:r>
              <a:rPr lang="en-US" altLang="en-US" baseline="-25000" smtClean="0">
                <a:solidFill>
                  <a:srgbClr val="0000FF"/>
                </a:solidFill>
              </a:rPr>
              <a:t>2</a:t>
            </a:r>
            <a:r>
              <a:rPr lang="en-US" altLang="en-US" smtClean="0">
                <a:solidFill>
                  <a:srgbClr val="0000FF"/>
                </a:solidFill>
              </a:rPr>
              <a:t>, NO</a:t>
            </a:r>
            <a:r>
              <a:rPr lang="en-US" altLang="en-US" baseline="-25000" smtClean="0">
                <a:solidFill>
                  <a:srgbClr val="0000FF"/>
                </a:solidFill>
              </a:rPr>
              <a:t>2</a:t>
            </a:r>
            <a:r>
              <a:rPr lang="en-US" altLang="en-US" smtClean="0">
                <a:solidFill>
                  <a:srgbClr val="0000FF"/>
                </a:solidFill>
              </a:rPr>
              <a:t>, CO</a:t>
            </a:r>
            <a:r>
              <a:rPr lang="en-US" altLang="en-US" baseline="-25000" smtClean="0">
                <a:solidFill>
                  <a:srgbClr val="0000FF"/>
                </a:solidFill>
              </a:rPr>
              <a:t>2</a:t>
            </a:r>
            <a:endParaRPr lang="en-US" altLang="en-US" smtClean="0">
              <a:solidFill>
                <a:srgbClr val="0000FF"/>
              </a:solidFill>
            </a:endParaRPr>
          </a:p>
          <a:p>
            <a:pPr marL="457200" indent="-457200" eaLnBrk="1" hangingPunct="1"/>
            <a:r>
              <a:rPr lang="en-US" altLang="en-US" sz="2800" smtClean="0"/>
              <a:t>When H-O-X grouping is dissolved in water, the O-X bond will remain intact.  It will be the polar and relatively weak H-O bond that will tend to break, releasing a proton.</a:t>
            </a:r>
            <a:endParaRPr lang="en-US" altLang="en-US" smtClean="0">
              <a:solidFill>
                <a:srgbClr val="0000FF"/>
              </a:solidFill>
            </a:endParaRPr>
          </a:p>
        </p:txBody>
      </p:sp>
      <p:sp>
        <p:nvSpPr>
          <p:cNvPr id="25805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3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3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3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3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19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00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CCFAEC-2C9E-4C26-9EA0-CA0297C3459D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en-US" sz="1000" smtClean="0"/>
          </a:p>
        </p:txBody>
      </p:sp>
      <p:sp>
        <p:nvSpPr>
          <p:cNvPr id="260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Oxides</a:t>
            </a:r>
          </a:p>
        </p:txBody>
      </p:sp>
      <p:sp>
        <p:nvSpPr>
          <p:cNvPr id="625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911475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Basic Oxides (Basic Anhydrides):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O-X bond is ionic.</a:t>
            </a:r>
          </a:p>
          <a:p>
            <a:pPr marL="457200" indent="-457200" algn="ctr" eaLnBrk="1" hangingPunct="1">
              <a:buFontTx/>
              <a:buNone/>
            </a:pPr>
            <a:r>
              <a:rPr lang="en-US" altLang="en-US" sz="2800" smtClean="0">
                <a:solidFill>
                  <a:srgbClr val="0000FF"/>
                </a:solidFill>
              </a:rPr>
              <a:t>K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O, CaO</a:t>
            </a:r>
          </a:p>
          <a:p>
            <a:pPr marL="457200" indent="-457200"/>
            <a:r>
              <a:rPr lang="en-US" altLang="en-US" sz="2800" smtClean="0"/>
              <a:t>If X has a very low electronegativity, the O-X bond will be ionic and subject to being broken in polar water, producing a basic solution.</a:t>
            </a:r>
          </a:p>
        </p:txBody>
      </p:sp>
      <p:sp>
        <p:nvSpPr>
          <p:cNvPr id="26010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5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5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5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5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5667" grpId="0" build="p" autoUpdateAnimBg="0"/>
      <p:bldP spid="625667" grpI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800" smtClean="0"/>
              <a:t>Chapter 15</a:t>
            </a:r>
          </a:p>
        </p:txBody>
      </p:sp>
      <p:sp>
        <p:nvSpPr>
          <p:cNvPr id="26214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91138" y="3271838"/>
            <a:ext cx="3136900" cy="4572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Acid–Base Equilibria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4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7A1719-C77C-4907-BC23-97D7873C3543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64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41413"/>
            <a:ext cx="8229600" cy="2574925"/>
          </a:xfrm>
          <a:noFill/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3" action="ppaction://hlinksldjump"/>
              </a:rPr>
              <a:t>15.1		Solutions of Acids or Bases Containing a 	Common Ion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5" action="ppaction://hlinksldjump"/>
              </a:rPr>
              <a:t>15.2  	Buffered Solutions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6" action="ppaction://hlinksldjump"/>
              </a:rPr>
              <a:t>15.3  	Buffering Capacity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7" action="ppaction://hlinksldjump"/>
              </a:rPr>
              <a:t>15.4		Titrations and pH Curves</a:t>
            </a:r>
            <a:endParaRPr lang="en-US" altLang="en-US" smtClean="0">
              <a:hlinkClick r:id="rId4" action="ppaction://hlinkpres?slideindex=2&amp;slidetitle=Slide 2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mtClean="0">
                <a:hlinkClick r:id="rId8" action="ppaction://hlinksldjump"/>
              </a:rPr>
              <a:t>15.5 		Acid–Base Indicators</a:t>
            </a:r>
            <a:endParaRPr lang="en-US" altLang="en-US" smtClean="0">
              <a:hlinkClick r:id="rId4" action="ppaction://hlinkpres?slideindex=2&amp;slidetitle=Slide 2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62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F38601-B98E-4CAA-8623-B18D1E632FFB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66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Common Ion Effect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Shift in equilibrium position that occurs because of the addition of an ion already involved in the equilibrium reaction.</a:t>
            </a:r>
          </a:p>
          <a:p>
            <a:pPr marL="457200" indent="-457200" eaLnBrk="1" hangingPunct="1"/>
            <a:r>
              <a:rPr lang="en-US" altLang="en-US" sz="2800" smtClean="0"/>
              <a:t>An application of Le Ch</a:t>
            </a:r>
            <a:r>
              <a:rPr lang="en-US" altLang="en-US" sz="2800" smtClean="0">
                <a:cs typeface="Arial" panose="020B0604020202020204" pitchFamily="34" charset="0"/>
              </a:rPr>
              <a:t>âtelier’s principle.</a:t>
            </a:r>
          </a:p>
        </p:txBody>
      </p:sp>
      <p:sp>
        <p:nvSpPr>
          <p:cNvPr id="26624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8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FED5AC-4CDD-4264-99EA-B21A257B251C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68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68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Example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338513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z="2800" smtClean="0">
                <a:solidFill>
                  <a:srgbClr val="FF0066"/>
                </a:solidFill>
              </a:rPr>
              <a:t>		</a:t>
            </a:r>
            <a:r>
              <a:rPr lang="en-US" altLang="en-US" sz="2800" smtClean="0"/>
              <a:t>HCN(</a:t>
            </a:r>
            <a:r>
              <a:rPr lang="en-US" altLang="en-US" sz="2800" i="1" smtClean="0"/>
              <a:t>aq</a:t>
            </a:r>
            <a:r>
              <a:rPr lang="en-US" altLang="en-US" sz="2800" smtClean="0"/>
              <a:t>) + H</a:t>
            </a:r>
            <a:r>
              <a:rPr lang="en-US" altLang="en-US" sz="2800" baseline="-25000" smtClean="0"/>
              <a:t>2</a:t>
            </a:r>
            <a:r>
              <a:rPr lang="en-US" altLang="en-US" sz="2800" smtClean="0"/>
              <a:t>O(</a:t>
            </a:r>
            <a:r>
              <a:rPr lang="en-US" altLang="en-US" sz="2800" i="1" smtClean="0"/>
              <a:t>l</a:t>
            </a:r>
            <a:r>
              <a:rPr lang="en-US" altLang="en-US" sz="2800" smtClean="0"/>
              <a:t>)         H</a:t>
            </a:r>
            <a:r>
              <a:rPr lang="en-US" altLang="en-US" sz="2800" baseline="-25000" smtClean="0"/>
              <a:t>3</a:t>
            </a:r>
            <a:r>
              <a:rPr lang="en-US" altLang="en-US" sz="2800" smtClean="0"/>
              <a:t>O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aq</a:t>
            </a:r>
            <a:r>
              <a:rPr lang="en-US" altLang="en-US" sz="2800" smtClean="0"/>
              <a:t>) + CN</a:t>
            </a:r>
            <a:r>
              <a:rPr lang="en-US" altLang="en-US" sz="2800" baseline="30000" smtClean="0"/>
              <a:t>-</a:t>
            </a:r>
            <a:r>
              <a:rPr lang="en-US" altLang="en-US" sz="2800" smtClean="0"/>
              <a:t>(</a:t>
            </a:r>
            <a:r>
              <a:rPr lang="en-US" altLang="en-US" sz="2800" i="1" smtClean="0"/>
              <a:t>aq</a:t>
            </a:r>
            <a:r>
              <a:rPr lang="en-US" altLang="en-US" sz="2800" smtClean="0"/>
              <a:t>)</a:t>
            </a:r>
          </a:p>
          <a:p>
            <a:pPr marL="457200" indent="-457200" eaLnBrk="1" hangingPunct="1"/>
            <a:endParaRPr lang="en-US" altLang="en-US" sz="2800" smtClean="0"/>
          </a:p>
          <a:p>
            <a:pPr marL="457200" indent="-457200" eaLnBrk="1" hangingPunct="1"/>
            <a:r>
              <a:rPr lang="en-US" altLang="en-US" sz="2800" smtClean="0"/>
              <a:t>Addition of NaCN will shift the equilibrium to the left because of the addition of CN</a:t>
            </a:r>
            <a:r>
              <a:rPr lang="en-US" altLang="en-US" sz="2800" baseline="30000" smtClean="0"/>
              <a:t>-</a:t>
            </a:r>
            <a:r>
              <a:rPr lang="en-US" altLang="en-US" sz="2800" smtClean="0"/>
              <a:t>, which is already involved in the equilibrium reaction.</a:t>
            </a:r>
          </a:p>
          <a:p>
            <a:pPr marL="457200" indent="-457200" eaLnBrk="1" hangingPunct="1"/>
            <a:r>
              <a:rPr lang="en-US" altLang="en-US" sz="2800" smtClean="0"/>
              <a:t>A solution of HCN and NaCN is less acidic than a solution of HCN alone.</a:t>
            </a:r>
            <a:endParaRPr lang="en-US" altLang="en-US" sz="2800" smtClean="0">
              <a:cs typeface="Arial" panose="020B0604020202020204" pitchFamily="34" charset="0"/>
            </a:endParaRPr>
          </a:p>
        </p:txBody>
      </p:sp>
      <p:sp>
        <p:nvSpPr>
          <p:cNvPr id="26829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pSp>
        <p:nvGrpSpPr>
          <p:cNvPr id="269317" name="Group 5"/>
          <p:cNvGrpSpPr>
            <a:grpSpLocks/>
          </p:cNvGrpSpPr>
          <p:nvPr/>
        </p:nvGrpSpPr>
        <p:grpSpPr bwMode="auto">
          <a:xfrm>
            <a:off x="4419600" y="1905000"/>
            <a:ext cx="533400" cy="304800"/>
            <a:chOff x="3408" y="288"/>
            <a:chExt cx="288" cy="192"/>
          </a:xfrm>
        </p:grpSpPr>
        <p:grpSp>
          <p:nvGrpSpPr>
            <p:cNvPr id="268296" name="Group 6"/>
            <p:cNvGrpSpPr>
              <a:grpSpLocks/>
            </p:cNvGrpSpPr>
            <p:nvPr/>
          </p:nvGrpSpPr>
          <p:grpSpPr bwMode="auto">
            <a:xfrm>
              <a:off x="3408" y="288"/>
              <a:ext cx="288" cy="48"/>
              <a:chOff x="3408" y="288"/>
              <a:chExt cx="288" cy="48"/>
            </a:xfrm>
          </p:grpSpPr>
          <p:sp>
            <p:nvSpPr>
              <p:cNvPr id="268300" name="Line 7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01" name="Line 8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8297" name="Group 9"/>
            <p:cNvGrpSpPr>
              <a:grpSpLocks/>
            </p:cNvGrpSpPr>
            <p:nvPr/>
          </p:nvGrpSpPr>
          <p:grpSpPr bwMode="auto">
            <a:xfrm flipH="1" flipV="1">
              <a:off x="3408" y="432"/>
              <a:ext cx="288" cy="48"/>
              <a:chOff x="3408" y="288"/>
              <a:chExt cx="288" cy="48"/>
            </a:xfrm>
          </p:grpSpPr>
          <p:sp>
            <p:nvSpPr>
              <p:cNvPr id="268298" name="Line 10"/>
              <p:cNvSpPr>
                <a:spLocks noChangeShapeType="1"/>
              </p:cNvSpPr>
              <p:nvPr/>
            </p:nvSpPr>
            <p:spPr bwMode="auto">
              <a:xfrm>
                <a:off x="3408" y="336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99" name="Line 11"/>
              <p:cNvSpPr>
                <a:spLocks noChangeShapeType="1"/>
              </p:cNvSpPr>
              <p:nvPr/>
            </p:nvSpPr>
            <p:spPr bwMode="auto">
              <a:xfrm flipH="1" flipV="1">
                <a:off x="3600" y="288"/>
                <a:ext cx="96" cy="4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9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0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F9F7E-1CD6-4728-B028-2A6582CDC0CE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70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Key Points about Buffered Solutions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98713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Buffered Solution – resists a change in pH.</a:t>
            </a:r>
          </a:p>
          <a:p>
            <a:pPr marL="457200" indent="-457200" eaLnBrk="1" hangingPunct="1"/>
            <a:r>
              <a:rPr lang="en-US" altLang="en-US" sz="2800" smtClean="0">
                <a:solidFill>
                  <a:srgbClr val="FF0000"/>
                </a:solidFill>
              </a:rPr>
              <a:t>They are weak acids or bases containing a salt with common ion.</a:t>
            </a:r>
          </a:p>
          <a:p>
            <a:pPr marL="457200" indent="-457200" eaLnBrk="1" hangingPunct="1"/>
            <a:r>
              <a:rPr lang="en-US" altLang="en-US" sz="2800" smtClean="0"/>
              <a:t>After addition of </a:t>
            </a:r>
            <a:r>
              <a:rPr lang="en-US" altLang="en-US" sz="2800" smtClean="0">
                <a:solidFill>
                  <a:srgbClr val="0000FF"/>
                </a:solidFill>
              </a:rPr>
              <a:t>strong</a:t>
            </a:r>
            <a:r>
              <a:rPr lang="en-US" altLang="en-US" sz="2800" smtClean="0"/>
              <a:t> acid or base, deal with stoichiometry first, then the equilibrium.</a:t>
            </a:r>
          </a:p>
        </p:txBody>
      </p:sp>
      <p:sp>
        <p:nvSpPr>
          <p:cNvPr id="270342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3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3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3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2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F193A97-3984-4045-92EE-F335DD9665C7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 smtClean="0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Acid Ionization Equilibrium</a:t>
            </a:r>
          </a:p>
        </p:txBody>
      </p:sp>
      <p:sp>
        <p:nvSpPr>
          <p:cNvPr id="16282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2833" name="ShockwaveFlash1" r:id="rId2" imgW="4952880" imgH="4038480"/>
        </mc:Choice>
        <mc:Fallback>
          <p:control name="ShockwaveFlash1" r:id="rId2" imgW="4952880" imgH="4038480">
            <p:pic>
              <p:nvPicPr>
                <p:cNvPr id="16282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095500" y="2057400"/>
                  <a:ext cx="495300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2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919163" y="320675"/>
            <a:ext cx="8180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Which of the following are buffer systems? (a) KF/HF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(b) KCl/HCl, (c) Na</a:t>
            </a:r>
            <a:r>
              <a:rPr lang="en-US" altLang="en-US" sz="2400" baseline="-25000">
                <a:solidFill>
                  <a:srgbClr val="3333CC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CO</a:t>
            </a:r>
            <a:r>
              <a:rPr lang="en-US" altLang="en-US" sz="2400" baseline="-25000">
                <a:solidFill>
                  <a:srgbClr val="3333CC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/NaHCO</a:t>
            </a:r>
            <a:r>
              <a:rPr lang="en-US" altLang="en-US" sz="2400" baseline="-25000">
                <a:solidFill>
                  <a:srgbClr val="3333CC"/>
                </a:solidFill>
                <a:latin typeface="Arial" panose="020B0604020202020204" pitchFamily="34" charset="0"/>
              </a:rPr>
              <a:t>3</a:t>
            </a:r>
            <a:endParaRPr lang="en-US" altLang="en-US" sz="2000" baseline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72387" name="Object 0"/>
          <p:cNvGraphicFramePr>
            <a:graphicFrameLocks noChangeAspect="1"/>
          </p:cNvGraphicFramePr>
          <p:nvPr/>
        </p:nvGraphicFramePr>
        <p:xfrm>
          <a:off x="152400" y="76200"/>
          <a:ext cx="717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5" name="Clip" r:id="rId3" imgW="856615" imgH="1637665" progId="MS_ClipArt_Gallery.2">
                  <p:embed/>
                </p:oleObj>
              </mc:Choice>
              <mc:Fallback>
                <p:oleObj name="Clip" r:id="rId3" imgW="856615" imgH="1637665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717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2725" y="1944688"/>
            <a:ext cx="681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(a) KF is a weak acid and F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is its conjugate base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981200" y="2362200"/>
            <a:ext cx="210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buffer solution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03200" y="2859088"/>
            <a:ext cx="328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(b) HCl is a strong acid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971675" y="3276600"/>
            <a:ext cx="2862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not a buffer solution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03200" y="3773488"/>
            <a:ext cx="7607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(c) CO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2-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is a weak base and HCO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is it conjugate acid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971675" y="4191000"/>
            <a:ext cx="21002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buffer solution</a:t>
            </a:r>
          </a:p>
        </p:txBody>
      </p:sp>
      <p:sp>
        <p:nvSpPr>
          <p:cNvPr id="272394" name="Text Box 11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16.3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utoUpdateAnimBg="0"/>
      <p:bldP spid="7173" grpId="0" autoUpdateAnimBg="0"/>
      <p:bldP spid="7174" grpId="0" autoUpdateAnimBg="0"/>
      <p:bldP spid="7175" grpId="0" autoUpdateAnimBg="0"/>
      <p:bldP spid="7176" grpId="0" autoUpdateAnimBg="0"/>
      <p:bldP spid="717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3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BF87E1-ED27-4DBB-BCD7-587BD48659F0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73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Adding an Acid to a Buffer</a:t>
            </a:r>
          </a:p>
        </p:txBody>
      </p:sp>
      <p:sp>
        <p:nvSpPr>
          <p:cNvPr id="27341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73425" name="ShockwaveFlash1" r:id="rId2" imgW="4952880" imgH="4038480"/>
        </mc:Choice>
        <mc:Fallback>
          <p:control name="ShockwaveFlash1" r:id="rId2" imgW="4952880" imgH="4038480">
            <p:pic>
              <p:nvPicPr>
                <p:cNvPr id="27341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095500" y="2133600"/>
                  <a:ext cx="495300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5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75AC7B-B502-4240-AED2-2BF44875E03B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75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Buffers</a:t>
            </a:r>
          </a:p>
        </p:txBody>
      </p:sp>
      <p:sp>
        <p:nvSpPr>
          <p:cNvPr id="27546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75473" name="ShockwaveFlash1" r:id="rId2" imgW="4863960" imgH="3962520"/>
        </mc:Choice>
        <mc:Fallback>
          <p:control name="ShockwaveFlash1" r:id="rId2" imgW="4863960" imgH="3962520">
            <p:pic>
              <p:nvPicPr>
                <p:cNvPr id="27546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139950" y="1828800"/>
                  <a:ext cx="4864100" cy="3962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Text Box 2"/>
          <p:cNvSpPr txBox="1">
            <a:spLocks noChangeArrowheads="1"/>
          </p:cNvSpPr>
          <p:nvPr/>
        </p:nvSpPr>
        <p:spPr bwMode="auto">
          <a:xfrm>
            <a:off x="919163" y="320675"/>
            <a:ext cx="8180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What is the pH of a solution containing 0.30 </a:t>
            </a:r>
            <a:r>
              <a:rPr lang="en-US" altLang="en-US" sz="2400" i="1" baseline="0">
                <a:solidFill>
                  <a:srgbClr val="3333CC"/>
                </a:solidFill>
                <a:latin typeface="Arial" panose="020B0604020202020204" pitchFamily="34" charset="0"/>
              </a:rPr>
              <a:t>M</a:t>
            </a: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 HCOOH and 0.52 </a:t>
            </a:r>
            <a:r>
              <a:rPr lang="en-US" altLang="en-US" sz="2400" i="1" baseline="0">
                <a:solidFill>
                  <a:srgbClr val="3333CC"/>
                </a:solidFill>
                <a:latin typeface="Arial" panose="020B0604020202020204" pitchFamily="34" charset="0"/>
              </a:rPr>
              <a:t>M</a:t>
            </a: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 HCOOK?</a:t>
            </a:r>
            <a:endParaRPr lang="en-US" altLang="en-US" sz="2000" baseline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77507" name="Object 3"/>
          <p:cNvGraphicFramePr>
            <a:graphicFrameLocks noChangeAspect="1"/>
          </p:cNvGraphicFramePr>
          <p:nvPr/>
        </p:nvGraphicFramePr>
        <p:xfrm>
          <a:off x="152400" y="76200"/>
          <a:ext cx="717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2" name="Clip" r:id="rId3" imgW="856615" imgH="1637665" progId="MS_ClipArt_Gallery.2">
                  <p:embed/>
                </p:oleObj>
              </mc:Choice>
              <mc:Fallback>
                <p:oleObj name="Clip" r:id="rId3" imgW="856615" imgH="1637665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717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240088" y="2057400"/>
            <a:ext cx="5446712" cy="457200"/>
            <a:chOff x="1612" y="1056"/>
            <a:chExt cx="3431" cy="288"/>
          </a:xfrm>
        </p:grpSpPr>
        <p:sp>
          <p:nvSpPr>
            <p:cNvPr id="277529" name="Text Box 5"/>
            <p:cNvSpPr txBox="1">
              <a:spLocks noChangeArrowheads="1"/>
            </p:cNvSpPr>
            <p:nvPr/>
          </p:nvSpPr>
          <p:spPr bwMode="auto">
            <a:xfrm>
              <a:off x="1612" y="1056"/>
              <a:ext cx="34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HCOOH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         H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+ HCOO</a:t>
              </a:r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77530" name="Line 6"/>
            <p:cNvSpPr>
              <a:spLocks noChangeShapeType="1"/>
            </p:cNvSpPr>
            <p:nvPr/>
          </p:nvSpPr>
          <p:spPr bwMode="auto">
            <a:xfrm>
              <a:off x="2808" y="115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531" name="Line 7"/>
            <p:cNvSpPr>
              <a:spLocks noChangeShapeType="1"/>
            </p:cNvSpPr>
            <p:nvPr/>
          </p:nvSpPr>
          <p:spPr bwMode="auto">
            <a:xfrm flipH="1">
              <a:off x="2808" y="124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38200" y="2590800"/>
            <a:ext cx="2236788" cy="1524000"/>
            <a:chOff x="528" y="1632"/>
            <a:chExt cx="1409" cy="960"/>
          </a:xfrm>
        </p:grpSpPr>
        <p:sp>
          <p:nvSpPr>
            <p:cNvPr id="277526" name="Text Box 9"/>
            <p:cNvSpPr txBox="1">
              <a:spLocks noChangeArrowheads="1"/>
            </p:cNvSpPr>
            <p:nvPr/>
          </p:nvSpPr>
          <p:spPr bwMode="auto">
            <a:xfrm>
              <a:off x="560" y="1632"/>
              <a:ext cx="9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Initial 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77527" name="Text Box 10"/>
            <p:cNvSpPr txBox="1">
              <a:spLocks noChangeArrowheads="1"/>
            </p:cNvSpPr>
            <p:nvPr/>
          </p:nvSpPr>
          <p:spPr bwMode="auto">
            <a:xfrm>
              <a:off x="528" y="1968"/>
              <a:ext cx="11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Change 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77528" name="Text Box 11"/>
            <p:cNvSpPr txBox="1">
              <a:spLocks noChangeArrowheads="1"/>
            </p:cNvSpPr>
            <p:nvPr/>
          </p:nvSpPr>
          <p:spPr bwMode="auto">
            <a:xfrm>
              <a:off x="528" y="2304"/>
              <a:ext cx="1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Equilibrium 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3575050" y="25908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0.30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589588" y="25908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0.00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3741738" y="3124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5721350" y="3124200"/>
            <a:ext cx="51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3276600" y="3657600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0.30 - 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25" name="Text Box 17"/>
          <p:cNvSpPr txBox="1">
            <a:spLocks noChangeArrowheads="1"/>
          </p:cNvSpPr>
          <p:nvPr/>
        </p:nvSpPr>
        <p:spPr bwMode="auto">
          <a:xfrm>
            <a:off x="6899275" y="2590800"/>
            <a:ext cx="1304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 + 0.52</a:t>
            </a:r>
          </a:p>
        </p:txBody>
      </p:sp>
      <p:sp>
        <p:nvSpPr>
          <p:cNvPr id="43026" name="Text Box 18"/>
          <p:cNvSpPr txBox="1">
            <a:spLocks noChangeArrowheads="1"/>
          </p:cNvSpPr>
          <p:nvPr/>
        </p:nvSpPr>
        <p:spPr bwMode="auto">
          <a:xfrm>
            <a:off x="7299325" y="3124200"/>
            <a:ext cx="51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58420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6973888" y="3657600"/>
            <a:ext cx="127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0.52 + 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7519" name="Text Box 38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16.2</a:t>
            </a:r>
          </a:p>
        </p:txBody>
      </p:sp>
      <p:sp>
        <p:nvSpPr>
          <p:cNvPr id="43047" name="Text Box 39"/>
          <p:cNvSpPr txBox="1">
            <a:spLocks noChangeArrowheads="1"/>
          </p:cNvSpPr>
          <p:nvPr/>
        </p:nvSpPr>
        <p:spPr bwMode="auto">
          <a:xfrm>
            <a:off x="974725" y="1335088"/>
            <a:ext cx="579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Mixture of weak acid and conjugate base!</a:t>
            </a:r>
          </a:p>
        </p:txBody>
      </p:sp>
      <p:sp>
        <p:nvSpPr>
          <p:cNvPr id="43048" name="Rectangle 40"/>
          <p:cNvSpPr>
            <a:spLocks noChangeArrowheads="1"/>
          </p:cNvSpPr>
          <p:nvPr/>
        </p:nvSpPr>
        <p:spPr bwMode="auto">
          <a:xfrm>
            <a:off x="152400" y="4343400"/>
            <a:ext cx="3854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US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</a:t>
            </a:r>
            <a:r>
              <a:rPr lang="en-US" altLang="en-US" baseline="-25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</a:t>
            </a:r>
            <a:r>
              <a:rPr lang="en-US" altLang="en-US" baseline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for HCOOH = 1.8 x 10 </a:t>
            </a:r>
            <a:r>
              <a:rPr lang="en-US" altLang="en-US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-4</a:t>
            </a: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3049" name="Text Box 41"/>
          <p:cNvSpPr txBox="1">
            <a:spLocks noChangeArrowheads="1"/>
          </p:cNvSpPr>
          <p:nvPr/>
        </p:nvSpPr>
        <p:spPr bwMode="auto">
          <a:xfrm>
            <a:off x="457200" y="5029200"/>
            <a:ext cx="32766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          [H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] [HCOO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b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= </a:t>
            </a:r>
            <a:b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             [HCOOH]</a:t>
            </a:r>
          </a:p>
        </p:txBody>
      </p:sp>
      <p:sp>
        <p:nvSpPr>
          <p:cNvPr id="43050" name="Line 42"/>
          <p:cNvSpPr>
            <a:spLocks noChangeShapeType="1"/>
          </p:cNvSpPr>
          <p:nvPr/>
        </p:nvSpPr>
        <p:spPr bwMode="auto">
          <a:xfrm>
            <a:off x="1295400" y="5638800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4276" name="Text Box 43"/>
          <p:cNvSpPr txBox="1">
            <a:spLocks noChangeArrowheads="1"/>
          </p:cNvSpPr>
          <p:nvPr/>
        </p:nvSpPr>
        <p:spPr bwMode="auto">
          <a:xfrm>
            <a:off x="4876800" y="45720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x = 1.038 X 10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-4</a:t>
            </a:r>
          </a:p>
        </p:txBody>
      </p:sp>
      <p:sp>
        <p:nvSpPr>
          <p:cNvPr id="224277" name="Text Box 44"/>
          <p:cNvSpPr txBox="1">
            <a:spLocks noChangeArrowheads="1"/>
          </p:cNvSpPr>
          <p:nvPr/>
        </p:nvSpPr>
        <p:spPr bwMode="auto">
          <a:xfrm>
            <a:off x="5334000" y="52578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pH = 3.98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24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2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0" grpId="0" autoUpdateAnimBg="0"/>
      <p:bldP spid="43021" grpId="0" autoUpdateAnimBg="0"/>
      <p:bldP spid="43022" grpId="0" autoUpdateAnimBg="0"/>
      <p:bldP spid="43023" grpId="0" autoUpdateAnimBg="0"/>
      <p:bldP spid="43024" grpId="0" autoUpdateAnimBg="0"/>
      <p:bldP spid="43025" grpId="0" autoUpdateAnimBg="0"/>
      <p:bldP spid="43026" grpId="0" autoUpdateAnimBg="0"/>
      <p:bldP spid="43027" grpId="0" autoUpdateAnimBg="0"/>
      <p:bldP spid="43028" grpId="0" autoUpdateAnimBg="0"/>
      <p:bldP spid="43047" grpId="0" autoUpdateAnimBg="0"/>
      <p:bldP spid="43048" grpId="0"/>
      <p:bldP spid="43049" grpId="0"/>
      <p:bldP spid="224276" grpId="0"/>
      <p:bldP spid="22427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8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7CDAB9-4FB2-48A9-B6BE-EEF09ED11DCF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74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78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Henderson–Hasselbalch Equation</a:t>
            </a:r>
          </a:p>
        </p:txBody>
      </p:sp>
      <p:sp>
        <p:nvSpPr>
          <p:cNvPr id="27853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278534" name="Rectangle 4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graphicFrame>
        <p:nvGraphicFramePr>
          <p:cNvPr id="295941" name="Object 5"/>
          <p:cNvGraphicFramePr>
            <a:graphicFrameLocks noChangeAspect="1"/>
          </p:cNvGraphicFramePr>
          <p:nvPr/>
        </p:nvGraphicFramePr>
        <p:xfrm>
          <a:off x="2743200" y="2438400"/>
          <a:ext cx="31718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7" name="Equation" r:id="rId4" imgW="3175000" imgH="1054100" progId="Equation.BREE4">
                  <p:embed/>
                </p:oleObj>
              </mc:Choice>
              <mc:Fallback>
                <p:oleObj name="Equation" r:id="rId4" imgW="3175000" imgH="1054100" progId="Equation.BREE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438400"/>
                        <a:ext cx="317182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229600" cy="1373188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smtClean="0"/>
              <a:t>For a particular buffering system (conjugate acid–base pair), all solutions that have the same ratio [A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] / [HA] will have the same pH.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Copyright © Cengage Learning. All rights reserved</a:t>
            </a:r>
          </a:p>
        </p:txBody>
      </p:sp>
      <p:sp>
        <p:nvSpPr>
          <p:cNvPr id="278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7CDAB9-4FB2-48A9-B6BE-EEF09ED11DCF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altLang="en-US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8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Henderson–Hasselbalch Equation</a:t>
            </a:r>
          </a:p>
        </p:txBody>
      </p:sp>
      <p:sp>
        <p:nvSpPr>
          <p:cNvPr id="27853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78534" name="Rectangle 4"/>
          <p:cNvSpPr>
            <a:spLocks noChangeArrowheads="1"/>
          </p:cNvSpPr>
          <p:nvPr/>
        </p:nvSpPr>
        <p:spPr bwMode="auto">
          <a:xfrm>
            <a:off x="0" y="2900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  <p:sp>
        <p:nvSpPr>
          <p:cNvPr id="2959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962400"/>
            <a:ext cx="8229600" cy="954107"/>
          </a:xfrm>
        </p:spPr>
        <p:txBody>
          <a:bodyPr/>
          <a:lstStyle/>
          <a:p>
            <a:pPr marL="465138" indent="-465138" eaLnBrk="1" hangingPunct="1"/>
            <a:r>
              <a:rPr lang="en-US" altLang="en-US" sz="2800" dirty="0" smtClean="0"/>
              <a:t>The BASIC version of the H-H equation shown here is NOT on the AP formula sheet!</a:t>
            </a:r>
            <a:endParaRPr lang="en-US" altLang="en-US" sz="28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676400" y="2654772"/>
                <a:ext cx="5211170" cy="11557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baseline="0" smtClean="0">
                          <a:latin typeface="Cambria Math" panose="02040503050406030204" pitchFamily="18" charset="0"/>
                        </a:rPr>
                        <m:t>𝑝𝑂𝐻</m:t>
                      </m:r>
                      <m:r>
                        <a:rPr lang="en-US" sz="3600" b="0" i="1" baseline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baseline="0" smtClean="0">
                          <a:latin typeface="Cambria Math" panose="02040503050406030204" pitchFamily="18" charset="0"/>
                        </a:rPr>
                        <m:t>𝑝𝐾𝑏</m:t>
                      </m:r>
                      <m:r>
                        <a:rPr lang="en-US" sz="3600" b="0" i="1" baseline="0" smtClean="0">
                          <a:latin typeface="Cambria Math" panose="02040503050406030204" pitchFamily="18" charset="0"/>
                        </a:rPr>
                        <m:t> + </m:t>
                      </m:r>
                      <m:func>
                        <m:funcPr>
                          <m:ctrlPr>
                            <a:rPr lang="en-US" sz="3600" b="0" i="1" baseline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b="0" i="0" baseline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sz="3600" b="0" i="1" baseline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b="0" i="1" baseline="0" smtClean="0">
                                      <a:latin typeface="Cambria Math" panose="02040503050406030204" pitchFamily="18" charset="0"/>
                                    </a:rPr>
                                    <m:t>𝐵𝐻</m:t>
                                  </m:r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3600" b="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 baseline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n-US" sz="3600" baseline="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654772"/>
                <a:ext cx="5211170" cy="1155701"/>
              </a:xfrm>
              <a:prstGeom prst="rect">
                <a:avLst/>
              </a:prstGeom>
              <a:blipFill>
                <a:blip r:embed="rId3"/>
                <a:stretch>
                  <a:fillRect t="-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542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5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Text Box 2"/>
          <p:cNvSpPr txBox="1">
            <a:spLocks noChangeArrowheads="1"/>
          </p:cNvSpPr>
          <p:nvPr/>
        </p:nvSpPr>
        <p:spPr bwMode="auto">
          <a:xfrm>
            <a:off x="919163" y="320675"/>
            <a:ext cx="81803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What is the pH of a solution containing 0.30 </a:t>
            </a:r>
            <a:r>
              <a:rPr lang="en-US" altLang="en-US" sz="2400" i="1" baseline="0">
                <a:solidFill>
                  <a:srgbClr val="3333CC"/>
                </a:solidFill>
                <a:latin typeface="Arial" panose="020B0604020202020204" pitchFamily="34" charset="0"/>
              </a:rPr>
              <a:t>M</a:t>
            </a: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 HCOOH and 0.52 </a:t>
            </a:r>
            <a:r>
              <a:rPr lang="en-US" altLang="en-US" sz="2400" i="1" baseline="0">
                <a:solidFill>
                  <a:srgbClr val="3333CC"/>
                </a:solidFill>
                <a:latin typeface="Arial" panose="020B0604020202020204" pitchFamily="34" charset="0"/>
              </a:rPr>
              <a:t>M</a:t>
            </a: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 HCOOK?</a:t>
            </a:r>
            <a:endParaRPr lang="en-US" altLang="en-US" sz="2000" baseline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80579" name="Object 3"/>
          <p:cNvGraphicFramePr>
            <a:graphicFrameLocks noChangeAspect="1"/>
          </p:cNvGraphicFramePr>
          <p:nvPr/>
        </p:nvGraphicFramePr>
        <p:xfrm>
          <a:off x="152400" y="76200"/>
          <a:ext cx="717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26" name="Clip" r:id="rId3" imgW="856615" imgH="1637665" progId="MS_ClipArt_Gallery.2">
                  <p:embed/>
                </p:oleObj>
              </mc:Choice>
              <mc:Fallback>
                <p:oleObj name="Clip" r:id="rId3" imgW="856615" imgH="1637665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717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240088" y="2057400"/>
            <a:ext cx="5446712" cy="457200"/>
            <a:chOff x="1612" y="1056"/>
            <a:chExt cx="3431" cy="288"/>
          </a:xfrm>
        </p:grpSpPr>
        <p:sp>
          <p:nvSpPr>
            <p:cNvPr id="280613" name="Text Box 5"/>
            <p:cNvSpPr txBox="1">
              <a:spLocks noChangeArrowheads="1"/>
            </p:cNvSpPr>
            <p:nvPr/>
          </p:nvSpPr>
          <p:spPr bwMode="auto">
            <a:xfrm>
              <a:off x="1612" y="1056"/>
              <a:ext cx="34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HCOOH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         H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+ HCOO</a:t>
              </a:r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80614" name="Line 6"/>
            <p:cNvSpPr>
              <a:spLocks noChangeShapeType="1"/>
            </p:cNvSpPr>
            <p:nvPr/>
          </p:nvSpPr>
          <p:spPr bwMode="auto">
            <a:xfrm>
              <a:off x="2808" y="1152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615" name="Line 7"/>
            <p:cNvSpPr>
              <a:spLocks noChangeShapeType="1"/>
            </p:cNvSpPr>
            <p:nvPr/>
          </p:nvSpPr>
          <p:spPr bwMode="auto">
            <a:xfrm flipH="1">
              <a:off x="2808" y="124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838200" y="2590800"/>
            <a:ext cx="2236788" cy="1524000"/>
            <a:chOff x="528" y="1632"/>
            <a:chExt cx="1409" cy="960"/>
          </a:xfrm>
        </p:grpSpPr>
        <p:sp>
          <p:nvSpPr>
            <p:cNvPr id="280610" name="Text Box 9"/>
            <p:cNvSpPr txBox="1">
              <a:spLocks noChangeArrowheads="1"/>
            </p:cNvSpPr>
            <p:nvPr/>
          </p:nvSpPr>
          <p:spPr bwMode="auto">
            <a:xfrm>
              <a:off x="560" y="1632"/>
              <a:ext cx="9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Initial 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80611" name="Text Box 10"/>
            <p:cNvSpPr txBox="1">
              <a:spLocks noChangeArrowheads="1"/>
            </p:cNvSpPr>
            <p:nvPr/>
          </p:nvSpPr>
          <p:spPr bwMode="auto">
            <a:xfrm>
              <a:off x="528" y="1968"/>
              <a:ext cx="11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Change 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80612" name="Text Box 11"/>
            <p:cNvSpPr txBox="1">
              <a:spLocks noChangeArrowheads="1"/>
            </p:cNvSpPr>
            <p:nvPr/>
          </p:nvSpPr>
          <p:spPr bwMode="auto">
            <a:xfrm>
              <a:off x="528" y="2304"/>
              <a:ext cx="1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Equilibrium 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575050" y="25908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0.30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5589588" y="25908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0.00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3741738" y="3124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5721350" y="3124200"/>
            <a:ext cx="51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3276600" y="3657600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0.30 - 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6899275" y="2590800"/>
            <a:ext cx="1304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 + 0.52</a:t>
            </a: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7299325" y="3124200"/>
            <a:ext cx="51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5842000" y="3657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973888" y="3657600"/>
            <a:ext cx="127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0.52 + 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36525" y="4383088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baseline="0">
                <a:solidFill>
                  <a:srgbClr val="000000"/>
                </a:solidFill>
                <a:latin typeface="Arial" panose="020B0604020202020204" pitchFamily="34" charset="0"/>
              </a:rPr>
              <a:t>Common ion effect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409575" y="4857750"/>
            <a:ext cx="219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0.30 – 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 0.30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404813" y="5334000"/>
            <a:ext cx="2205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0.52 + 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 0.52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4038600" y="4191000"/>
            <a:ext cx="3544888" cy="874713"/>
            <a:chOff x="2112" y="2400"/>
            <a:chExt cx="2233" cy="551"/>
          </a:xfrm>
        </p:grpSpPr>
        <p:sp>
          <p:nvSpPr>
            <p:cNvPr id="280605" name="Text Box 25"/>
            <p:cNvSpPr txBox="1">
              <a:spLocks noChangeArrowheads="1"/>
            </p:cNvSpPr>
            <p:nvPr/>
          </p:nvSpPr>
          <p:spPr bwMode="auto">
            <a:xfrm>
              <a:off x="2112" y="2520"/>
              <a:ext cx="1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pH = p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+ log</a:t>
              </a:r>
            </a:p>
          </p:txBody>
        </p:sp>
        <p:grpSp>
          <p:nvGrpSpPr>
            <p:cNvPr id="280606" name="Group 30"/>
            <p:cNvGrpSpPr>
              <a:grpSpLocks/>
            </p:cNvGrpSpPr>
            <p:nvPr/>
          </p:nvGrpSpPr>
          <p:grpSpPr bwMode="auto">
            <a:xfrm>
              <a:off x="3408" y="2400"/>
              <a:ext cx="937" cy="551"/>
              <a:chOff x="3719" y="2400"/>
              <a:chExt cx="937" cy="551"/>
            </a:xfrm>
          </p:grpSpPr>
          <p:sp>
            <p:nvSpPr>
              <p:cNvPr id="280607" name="Text Box 27"/>
              <p:cNvSpPr txBox="1">
                <a:spLocks noChangeArrowheads="1"/>
              </p:cNvSpPr>
              <p:nvPr/>
            </p:nvSpPr>
            <p:spPr bwMode="auto">
              <a:xfrm>
                <a:off x="3766" y="2400"/>
                <a:ext cx="84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[HCOO</a:t>
                </a:r>
                <a:r>
                  <a:rPr lang="en-US" altLang="en-US" sz="2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]</a:t>
                </a:r>
              </a:p>
            </p:txBody>
          </p:sp>
          <p:sp>
            <p:nvSpPr>
              <p:cNvPr id="280608" name="Text Box 28"/>
              <p:cNvSpPr txBox="1">
                <a:spLocks noChangeArrowheads="1"/>
              </p:cNvSpPr>
              <p:nvPr/>
            </p:nvSpPr>
            <p:spPr bwMode="auto">
              <a:xfrm>
                <a:off x="3719" y="2663"/>
                <a:ext cx="93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[HCOOH]</a:t>
                </a:r>
              </a:p>
            </p:txBody>
          </p:sp>
          <p:sp>
            <p:nvSpPr>
              <p:cNvPr id="280609" name="Line 29"/>
              <p:cNvSpPr>
                <a:spLocks noChangeShapeType="1"/>
              </p:cNvSpPr>
              <p:nvPr/>
            </p:nvSpPr>
            <p:spPr bwMode="auto">
              <a:xfrm>
                <a:off x="3792" y="2676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152400" y="5943600"/>
            <a:ext cx="282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HCOOH p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400" i="1" baseline="-2500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= 3.77</a:t>
            </a:r>
          </a:p>
        </p:txBody>
      </p: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4038600" y="5068888"/>
            <a:ext cx="3084513" cy="874712"/>
            <a:chOff x="2544" y="2761"/>
            <a:chExt cx="1943" cy="551"/>
          </a:xfrm>
        </p:grpSpPr>
        <p:sp>
          <p:nvSpPr>
            <p:cNvPr id="280600" name="Text Box 34"/>
            <p:cNvSpPr txBox="1">
              <a:spLocks noChangeArrowheads="1"/>
            </p:cNvSpPr>
            <p:nvPr/>
          </p:nvSpPr>
          <p:spPr bwMode="auto">
            <a:xfrm>
              <a:off x="2544" y="2881"/>
              <a:ext cx="14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pH = 3.77 + log</a:t>
              </a:r>
            </a:p>
          </p:txBody>
        </p:sp>
        <p:grpSp>
          <p:nvGrpSpPr>
            <p:cNvPr id="280601" name="Group 39"/>
            <p:cNvGrpSpPr>
              <a:grpSpLocks/>
            </p:cNvGrpSpPr>
            <p:nvPr/>
          </p:nvGrpSpPr>
          <p:grpSpPr bwMode="auto">
            <a:xfrm>
              <a:off x="3888" y="2761"/>
              <a:ext cx="599" cy="551"/>
              <a:chOff x="4012" y="2761"/>
              <a:chExt cx="599" cy="551"/>
            </a:xfrm>
          </p:grpSpPr>
          <p:sp>
            <p:nvSpPr>
              <p:cNvPr id="280602" name="Text Box 36"/>
              <p:cNvSpPr txBox="1">
                <a:spLocks noChangeArrowheads="1"/>
              </p:cNvSpPr>
              <p:nvPr/>
            </p:nvSpPr>
            <p:spPr bwMode="auto">
              <a:xfrm>
                <a:off x="4015" y="2761"/>
                <a:ext cx="5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[0.52]</a:t>
                </a:r>
              </a:p>
            </p:txBody>
          </p:sp>
          <p:sp>
            <p:nvSpPr>
              <p:cNvPr id="280603" name="Text Box 37"/>
              <p:cNvSpPr txBox="1">
                <a:spLocks noChangeArrowheads="1"/>
              </p:cNvSpPr>
              <p:nvPr/>
            </p:nvSpPr>
            <p:spPr bwMode="auto">
              <a:xfrm>
                <a:off x="4012" y="3024"/>
                <a:ext cx="59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[0.30]</a:t>
                </a:r>
              </a:p>
            </p:txBody>
          </p:sp>
          <p:sp>
            <p:nvSpPr>
              <p:cNvPr id="280604" name="Line 38"/>
              <p:cNvSpPr>
                <a:spLocks noChangeShapeType="1"/>
              </p:cNvSpPr>
              <p:nvPr/>
            </p:nvSpPr>
            <p:spPr bwMode="auto">
              <a:xfrm>
                <a:off x="4080" y="3037"/>
                <a:ext cx="4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7037388" y="5257800"/>
            <a:ext cx="1039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= 4.01</a:t>
            </a:r>
          </a:p>
        </p:txBody>
      </p:sp>
      <p:sp>
        <p:nvSpPr>
          <p:cNvPr id="280598" name="Text Box 42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16.2</a:t>
            </a:r>
          </a:p>
        </p:txBody>
      </p:sp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974725" y="1335088"/>
            <a:ext cx="5795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Mixture of weak acid and conjugate base!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2" grpId="0" autoUpdateAnimBg="0"/>
      <p:bldP spid="5133" grpId="0" autoUpdateAnimBg="0"/>
      <p:bldP spid="5134" grpId="0" autoUpdateAnimBg="0"/>
      <p:bldP spid="5135" grpId="0" autoUpdateAnimBg="0"/>
      <p:bldP spid="5136" grpId="0" autoUpdateAnimBg="0"/>
      <p:bldP spid="5137" grpId="0" autoUpdateAnimBg="0"/>
      <p:bldP spid="5138" grpId="0" autoUpdateAnimBg="0"/>
      <p:bldP spid="5139" grpId="0" autoUpdateAnimBg="0"/>
      <p:bldP spid="5140" grpId="0" autoUpdateAnimBg="0"/>
      <p:bldP spid="5141" grpId="0" autoUpdateAnimBg="0"/>
      <p:bldP spid="5142" grpId="0" autoUpdateAnimBg="0"/>
      <p:bldP spid="5143" grpId="0" autoUpdateAnimBg="0"/>
      <p:bldP spid="5152" grpId="0" autoUpdateAnimBg="0"/>
      <p:bldP spid="5161" grpId="0" autoUpdateAnimBg="0"/>
      <p:bldP spid="5163" grpId="0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7467600" y="5791200"/>
            <a:ext cx="1430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pH= 9.18</a:t>
            </a:r>
          </a:p>
        </p:txBody>
      </p:sp>
      <p:sp>
        <p:nvSpPr>
          <p:cNvPr id="281603" name="Text Box 4"/>
          <p:cNvSpPr txBox="1">
            <a:spLocks noChangeArrowheads="1"/>
          </p:cNvSpPr>
          <p:nvPr/>
        </p:nvSpPr>
        <p:spPr bwMode="auto">
          <a:xfrm>
            <a:off x="919163" y="198438"/>
            <a:ext cx="8180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Calculate the pH of the 0.30 </a:t>
            </a:r>
            <a:r>
              <a:rPr lang="en-US" altLang="en-US" sz="2400" i="1" baseline="0">
                <a:solidFill>
                  <a:srgbClr val="3333CC"/>
                </a:solidFill>
                <a:latin typeface="Arial" panose="020B0604020202020204" pitchFamily="34" charset="0"/>
              </a:rPr>
              <a:t>M</a:t>
            </a: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 NH</a:t>
            </a:r>
            <a:r>
              <a:rPr lang="en-US" altLang="en-US" sz="2400" baseline="-25000">
                <a:solidFill>
                  <a:srgbClr val="3333CC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/0.36 </a:t>
            </a:r>
            <a:r>
              <a:rPr lang="en-US" altLang="en-US" sz="2400" i="1" baseline="0">
                <a:solidFill>
                  <a:srgbClr val="3333CC"/>
                </a:solidFill>
                <a:latin typeface="Arial" panose="020B0604020202020204" pitchFamily="34" charset="0"/>
              </a:rPr>
              <a:t>M</a:t>
            </a: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 NH</a:t>
            </a:r>
            <a:r>
              <a:rPr lang="en-US" altLang="en-US" sz="2400" baseline="-25000">
                <a:solidFill>
                  <a:srgbClr val="3333CC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Cl buffer system.  </a:t>
            </a:r>
            <a:endParaRPr lang="en-US" altLang="en-US" sz="2000" baseline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81604" name="Object 5"/>
          <p:cNvGraphicFramePr>
            <a:graphicFrameLocks noChangeAspect="1"/>
          </p:cNvGraphicFramePr>
          <p:nvPr/>
        </p:nvGraphicFramePr>
        <p:xfrm>
          <a:off x="152400" y="107950"/>
          <a:ext cx="7175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4" name="Clip" r:id="rId3" imgW="856615" imgH="1637665" progId="MS_ClipArt_Gallery.2">
                  <p:embed/>
                </p:oleObj>
              </mc:Choice>
              <mc:Fallback>
                <p:oleObj name="Clip" r:id="rId3" imgW="856615" imgH="1637665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7950"/>
                        <a:ext cx="7175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81605" name="Group 10"/>
          <p:cNvGrpSpPr>
            <a:grpSpLocks/>
          </p:cNvGrpSpPr>
          <p:nvPr/>
        </p:nvGrpSpPr>
        <p:grpSpPr bwMode="auto">
          <a:xfrm>
            <a:off x="1219200" y="1447800"/>
            <a:ext cx="6746875" cy="519113"/>
            <a:chOff x="1296" y="2416"/>
            <a:chExt cx="4250" cy="327"/>
          </a:xfrm>
        </p:grpSpPr>
        <p:sp>
          <p:nvSpPr>
            <p:cNvPr id="281632" name="Text Box 11"/>
            <p:cNvSpPr txBox="1">
              <a:spLocks noChangeArrowheads="1"/>
            </p:cNvSpPr>
            <p:nvPr/>
          </p:nvSpPr>
          <p:spPr bwMode="auto">
            <a:xfrm>
              <a:off x="1296" y="2416"/>
              <a:ext cx="42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NH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+ 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                 NH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+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+ OH</a:t>
              </a:r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8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81633" name="Line 12"/>
            <p:cNvSpPr>
              <a:spLocks noChangeShapeType="1"/>
            </p:cNvSpPr>
            <p:nvPr/>
          </p:nvSpPr>
          <p:spPr bwMode="auto">
            <a:xfrm>
              <a:off x="3120" y="260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228600" y="3076575"/>
            <a:ext cx="896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Initial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228600" y="3962400"/>
            <a:ext cx="727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End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311400" y="3076575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0.30</a:t>
            </a: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5105400" y="2971800"/>
            <a:ext cx="1304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 + 0.36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7086600" y="2971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2311400" y="3962400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0.30 - x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5029200" y="3962400"/>
            <a:ext cx="1276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0.36 + x</a:t>
            </a:r>
          </a:p>
        </p:txBody>
      </p:sp>
      <p:sp>
        <p:nvSpPr>
          <p:cNvPr id="45076" name="Text Box 20"/>
          <p:cNvSpPr txBox="1">
            <a:spLocks noChangeArrowheads="1"/>
          </p:cNvSpPr>
          <p:nvPr/>
        </p:nvSpPr>
        <p:spPr bwMode="auto">
          <a:xfrm>
            <a:off x="7086600" y="3962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81614" name="Text Box 22"/>
          <p:cNvSpPr txBox="1">
            <a:spLocks noChangeArrowheads="1"/>
          </p:cNvSpPr>
          <p:nvPr/>
        </p:nvSpPr>
        <p:spPr bwMode="auto">
          <a:xfrm>
            <a:off x="8389938" y="6384925"/>
            <a:ext cx="6778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000" baseline="0">
                <a:solidFill>
                  <a:srgbClr val="000000"/>
                </a:solidFill>
                <a:latin typeface="Arial" panose="020B0604020202020204" pitchFamily="34" charset="0"/>
              </a:rPr>
              <a:t>16.3</a:t>
            </a:r>
          </a:p>
        </p:txBody>
      </p:sp>
      <p:sp>
        <p:nvSpPr>
          <p:cNvPr id="281615" name="Text Box 24"/>
          <p:cNvSpPr txBox="1">
            <a:spLocks noChangeArrowheads="1"/>
          </p:cNvSpPr>
          <p:nvPr/>
        </p:nvSpPr>
        <p:spPr bwMode="auto">
          <a:xfrm>
            <a:off x="228600" y="1981200"/>
            <a:ext cx="3200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        [NH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] [OH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            [NH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281616" name="Line 25"/>
          <p:cNvSpPr>
            <a:spLocks noChangeShapeType="1"/>
          </p:cNvSpPr>
          <p:nvPr/>
        </p:nvSpPr>
        <p:spPr bwMode="auto">
          <a:xfrm>
            <a:off x="990600" y="2514600"/>
            <a:ext cx="17526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1617" name="Text Box 26"/>
          <p:cNvSpPr txBox="1">
            <a:spLocks noChangeArrowheads="1"/>
          </p:cNvSpPr>
          <p:nvPr/>
        </p:nvSpPr>
        <p:spPr bwMode="auto">
          <a:xfrm>
            <a:off x="152400" y="2286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K</a:t>
            </a:r>
            <a:r>
              <a:rPr lang="en-US" altLang="en-US" sz="2400" baseline="-25000">
                <a:solidFill>
                  <a:srgbClr val="0000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4114" name="Text Box 27"/>
          <p:cNvSpPr txBox="1">
            <a:spLocks noChangeArrowheads="1"/>
          </p:cNvSpPr>
          <p:nvPr/>
        </p:nvSpPr>
        <p:spPr bwMode="auto">
          <a:xfrm>
            <a:off x="228600" y="35052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Change</a:t>
            </a:r>
          </a:p>
        </p:txBody>
      </p:sp>
      <p:sp>
        <p:nvSpPr>
          <p:cNvPr id="4115" name="Text Box 28"/>
          <p:cNvSpPr txBox="1">
            <a:spLocks noChangeArrowheads="1"/>
          </p:cNvSpPr>
          <p:nvPr/>
        </p:nvSpPr>
        <p:spPr bwMode="auto">
          <a:xfrm>
            <a:off x="2362200" y="35052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- x</a:t>
            </a:r>
          </a:p>
        </p:txBody>
      </p:sp>
      <p:sp>
        <p:nvSpPr>
          <p:cNvPr id="4116" name="Text Box 29"/>
          <p:cNvSpPr txBox="1">
            <a:spLocks noChangeArrowheads="1"/>
          </p:cNvSpPr>
          <p:nvPr/>
        </p:nvSpPr>
        <p:spPr bwMode="auto">
          <a:xfrm>
            <a:off x="5029200" y="3429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+ x</a:t>
            </a:r>
          </a:p>
        </p:txBody>
      </p:sp>
      <p:sp>
        <p:nvSpPr>
          <p:cNvPr id="4117" name="Text Box 30"/>
          <p:cNvSpPr txBox="1">
            <a:spLocks noChangeArrowheads="1"/>
          </p:cNvSpPr>
          <p:nvPr/>
        </p:nvSpPr>
        <p:spPr bwMode="auto">
          <a:xfrm>
            <a:off x="6934200" y="34290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+ x</a:t>
            </a:r>
          </a:p>
        </p:txBody>
      </p:sp>
      <p:sp>
        <p:nvSpPr>
          <p:cNvPr id="281622" name="Text Box 31"/>
          <p:cNvSpPr txBox="1">
            <a:spLocks noChangeArrowheads="1"/>
          </p:cNvSpPr>
          <p:nvPr/>
        </p:nvSpPr>
        <p:spPr bwMode="auto">
          <a:xfrm>
            <a:off x="3124200" y="228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= 1.8 X 10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-5</a:t>
            </a:r>
          </a:p>
        </p:txBody>
      </p:sp>
      <p:sp>
        <p:nvSpPr>
          <p:cNvPr id="4119" name="Text Box 32"/>
          <p:cNvSpPr txBox="1">
            <a:spLocks noChangeArrowheads="1"/>
          </p:cNvSpPr>
          <p:nvPr/>
        </p:nvSpPr>
        <p:spPr bwMode="auto">
          <a:xfrm>
            <a:off x="1905000" y="4495800"/>
            <a:ext cx="18288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(.36 + x)(x)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  (.30 – x)         </a:t>
            </a:r>
          </a:p>
        </p:txBody>
      </p:sp>
      <p:sp>
        <p:nvSpPr>
          <p:cNvPr id="4120" name="Text Box 33"/>
          <p:cNvSpPr txBox="1">
            <a:spLocks noChangeArrowheads="1"/>
          </p:cNvSpPr>
          <p:nvPr/>
        </p:nvSpPr>
        <p:spPr bwMode="auto">
          <a:xfrm>
            <a:off x="228600" y="4876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1.8 X 10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-5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4121" name="Line 34"/>
          <p:cNvSpPr>
            <a:spLocks noChangeShapeType="1"/>
          </p:cNvSpPr>
          <p:nvPr/>
        </p:nvSpPr>
        <p:spPr bwMode="auto">
          <a:xfrm>
            <a:off x="1905000" y="5029200"/>
            <a:ext cx="17526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2" name="Text Box 35"/>
          <p:cNvSpPr txBox="1">
            <a:spLocks noChangeArrowheads="1"/>
          </p:cNvSpPr>
          <p:nvPr/>
        </p:nvSpPr>
        <p:spPr bwMode="auto">
          <a:xfrm>
            <a:off x="152400" y="5791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1.8 X 10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-5 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</a:t>
            </a:r>
          </a:p>
        </p:txBody>
      </p:sp>
      <p:sp>
        <p:nvSpPr>
          <p:cNvPr id="4123" name="Text Box 36"/>
          <p:cNvSpPr txBox="1">
            <a:spLocks noChangeArrowheads="1"/>
          </p:cNvSpPr>
          <p:nvPr/>
        </p:nvSpPr>
        <p:spPr bwMode="auto">
          <a:xfrm>
            <a:off x="1828800" y="5562600"/>
            <a:ext cx="9906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0.36x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0.30        </a:t>
            </a:r>
          </a:p>
        </p:txBody>
      </p:sp>
      <p:sp>
        <p:nvSpPr>
          <p:cNvPr id="4124" name="Line 37"/>
          <p:cNvSpPr>
            <a:spLocks noChangeShapeType="1"/>
          </p:cNvSpPr>
          <p:nvPr/>
        </p:nvSpPr>
        <p:spPr bwMode="auto">
          <a:xfrm>
            <a:off x="1905000" y="6019800"/>
            <a:ext cx="838200" cy="0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5" name="Text Box 38"/>
          <p:cNvSpPr txBox="1">
            <a:spLocks noChangeArrowheads="1"/>
          </p:cNvSpPr>
          <p:nvPr/>
        </p:nvSpPr>
        <p:spPr bwMode="auto">
          <a:xfrm>
            <a:off x="3048000" y="57912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x = 1.5 X 10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-5</a:t>
            </a:r>
          </a:p>
        </p:txBody>
      </p:sp>
      <p:sp>
        <p:nvSpPr>
          <p:cNvPr id="4126" name="Text Box 39"/>
          <p:cNvSpPr txBox="1">
            <a:spLocks noChangeArrowheads="1"/>
          </p:cNvSpPr>
          <p:nvPr/>
        </p:nvSpPr>
        <p:spPr bwMode="auto">
          <a:xfrm>
            <a:off x="5410200" y="57912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pOH = 4.82</a:t>
            </a:r>
          </a:p>
        </p:txBody>
      </p:sp>
      <p:sp>
        <p:nvSpPr>
          <p:cNvPr id="281631" name="Line 38"/>
          <p:cNvSpPr>
            <a:spLocks noChangeShapeType="1"/>
          </p:cNvSpPr>
          <p:nvPr/>
        </p:nvSpPr>
        <p:spPr bwMode="auto">
          <a:xfrm flipH="1">
            <a:off x="4114800" y="1828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9" grpId="0" autoUpdateAnimBg="0"/>
      <p:bldP spid="45070" grpId="0" autoUpdateAnimBg="0"/>
      <p:bldP spid="45071" grpId="0" autoUpdateAnimBg="0"/>
      <p:bldP spid="45072" grpId="0" autoUpdateAnimBg="0"/>
      <p:bldP spid="45073" grpId="0" autoUpdateAnimBg="0"/>
      <p:bldP spid="45074" grpId="0" autoUpdateAnimBg="0"/>
      <p:bldP spid="45075" grpId="0" autoUpdateAnimBg="0"/>
      <p:bldP spid="45076" grpId="0" autoUpdateAnimBg="0"/>
      <p:bldP spid="4114" grpId="0"/>
      <p:bldP spid="4115" grpId="0"/>
      <p:bldP spid="4116" grpId="0"/>
      <p:bldP spid="4117" grpId="0"/>
      <p:bldP spid="4119" grpId="0"/>
      <p:bldP spid="4120" grpId="0"/>
      <p:bldP spid="4122" grpId="0"/>
      <p:bldP spid="4123" grpId="0"/>
      <p:bldP spid="4125" grpId="0"/>
      <p:bldP spid="4126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82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F52082-F010-4872-8A37-5407AE7F6FBA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82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Buffered Solution Characteristics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2575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solidFill>
                  <a:srgbClr val="669900"/>
                </a:solidFill>
              </a:rPr>
              <a:t>Buffers contain relatively large amounts of weak acid and corresponding conjugate base.</a:t>
            </a:r>
          </a:p>
          <a:p>
            <a:pPr marL="457200" indent="-457200" eaLnBrk="1" hangingPunct="1"/>
            <a:r>
              <a:rPr lang="en-US" altLang="en-US" sz="2800" smtClean="0">
                <a:solidFill>
                  <a:srgbClr val="669900"/>
                </a:solidFill>
              </a:rPr>
              <a:t>Added H</a:t>
            </a:r>
            <a:r>
              <a:rPr lang="en-US" altLang="en-US" sz="2800" baseline="30000" smtClean="0">
                <a:solidFill>
                  <a:srgbClr val="669900"/>
                </a:solidFill>
              </a:rPr>
              <a:t>+</a:t>
            </a:r>
            <a:r>
              <a:rPr lang="en-US" altLang="en-US" sz="2800" smtClean="0">
                <a:solidFill>
                  <a:srgbClr val="669900"/>
                </a:solidFill>
              </a:rPr>
              <a:t> reacts to completion with the conjugate base.</a:t>
            </a:r>
          </a:p>
          <a:p>
            <a:pPr marL="457200" indent="-457200" eaLnBrk="1" hangingPunct="1"/>
            <a:r>
              <a:rPr lang="en-US" altLang="en-US" sz="2800" smtClean="0">
                <a:solidFill>
                  <a:srgbClr val="669900"/>
                </a:solidFill>
              </a:rPr>
              <a:t>Added OH</a:t>
            </a:r>
            <a:r>
              <a:rPr lang="en-US" altLang="en-US" sz="2800" baseline="30000" smtClean="0">
                <a:solidFill>
                  <a:srgbClr val="669900"/>
                </a:solidFill>
              </a:rPr>
              <a:t>-</a:t>
            </a:r>
            <a:r>
              <a:rPr lang="en-US" altLang="en-US" sz="2800" smtClean="0">
                <a:solidFill>
                  <a:srgbClr val="669900"/>
                </a:solidFill>
              </a:rPr>
              <a:t> reacts to completion with the weak acid.</a:t>
            </a:r>
          </a:p>
        </p:txBody>
      </p:sp>
      <p:sp>
        <p:nvSpPr>
          <p:cNvPr id="282630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2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083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84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CBDF4A-1121-4428-8E16-B17E814E6B6E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79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25750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The amount of protons or hydroxide ions the buffer can absorb without a significant change in pH.</a:t>
            </a:r>
          </a:p>
          <a:p>
            <a:pPr marL="457200" indent="-457200" eaLnBrk="1" hangingPunct="1"/>
            <a:r>
              <a:rPr lang="en-US" altLang="en-US" sz="2800" smtClean="0"/>
              <a:t>Determined by the magnitudes of [HA] and [A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].</a:t>
            </a:r>
          </a:p>
          <a:p>
            <a:pPr marL="457200" indent="-457200" eaLnBrk="1" hangingPunct="1"/>
            <a:r>
              <a:rPr lang="en-US" altLang="en-US" sz="2800" smtClean="0"/>
              <a:t>A buffer with large capacity contains large concentrations of the buffering components.</a:t>
            </a:r>
          </a:p>
        </p:txBody>
      </p:sp>
      <p:sp>
        <p:nvSpPr>
          <p:cNvPr id="28467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7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4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A4025C-D0EF-49A0-807E-83F168844474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 smtClean="0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056063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Strong acid: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Ionization equilibrium lies far to the right.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Yields a weak conjugate base.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0000FF"/>
                </a:solidFill>
              </a:rPr>
              <a:t>See AP strong acids list!</a:t>
            </a:r>
          </a:p>
          <a:p>
            <a:pPr marL="457200" indent="-457200" eaLnBrk="1" hangingPunct="1"/>
            <a:r>
              <a:rPr lang="en-US" altLang="en-US" sz="2800" smtClean="0"/>
              <a:t>Weak acid: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Ionization equilibrium lies far to the left.</a:t>
            </a:r>
          </a:p>
          <a:p>
            <a:pPr marL="901700" lvl="1" indent="-44450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Weaker the acid, stronger its conjugate base.</a:t>
            </a:r>
          </a:p>
        </p:txBody>
      </p:sp>
      <p:sp>
        <p:nvSpPr>
          <p:cNvPr id="16486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5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5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5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5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5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86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71E908-7446-401D-8754-02F57B5662A5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80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1298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>
                <a:solidFill>
                  <a:srgbClr val="FF0000"/>
                </a:solidFill>
              </a:rPr>
              <a:t>Optimal buffering occurs when [HA] is equal to [A</a:t>
            </a:r>
            <a:r>
              <a:rPr lang="en-US" altLang="en-US" sz="2800" baseline="30000" smtClean="0">
                <a:solidFill>
                  <a:srgbClr val="FF0000"/>
                </a:solidFill>
              </a:rPr>
              <a:t>–</a:t>
            </a:r>
            <a:r>
              <a:rPr lang="en-US" altLang="en-US" sz="2800" smtClean="0">
                <a:solidFill>
                  <a:srgbClr val="FF0000"/>
                </a:solidFill>
              </a:rPr>
              <a:t>].</a:t>
            </a:r>
          </a:p>
          <a:p>
            <a:pPr marL="457200" indent="-457200" eaLnBrk="1" hangingPunct="1"/>
            <a:r>
              <a:rPr lang="en-US" altLang="en-US" sz="2800" smtClean="0"/>
              <a:t>It is for this condition that the ratio [A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] / [HA] is most resistant to change when H</a:t>
            </a:r>
            <a:r>
              <a:rPr lang="en-US" altLang="en-US" sz="2800" baseline="30000" smtClean="0"/>
              <a:t>+</a:t>
            </a:r>
            <a:r>
              <a:rPr lang="en-US" altLang="en-US" sz="2800" smtClean="0"/>
              <a:t> or OH</a:t>
            </a:r>
            <a:r>
              <a:rPr lang="en-US" altLang="en-US" sz="2800" baseline="30000" smtClean="0"/>
              <a:t>–</a:t>
            </a:r>
            <a:r>
              <a:rPr lang="en-US" altLang="en-US" sz="2800" smtClean="0"/>
              <a:t> is added to the buffered solution.</a:t>
            </a:r>
          </a:p>
        </p:txBody>
      </p:sp>
      <p:sp>
        <p:nvSpPr>
          <p:cNvPr id="28672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9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50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88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D1B855D-91E6-4546-832A-C71F726A7910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81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88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Titration Curve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740025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Plotting the pH of the solution being analyzed as a function of the amount of titrant added.</a:t>
            </a:r>
          </a:p>
          <a:p>
            <a:pPr marL="457200" indent="-457200" eaLnBrk="1" hangingPunct="1"/>
            <a:r>
              <a:rPr lang="en-US" altLang="en-US" sz="2800" smtClean="0"/>
              <a:t>Equivalence (Stoichiometric) Point – point in the titration when enough titrant has been added to react exactly with the substance in solution being titrated.</a:t>
            </a:r>
          </a:p>
        </p:txBody>
      </p:sp>
      <p:sp>
        <p:nvSpPr>
          <p:cNvPr id="288774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90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4E086F-4883-46D6-97B0-C96C7F0A3589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82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90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Neutralization of a Strong Acid with a Strong Base</a:t>
            </a:r>
          </a:p>
        </p:txBody>
      </p:sp>
      <p:sp>
        <p:nvSpPr>
          <p:cNvPr id="29082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0833" name="ShockwaveFlash1" r:id="rId2" imgW="4876920" imgH="4038480"/>
        </mc:Choice>
        <mc:Fallback>
          <p:control name="ShockwaveFlash1" r:id="rId2" imgW="4876920" imgH="4038480">
            <p:pic>
              <p:nvPicPr>
                <p:cNvPr id="29082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2133600" y="2057400"/>
                  <a:ext cx="4876800" cy="403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92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A42D74-4CA0-4AA5-8BA3-69B13B196E9C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83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92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The pH Curve for the Titration of 50.0 mL of 0.200 </a:t>
            </a:r>
            <a:r>
              <a:rPr lang="en-US" altLang="en-US" sz="2000" i="1" smtClean="0"/>
              <a:t>M</a:t>
            </a:r>
            <a:r>
              <a:rPr lang="en-US" altLang="en-US" sz="2000" smtClean="0"/>
              <a:t> HNO</a:t>
            </a:r>
            <a:r>
              <a:rPr lang="en-US" altLang="en-US" sz="2000" baseline="-25000" smtClean="0"/>
              <a:t>3</a:t>
            </a:r>
            <a:r>
              <a:rPr lang="en-US" altLang="en-US" sz="2000" smtClean="0"/>
              <a:t> with 0.100 </a:t>
            </a:r>
            <a:r>
              <a:rPr lang="en-US" altLang="en-US" sz="2000" i="1" smtClean="0"/>
              <a:t>M</a:t>
            </a:r>
            <a:r>
              <a:rPr lang="en-US" altLang="en-US" sz="2000" smtClean="0"/>
              <a:t> NaOH</a:t>
            </a:r>
          </a:p>
        </p:txBody>
      </p:sp>
      <p:sp>
        <p:nvSpPr>
          <p:cNvPr id="292869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292870" name="Picture 4" descr="ch15_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038600" cy="3978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94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F890D3-4CF8-4EF6-A4A6-8E5C2C2A85A0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84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949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6200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The pH Curve for the Titration of 100.0 mL of 0.50 </a:t>
            </a:r>
            <a:r>
              <a:rPr lang="en-US" altLang="en-US" sz="2000" i="1" smtClean="0"/>
              <a:t>M</a:t>
            </a:r>
            <a:r>
              <a:rPr lang="en-US" altLang="en-US" sz="2000" smtClean="0"/>
              <a:t> NaOH with 1.0 </a:t>
            </a:r>
            <a:r>
              <a:rPr lang="en-US" altLang="en-US" sz="2000" i="1" smtClean="0"/>
              <a:t>M</a:t>
            </a:r>
            <a:r>
              <a:rPr lang="en-US" altLang="en-US" sz="2000" smtClean="0"/>
              <a:t> HCI</a:t>
            </a:r>
          </a:p>
        </p:txBody>
      </p:sp>
      <p:sp>
        <p:nvSpPr>
          <p:cNvPr id="29491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294918" name="Picture 4" descr="ch15_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191000" cy="41068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96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092E15-13CA-4F4C-B646-C465308F041C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85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96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The pH Curve for the Titration of 50.0 mL of 0.100 </a:t>
            </a:r>
            <a:r>
              <a:rPr lang="en-US" altLang="en-US" sz="2000" i="1" smtClean="0"/>
              <a:t>M</a:t>
            </a:r>
            <a:r>
              <a:rPr lang="en-US" altLang="en-US" sz="2000" smtClean="0"/>
              <a:t> HC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H</a:t>
            </a:r>
            <a:r>
              <a:rPr lang="en-US" altLang="en-US" sz="2000" baseline="-25000" smtClean="0"/>
              <a:t>3</a:t>
            </a:r>
            <a:r>
              <a:rPr lang="en-US" altLang="en-US" sz="2000" smtClean="0"/>
              <a:t>O</a:t>
            </a:r>
            <a:r>
              <a:rPr lang="en-US" altLang="en-US" sz="2000" baseline="-25000" smtClean="0"/>
              <a:t>2</a:t>
            </a:r>
            <a:r>
              <a:rPr lang="en-US" altLang="en-US" sz="2000" smtClean="0"/>
              <a:t> with 0.100 </a:t>
            </a:r>
            <a:r>
              <a:rPr lang="en-US" altLang="en-US" sz="2000" i="1" smtClean="0"/>
              <a:t>M</a:t>
            </a:r>
            <a:r>
              <a:rPr lang="en-US" altLang="en-US" sz="2000" smtClean="0"/>
              <a:t> NaOH</a:t>
            </a:r>
          </a:p>
        </p:txBody>
      </p:sp>
      <p:sp>
        <p:nvSpPr>
          <p:cNvPr id="29696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296966" name="Picture 4" descr="ch15_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114800" cy="40211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99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FE849D-19BA-4C5F-BDC3-57E069B1B3CE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86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2990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77724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The pH Curve for the Titration of 100.0mL of 0.050 </a:t>
            </a:r>
            <a:r>
              <a:rPr lang="en-US" altLang="en-US" sz="2000" i="1" smtClean="0"/>
              <a:t>M</a:t>
            </a:r>
            <a:r>
              <a:rPr lang="en-US" altLang="en-US" sz="2000" smtClean="0"/>
              <a:t> NH</a:t>
            </a:r>
            <a:r>
              <a:rPr lang="en-US" altLang="en-US" sz="2000" baseline="-25000" smtClean="0"/>
              <a:t>3</a:t>
            </a:r>
            <a:r>
              <a:rPr lang="en-US" altLang="en-US" sz="2000" smtClean="0"/>
              <a:t> with 0.10 </a:t>
            </a:r>
            <a:r>
              <a:rPr lang="en-US" altLang="en-US" sz="2000" i="1" smtClean="0"/>
              <a:t>M </a:t>
            </a:r>
            <a:r>
              <a:rPr lang="en-US" altLang="en-US" sz="2000" smtClean="0"/>
              <a:t>HCl</a:t>
            </a:r>
          </a:p>
        </p:txBody>
      </p:sp>
      <p:sp>
        <p:nvSpPr>
          <p:cNvPr id="29901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299014" name="Picture 4" descr="ch15_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752600"/>
            <a:ext cx="5257800" cy="42275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latin typeface="Arial" panose="020B0604020202020204" pitchFamily="34" charset="0"/>
              </a:rPr>
              <a:t>Finding the Equivalence Point</a:t>
            </a:r>
            <a:br>
              <a:rPr lang="en-US" altLang="en-US" sz="4000" smtClean="0">
                <a:latin typeface="Arial" panose="020B0604020202020204" pitchFamily="34" charset="0"/>
              </a:rPr>
            </a:br>
            <a:r>
              <a:rPr lang="en-US" altLang="en-US" sz="4000" smtClean="0">
                <a:latin typeface="Arial" panose="020B0604020202020204" pitchFamily="34" charset="0"/>
              </a:rPr>
              <a:t>(calculation method)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Arial" panose="020B0604020202020204" pitchFamily="34" charset="0"/>
              </a:rPr>
              <a:t>Strong Acid vs. Strong Base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latin typeface="Arial" panose="020B0604020202020204" pitchFamily="34" charset="0"/>
              </a:rPr>
              <a:t>100 % ionized!  pH = 7  No equilibrium!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Arial" panose="020B0604020202020204" pitchFamily="34" charset="0"/>
              </a:rPr>
              <a:t>Weak Acid vs. Strong Base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latin typeface="Arial" panose="020B0604020202020204" pitchFamily="34" charset="0"/>
              </a:rPr>
              <a:t>Acid is neutralized; Need K</a:t>
            </a:r>
            <a:r>
              <a:rPr lang="en-US" altLang="en-US" sz="2400" baseline="-25000" smtClean="0">
                <a:latin typeface="Arial" panose="020B0604020202020204" pitchFamily="34" charset="0"/>
              </a:rPr>
              <a:t>b</a:t>
            </a:r>
            <a:r>
              <a:rPr lang="en-US" altLang="en-US" sz="2400" smtClean="0">
                <a:latin typeface="Arial" panose="020B0604020202020204" pitchFamily="34" charset="0"/>
              </a:rPr>
              <a:t> for conjugate base equilibrium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Arial" panose="020B0604020202020204" pitchFamily="34" charset="0"/>
              </a:rPr>
              <a:t>Strong Acid vs. Weak Base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latin typeface="Arial" panose="020B0604020202020204" pitchFamily="34" charset="0"/>
              </a:rPr>
              <a:t>Base is neutralized; Need K</a:t>
            </a:r>
            <a:r>
              <a:rPr lang="en-US" altLang="en-US" sz="2400" baseline="-25000" smtClean="0">
                <a:latin typeface="Arial" panose="020B0604020202020204" pitchFamily="34" charset="0"/>
              </a:rPr>
              <a:t>a</a:t>
            </a:r>
            <a:r>
              <a:rPr lang="en-US" altLang="en-US" sz="2400" smtClean="0">
                <a:latin typeface="Arial" panose="020B0604020202020204" pitchFamily="34" charset="0"/>
              </a:rPr>
              <a:t> for conjugate acid equilibrium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smtClean="0">
                <a:latin typeface="Arial" panose="020B0604020202020204" pitchFamily="34" charset="0"/>
              </a:rPr>
              <a:t>Weak Acid vs. Weak Base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smtClean="0">
                <a:latin typeface="Arial" panose="020B0604020202020204" pitchFamily="34" charset="0"/>
              </a:rPr>
              <a:t>Depends on the strength of both; could be conjugate acid, conjugate base, or pH 7</a:t>
            </a:r>
            <a:r>
              <a:rPr lang="en-US" alt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02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2D17FC-F1F3-4C8A-826E-E958CA639EDB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88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302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Weak Acid–Strong Base Titration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740025"/>
          </a:xfrm>
        </p:spPr>
        <p:txBody>
          <a:bodyPr/>
          <a:lstStyle/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Step 1:	</a:t>
            </a:r>
            <a:r>
              <a:rPr lang="en-US" altLang="en-US" sz="2800" smtClean="0">
                <a:solidFill>
                  <a:srgbClr val="FF0000"/>
                </a:solidFill>
              </a:rPr>
              <a:t>A stoichiometry problem</a:t>
            </a:r>
            <a:r>
              <a:rPr lang="en-US" altLang="en-US" sz="2800" smtClean="0">
                <a:solidFill>
                  <a:schemeClr val="tx2"/>
                </a:solidFill>
              </a:rPr>
              <a:t> (</a:t>
            </a:r>
            <a:r>
              <a:rPr lang="en-US" altLang="en-US" sz="2800" smtClean="0"/>
              <a:t>reaction is 		assumed to run to completion) then 		determine remaining species.</a:t>
            </a:r>
          </a:p>
          <a:p>
            <a:pPr marL="457200" indent="-457200" eaLnBrk="1" hangingPunct="1">
              <a:buFontTx/>
              <a:buNone/>
            </a:pPr>
            <a:r>
              <a:rPr lang="en-US" altLang="en-US" sz="2800" smtClean="0"/>
              <a:t>Step 2: 	</a:t>
            </a:r>
            <a:r>
              <a:rPr lang="en-US" altLang="en-US" sz="2800" smtClean="0">
                <a:solidFill>
                  <a:srgbClr val="FF0000"/>
                </a:solidFill>
              </a:rPr>
              <a:t>An equilibrium problem</a:t>
            </a:r>
            <a:r>
              <a:rPr lang="en-US" altLang="en-US" sz="2800" smtClean="0">
                <a:solidFill>
                  <a:schemeClr val="accent2"/>
                </a:solidFill>
              </a:rPr>
              <a:t> </a:t>
            </a:r>
            <a:r>
              <a:rPr lang="en-US" altLang="en-US" sz="2800" smtClean="0"/>
              <a:t>(determine 		position of weak acid equilibrium and 		calculate pH).</a:t>
            </a:r>
          </a:p>
        </p:txBody>
      </p:sp>
      <p:sp>
        <p:nvSpPr>
          <p:cNvPr id="302086" name="Rectangle 4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Text Box 2"/>
          <p:cNvSpPr txBox="1">
            <a:spLocks noChangeArrowheads="1"/>
          </p:cNvSpPr>
          <p:nvPr/>
        </p:nvSpPr>
        <p:spPr bwMode="auto">
          <a:xfrm>
            <a:off x="963613" y="0"/>
            <a:ext cx="81803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Exactly 100 mL of 0.10 </a:t>
            </a:r>
            <a:r>
              <a:rPr lang="en-US" altLang="en-US" sz="2400" i="1" baseline="0">
                <a:solidFill>
                  <a:srgbClr val="3333CC"/>
                </a:solidFill>
                <a:latin typeface="Arial" panose="020B0604020202020204" pitchFamily="34" charset="0"/>
              </a:rPr>
              <a:t>M</a:t>
            </a: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 HNO</a:t>
            </a:r>
            <a:r>
              <a:rPr lang="en-US" altLang="en-US" sz="2400" baseline="-25000">
                <a:solidFill>
                  <a:srgbClr val="3333CC"/>
                </a:solidFill>
                <a:latin typeface="Arial" panose="020B0604020202020204" pitchFamily="34" charset="0"/>
              </a:rPr>
              <a:t>2</a:t>
            </a: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 are titrated with 100 mL of a 0.10 </a:t>
            </a:r>
            <a:r>
              <a:rPr lang="en-US" altLang="en-US" sz="2400" i="1" baseline="0">
                <a:solidFill>
                  <a:srgbClr val="3333CC"/>
                </a:solidFill>
                <a:latin typeface="Arial" panose="020B0604020202020204" pitchFamily="34" charset="0"/>
              </a:rPr>
              <a:t>M</a:t>
            </a:r>
            <a:r>
              <a:rPr lang="en-US" altLang="en-US" sz="2400" baseline="0">
                <a:solidFill>
                  <a:srgbClr val="3333CC"/>
                </a:solidFill>
                <a:latin typeface="Arial" panose="020B0604020202020204" pitchFamily="34" charset="0"/>
              </a:rPr>
              <a:t> NaOH solution.  What is the pH at the equivalence point ?</a:t>
            </a:r>
            <a:endParaRPr lang="en-US" altLang="en-US" sz="2000" baseline="0">
              <a:solidFill>
                <a:srgbClr val="3333CC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04131" name="Object 0"/>
          <p:cNvGraphicFramePr>
            <a:graphicFrameLocks noChangeAspect="1"/>
          </p:cNvGraphicFramePr>
          <p:nvPr/>
        </p:nvGraphicFramePr>
        <p:xfrm>
          <a:off x="207963" y="76200"/>
          <a:ext cx="60642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95" name="Clip" r:id="rId3" imgW="856615" imgH="1637665" progId="MS_ClipArt_Gallery.2">
                  <p:embed/>
                </p:oleObj>
              </mc:Choice>
              <mc:Fallback>
                <p:oleObj name="Clip" r:id="rId3" imgW="856615" imgH="1637665" progId="MS_ClipArt_Gallery.2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3" y="76200"/>
                        <a:ext cx="606425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151063" y="1524000"/>
            <a:ext cx="6097587" cy="457200"/>
            <a:chOff x="192" y="1104"/>
            <a:chExt cx="3841" cy="288"/>
          </a:xfrm>
        </p:grpSpPr>
        <p:sp>
          <p:nvSpPr>
            <p:cNvPr id="304183" name="Text Box 5"/>
            <p:cNvSpPr txBox="1">
              <a:spLocks noChangeArrowheads="1"/>
            </p:cNvSpPr>
            <p:nvPr/>
          </p:nvSpPr>
          <p:spPr bwMode="auto">
            <a:xfrm>
              <a:off x="192" y="1104"/>
              <a:ext cx="38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HNO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+ OH</a:t>
              </a:r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        NO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+ 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04184" name="Line 6"/>
            <p:cNvSpPr>
              <a:spLocks noChangeShapeType="1"/>
            </p:cNvSpPr>
            <p:nvPr/>
          </p:nvSpPr>
          <p:spPr bwMode="auto">
            <a:xfrm>
              <a:off x="2016" y="12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6200" y="1143000"/>
            <a:ext cx="187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start (moles)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76200" y="1905000"/>
            <a:ext cx="1795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end (moles)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422525" y="11430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0.01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065588" y="11430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0.01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508250" y="190500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0.0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151313" y="1905000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0.0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5715000" y="19050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0.01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743200" y="3124200"/>
            <a:ext cx="6181725" cy="457200"/>
            <a:chOff x="820" y="2064"/>
            <a:chExt cx="3894" cy="288"/>
          </a:xfrm>
        </p:grpSpPr>
        <p:sp>
          <p:nvSpPr>
            <p:cNvPr id="304180" name="Text Box 16"/>
            <p:cNvSpPr txBox="1">
              <a:spLocks noChangeArrowheads="1"/>
            </p:cNvSpPr>
            <p:nvPr/>
          </p:nvSpPr>
          <p:spPr bwMode="auto">
            <a:xfrm>
              <a:off x="820" y="2064"/>
              <a:ext cx="38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NO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+ H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O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l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         OH</a:t>
              </a:r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+ HNO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(</a:t>
              </a:r>
              <a:r>
                <a:rPr lang="en-US" altLang="en-US" sz="20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aq</a:t>
              </a:r>
              <a:r>
                <a:rPr lang="en-US" altLang="en-US" sz="20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04181" name="Line 17"/>
            <p:cNvSpPr>
              <a:spLocks noChangeShapeType="1"/>
            </p:cNvSpPr>
            <p:nvPr/>
          </p:nvSpPr>
          <p:spPr bwMode="auto">
            <a:xfrm>
              <a:off x="2472" y="216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182" name="Line 18"/>
            <p:cNvSpPr>
              <a:spLocks noChangeShapeType="1"/>
            </p:cNvSpPr>
            <p:nvPr/>
          </p:nvSpPr>
          <p:spPr bwMode="auto">
            <a:xfrm flipH="1">
              <a:off x="2472" y="2256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131763" y="3733800"/>
            <a:ext cx="2236787" cy="1524000"/>
            <a:chOff x="528" y="1632"/>
            <a:chExt cx="1409" cy="960"/>
          </a:xfrm>
        </p:grpSpPr>
        <p:sp>
          <p:nvSpPr>
            <p:cNvPr id="304177" name="Text Box 21"/>
            <p:cNvSpPr txBox="1">
              <a:spLocks noChangeArrowheads="1"/>
            </p:cNvSpPr>
            <p:nvPr/>
          </p:nvSpPr>
          <p:spPr bwMode="auto">
            <a:xfrm>
              <a:off x="560" y="1632"/>
              <a:ext cx="9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Initial 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04178" name="Text Box 22"/>
            <p:cNvSpPr txBox="1">
              <a:spLocks noChangeArrowheads="1"/>
            </p:cNvSpPr>
            <p:nvPr/>
          </p:nvSpPr>
          <p:spPr bwMode="auto">
            <a:xfrm>
              <a:off x="528" y="1968"/>
              <a:ext cx="11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Change 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304179" name="Text Box 23"/>
            <p:cNvSpPr txBox="1">
              <a:spLocks noChangeArrowheads="1"/>
            </p:cNvSpPr>
            <p:nvPr/>
          </p:nvSpPr>
          <p:spPr bwMode="auto">
            <a:xfrm>
              <a:off x="528" y="2304"/>
              <a:ext cx="140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Equilibrium (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2868613" y="37338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0.05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6007100" y="37338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0.00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3035300" y="426720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6138863" y="4267200"/>
            <a:ext cx="51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2570163" y="4800600"/>
            <a:ext cx="120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0.05 - 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7580313" y="3733800"/>
            <a:ext cx="77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0.00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7716838" y="4267200"/>
            <a:ext cx="514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+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6259513" y="4800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68" name="Text Box 32"/>
          <p:cNvSpPr txBox="1">
            <a:spLocks noChangeArrowheads="1"/>
          </p:cNvSpPr>
          <p:nvPr/>
        </p:nvSpPr>
        <p:spPr bwMode="auto">
          <a:xfrm>
            <a:off x="7861300" y="4800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5181600" y="2362200"/>
            <a:ext cx="3386138" cy="798513"/>
            <a:chOff x="707" y="1945"/>
            <a:chExt cx="2133" cy="503"/>
          </a:xfrm>
        </p:grpSpPr>
        <p:grpSp>
          <p:nvGrpSpPr>
            <p:cNvPr id="304170" name="Group 38"/>
            <p:cNvGrpSpPr>
              <a:grpSpLocks/>
            </p:cNvGrpSpPr>
            <p:nvPr/>
          </p:nvGrpSpPr>
          <p:grpSpPr bwMode="auto">
            <a:xfrm>
              <a:off x="707" y="1945"/>
              <a:ext cx="1330" cy="503"/>
              <a:chOff x="707" y="1945"/>
              <a:chExt cx="1330" cy="503"/>
            </a:xfrm>
          </p:grpSpPr>
          <p:sp>
            <p:nvSpPr>
              <p:cNvPr id="304172" name="Text Box 33"/>
              <p:cNvSpPr txBox="1">
                <a:spLocks noChangeArrowheads="1"/>
              </p:cNvSpPr>
              <p:nvPr/>
            </p:nvSpPr>
            <p:spPr bwMode="auto">
              <a:xfrm>
                <a:off x="707" y="2056"/>
                <a:ext cx="79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[NO</a:t>
                </a:r>
                <a:r>
                  <a:rPr lang="en-US" altLang="en-US" sz="2400" baseline="-25000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r>
                  <a:rPr lang="en-US" altLang="en-US" sz="2800">
                    <a:solidFill>
                      <a:srgbClr val="000000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n-US" altLang="en-US" sz="2400" baseline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] =</a:t>
                </a:r>
                <a:endParaRPr lang="en-US" altLang="en-US" sz="2800" baseline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304173" name="Group 37"/>
              <p:cNvGrpSpPr>
                <a:grpSpLocks/>
              </p:cNvGrpSpPr>
              <p:nvPr/>
            </p:nvGrpSpPr>
            <p:grpSpPr bwMode="auto">
              <a:xfrm>
                <a:off x="1440" y="1945"/>
                <a:ext cx="597" cy="503"/>
                <a:chOff x="1440" y="1945"/>
                <a:chExt cx="597" cy="503"/>
              </a:xfrm>
            </p:grpSpPr>
            <p:sp>
              <p:nvSpPr>
                <p:cNvPr id="30417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1493" y="1945"/>
                  <a:ext cx="49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0.01</a:t>
                  </a:r>
                </a:p>
              </p:txBody>
            </p:sp>
            <p:sp>
              <p:nvSpPr>
                <p:cNvPr id="30417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440" y="2160"/>
                  <a:ext cx="597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2400" baseline="0">
                      <a:solidFill>
                        <a:srgbClr val="000000"/>
                      </a:solidFill>
                      <a:latin typeface="Arial" panose="020B0604020202020204" pitchFamily="34" charset="0"/>
                    </a:rPr>
                    <a:t>0.200</a:t>
                  </a:r>
                </a:p>
              </p:txBody>
            </p:sp>
            <p:sp>
              <p:nvSpPr>
                <p:cNvPr id="304176" name="Line 36"/>
                <p:cNvSpPr>
                  <a:spLocks noChangeShapeType="1"/>
                </p:cNvSpPr>
                <p:nvPr/>
              </p:nvSpPr>
              <p:spPr bwMode="auto">
                <a:xfrm>
                  <a:off x="1498" y="2200"/>
                  <a:ext cx="48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4171" name="Text Box 39"/>
            <p:cNvSpPr txBox="1">
              <a:spLocks noChangeArrowheads="1"/>
            </p:cNvSpPr>
            <p:nvPr/>
          </p:nvSpPr>
          <p:spPr bwMode="auto">
            <a:xfrm>
              <a:off x="1972" y="2056"/>
              <a:ext cx="8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= 0.05 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M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4377" name="Text Box 41"/>
          <p:cNvSpPr txBox="1">
            <a:spLocks noChangeArrowheads="1"/>
          </p:cNvSpPr>
          <p:nvPr/>
        </p:nvSpPr>
        <p:spPr bwMode="auto">
          <a:xfrm>
            <a:off x="609600" y="2533650"/>
            <a:ext cx="327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Final volume = 200 mL</a:t>
            </a:r>
          </a:p>
        </p:txBody>
      </p: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152400" y="5257800"/>
            <a:ext cx="2611438" cy="862013"/>
            <a:chOff x="288" y="3552"/>
            <a:chExt cx="1645" cy="543"/>
          </a:xfrm>
        </p:grpSpPr>
        <p:sp>
          <p:nvSpPr>
            <p:cNvPr id="304166" name="Text Box 43"/>
            <p:cNvSpPr txBox="1">
              <a:spLocks noChangeArrowheads="1"/>
            </p:cNvSpPr>
            <p:nvPr/>
          </p:nvSpPr>
          <p:spPr bwMode="auto">
            <a:xfrm>
              <a:off x="288" y="3689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K</a:t>
              </a:r>
              <a:r>
                <a:rPr lang="en-US" altLang="en-US" sz="2400" i="1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 =</a:t>
              </a:r>
              <a:endPara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4167" name="Text Box 44"/>
            <p:cNvSpPr txBox="1">
              <a:spLocks noChangeArrowheads="1"/>
            </p:cNvSpPr>
            <p:nvPr/>
          </p:nvSpPr>
          <p:spPr bwMode="auto">
            <a:xfrm>
              <a:off x="768" y="3552"/>
              <a:ext cx="11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[OH</a:t>
              </a:r>
              <a:r>
                <a:rPr lang="en-US" altLang="en-US" sz="28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][HNO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]</a:t>
              </a:r>
            </a:p>
          </p:txBody>
        </p:sp>
        <p:sp>
          <p:nvSpPr>
            <p:cNvPr id="304168" name="Text Box 45"/>
            <p:cNvSpPr txBox="1">
              <a:spLocks noChangeArrowheads="1"/>
            </p:cNvSpPr>
            <p:nvPr/>
          </p:nvSpPr>
          <p:spPr bwMode="auto">
            <a:xfrm>
              <a:off x="1036" y="3807"/>
              <a:ext cx="6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[NO</a:t>
              </a:r>
              <a:r>
                <a:rPr lang="en-US" altLang="en-US" sz="2400" baseline="-250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-</a:t>
              </a: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]</a:t>
              </a:r>
            </a:p>
          </p:txBody>
        </p:sp>
        <p:sp>
          <p:nvSpPr>
            <p:cNvPr id="304169" name="Line 46"/>
            <p:cNvSpPr>
              <a:spLocks noChangeShapeType="1"/>
            </p:cNvSpPr>
            <p:nvPr/>
          </p:nvSpPr>
          <p:spPr bwMode="auto">
            <a:xfrm>
              <a:off x="794" y="3840"/>
              <a:ext cx="107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2641600" y="5257800"/>
            <a:ext cx="1409700" cy="862013"/>
            <a:chOff x="2788" y="3456"/>
            <a:chExt cx="888" cy="543"/>
          </a:xfrm>
        </p:grpSpPr>
        <p:sp>
          <p:nvSpPr>
            <p:cNvPr id="304162" name="Text Box 50"/>
            <p:cNvSpPr txBox="1">
              <a:spLocks noChangeArrowheads="1"/>
            </p:cNvSpPr>
            <p:nvPr/>
          </p:nvSpPr>
          <p:spPr bwMode="auto">
            <a:xfrm>
              <a:off x="2788" y="3593"/>
              <a:ext cx="2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=</a:t>
              </a:r>
              <a:endPara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4163" name="Text Box 51"/>
            <p:cNvSpPr txBox="1">
              <a:spLocks noChangeArrowheads="1"/>
            </p:cNvSpPr>
            <p:nvPr/>
          </p:nvSpPr>
          <p:spPr bwMode="auto">
            <a:xfrm>
              <a:off x="3210" y="3456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x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4164" name="Text Box 52"/>
            <p:cNvSpPr txBox="1">
              <a:spLocks noChangeArrowheads="1"/>
            </p:cNvSpPr>
            <p:nvPr/>
          </p:nvSpPr>
          <p:spPr bwMode="auto">
            <a:xfrm>
              <a:off x="3026" y="3711"/>
              <a:ext cx="65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baseline="0">
                  <a:solidFill>
                    <a:srgbClr val="000000"/>
                  </a:solidFill>
                  <a:latin typeface="Arial" panose="020B0604020202020204" pitchFamily="34" charset="0"/>
                </a:rPr>
                <a:t>0.05-</a:t>
              </a:r>
              <a:r>
                <a:rPr lang="en-US" altLang="en-US" sz="2400" i="1" baseline="0">
                  <a:solidFill>
                    <a:srgbClr val="000000"/>
                  </a:solidFill>
                  <a:latin typeface="Arial" panose="020B0604020202020204" pitchFamily="34" charset="0"/>
                </a:rPr>
                <a:t>x</a:t>
              </a:r>
            </a:p>
          </p:txBody>
        </p:sp>
        <p:sp>
          <p:nvSpPr>
            <p:cNvPr id="304165" name="Line 53"/>
            <p:cNvSpPr>
              <a:spLocks noChangeShapeType="1"/>
            </p:cNvSpPr>
            <p:nvPr/>
          </p:nvSpPr>
          <p:spPr bwMode="auto">
            <a:xfrm>
              <a:off x="3024" y="3744"/>
              <a:ext cx="6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91" name="Text Box 55"/>
          <p:cNvSpPr txBox="1">
            <a:spLocks noChangeArrowheads="1"/>
          </p:cNvSpPr>
          <p:nvPr/>
        </p:nvSpPr>
        <p:spPr bwMode="auto">
          <a:xfrm>
            <a:off x="3987800" y="5473700"/>
            <a:ext cx="1824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= 2.2 x 10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</a:rPr>
              <a:t>-11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92" name="Text Box 56"/>
          <p:cNvSpPr txBox="1">
            <a:spLocks noChangeArrowheads="1"/>
          </p:cNvSpPr>
          <p:nvPr/>
        </p:nvSpPr>
        <p:spPr bwMode="auto">
          <a:xfrm>
            <a:off x="152400" y="6172200"/>
            <a:ext cx="219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0.05 – </a:t>
            </a: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 0.05</a:t>
            </a:r>
            <a:endParaRPr lang="en-US" altLang="en-US" sz="2400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2465388" y="6172200"/>
            <a:ext cx="2106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i="1" baseline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 1.05 x 10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-6</a:t>
            </a:r>
            <a:endParaRPr lang="en-US" altLang="en-US" sz="2400" i="1" baseline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4445000" y="617220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= [OH</a:t>
            </a:r>
            <a:r>
              <a:rPr lang="en-US" altLang="en-US" sz="280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5983288" y="5410200"/>
            <a:ext cx="1751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pOH = 5.98</a:t>
            </a: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5978525" y="6096000"/>
            <a:ext cx="316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aseline="0">
                <a:solidFill>
                  <a:srgbClr val="000000"/>
                </a:solidFill>
                <a:latin typeface="Arial" panose="020B0604020202020204" pitchFamily="34" charset="0"/>
              </a:rPr>
              <a:t>pH = 14 – pOH = 8.02</a:t>
            </a:r>
          </a:p>
        </p:txBody>
      </p:sp>
      <p:sp>
        <p:nvSpPr>
          <p:cNvPr id="304161" name="Line 59"/>
          <p:cNvSpPr>
            <a:spLocks noChangeShapeType="1"/>
          </p:cNvSpPr>
          <p:nvPr/>
        </p:nvSpPr>
        <p:spPr bwMode="auto">
          <a:xfrm flipH="1">
            <a:off x="5029200" y="1828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4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utoUpdateAnimBg="0"/>
      <p:bldP spid="14345" grpId="0" autoUpdateAnimBg="0"/>
      <p:bldP spid="14346" grpId="0" autoUpdateAnimBg="0"/>
      <p:bldP spid="14347" grpId="0" autoUpdateAnimBg="0"/>
      <p:bldP spid="14348" grpId="0" autoUpdateAnimBg="0"/>
      <p:bldP spid="14349" grpId="0" autoUpdateAnimBg="0"/>
      <p:bldP spid="14350" grpId="0" autoUpdateAnimBg="0"/>
      <p:bldP spid="14360" grpId="0" autoUpdateAnimBg="0"/>
      <p:bldP spid="14361" grpId="0" autoUpdateAnimBg="0"/>
      <p:bldP spid="14362" grpId="0" autoUpdateAnimBg="0"/>
      <p:bldP spid="14363" grpId="0" autoUpdateAnimBg="0"/>
      <p:bldP spid="14364" grpId="0" autoUpdateAnimBg="0"/>
      <p:bldP spid="14365" grpId="0" autoUpdateAnimBg="0"/>
      <p:bldP spid="14366" grpId="0" autoUpdateAnimBg="0"/>
      <p:bldP spid="14367" grpId="0" autoUpdateAnimBg="0"/>
      <p:bldP spid="14368" grpId="0" autoUpdateAnimBg="0"/>
      <p:bldP spid="14377" grpId="0" autoUpdateAnimBg="0"/>
      <p:bldP spid="14391" grpId="0" autoUpdateAnimBg="0"/>
      <p:bldP spid="14392" grpId="0" autoUpdateAnimBg="0"/>
      <p:bldP spid="14393" grpId="0" autoUpdateAnimBg="0"/>
      <p:bldP spid="14394" grpId="0" autoUpdateAnimBg="0"/>
      <p:bldP spid="14395" grpId="0" autoUpdateAnimBg="0"/>
      <p:bldP spid="1439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66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FB9684-3F2C-4FF2-9045-876564A0EF37}" type="slidenum">
              <a:rPr lang="en-US" altLang="en-US" sz="10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 smtClean="0"/>
          </a:p>
        </p:txBody>
      </p:sp>
      <p:sp>
        <p:nvSpPr>
          <p:cNvPr id="166916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66917" name="Picture 4" descr="figure_14_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752600"/>
            <a:ext cx="7313612" cy="3276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05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2768CF-4DF1-435D-A2D4-4DDD809157AA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90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12988"/>
          </a:xfrm>
        </p:spPr>
        <p:txBody>
          <a:bodyPr/>
          <a:lstStyle/>
          <a:p>
            <a:pPr marL="457200" indent="-457200" eaLnBrk="1" hangingPunct="1"/>
            <a:r>
              <a:rPr lang="en-US" altLang="en-US" sz="2800" smtClean="0"/>
              <a:t>Marks the end point of a titration by changing color.</a:t>
            </a:r>
          </a:p>
          <a:p>
            <a:pPr marL="457200" indent="-457200" eaLnBrk="1" hangingPunct="1"/>
            <a:r>
              <a:rPr lang="en-US" altLang="en-US" sz="2800" smtClean="0"/>
              <a:t>The equivalence point is not necessarily the same as the end point (but they are ideally as close as possible).</a:t>
            </a:r>
          </a:p>
        </p:txBody>
      </p:sp>
      <p:sp>
        <p:nvSpPr>
          <p:cNvPr id="305157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2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8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072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E3F1833-6C6F-4826-8D65-368E48A4E619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91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307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3352800" cy="23622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The Acid and Base Forms of the Indicator Phenolphthalein</a:t>
            </a:r>
          </a:p>
        </p:txBody>
      </p:sp>
      <p:sp>
        <p:nvSpPr>
          <p:cNvPr id="307205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307206" name="Picture 4" descr="ch15_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143000"/>
            <a:ext cx="4370388" cy="4648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09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897364-1BCF-4742-8389-5B27E18A0716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92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309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The Methyl Orange Indicator is Yellow in Basic Solution and Red in Acidic Solution</a:t>
            </a:r>
          </a:p>
        </p:txBody>
      </p:sp>
      <p:sp>
        <p:nvSpPr>
          <p:cNvPr id="309253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309254" name="Picture 5" descr="left-side-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2944813" cy="44196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112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625317-FDF4-42DE-B793-FD71A4E2FB13}" type="slidenum">
              <a:rPr lang="en-US" altLang="en-US" sz="10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93</a:t>
            </a:fld>
            <a:endParaRPr lang="en-US" altLang="en-US" sz="1000" smtClean="0">
              <a:solidFill>
                <a:srgbClr val="000000"/>
              </a:solidFill>
            </a:endParaRPr>
          </a:p>
        </p:txBody>
      </p:sp>
      <p:sp>
        <p:nvSpPr>
          <p:cNvPr id="311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Useful pH Ranges for Several Common Indicators</a:t>
            </a:r>
          </a:p>
        </p:txBody>
      </p:sp>
      <p:sp>
        <p:nvSpPr>
          <p:cNvPr id="311301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311302" name="Picture 5" descr="figure_15_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752600"/>
            <a:ext cx="6172200" cy="4448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ion 14.1">
  <a:themeElements>
    <a:clrScheme name="Section 14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4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4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Section 14.10">
  <a:themeElements>
    <a:clrScheme name="Section 14.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4.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4.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ection 14.11">
  <a:themeElements>
    <a:clrScheme name="Section 14.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4.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4.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Chapter 14">
  <a:themeElements>
    <a:clrScheme name="Chapter 1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Chapter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hapter 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1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1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1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1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 1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 1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 1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 1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 1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 1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 1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 1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Section 21.2">
  <a:themeElements>
    <a:clrScheme name="Section 21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21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21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1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1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1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1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1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1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1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1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1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1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1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1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Section 21.3">
  <a:themeElements>
    <a:clrScheme name="Section 21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21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21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1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1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1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1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21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1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1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1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1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1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1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21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_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Section 16.2">
  <a:themeElements>
    <a:clrScheme name="Section 16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6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6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6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6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6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6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6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6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6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6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6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6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6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6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Section 16.3">
  <a:themeElements>
    <a:clrScheme name="Section 16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6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6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6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6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6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6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6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6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6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6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6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6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6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6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14.2">
  <a:themeElements>
    <a:clrScheme name="Section 14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4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4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Section 15.1">
  <a:themeElements>
    <a:clrScheme name="Section 15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5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5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_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Section 15.2">
  <a:themeElements>
    <a:clrScheme name="Section 15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5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5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Section 15.3">
  <a:themeElements>
    <a:clrScheme name="Section 15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5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5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Section 15.4">
  <a:themeElements>
    <a:clrScheme name="Section 15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5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5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Section 15.5">
  <a:themeElements>
    <a:clrScheme name="Section 15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5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5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5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5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14.3">
  <a:themeElements>
    <a:clrScheme name="Section 14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4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4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4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6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1_Section 14.11">
  <a:themeElements>
    <a:clrScheme name="Section 14.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4.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4.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ection 14.4">
  <a:themeElements>
    <a:clrScheme name="Section 14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4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4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14.5">
  <a:themeElements>
    <a:clrScheme name="Section 14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4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4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14.6">
  <a:themeElements>
    <a:clrScheme name="Section 14.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4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4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14.7">
  <a:themeElements>
    <a:clrScheme name="Section 14.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4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4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14.8">
  <a:themeElements>
    <a:clrScheme name="Section 14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4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4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ection 14.9">
  <a:themeElements>
    <a:clrScheme name="Section 14.9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4.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4.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4.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4.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3286</TotalTime>
  <Words>3640</Words>
  <Application>Microsoft Office PowerPoint</Application>
  <PresentationFormat>On-screen Show (4:3)</PresentationFormat>
  <Paragraphs>728</Paragraphs>
  <Slides>93</Slides>
  <Notes>69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34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93</vt:i4>
      </vt:variant>
    </vt:vector>
  </HeadingPairs>
  <TitlesOfParts>
    <vt:vector size="140" baseType="lpstr">
      <vt:lpstr>Arial</vt:lpstr>
      <vt:lpstr>Arial Unicode MS</vt:lpstr>
      <vt:lpstr>Cambria Math</vt:lpstr>
      <vt:lpstr>Comic Sans MS</vt:lpstr>
      <vt:lpstr>Symbol</vt:lpstr>
      <vt:lpstr>Times</vt:lpstr>
      <vt:lpstr>Times New Roman</vt:lpstr>
      <vt:lpstr>Wingdings</vt:lpstr>
      <vt:lpstr>Wingdings 3</vt:lpstr>
      <vt:lpstr>Section 14.1</vt:lpstr>
      <vt:lpstr>Section 14.2</vt:lpstr>
      <vt:lpstr>Section 14.3</vt:lpstr>
      <vt:lpstr>Section 14.4</vt:lpstr>
      <vt:lpstr>Section 14.5</vt:lpstr>
      <vt:lpstr>Section 14.6</vt:lpstr>
      <vt:lpstr>Section 14.7</vt:lpstr>
      <vt:lpstr>Section 14.8</vt:lpstr>
      <vt:lpstr>Section 14.9</vt:lpstr>
      <vt:lpstr>Section 14.10</vt:lpstr>
      <vt:lpstr>Section 14.11</vt:lpstr>
      <vt:lpstr>TOC</vt:lpstr>
      <vt:lpstr>Chapter 14</vt:lpstr>
      <vt:lpstr>1_TOC</vt:lpstr>
      <vt:lpstr>Section 21.2</vt:lpstr>
      <vt:lpstr>Section 21.3</vt:lpstr>
      <vt:lpstr>2_TOC</vt:lpstr>
      <vt:lpstr>Section 16.2</vt:lpstr>
      <vt:lpstr>Section 16.3</vt:lpstr>
      <vt:lpstr>Section 15.1</vt:lpstr>
      <vt:lpstr>3_TOC</vt:lpstr>
      <vt:lpstr>Section 15.2</vt:lpstr>
      <vt:lpstr>Section 15.3</vt:lpstr>
      <vt:lpstr>Section 15.4</vt:lpstr>
      <vt:lpstr>Section 15.5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8_Default Design</vt:lpstr>
      <vt:lpstr>1_Section 14.11</vt:lpstr>
      <vt:lpstr>Microsoft Equation 2.0</vt:lpstr>
      <vt:lpstr>Equation</vt:lpstr>
      <vt:lpstr>Document</vt:lpstr>
      <vt:lpstr>Clip</vt:lpstr>
      <vt:lpstr>Chapter 14</vt:lpstr>
      <vt:lpstr>PowerPoint Presentation</vt:lpstr>
      <vt:lpstr>Models of Acids and Bases</vt:lpstr>
      <vt:lpstr>Brønsted–Lowry Reaction</vt:lpstr>
      <vt:lpstr>Acid in Water</vt:lpstr>
      <vt:lpstr>Three Models for Acids and Bases</vt:lpstr>
      <vt:lpstr>Acid Ionization Equilibrium</vt:lpstr>
      <vt:lpstr>PowerPoint Presentation</vt:lpstr>
      <vt:lpstr>PowerPoint Presentation</vt:lpstr>
      <vt:lpstr>Various Ways to Describe Acid Strength</vt:lpstr>
      <vt:lpstr>Water as an Acid and a Base</vt:lpstr>
      <vt:lpstr>Three Possible Situations</vt:lpstr>
      <vt:lpstr>Self-Ionization of Water</vt:lpstr>
      <vt:lpstr>PowerPoint Presentation</vt:lpstr>
      <vt:lpstr>pH Range</vt:lpstr>
      <vt:lpstr>The pH Scale and pH Values of Some Common Substances</vt:lpstr>
      <vt:lpstr>Exercise</vt:lpstr>
      <vt:lpstr>Exercise</vt:lpstr>
      <vt:lpstr>pH and pOH</vt:lpstr>
      <vt:lpstr>Exercise</vt:lpstr>
      <vt:lpstr>Exercise</vt:lpstr>
      <vt:lpstr>Concept Check</vt:lpstr>
      <vt:lpstr>Equilibrium Constants   for Weak Acids</vt:lpstr>
      <vt:lpstr>PowerPoint Presentation</vt:lpstr>
      <vt:lpstr>Equilibria Involving A Weak Acid</vt:lpstr>
      <vt:lpstr>Equilibria Involving A Weak Acid</vt:lpstr>
      <vt:lpstr>Equilibria Involving A Weak Acid</vt:lpstr>
      <vt:lpstr>Equilibria Involving A Weak Acid</vt:lpstr>
      <vt:lpstr>Equilibria Involving A Weak Acid</vt:lpstr>
      <vt:lpstr>PowerPoint Presentation</vt:lpstr>
      <vt:lpstr>Relation of Ka, Kb, [H3O+] and pH</vt:lpstr>
      <vt:lpstr>Percent Dissociation (Ionization)</vt:lpstr>
      <vt:lpstr>Exercise</vt:lpstr>
      <vt:lpstr>PowerPoint Presentation</vt:lpstr>
      <vt:lpstr>Concept Check</vt:lpstr>
      <vt:lpstr>Concept Check</vt:lpstr>
      <vt:lpstr>PowerPoint Presentation</vt:lpstr>
      <vt:lpstr>PowerPoint Presentation</vt:lpstr>
      <vt:lpstr>Equilibrium Constants   for Weak Bases</vt:lpstr>
      <vt:lpstr>Equilibria Involving A Weak Base</vt:lpstr>
      <vt:lpstr>Equilibria Involving A Weak Base</vt:lpstr>
      <vt:lpstr>Equilibria Involving A Weak Base</vt:lpstr>
      <vt:lpstr>PowerPoint Presentation</vt:lpstr>
      <vt:lpstr>PowerPoint Presentation</vt:lpstr>
      <vt:lpstr>Ka table</vt:lpstr>
      <vt:lpstr>Exercise</vt:lpstr>
      <vt:lpstr>Sulfuric Acid</vt:lpstr>
      <vt:lpstr>Types of Acid/Base Reactions: Summary</vt:lpstr>
      <vt:lpstr>Salts</vt:lpstr>
      <vt:lpstr>Salts</vt:lpstr>
      <vt:lpstr>Salts</vt:lpstr>
      <vt:lpstr>Salts</vt:lpstr>
      <vt:lpstr>PowerPoint Presentation</vt:lpstr>
      <vt:lpstr>Qualitative Prediction of pH of Salt Solutions (from Weak Parents)</vt:lpstr>
      <vt:lpstr>Exercise</vt:lpstr>
      <vt:lpstr>PowerPoint Presentation</vt:lpstr>
      <vt:lpstr>Steps Toward Solving for pH</vt:lpstr>
      <vt:lpstr>PowerPoint Presentation</vt:lpstr>
      <vt:lpstr>Models of Acids and Bases</vt:lpstr>
      <vt:lpstr>Bond Strengths and Acid Strengths for Hydrogen Halides</vt:lpstr>
      <vt:lpstr>Oxyacids</vt:lpstr>
      <vt:lpstr>Several Series of Oxyacids and Their Ka Values</vt:lpstr>
      <vt:lpstr>Oxides</vt:lpstr>
      <vt:lpstr>Oxides</vt:lpstr>
      <vt:lpstr>Chapter 15</vt:lpstr>
      <vt:lpstr>PowerPoint Presentation</vt:lpstr>
      <vt:lpstr>Common Ion Effect</vt:lpstr>
      <vt:lpstr>Example</vt:lpstr>
      <vt:lpstr>Key Points about Buffered Solutions</vt:lpstr>
      <vt:lpstr>PowerPoint Presentation</vt:lpstr>
      <vt:lpstr>Adding an Acid to a Buffer</vt:lpstr>
      <vt:lpstr>Buffers</vt:lpstr>
      <vt:lpstr>PowerPoint Presentation</vt:lpstr>
      <vt:lpstr>Henderson–Hasselbalch Equation</vt:lpstr>
      <vt:lpstr>Henderson–Hasselbalch Equation</vt:lpstr>
      <vt:lpstr>PowerPoint Presentation</vt:lpstr>
      <vt:lpstr>PowerPoint Presentation</vt:lpstr>
      <vt:lpstr>Buffered Solution Characteristics</vt:lpstr>
      <vt:lpstr>PowerPoint Presentation</vt:lpstr>
      <vt:lpstr>PowerPoint Presentation</vt:lpstr>
      <vt:lpstr>Titration Curve</vt:lpstr>
      <vt:lpstr>Neutralization of a Strong Acid with a Strong Base</vt:lpstr>
      <vt:lpstr>The pH Curve for the Titration of 50.0 mL of 0.200 M HNO3 with 0.100 M NaOH</vt:lpstr>
      <vt:lpstr>The pH Curve for the Titration of 100.0 mL of 0.50 M NaOH with 1.0 M HCI</vt:lpstr>
      <vt:lpstr>The pH Curve for the Titration of 50.0 mL of 0.100 M HC2H3O2 with 0.100 M NaOH</vt:lpstr>
      <vt:lpstr>The pH Curve for the Titration of 100.0mL of 0.050 M NH3 with 0.10 M HCl</vt:lpstr>
      <vt:lpstr>Finding the Equivalence Point (calculation method)</vt:lpstr>
      <vt:lpstr>Weak Acid–Strong Base Titration</vt:lpstr>
      <vt:lpstr>PowerPoint Presentation</vt:lpstr>
      <vt:lpstr>PowerPoint Presentation</vt:lpstr>
      <vt:lpstr>The Acid and Base Forms of the Indicator Phenolphthalein</vt:lpstr>
      <vt:lpstr>The Methyl Orange Indicator is Yellow in Basic Solution and Red in Acidic Solution</vt:lpstr>
      <vt:lpstr>Useful pH Ranges for Several Common Indicators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creator>Neil Rapp</dc:creator>
  <cp:lastModifiedBy>Rapp, Delbert N</cp:lastModifiedBy>
  <cp:revision>334</cp:revision>
  <dcterms:created xsi:type="dcterms:W3CDTF">2006-07-31T17:58:07Z</dcterms:created>
  <dcterms:modified xsi:type="dcterms:W3CDTF">2020-01-30T15:57:51Z</dcterms:modified>
</cp:coreProperties>
</file>