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activeX/activeX3.xml" ContentType="application/vnd.ms-office.activeX+xml"/>
  <Override PartName="/ppt/activeX/activeX3.bin" ContentType="application/vnd.ms-office.activeX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activeX/activeX4.xml" ContentType="application/vnd.ms-office.activeX+xml"/>
  <Override PartName="/ppt/activeX/activeX4.bin" ContentType="application/vnd.ms-office.activeX"/>
  <Override PartName="/ppt/notesSlides/notesSlide42.xml" ContentType="application/vnd.openxmlformats-officedocument.presentationml.notesSlide+xml"/>
  <Override PartName="/ppt/activeX/activeX5.xml" ContentType="application/vnd.ms-office.activeX+xml"/>
  <Override PartName="/ppt/activeX/activeX5.bin" ContentType="application/vnd.ms-office.activeX"/>
  <Override PartName="/ppt/notesSlides/notesSlide43.xml" ContentType="application/vnd.openxmlformats-officedocument.presentationml.notesSlide+xml"/>
  <Override PartName="/ppt/activeX/activeX6.xml" ContentType="application/vnd.ms-office.activeX+xml"/>
  <Override PartName="/ppt/activeX/activeX6.bin" ContentType="application/vnd.ms-office.activeX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9" r:id="rId9"/>
    <p:sldMasterId id="2147483656" r:id="rId10"/>
  </p:sldMasterIdLst>
  <p:notesMasterIdLst>
    <p:notesMasterId r:id="rId65"/>
  </p:notesMasterIdLst>
  <p:sldIdLst>
    <p:sldId id="327" r:id="rId11"/>
    <p:sldId id="328" r:id="rId12"/>
    <p:sldId id="266" r:id="rId13"/>
    <p:sldId id="267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7" r:id="rId37"/>
    <p:sldId id="298" r:id="rId38"/>
    <p:sldId id="334" r:id="rId39"/>
    <p:sldId id="335" r:id="rId40"/>
    <p:sldId id="302" r:id="rId41"/>
    <p:sldId id="303" r:id="rId42"/>
    <p:sldId id="307" r:id="rId43"/>
    <p:sldId id="309" r:id="rId44"/>
    <p:sldId id="310" r:id="rId45"/>
    <p:sldId id="311" r:id="rId46"/>
    <p:sldId id="332" r:id="rId47"/>
    <p:sldId id="312" r:id="rId48"/>
    <p:sldId id="313" r:id="rId49"/>
    <p:sldId id="314" r:id="rId50"/>
    <p:sldId id="315" r:id="rId51"/>
    <p:sldId id="316" r:id="rId52"/>
    <p:sldId id="317" r:id="rId53"/>
    <p:sldId id="333" r:id="rId54"/>
    <p:sldId id="318" r:id="rId55"/>
    <p:sldId id="319" r:id="rId56"/>
    <p:sldId id="320" r:id="rId57"/>
    <p:sldId id="321" r:id="rId58"/>
    <p:sldId id="322" r:id="rId59"/>
    <p:sldId id="323" r:id="rId60"/>
    <p:sldId id="330" r:id="rId61"/>
    <p:sldId id="324" r:id="rId62"/>
    <p:sldId id="325" r:id="rId63"/>
    <p:sldId id="326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1104">
          <p15:clr>
            <a:srgbClr val="A4A3A4"/>
          </p15:clr>
        </p15:guide>
        <p15:guide id="3" pos="288">
          <p15:clr>
            <a:srgbClr val="A4A3A4"/>
          </p15:clr>
        </p15:guide>
        <p15:guide id="4" pos="1152">
          <p15:clr>
            <a:srgbClr val="A4A3A4"/>
          </p15:clr>
        </p15:guide>
        <p15:guide id="5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C1"/>
    <a:srgbClr val="526FDE"/>
    <a:srgbClr val="7C2878"/>
    <a:srgbClr val="8D007F"/>
    <a:srgbClr val="D6000E"/>
    <a:srgbClr val="FF0000"/>
    <a:srgbClr val="476FAC"/>
    <a:srgbClr val="F3E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595" autoAdjust="0"/>
  </p:normalViewPr>
  <p:slideViewPr>
    <p:cSldViewPr>
      <p:cViewPr varScale="1">
        <p:scale>
          <a:sx n="86" d="100"/>
          <a:sy n="86" d="100"/>
        </p:scale>
        <p:origin x="1536" y="84"/>
      </p:cViewPr>
      <p:guideLst>
        <p:guide orient="horz" pos="720"/>
        <p:guide orient="horz" pos="1104"/>
        <p:guide pos="288"/>
        <p:guide pos="1152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8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CB58FBB7-463B-452E-9437-4E78F3D94B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BA5DDE2-8687-4CDF-B0DD-36E94FCCAF20}" type="slidenum">
              <a:rPr lang="en-US" altLang="en-US" sz="1200" baseline="0"/>
              <a:pPr/>
              <a:t>3</a:t>
            </a:fld>
            <a:endParaRPr lang="en-US" altLang="en-US" sz="1200" baseline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7E88883-399B-4C9F-8C89-4FB9EF78B000}" type="slidenum">
              <a:rPr lang="en-US" altLang="en-US" sz="1200" baseline="0"/>
              <a:pPr/>
              <a:t>12</a:t>
            </a:fld>
            <a:endParaRPr lang="en-US" altLang="en-US" sz="1200" baseline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8E6F659-76BB-47FB-8EB7-4E4DAD608DCA}" type="slidenum">
              <a:rPr lang="en-US" altLang="en-US" sz="1200" baseline="0"/>
              <a:pPr/>
              <a:t>13</a:t>
            </a:fld>
            <a:endParaRPr lang="en-US" altLang="en-US" sz="1200" baseline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EF76A5F-2362-48B8-9AD9-5E42D7BE931C}" type="slidenum">
              <a:rPr lang="en-US" altLang="en-US" sz="1200" baseline="0"/>
              <a:pPr/>
              <a:t>14</a:t>
            </a:fld>
            <a:endParaRPr lang="en-US" altLang="en-US" sz="1200" baseline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49489C-C5D5-491A-A8A5-E86862270811}" type="slidenum">
              <a:rPr lang="en-US" altLang="en-US" sz="1200" baseline="0"/>
              <a:pPr/>
              <a:t>15</a:t>
            </a:fld>
            <a:endParaRPr lang="en-US" altLang="en-US" sz="1200" baseline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D20B36C-78FC-4783-933E-15471DB40984}" type="slidenum">
              <a:rPr lang="en-US" altLang="en-US" sz="1200" baseline="0"/>
              <a:pPr/>
              <a:t>16</a:t>
            </a:fld>
            <a:endParaRPr lang="en-US" altLang="en-US" sz="1200" baseline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06AD58-C351-4A1A-823A-0989125C8FD5}" type="slidenum">
              <a:rPr lang="en-US" altLang="en-US" sz="1200" baseline="0"/>
              <a:pPr/>
              <a:t>17</a:t>
            </a:fld>
            <a:endParaRPr lang="en-US" altLang="en-US" sz="1200" baseline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1B05342-FE4A-4CC0-A1CA-6FC7DD72625D}" type="slidenum">
              <a:rPr lang="en-US" altLang="en-US" sz="1200" baseline="0"/>
              <a:pPr/>
              <a:t>18</a:t>
            </a:fld>
            <a:endParaRPr lang="en-US" altLang="en-US" sz="1200" baseline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B274146-1C0C-4357-AC96-5C2A1799BC7F}" type="slidenum">
              <a:rPr lang="en-US" altLang="en-US" sz="1200" baseline="0"/>
              <a:pPr/>
              <a:t>19</a:t>
            </a:fld>
            <a:endParaRPr lang="en-US" altLang="en-US" sz="1200" baseline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185EB91-DA50-47F6-BF8D-872DC88708C1}" type="slidenum">
              <a:rPr lang="en-US" altLang="en-US" sz="1200" baseline="0"/>
              <a:pPr/>
              <a:t>20</a:t>
            </a:fld>
            <a:endParaRPr lang="en-US" altLang="en-US" sz="1200" baseline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A7819C0-6811-4DE7-BB95-DB9C49AD21F7}" type="slidenum">
              <a:rPr lang="en-US" altLang="en-US" sz="1200" baseline="0"/>
              <a:pPr/>
              <a:t>21</a:t>
            </a:fld>
            <a:endParaRPr lang="en-US" altLang="en-US" sz="1200" baseline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6F64CD5-2A3D-40E9-92E1-CD2ED781624D}" type="slidenum">
              <a:rPr lang="en-US" altLang="en-US" sz="1200" baseline="0"/>
              <a:pPr/>
              <a:t>4</a:t>
            </a:fld>
            <a:endParaRPr lang="en-US" altLang="en-US" sz="1200" baseline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9FF1DCC-89C6-4930-9345-BD47B26C1371}" type="slidenum">
              <a:rPr lang="en-US" altLang="en-US" sz="1200" baseline="0"/>
              <a:pPr/>
              <a:t>22</a:t>
            </a:fld>
            <a:endParaRPr lang="en-US" altLang="en-US" sz="1200" baseline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52746BC-2D91-41A2-BD3A-E8DA68EA4A11}" type="slidenum">
              <a:rPr lang="en-US" altLang="en-US" sz="1200" baseline="0"/>
              <a:pPr/>
              <a:t>23</a:t>
            </a:fld>
            <a:endParaRPr lang="en-US" altLang="en-US" sz="1200" baseline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F5B5210-FFF3-4F6C-990F-8D54178FF67C}" type="slidenum">
              <a:rPr lang="en-US" altLang="en-US" sz="1200" baseline="0"/>
              <a:pPr/>
              <a:t>24</a:t>
            </a:fld>
            <a:endParaRPr lang="en-US" altLang="en-US" sz="1200" baseline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D26C83B-B5D2-47A6-83F5-93344BE1572E}" type="slidenum">
              <a:rPr lang="en-US" altLang="en-US" sz="1200" baseline="0"/>
              <a:pPr/>
              <a:t>25</a:t>
            </a:fld>
            <a:endParaRPr lang="en-US" altLang="en-US" sz="1200" baseline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The total volume is 3.1 mL.  The first graduated cylinder limits the precision of the total volume with a volume of 2.8 mL.  The second graduated cylinder has a volume of 0.28 mL.  Therefore, the final volume must be 3.1 mL since the first volume is limited to the tenths place.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F9BA5FD-D751-4B11-AF75-676D0F12B8B3}" type="slidenum">
              <a:rPr lang="en-US" altLang="en-US" sz="1200" baseline="0"/>
              <a:pPr/>
              <a:t>26</a:t>
            </a:fld>
            <a:endParaRPr lang="en-US" altLang="en-US" sz="1200" baseline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EC4ED31-B84F-43B2-9761-D232C7FC0E4F}" type="slidenum">
              <a:rPr lang="en-US" altLang="en-US" sz="1200" baseline="0"/>
              <a:pPr/>
              <a:t>27</a:t>
            </a:fld>
            <a:endParaRPr lang="en-US" altLang="en-US" sz="1200" baseline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9DF97F8-41EE-4D2D-AFB8-2CFD799DA9EA}" type="slidenum">
              <a:rPr lang="en-US" altLang="en-US" sz="1200" baseline="0"/>
              <a:pPr/>
              <a:t>28</a:t>
            </a:fld>
            <a:endParaRPr lang="en-US" altLang="en-US" sz="1200" baseline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B5AFFAC-1227-4671-858A-0C0D9EEEFD18}" type="slidenum">
              <a:rPr lang="en-US" altLang="en-US" sz="1200" baseline="0"/>
              <a:pPr/>
              <a:t>31</a:t>
            </a:fld>
            <a:endParaRPr lang="en-US" altLang="en-US" sz="1200" baseline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799A79A-DFA5-49F5-976A-F458FACB77B1}" type="slidenum">
              <a:rPr lang="en-US" altLang="en-US" sz="1200" baseline="0"/>
              <a:pPr/>
              <a:t>32</a:t>
            </a:fld>
            <a:endParaRPr lang="en-US" altLang="en-US" sz="1200" baseline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3AF2608-661B-454F-B29C-6B08EEBA3D7F}" type="slidenum">
              <a:rPr lang="en-US" altLang="en-US" sz="1200" baseline="0"/>
              <a:pPr/>
              <a:t>33</a:t>
            </a:fld>
            <a:endParaRPr lang="en-US" altLang="en-US" sz="1200" baseline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0D789D4-BA6F-46FD-B5AD-B69E49F4CBA3}" type="slidenum">
              <a:rPr lang="en-US" altLang="en-US" sz="1200" baseline="0"/>
              <a:pPr/>
              <a:t>5</a:t>
            </a:fld>
            <a:endParaRPr lang="en-US" altLang="en-US" sz="1200" baseline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2E4CD73-08D6-415A-976B-3AF654FD231B}" type="slidenum">
              <a:rPr lang="en-US" altLang="en-US" sz="1200" baseline="0"/>
              <a:pPr/>
              <a:t>34</a:t>
            </a:fld>
            <a:endParaRPr lang="en-US" altLang="en-US" sz="1200" baseline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8AD715C-6394-4BEF-BCA0-36C88FC88749}" type="slidenum">
              <a:rPr lang="en-US" altLang="en-US" sz="1200" baseline="0"/>
              <a:pPr/>
              <a:t>35</a:t>
            </a:fld>
            <a:endParaRPr lang="en-US" altLang="en-US" sz="1200" baseline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A6E6D6A-177B-496F-B734-196D80108FA8}" type="slidenum">
              <a:rPr lang="en-US" altLang="en-US" sz="1200" baseline="0"/>
              <a:pPr/>
              <a:t>36</a:t>
            </a:fld>
            <a:endParaRPr lang="en-US" altLang="en-US" sz="1200" baseline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fld id="{3A052A6D-13C8-4BC1-82CD-3B96D540B813}" type="slidenum">
              <a:rPr lang="en-US" altLang="en-US" sz="1200" baseline="0">
                <a:latin typeface="Times New Roman" panose="02020603050405020304" pitchFamily="18" charset="0"/>
              </a:rPr>
              <a:pPr eaLnBrk="1" hangingPunct="1"/>
              <a:t>37</a:t>
            </a:fld>
            <a:endParaRPr lang="en-US" altLang="en-US" sz="1200" baseline="0"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 altLang="en-US" smtClean="0"/>
          </a:p>
        </p:txBody>
      </p:sp>
      <p:sp>
        <p:nvSpPr>
          <p:cNvPr id="102404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D81598B-F0C2-4891-BD3D-53DB47A0D606}" type="slidenum">
              <a:rPr lang="en-US" altLang="en-US" sz="1200" baseline="0"/>
              <a:pPr/>
              <a:t>38</a:t>
            </a:fld>
            <a:endParaRPr lang="en-US" altLang="en-US" sz="1200" baseline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3525E43-3FF0-4429-900D-8DB3AAA9DD4C}" type="slidenum">
              <a:rPr lang="en-US" altLang="en-US" sz="1200" baseline="0"/>
              <a:pPr/>
              <a:t>39</a:t>
            </a:fld>
            <a:endParaRPr lang="en-US" altLang="en-US" sz="1200" baseline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400A36D-2D3E-4CD2-A6E4-183B93AB2633}" type="slidenum">
              <a:rPr lang="en-US" altLang="en-US" sz="1200" baseline="0"/>
              <a:pPr/>
              <a:t>40</a:t>
            </a:fld>
            <a:endParaRPr lang="en-US" altLang="en-US" sz="1200" baseline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1117FE0-7058-4C3E-ABA0-22CB653CD5CC}" type="slidenum">
              <a:rPr lang="en-US" altLang="en-US" sz="1200" baseline="0"/>
              <a:pPr/>
              <a:t>41</a:t>
            </a:fld>
            <a:endParaRPr lang="en-US" altLang="en-US" sz="1200" baseline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76B305F-A30C-4B9A-A24E-FD177B41E1A6}" type="slidenum">
              <a:rPr lang="en-US" altLang="en-US" sz="1200" baseline="0"/>
              <a:pPr/>
              <a:t>42</a:t>
            </a:fld>
            <a:endParaRPr lang="en-US" altLang="en-US" sz="1200" baseline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F07A62E-1FF6-41AB-A307-74B1B5062DA7}" type="slidenum">
              <a:rPr lang="en-US" altLang="en-US" sz="1200" baseline="0"/>
              <a:pPr/>
              <a:t>43</a:t>
            </a:fld>
            <a:endParaRPr lang="en-US" altLang="en-US" sz="1200" baseline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81B5FB4-1045-4ED7-A488-5773EA44081A}" type="slidenum">
              <a:rPr lang="en-US" altLang="en-US" sz="1200" baseline="0"/>
              <a:pPr/>
              <a:t>6</a:t>
            </a:fld>
            <a:endParaRPr lang="en-US" altLang="en-US" sz="1200" baseline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fld id="{1F6665C2-9B26-427B-A41F-A1979B72A6B6}" type="slidenum">
              <a:rPr lang="en-US" altLang="en-US" sz="1200" baseline="0">
                <a:latin typeface="Times New Roman" panose="02020603050405020304" pitchFamily="18" charset="0"/>
              </a:rPr>
              <a:pPr eaLnBrk="1" hangingPunct="1"/>
              <a:t>44</a:t>
            </a:fld>
            <a:endParaRPr lang="en-US" altLang="en-US" sz="1200" baseline="0">
              <a:latin typeface="Times New Roman" panose="02020603050405020304" pitchFamily="18" charset="0"/>
            </a:endParaRPr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8B84D03-C356-4A75-BACE-F4CADBB59028}" type="slidenum">
              <a:rPr lang="en-US" altLang="en-US" sz="1200" baseline="0"/>
              <a:pPr/>
              <a:t>45</a:t>
            </a:fld>
            <a:endParaRPr lang="en-US" altLang="en-US" sz="1200" baseline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C7DA229-BAD3-48A2-8684-CD25D10D8E5E}" type="slidenum">
              <a:rPr lang="en-US" altLang="en-US" sz="1200" baseline="0"/>
              <a:pPr/>
              <a:t>46</a:t>
            </a:fld>
            <a:endParaRPr lang="en-US" altLang="en-US" sz="1200" baseline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E621215-8271-403E-9698-F8D1ED20C1E8}" type="slidenum">
              <a:rPr lang="en-US" altLang="en-US" sz="1200" baseline="0"/>
              <a:pPr/>
              <a:t>47</a:t>
            </a:fld>
            <a:endParaRPr lang="en-US" altLang="en-US" sz="1200" baseline="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9B47F78-33EF-4004-9AA4-E573247BAB45}" type="slidenum">
              <a:rPr lang="en-US" altLang="en-US" sz="1200" baseline="0"/>
              <a:pPr/>
              <a:t>48</a:t>
            </a:fld>
            <a:endParaRPr lang="en-US" altLang="en-US" sz="1200" baseline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6112DE1-E86B-4629-8AA0-A9FA7604811E}" type="slidenum">
              <a:rPr lang="en-US" altLang="en-US" sz="1200" baseline="0"/>
              <a:pPr/>
              <a:t>49</a:t>
            </a:fld>
            <a:endParaRPr lang="en-US" altLang="en-US" sz="1200" baseline="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gasoline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58314CA-0398-4C58-BE58-0FD4964FABC7}" type="slidenum">
              <a:rPr lang="en-US" altLang="en-US" sz="1200" baseline="0"/>
              <a:pPr/>
              <a:t>50</a:t>
            </a:fld>
            <a:endParaRPr lang="en-US" altLang="en-US" sz="1200" baseline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FEB5096-F8EF-494E-BBF6-CE5DD16D247F}" type="slidenum">
              <a:rPr lang="en-US" altLang="en-US" sz="1200" baseline="0"/>
              <a:pPr/>
              <a:t>52</a:t>
            </a:fld>
            <a:endParaRPr lang="en-US" altLang="en-US" sz="1200" baseline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254FBFA-9669-4232-A40B-308D8AAA42B5}" type="slidenum">
              <a:rPr lang="en-US" altLang="en-US" sz="1200" baseline="0"/>
              <a:pPr/>
              <a:t>53</a:t>
            </a:fld>
            <a:endParaRPr lang="en-US" altLang="en-US" sz="1200" baseline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DE0D81C-7957-4BDE-85D2-681858D74941}" type="slidenum">
              <a:rPr lang="en-US" altLang="en-US" sz="1200" baseline="0"/>
              <a:pPr/>
              <a:t>54</a:t>
            </a:fld>
            <a:endParaRPr lang="en-US" altLang="en-US" sz="1200" baseline="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1 (burning of wood)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E1A3928-4AF3-4585-B2E4-4B9794FEBE06}" type="slidenum">
              <a:rPr lang="en-US" altLang="en-US" sz="1200" baseline="0"/>
              <a:pPr/>
              <a:t>7</a:t>
            </a:fld>
            <a:endParaRPr lang="en-US" altLang="en-US" sz="1200" baseline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114749A-08FA-4288-9FD8-37978139741E}" type="slidenum">
              <a:rPr lang="en-US" altLang="en-US" sz="1200" baseline="0"/>
              <a:pPr/>
              <a:t>8</a:t>
            </a:fld>
            <a:endParaRPr lang="en-US" altLang="en-US" sz="1200" baseline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A078A28-1351-44F7-B861-447CB0F05C7F}" type="slidenum">
              <a:rPr lang="en-US" altLang="en-US" sz="1200" baseline="0"/>
              <a:pPr/>
              <a:t>9</a:t>
            </a:fld>
            <a:endParaRPr lang="en-US" altLang="en-US" sz="1200" baseline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E62B421-36AB-4A7C-BAE1-EAEB2ED82FD2}" type="slidenum">
              <a:rPr lang="en-US" altLang="en-US" sz="1200" baseline="0"/>
              <a:pPr/>
              <a:t>10</a:t>
            </a:fld>
            <a:endParaRPr lang="en-US" altLang="en-US" sz="1200" baseline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E696A5D-B035-4EA5-9AAB-BD79A07B2824}" type="slidenum">
              <a:rPr lang="en-US" altLang="en-US" sz="1200" baseline="0"/>
              <a:pPr/>
              <a:t>11</a:t>
            </a:fld>
            <a:endParaRPr lang="en-US" altLang="en-US" sz="1200" baseline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876800" y="2133600"/>
            <a:ext cx="3886200" cy="91440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3276600"/>
            <a:ext cx="32004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214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C959D-38C0-4E4F-AE25-189504C54E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5507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45A3F-2085-410D-A84B-21ACB5AD1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9678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94" y="608542"/>
            <a:ext cx="77708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6595" y="1981730"/>
            <a:ext cx="3790156" cy="24191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67251" y="1981730"/>
            <a:ext cx="3790156" cy="46166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7388" y="6249988"/>
            <a:ext cx="1905000" cy="454025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E85F9-7284-49A4-8EAB-1D60D0D93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9467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925B4-5ACB-4802-9DBF-4E1289338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8994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1C164-F857-43B4-823A-61A4C38B7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1463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278F1-8609-404A-80A4-697E7A23C9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8968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6A143-BF10-4DD0-9374-302D03E0D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2596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FEEEF-791B-45AE-9678-D5A3D49A84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8219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2FDF7-373B-439B-A1D1-D5B3CA08C2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9797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A1130-A14C-4A4C-9105-2387C7E8E8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864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75AF0-43C8-4F1F-AEBC-8E22C1D925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94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DFAF6-57FA-4904-909B-118FF77D0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8240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30410-6F45-4877-8B3E-6278F1F7F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4933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9CF10-E99F-4C61-831F-DE1EDD937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9152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54243-8F83-42F8-92D6-55BC9ECC3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232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3457F-A96F-41A5-989D-62A76B00D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864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7AF45-0DCD-45B1-88FD-5F8666486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039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68826-B439-4B64-83F8-D35AAF47C8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06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7FB51-BE45-42C9-9146-2562BFAAE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967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1A48D-19E2-4600-A528-DDB0A24D2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386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EA437-F65C-409D-9898-933676AB29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940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4500A-5C96-44F1-901F-21F9B8558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850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F7A4E-E5CD-4101-9411-121D03D0C2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28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4599D-8252-46F9-96FF-7A186029D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094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F51F5-E434-48BD-80BE-B25C8C4F9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549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54ACFE-CD1A-4E13-B23B-97C9A33E6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309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81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81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3A799-B110-4799-914D-BDA568FAF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953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E5013-E21D-4F0C-9395-FAC36E4A2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057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4BFB4-CFF1-462A-A316-D3CA208162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751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F710F-5C2C-4179-9752-F8940AAB2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285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33F17-E4AA-415E-9B03-DBA6E2AD7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168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A96D7-A535-46D1-9AA0-E2B04CD9E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435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89F51-B6D5-45F2-842C-7B40D351F0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568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5F5E4-4A0D-4B48-9F68-1BD688F6D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55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D5577-537D-4C2C-977F-0AC7A2F911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008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B9325-7E1F-4CA9-A063-C635AC76FD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628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7C37F-4FC0-4473-BA86-35B9A36D5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849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AC210-1F60-4ADE-98AE-509EBE35C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548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3D58D-EAA0-40E9-98F6-6DC517697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959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52600"/>
            <a:ext cx="8229600" cy="202723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D9926-9A14-4160-B22D-5694A01BE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781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EE987-C3C7-4626-B456-0F7D8E4525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163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E6E70-2714-4804-85B0-EE252655D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645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90834-C758-4BC0-BE2D-7263C9EE84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3143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BA73A-FD17-4314-B395-E1501C6AE0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2604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7B0CD-CF5C-4F18-98AE-81E4675D9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61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01228-2F18-452C-8A23-21D074597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130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C0C8A-9BA6-4AA0-A0E7-3F2BA7BF7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986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C8696-212B-4CCC-BB87-FBAD28D0C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2166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AA8D6-BA66-4A9A-A16E-9096F068C2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766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823D8-6842-4908-8A58-5701695D5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5796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3EEF7-D8E2-4B34-A10B-85CD257C46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797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8CED1-C13B-466A-B717-9707818C6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109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C73DC-FBCA-4728-93CF-DA580DD0CD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5644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D495D-B073-4FBD-80F7-63F339DBE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689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5467C-A440-4A90-85FC-1376DC579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3787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8B1B8-9C7C-492E-B11C-37978B4E3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50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873D0-5539-484C-B982-F7688F483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404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BBAC8-42C8-4C9B-9A04-30B0AFC15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665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B945F-4A93-46C8-9403-94E50201C8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8439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551AC-CF6E-43CF-98EF-C94278563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1058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DF950-2F4F-4C80-AD32-65C199E70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213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85228-F495-4FFC-8854-47BD348DBD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2753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31F66-0E9A-466E-99AE-91A5B0438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4788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F0170-5F83-4FA5-9DD4-552BD8D2A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107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A3133-6274-4C36-9445-45149A3D3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2075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1AD93-A850-4391-A0A0-F9CF86A6F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9658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ECF0C-A9F0-48F8-895B-7D548D76A1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59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7DD73-7C2E-44FD-B6CC-7280EE8CC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8946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41214-A2D7-4440-86FA-C8848E0CDA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0807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F7049-0219-4101-80D5-0D5EA1931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6993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25FD3-D5C4-4193-B4D1-A73AAF8188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2789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49DE5-DFA6-466E-A0F5-6D65C7375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0279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FC192-7A21-4384-8C40-99EDC1E5DA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558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1C9CB-6687-4E4F-AC6B-CA2D7C0263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5774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A4B58-5061-4AFD-BA31-67E2F9825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3516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6E77F-7B9A-4F15-BE0A-D73C35230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5279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C7474-4446-4514-AD8F-E236EBF4D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6343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C49CD-0BB8-4CFA-881D-FE06D1E307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18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A0037-6E44-46F1-BACA-646C18574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465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AA300-E010-4299-BCE0-0F6BB3BA7C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5578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3295B-AD4F-4243-B91B-C22B3C23C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5878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070DF-75B9-4D88-99B6-63FAF45289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36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1AA00-93DF-4A9E-84F8-0A9161542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1835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3B416-92A6-4B53-BD15-51883C46A0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9207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29298-FAB9-4AFC-80F9-E5723F55B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8075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10457-E157-4995-959D-E3A513E506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741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FEBD5-B7DD-45DC-861F-B1AED6447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8160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B0347-2C6F-4337-B2B2-1EDE20C15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4470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EE5ABB-B5B3-4D9C-93E7-D246C5BEC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60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A38E1-A83E-471E-8711-D222E7A93D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0308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C3D7B-58AF-4387-9241-4B5488FAB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5383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08F25-AFD2-442B-9621-0BBCFD2E1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9815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78E0A-DD51-48A1-B120-1B1E344514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5801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BDBEF-B438-4353-AB7C-5DE3842015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1182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946CC-6982-4A29-8209-4F814F65F6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8685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78597-E63C-4A90-9F59-FD210DB49C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5136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B7CEE-2AE7-47F1-A351-AA67FD5DBE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246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F9D30-41FF-4B73-8A4C-64F93F29D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243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086D8-3DD9-443E-AEDF-6FC7D6897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440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D7C7D-834A-430E-A6B1-411A6A899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34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AAAD1-7E05-4A87-A9F7-A758C40BE7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0546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22CA0-DA82-4925-B9DC-364AE0C6AA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8264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4C442E-AFC1-4B77-AFF2-F935E33F56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3369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15C8B-1E79-415E-887F-E5418B105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0530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4F4C9-1F16-448E-B770-32F279E7B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6734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AA768-DA40-44F5-A36A-868347A0F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0364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7AB9D-3A5A-4F58-ADF2-E1B3B996B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0532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6DAE3-4DB5-46D3-8CD6-BF10D3E6CB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2166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03B6F-83C2-412B-A480-66E73AC38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9068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23F3A-914D-4C19-A70C-6F2F4374DA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0593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0316B-B51F-4718-90E2-DA6E82F19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72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5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" Target="../slides/slide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" Target="../slides/slide54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" Target="../slides/slide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" Target="../slides/slide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" Target="../slides/slide5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" Target="../slides/slide5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" Target="../slides/slide5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3" name="Rectangle 8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7174" name="Line 9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Arc 11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13172017 w 21600"/>
              <a:gd name="T3" fmla="*/ 9147234 h 21600"/>
              <a:gd name="T4" fmla="*/ 0 w 21600"/>
              <a:gd name="T5" fmla="*/ 91472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1.1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7177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Chemistry: An Overview</a:t>
            </a: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34323F39-75EE-4C9F-830D-52A388DEEC7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80" name="Text Box 19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88" name="Rectangle 5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6389" name="Line 6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Chapter 1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6391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Table of Contents</a:t>
            </a:r>
            <a:endParaRPr lang="en-US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392" name="Arc 10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13172017 w 21600"/>
              <a:gd name="T3" fmla="*/ 9147234 h 21600"/>
              <a:gd name="T4" fmla="*/ 0 w 21600"/>
              <a:gd name="T5" fmla="*/ 91472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602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A3CE92C1-63D9-4A36-A737-548A059BE5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5" name="Text Box 13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7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5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1.2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8196" name="Text Box 14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The Scientific Method</a:t>
            </a:r>
            <a:endParaRPr lang="en-US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7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97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9" name="Rectangle 18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200" name="Line 19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Arc 20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13172017 w 21600"/>
              <a:gd name="T3" fmla="*/ 9147234 h 21600"/>
              <a:gd name="T4" fmla="*/ 0 w 21600"/>
              <a:gd name="T5" fmla="*/ 91472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9718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C955C000-0321-4C4C-967C-B5177B6BDDA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204" name="Text Box 23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7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 autoUpdateAnimBg="0"/>
      <p:bldP spid="2971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7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7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7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7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7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7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D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D007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D007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D007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D007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D007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D007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D007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D007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1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1.3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Units of Measurement</a:t>
            </a: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9223" name="Rectangle 11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224" name="Line 12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Arc 13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13172017 w 21600"/>
              <a:gd name="T3" fmla="*/ 9147234 h 21600"/>
              <a:gd name="T4" fmla="*/ 0 w 21600"/>
              <a:gd name="T5" fmla="*/ 91472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BF1978B7-8558-4DF3-80D6-AC5ECA8C5C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8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5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6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9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9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9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9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9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5" name="Line 6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rc 7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13172017 w 21600"/>
              <a:gd name="T3" fmla="*/ 9147234 h 21600"/>
              <a:gd name="T4" fmla="*/ 0 w 21600"/>
              <a:gd name="T5" fmla="*/ 91472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1.4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0248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Uncertainty in Measurement</a:t>
            </a: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CF05AC46-8F37-4A36-B227-7BCB99911A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6781800" y="67818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7C5DEC3C-70DB-4A6D-8272-9D21B6A7F3B5}" type="slidenum">
              <a:rPr lang="en-US" altLang="en-US" sz="1000" baseline="0">
                <a:latin typeface="Arial" panose="020B0604020202020204" pitchFamily="34" charset="0"/>
              </a:rPr>
              <a:pPr algn="r"/>
              <a:t>‹#›</a:t>
            </a:fld>
            <a:endParaRPr lang="en-US" altLang="en-US" sz="1000" baseline="0">
              <a:latin typeface="Arial" panose="020B0604020202020204" pitchFamily="34" charset="0"/>
            </a:endParaRPr>
          </a:p>
        </p:txBody>
      </p:sp>
      <p:sp>
        <p:nvSpPr>
          <p:cNvPr id="10252" name="Rectangle 14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0253" name="Text Box 15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4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96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96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96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96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9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9" name="Rectangle 5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1270" name="Line 6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Arc 7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13172017 w 21600"/>
              <a:gd name="T3" fmla="*/ 9147234 h 21600"/>
              <a:gd name="T4" fmla="*/ 0 w 21600"/>
              <a:gd name="T5" fmla="*/ 91472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1.5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Significant Figures and Calculations</a:t>
            </a: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21970637-447E-49B1-8709-6FF0A972202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276" name="Text Box 12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0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93" name="Rectangle 5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2294" name="Line 6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Arc 7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13172017 w 21600"/>
              <a:gd name="T3" fmla="*/ 9147234 h 21600"/>
              <a:gd name="T4" fmla="*/ 0 w 21600"/>
              <a:gd name="T5" fmla="*/ 91472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1.6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Dimensional Analysis</a:t>
            </a: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798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98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624EF00A-8618-41CD-92FD-AE88CB3314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  <p:bldP spid="79876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87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87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87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87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8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7" name="Rectangle 5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3318" name="Line 6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Arc 7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13172017 w 21600"/>
              <a:gd name="T3" fmla="*/ 9147234 h 21600"/>
              <a:gd name="T4" fmla="*/ 0 w 21600"/>
              <a:gd name="T5" fmla="*/ 91472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1.7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Temperature</a:t>
            </a: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819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19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2DFD5472-4D48-4CBB-ABD4-20A1580DDB5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324" name="Text Box 12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  <p:bldP spid="81924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192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192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192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192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19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1" name="Rectangle 5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4342" name="Line 6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Arc 7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13172017 w 21600"/>
              <a:gd name="T3" fmla="*/ 9147234 h 21600"/>
              <a:gd name="T4" fmla="*/ 0 w 21600"/>
              <a:gd name="T5" fmla="*/ 91472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1.8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Density</a:t>
            </a: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839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39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73750E8B-73BF-4D96-AD51-E563C6F1D8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48" name="Text Box 12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  <p:bldP spid="8397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9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9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9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9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9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5" name="Rectangle 5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366" name="Line 6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Arc 7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13172017 w 21600"/>
              <a:gd name="T3" fmla="*/ 9147234 h 21600"/>
              <a:gd name="T4" fmla="*/ 0 w 21600"/>
              <a:gd name="T5" fmla="*/ 914723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1.9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Classification of Matter</a:t>
            </a: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2089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089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14833533-92E6-4702-A589-AD39B9FB29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72" name="Text Box 12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5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9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autoUpdateAnimBg="0"/>
      <p:bldP spid="208900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6.xml"/><Relationship Id="rId7" Type="http://schemas.openxmlformats.org/officeDocument/2006/relationships/slide" Target="slide2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03.xml"/><Relationship Id="rId6" Type="http://schemas.openxmlformats.org/officeDocument/2006/relationships/slide" Target="slide17.xml"/><Relationship Id="rId5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slide" Target="slide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9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01.xml"/><Relationship Id="rId1" Type="http://schemas.openxmlformats.org/officeDocument/2006/relationships/video" Target="file:///C:\Temp\Chemistry%201%20Power%20Point\01M07AN1.avi" TargetMode="Externa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image" Target="../media/image29.gif"/><Relationship Id="rId4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image" Target="../media/image29.gif"/><Relationship Id="rId4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5" Type="http://schemas.openxmlformats.org/officeDocument/2006/relationships/image" Target="../media/image29.gif"/><Relationship Id="rId4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image" Target="../media/image29.gif"/><Relationship Id="rId4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image" Target="../media/image29.gif"/><Relationship Id="rId4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wmf"/><Relationship Id="rId5" Type="http://schemas.openxmlformats.org/officeDocument/2006/relationships/image" Target="../media/image29.gif"/><Relationship Id="rId4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1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Chemical Foundations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Fundamental SI Units</a:t>
            </a:r>
          </a:p>
        </p:txBody>
      </p:sp>
      <p:graphicFrame>
        <p:nvGraphicFramePr>
          <p:cNvPr id="47107" name="Group 3"/>
          <p:cNvGraphicFramePr>
            <a:graphicFrameLocks noGrp="1"/>
          </p:cNvGraphicFramePr>
          <p:nvPr>
            <p:ph idx="1"/>
          </p:nvPr>
        </p:nvGraphicFramePr>
        <p:xfrm>
          <a:off x="457200" y="2286000"/>
          <a:ext cx="8229600" cy="3657600"/>
        </p:xfrm>
        <a:graphic>
          <a:graphicData uri="http://schemas.openxmlformats.org/drawingml/2006/table">
            <a:tbl>
              <a:tblPr/>
              <a:tblGrid>
                <a:gridCol w="3706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3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Physical Quantity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Name of Unit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Abbreviation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Mass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kilogram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kg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Length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meter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m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Time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second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Temperature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kelvin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K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Electric current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ampere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Amount of substance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mole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mol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7200"/>
          </a:xfrm>
        </p:spPr>
        <p:txBody>
          <a:bodyPr/>
          <a:lstStyle/>
          <a:p>
            <a:pPr marL="533400" indent="-533400" eaLnBrk="1" hangingPunct="1"/>
            <a:r>
              <a:rPr lang="en-US" altLang="en-US" smtClean="0"/>
              <a:t>Prefixes are used to change the size of the unit.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Prefixes Used in the SI System</a:t>
            </a: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467600" cy="330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Prefixes Used in the SI System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8686800" cy="2603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282575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A digit that must be estimated is called uncertain. </a:t>
            </a:r>
          </a:p>
          <a:p>
            <a:pPr marL="533400" indent="-533400" eaLnBrk="1" hangingPunct="1"/>
            <a:r>
              <a:rPr lang="en-US" altLang="en-US" sz="2800" smtClean="0"/>
              <a:t>A measurement always has some degree of uncertainty.</a:t>
            </a:r>
          </a:p>
          <a:p>
            <a:pPr marL="533400" indent="-533400" eaLnBrk="1" hangingPunct="1"/>
            <a:r>
              <a:rPr lang="en-US" altLang="en-US" sz="2800" smtClean="0"/>
              <a:t>Record the certain digits and the first uncertain digit (the estimated number).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92200"/>
            <a:ext cx="86868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Measurement of Volume Using a Buret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27200"/>
            <a:ext cx="5410200" cy="25019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The volume is read at the bottom of the liquid curve (meniscus).</a:t>
            </a:r>
          </a:p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Meniscus of the liquid occurs at about 20.15 mL.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cs typeface="Times New Roman" panose="02020603050405020304" pitchFamily="18" charset="0"/>
              </a:rPr>
              <a:t>Certain digits: 20.15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cs typeface="Times New Roman" panose="02020603050405020304" pitchFamily="18" charset="0"/>
              </a:rPr>
              <a:t>Uncertain digit: 20.15</a:t>
            </a:r>
            <a:endParaRPr lang="en-US" altLang="en-US" smtClean="0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133725" y="3362325"/>
            <a:ext cx="6096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905250" y="3810000"/>
            <a:ext cx="2286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759075" cy="472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  <p:bldP spid="55301" grpId="0" animBg="1"/>
      <p:bldP spid="553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Precision and Accuracy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92288"/>
            <a:ext cx="8229600" cy="457200"/>
          </a:xfrm>
          <a:noFill/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altLang="en-US" b="1" smtClean="0">
                <a:cs typeface="Times New Roman" panose="02020603050405020304" pitchFamily="18" charset="0"/>
              </a:rPr>
              <a:t>Accuracy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14400" y="23622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baseline="0">
                <a:latin typeface="Arial" panose="020B0604020202020204" pitchFamily="34" charset="0"/>
              </a:rPr>
              <a:t>Agreement of a particular value with the true value. 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57200" y="31242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en-US" b="1" baseline="0">
                <a:latin typeface="Arial" panose="020B0604020202020204" pitchFamily="34" charset="0"/>
                <a:cs typeface="Times New Roman" panose="02020603050405020304" pitchFamily="18" charset="0"/>
              </a:rPr>
              <a:t>Precision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914400" y="3810000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baseline="0">
                <a:latin typeface="Arial" panose="020B0604020202020204" pitchFamily="34" charset="0"/>
              </a:rPr>
              <a:t>Degree of agreement among several measurements of the same quantity.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57348" grpId="0"/>
      <p:bldP spid="57349" grpId="0"/>
      <p:bldP spid="573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Precision and Accuracy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382000" cy="2828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13843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669900"/>
                </a:solidFill>
              </a:rPr>
              <a:t>1.	Nonzero integers always count as significant figures.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3456 has 4 sig figs (significant figures).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Rules for Counting Significant Figures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211263" y="3733800"/>
            <a:ext cx="6789737" cy="1524000"/>
          </a:xfrm>
          <a:prstGeom prst="rect">
            <a:avLst/>
          </a:prstGeom>
          <a:noFill/>
          <a:ln w="9525" cap="sq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306" tIns="32653" rIns="65306" bIns="32653"/>
          <a:lstStyle>
            <a:lvl1pPr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AP Chemistry Exam Hint: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You must be within 1 sig fig – it does not need to be perfect, but sig figs DO count!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23241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There are three classes of zeros.</a:t>
            </a:r>
          </a:p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669900"/>
                </a:solidFill>
              </a:rPr>
              <a:t>a.	Leading zeros are zeros that precede all the nonzero digits. These do not count as significant figures.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0.048 has 2 sig figs.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Rules for Counting Significant Figures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1811338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669900"/>
                </a:solidFill>
              </a:rPr>
              <a:t>b.	Captive zeros are zeros between nonzero digits. These always count as significant figures.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16.07 has 4 sig figs.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Rules for Counting Significant Figures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400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hlinkClick r:id="rId2" action="ppaction://hlinksldjump"/>
              </a:rPr>
              <a:t>1.1 	Chemistry: An Overview</a:t>
            </a: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>
                <a:hlinkClick r:id="rId3" action="ppaction://hlinksldjump"/>
              </a:rPr>
              <a:t>1.2  	The Scientific Method</a:t>
            </a: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>
                <a:hlinkClick r:id="rId4" action="ppaction://hlinksldjump"/>
              </a:rPr>
              <a:t>1.3  	Units of Measurement</a:t>
            </a: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>
                <a:hlinkClick r:id="rId5" action="ppaction://hlinksldjump"/>
              </a:rPr>
              <a:t>1.4  	Uncertainty in Measurement</a:t>
            </a: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>
                <a:hlinkClick r:id="rId6" action="ppaction://hlinksldjump"/>
              </a:rPr>
              <a:t>1.5 	Significant Figures and Calculations</a:t>
            </a: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>
                <a:hlinkClick r:id="rId7" action="ppaction://hlinksldjump"/>
              </a:rPr>
              <a:t>1.6	Dimensional Analysis</a:t>
            </a: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>
                <a:hlinkClick r:id="rId8" action="ppaction://hlinksldjump"/>
              </a:rPr>
              <a:t>1.7	Temperature</a:t>
            </a: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>
                <a:hlinkClick r:id="rId8" action="ppaction://hlinksldjump"/>
              </a:rPr>
              <a:t>1.8	Density</a:t>
            </a: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>
                <a:hlinkClick r:id="rId9" action="ppaction://hlinksldjump"/>
              </a:rPr>
              <a:t>1.9	Classification of Matter</a:t>
            </a: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2249488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669900"/>
                </a:solidFill>
              </a:rPr>
              <a:t>c.	Trailing zeros are zeros at the right end of the number. They are significant only if the number contains a decimal point.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9.300 has 4 sig figs.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150 has 2 sig figs.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Rules for Counting Significant Figures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2727325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669900"/>
                </a:solidFill>
              </a:rPr>
              <a:t>3.	Exact numbers have an infinite number of significant figures.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1 m = 100 cm, exactly.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9 pencils (obtained by counting).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(exactly) 1 inch = 2.54 cm </a:t>
            </a:r>
            <a:br>
              <a:rPr lang="en-US" altLang="en-US" smtClean="0"/>
            </a:br>
            <a:r>
              <a:rPr lang="en-US" altLang="en-US" smtClean="0"/>
              <a:t>                               (3 sig figs… the 1 is exact)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Rules for Counting Significant Figures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31496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Example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300. written as 3.00 </a:t>
            </a:r>
            <a:r>
              <a:rPr lang="en-US" altLang="en-US" smtClean="0">
                <a:cs typeface="Arial" panose="020B0604020202020204" pitchFamily="34" charset="0"/>
              </a:rPr>
              <a:t>× 10</a:t>
            </a:r>
            <a:r>
              <a:rPr lang="en-US" altLang="en-US" baseline="30000" smtClean="0">
                <a:cs typeface="Arial" panose="020B0604020202020204" pitchFamily="34" charset="0"/>
              </a:rPr>
              <a:t>2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cs typeface="Arial" panose="020B0604020202020204" pitchFamily="34" charset="0"/>
              </a:rPr>
              <a:t>Contains three significant figures.</a:t>
            </a:r>
          </a:p>
          <a:p>
            <a:pPr marL="533400" indent="-533400" eaLnBrk="1" hangingPunct="1"/>
            <a:r>
              <a:rPr lang="en-US" altLang="en-US" sz="2800" smtClean="0"/>
              <a:t>Two Advantages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Number of significant figures can be easily indicated.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Fewer zeros are needed to write a very large or very small number.</a:t>
            </a:r>
            <a:endParaRPr lang="en-US" altLang="en-US" smtClean="0">
              <a:solidFill>
                <a:srgbClr val="0000FF"/>
              </a:solidFill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Exponential Notation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2238375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sz="2800" smtClean="0">
                <a:solidFill>
                  <a:srgbClr val="669900"/>
                </a:solidFill>
              </a:rPr>
              <a:t>1.	For multiplication or division, the number of significant figures in the result is the same as the number in the least precise measurement used in the calculation.</a:t>
            </a:r>
          </a:p>
          <a:p>
            <a:pPr marL="914400" lvl="1" indent="-457200"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0000FF"/>
                </a:solidFill>
              </a:rPr>
              <a:t>	</a:t>
            </a:r>
            <a:r>
              <a:rPr lang="en-US" altLang="en-US" smtClean="0"/>
              <a:t>1.342 </a:t>
            </a:r>
            <a:r>
              <a:rPr lang="en-US" altLang="en-US" smtClean="0">
                <a:cs typeface="Arial" panose="020B0604020202020204" pitchFamily="34" charset="0"/>
              </a:rPr>
              <a:t>× 5.5 = 7.381 </a:t>
            </a:r>
            <a:r>
              <a:rPr lang="en-US" altLang="en-US" smtClean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mtClean="0">
                <a:cs typeface="Arial" panose="020B0604020202020204" pitchFamily="34" charset="0"/>
              </a:rPr>
              <a:t>7.4</a:t>
            </a:r>
            <a:endParaRPr lang="en-US" alt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Significant Figures in Mathematical Operations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2514600" y="38862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4495800" y="38862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1885950"/>
          </a:xfrm>
        </p:spPr>
        <p:txBody>
          <a:bodyPr/>
          <a:lstStyle/>
          <a:p>
            <a:pPr marL="533400" indent="-533400" eaLnBrk="1" hangingPunct="1">
              <a:buFontTx/>
              <a:buNone/>
              <a:tabLst>
                <a:tab pos="1203325" algn="l"/>
              </a:tabLst>
            </a:pPr>
            <a:r>
              <a:rPr lang="en-US" altLang="en-US" sz="2800" smtClean="0">
                <a:solidFill>
                  <a:srgbClr val="669900"/>
                </a:solidFill>
              </a:rPr>
              <a:t>2.	For addition or subtraction, the result has the same number of decimal places as the least precise measurement used in the calculation.</a:t>
            </a:r>
          </a:p>
          <a:p>
            <a:pPr marL="914400" lvl="1" indent="-457200" eaLnBrk="1" hangingPunct="1">
              <a:buFontTx/>
              <a:buNone/>
              <a:tabLst>
                <a:tab pos="1203325" algn="l"/>
              </a:tabLst>
            </a:pPr>
            <a:r>
              <a:rPr lang="en-US" altLang="en-US" sz="2800" smtClean="0"/>
              <a:t>		</a:t>
            </a:r>
            <a:endParaRPr lang="en-US" altLang="en-US" smtClean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Significant Figures in Mathematical Operations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2438400" y="45720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1371600" y="3733800"/>
          <a:ext cx="410527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Equation" r:id="rId4" imgW="4102100" imgH="1346200" progId="Equation.BREE4">
                  <p:embed/>
                </p:oleObj>
              </mc:Choice>
              <mc:Fallback>
                <p:oleObj name="Equation" r:id="rId4" imgW="4102100" imgH="13462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33800"/>
                        <a:ext cx="4105275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5257800" y="50292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1447800" y="4648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71628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Concept Check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4495800" cy="44084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200" smtClean="0"/>
              <a:t>You have water in each graduated cylinder shown. You then add both samples to a beaker (assume that all of the liquid is transferred). </a:t>
            </a:r>
          </a:p>
          <a:p>
            <a:pPr eaLnBrk="1" hangingPunct="1">
              <a:buFontTx/>
              <a:buNone/>
            </a:pPr>
            <a:endParaRPr lang="en-US" altLang="en-US" sz="2200" smtClean="0"/>
          </a:p>
          <a:p>
            <a:pPr eaLnBrk="1" hangingPunct="1">
              <a:buFontTx/>
              <a:buNone/>
            </a:pPr>
            <a:r>
              <a:rPr lang="en-US" altLang="en-US" sz="2200" smtClean="0"/>
              <a:t>	How would you write the number describing the </a:t>
            </a:r>
            <a:r>
              <a:rPr lang="en-US" altLang="en-US" sz="2200" smtClean="0">
                <a:solidFill>
                  <a:srgbClr val="0000FF"/>
                </a:solidFill>
              </a:rPr>
              <a:t>total</a:t>
            </a:r>
            <a:r>
              <a:rPr lang="en-US" altLang="en-US" sz="2200" smtClean="0"/>
              <a:t> volume? 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		</a:t>
            </a:r>
            <a:r>
              <a:rPr lang="en-US" altLang="en-US" sz="2200" smtClean="0">
                <a:solidFill>
                  <a:srgbClr val="009900"/>
                </a:solidFill>
              </a:rPr>
              <a:t>3.1 mL</a:t>
            </a:r>
          </a:p>
          <a:p>
            <a:pPr eaLnBrk="1" hangingPunct="1">
              <a:buFontTx/>
              <a:buNone/>
            </a:pPr>
            <a:r>
              <a:rPr lang="en-US" altLang="en-US" sz="2200" smtClean="0"/>
              <a:t>	What </a:t>
            </a:r>
            <a:r>
              <a:rPr lang="en-US" altLang="en-US" sz="2200" smtClean="0">
                <a:solidFill>
                  <a:srgbClr val="0000FF"/>
                </a:solidFill>
              </a:rPr>
              <a:t>limits</a:t>
            </a:r>
            <a:r>
              <a:rPr lang="en-US" altLang="en-US" sz="2200" smtClean="0"/>
              <a:t> the precision of the total volume?</a:t>
            </a:r>
          </a:p>
        </p:txBody>
      </p:sp>
      <p:graphicFrame>
        <p:nvGraphicFramePr>
          <p:cNvPr id="44037" name="Object 4"/>
          <p:cNvGraphicFramePr>
            <a:graphicFrameLocks noChangeAspect="1"/>
          </p:cNvGraphicFramePr>
          <p:nvPr/>
        </p:nvGraphicFramePr>
        <p:xfrm>
          <a:off x="5029200" y="1447800"/>
          <a:ext cx="1692275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Image" r:id="rId4" imgW="2971429" imgH="8596825" progId="PhotoshopElements.Image.2">
                  <p:embed/>
                </p:oleObj>
              </mc:Choice>
              <mc:Fallback>
                <p:oleObj name="Image" r:id="rId4" imgW="2971429" imgH="8596825" progId="PhotoshopElements.Image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447800"/>
                        <a:ext cx="1692275" cy="489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5"/>
          <p:cNvGraphicFramePr>
            <a:graphicFrameLocks noChangeAspect="1"/>
          </p:cNvGraphicFramePr>
          <p:nvPr/>
        </p:nvGraphicFramePr>
        <p:xfrm>
          <a:off x="7315200" y="1447800"/>
          <a:ext cx="107315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Image" r:id="rId6" imgW="3494529" imgH="15858807" progId="PhotoshopElements.Image.2">
                  <p:embed/>
                </p:oleObj>
              </mc:Choice>
              <mc:Fallback>
                <p:oleObj name="Image" r:id="rId6" imgW="3494529" imgH="15858807" progId="PhotoshopElements.Image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447800"/>
                        <a:ext cx="107315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9" name="Picture 6" descr="MMj02544470000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37211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Use when converting a given result from one system of units to another.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To convert from one unit to another, use the equivalence statement that relates the two units.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Derive the appropriate unit factor by looking at the direction of the required change (to cancel the unwanted units).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Multiply the quantity to be converted by the unit factor to give the quantity with the desired units.</a:t>
            </a:r>
            <a:endParaRPr lang="en-US" altLang="en-US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1187450"/>
          </a:xfrm>
        </p:spPr>
        <p:txBody>
          <a:bodyPr/>
          <a:lstStyle/>
          <a:p>
            <a:pPr marL="533400" indent="-533400" eaLnBrk="1" hangingPunct="1"/>
            <a:r>
              <a:rPr lang="en-US" altLang="en-US" smtClean="0">
                <a:solidFill>
                  <a:srgbClr val="0000FF"/>
                </a:solidFill>
              </a:rPr>
              <a:t>Derive the appropriate unit factor by looking at the direction of the required change (to cancel the unwanted units).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#1</a:t>
            </a:r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457200" y="1792288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en-US" b="1" baseline="0">
                <a:latin typeface="Arial" panose="020B0604020202020204" pitchFamily="34" charset="0"/>
              </a:rPr>
              <a:t>A golfer putted a golf ball 6.8 ft across a green. How many inches does this represent?</a:t>
            </a:r>
            <a:r>
              <a:rPr lang="en-US" altLang="en-US" baseline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94215" name="Object 7"/>
          <p:cNvGraphicFramePr>
            <a:graphicFrameLocks noChangeAspect="1"/>
          </p:cNvGraphicFramePr>
          <p:nvPr/>
        </p:nvGraphicFramePr>
        <p:xfrm>
          <a:off x="1905000" y="4572000"/>
          <a:ext cx="7334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Equation" r:id="rId4" imgW="736600" imgH="292100" progId="Equation.BREE4">
                  <p:embed/>
                </p:oleObj>
              </mc:Choice>
              <mc:Fallback>
                <p:oleObj name="Equation" r:id="rId4" imgW="736600" imgH="292100" progId="Equation.BREE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72000"/>
                        <a:ext cx="7334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94217" name="Object 9"/>
          <p:cNvGraphicFramePr>
            <a:graphicFrameLocks noChangeAspect="1"/>
          </p:cNvGraphicFramePr>
          <p:nvPr/>
        </p:nvGraphicFramePr>
        <p:xfrm>
          <a:off x="2819400" y="4343400"/>
          <a:ext cx="990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Equation" r:id="rId6" imgW="990170" imgH="723586" progId="Equation.BREE4">
                  <p:embed/>
                </p:oleObj>
              </mc:Choice>
              <mc:Fallback>
                <p:oleObj name="Equation" r:id="rId6" imgW="990170" imgH="723586" progId="Equation.BREE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43400"/>
                        <a:ext cx="990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1" name="Rectangle 10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94219" name="Object 11"/>
          <p:cNvGraphicFramePr>
            <a:graphicFrameLocks noChangeAspect="1"/>
          </p:cNvGraphicFramePr>
          <p:nvPr/>
        </p:nvGraphicFramePr>
        <p:xfrm>
          <a:off x="3962400" y="4648200"/>
          <a:ext cx="2000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Equation" r:id="rId8" imgW="203024" imgH="164957" progId="Equation.BREE4">
                  <p:embed/>
                </p:oleObj>
              </mc:Choice>
              <mc:Fallback>
                <p:oleObj name="Equation" r:id="rId8" imgW="203024" imgH="164957" progId="Equation.BREE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48200"/>
                        <a:ext cx="2000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3" name="Rectangle 12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6094" name="Rectangle 13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94222" name="Object 14"/>
          <p:cNvGraphicFramePr>
            <a:graphicFrameLocks noChangeAspect="1"/>
          </p:cNvGraphicFramePr>
          <p:nvPr/>
        </p:nvGraphicFramePr>
        <p:xfrm>
          <a:off x="4800600" y="4572000"/>
          <a:ext cx="2571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Equation" r:id="rId10" imgW="253890" imgH="279279" progId="Equation.BREE4">
                  <p:embed/>
                </p:oleObj>
              </mc:Choice>
              <mc:Fallback>
                <p:oleObj name="Equation" r:id="rId10" imgW="253890" imgH="279279" progId="Equation.BREE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572000"/>
                        <a:ext cx="25717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23" name="Line 15"/>
          <p:cNvSpPr>
            <a:spLocks noChangeShapeType="1"/>
          </p:cNvSpPr>
          <p:nvPr/>
        </p:nvSpPr>
        <p:spPr bwMode="auto">
          <a:xfrm flipV="1">
            <a:off x="2362200" y="457200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 flipV="1">
            <a:off x="3429000" y="480060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822325"/>
          </a:xfrm>
        </p:spPr>
        <p:txBody>
          <a:bodyPr/>
          <a:lstStyle/>
          <a:p>
            <a:pPr marL="533400" indent="-533400" eaLnBrk="1" hangingPunct="1"/>
            <a:r>
              <a:rPr lang="en-US" altLang="en-US" smtClean="0">
                <a:solidFill>
                  <a:srgbClr val="0000FF"/>
                </a:solidFill>
              </a:rPr>
              <a:t>Multiply the quantity to be converted by the unit factor to give the quantity with the desired units.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#1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457200" y="1792288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en-US" b="1" baseline="0">
                <a:latin typeface="Arial" panose="020B0604020202020204" pitchFamily="34" charset="0"/>
              </a:rPr>
              <a:t>A golfer putted a golf ball 6.8 ft across a green. How many inches does this represent?</a:t>
            </a:r>
            <a:r>
              <a:rPr lang="en-US" altLang="en-US" baseline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7111" name="Rectangle 6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7112" name="Object 7"/>
          <p:cNvGraphicFramePr>
            <a:graphicFrameLocks noChangeAspect="1"/>
          </p:cNvGraphicFramePr>
          <p:nvPr/>
        </p:nvGraphicFramePr>
        <p:xfrm>
          <a:off x="1905000" y="4572000"/>
          <a:ext cx="7334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3" name="Equation" r:id="rId4" imgW="736600" imgH="292100" progId="Equation.BREE4">
                  <p:embed/>
                </p:oleObj>
              </mc:Choice>
              <mc:Fallback>
                <p:oleObj name="Equation" r:id="rId4" imgW="736600" imgH="292100" progId="Equation.BREE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72000"/>
                        <a:ext cx="7334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Rectangle 8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7114" name="Object 9"/>
          <p:cNvGraphicFramePr>
            <a:graphicFrameLocks noChangeAspect="1"/>
          </p:cNvGraphicFramePr>
          <p:nvPr/>
        </p:nvGraphicFramePr>
        <p:xfrm>
          <a:off x="2819400" y="4343400"/>
          <a:ext cx="990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4" name="Equation" r:id="rId6" imgW="990170" imgH="723586" progId="Equation.BREE4">
                  <p:embed/>
                </p:oleObj>
              </mc:Choice>
              <mc:Fallback>
                <p:oleObj name="Equation" r:id="rId6" imgW="990170" imgH="723586" progId="Equation.BREE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43400"/>
                        <a:ext cx="990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5" name="Rectangle 10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7116" name="Object 11"/>
          <p:cNvGraphicFramePr>
            <a:graphicFrameLocks noChangeAspect="1"/>
          </p:cNvGraphicFramePr>
          <p:nvPr/>
        </p:nvGraphicFramePr>
        <p:xfrm>
          <a:off x="3962400" y="4648200"/>
          <a:ext cx="2000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Equation" r:id="rId8" imgW="203024" imgH="164957" progId="Equation.BREE4">
                  <p:embed/>
                </p:oleObj>
              </mc:Choice>
              <mc:Fallback>
                <p:oleObj name="Equation" r:id="rId8" imgW="203024" imgH="164957" progId="Equation.BREE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48200"/>
                        <a:ext cx="2000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7" name="Rectangle 12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96269" name="Object 13"/>
          <p:cNvGraphicFramePr>
            <a:graphicFrameLocks noChangeAspect="1"/>
          </p:cNvGraphicFramePr>
          <p:nvPr/>
        </p:nvGraphicFramePr>
        <p:xfrm>
          <a:off x="4343400" y="4572000"/>
          <a:ext cx="371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name="Equation" r:id="rId10" imgW="368140" imgH="291973" progId="Equation.BREE4">
                  <p:embed/>
                </p:oleObj>
              </mc:Choice>
              <mc:Fallback>
                <p:oleObj name="Equation" r:id="rId10" imgW="368140" imgH="291973" progId="Equation.BREE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572000"/>
                        <a:ext cx="3714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9" name="Rectangle 14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7120" name="Object 15"/>
          <p:cNvGraphicFramePr>
            <a:graphicFrameLocks noChangeAspect="1"/>
          </p:cNvGraphicFramePr>
          <p:nvPr/>
        </p:nvGraphicFramePr>
        <p:xfrm>
          <a:off x="4800600" y="4572000"/>
          <a:ext cx="2571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Equation" r:id="rId12" imgW="253890" imgH="279279" progId="Equation.BREE4">
                  <p:embed/>
                </p:oleObj>
              </mc:Choice>
              <mc:Fallback>
                <p:oleObj name="Equation" r:id="rId12" imgW="253890" imgH="279279" progId="Equation.BREE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572000"/>
                        <a:ext cx="25717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1" name="Line 16"/>
          <p:cNvSpPr>
            <a:spLocks noChangeShapeType="1"/>
          </p:cNvSpPr>
          <p:nvPr/>
        </p:nvSpPr>
        <p:spPr bwMode="auto">
          <a:xfrm flipV="1">
            <a:off x="3429000" y="480060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Line 17"/>
          <p:cNvSpPr>
            <a:spLocks noChangeShapeType="1"/>
          </p:cNvSpPr>
          <p:nvPr/>
        </p:nvSpPr>
        <p:spPr bwMode="auto">
          <a:xfrm flipV="1">
            <a:off x="2362200" y="457200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English and Metric Conversions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800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If you know ONE conversion for each type of measurement, you can convert anything!</a:t>
            </a:r>
          </a:p>
          <a:p>
            <a:pPr eaLnBrk="1" hangingPunct="1"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You must memorize and use these conversions: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Mass:  454 grams  = 1 pound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Length:     2.54 cm = 1 inch</a:t>
            </a:r>
          </a:p>
          <a:p>
            <a:pPr lvl="1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Volume:     0.946 L = 1 quart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92200"/>
            <a:ext cx="86868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Atoms vs. Molecules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27200"/>
            <a:ext cx="8382000" cy="13335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Matter is composed of tiny particles called atoms.</a:t>
            </a:r>
          </a:p>
          <a:p>
            <a:pPr eaLnBrk="1" hangingPunct="1"/>
            <a:r>
              <a:rPr lang="en-US" altLang="en-US" smtClean="0"/>
              <a:t>Atom: smallest part of an element that is still that element.</a:t>
            </a:r>
          </a:p>
          <a:p>
            <a:pPr eaLnBrk="1" hangingPunct="1"/>
            <a:r>
              <a:rPr lang="en-US" altLang="en-US" smtClean="0"/>
              <a:t>Molecule: Two or more atoms joined and acting as a unit.</a:t>
            </a:r>
          </a:p>
        </p:txBody>
      </p:sp>
      <p:pic>
        <p:nvPicPr>
          <p:cNvPr id="13319" name="Picture 7" descr="ch01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8229600" cy="232092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1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Square and Cubic units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162800" cy="28511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Use the conversion factors you already know, but when you square or cube the unit, don’t forget to cube the number also!</a:t>
            </a:r>
          </a:p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Best way:  Square or cube the ENITRE conversion factor</a:t>
            </a:r>
          </a:p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Example:  Convert 4.3 cm</a:t>
            </a:r>
            <a:r>
              <a:rPr lang="en-US" sz="2800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to mm</a:t>
            </a:r>
            <a:r>
              <a:rPr lang="en-US" sz="2800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371600" y="4876800"/>
            <a:ext cx="640080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algn="l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27025" algn="l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52463" algn="l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979488" algn="l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306513" algn="l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763713" defTabSz="652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220913" defTabSz="652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678113" defTabSz="652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135313" defTabSz="652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4.3 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cm</a:t>
            </a:r>
            <a:r>
              <a:rPr lang="en-US" sz="3200" b="1" baseline="8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10 mm   </a:t>
            </a:r>
            <a:r>
              <a:rPr lang="en-US" sz="3200" b="1" baseline="8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      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 cm         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514600" y="4716463"/>
            <a:ext cx="0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371600" y="5099050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514600" y="5019675"/>
            <a:ext cx="15240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800">
                <a:latin typeface="Arial" panose="020B0604020202020204" pitchFamily="34" charset="0"/>
              </a:rPr>
              <a:t>(    )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038600" y="5095875"/>
            <a:ext cx="839788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>
                <a:latin typeface="Arial" panose="020B0604020202020204" pitchFamily="34" charset="0"/>
              </a:rPr>
              <a:t>    =  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800600" y="4876800"/>
            <a:ext cx="327660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algn="l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27025" algn="l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52463" algn="l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979488" algn="l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306513" algn="l" defTabSz="6524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763713" defTabSz="652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220913" defTabSz="652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678113" defTabSz="652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135313" defTabSz="652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4.3 cm</a:t>
            </a:r>
            <a:r>
              <a:rPr lang="en-US" sz="3200" b="1" baseline="8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10</a:t>
            </a:r>
            <a:r>
              <a:rPr lang="en-US" sz="3200" b="1" baseline="8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mm</a:t>
            </a:r>
            <a:r>
              <a:rPr lang="en-US" sz="3200" b="1" baseline="8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                1</a:t>
            </a:r>
            <a:r>
              <a:rPr lang="en-US" sz="3200" b="1" baseline="8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cm</a:t>
            </a:r>
            <a:r>
              <a:rPr lang="en-US" sz="3200" b="1" baseline="8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6334125" y="4668838"/>
            <a:ext cx="0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4953000" y="5153025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5675313" y="4670425"/>
            <a:ext cx="608012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7010400" y="5175250"/>
            <a:ext cx="762000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16" tIns="64008" rIns="128016" bIns="64008"/>
          <a:lstStyle/>
          <a:p>
            <a:endParaRPr lang="en-US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014788" y="6026150"/>
            <a:ext cx="2971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>
                <a:latin typeface="Arial" panose="020B0604020202020204" pitchFamily="34" charset="0"/>
              </a:rPr>
              <a:t>= 4300 mm</a:t>
            </a:r>
            <a:r>
              <a:rPr lang="en-US" altLang="en-US" sz="3200" b="1" i="1" baseline="80000">
                <a:latin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24583" grpId="0"/>
      <p:bldP spid="24584" grpId="0"/>
      <p:bldP spid="53257" grpId="0"/>
      <p:bldP spid="2459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Three Major Temperature Scales</a:t>
            </a:r>
          </a:p>
        </p:txBody>
      </p:sp>
      <p:pic>
        <p:nvPicPr>
          <p:cNvPr id="50180" name="Picture 3" descr="ch01_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5105400" cy="448627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72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smtClean="0"/>
              <a:t>	</a:t>
            </a:r>
            <a:endParaRPr lang="en-US" altLang="en-US" sz="2800" smtClean="0">
              <a:solidFill>
                <a:srgbClr val="0000FF"/>
              </a:solidFill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Converting Between Scales</a:t>
            </a:r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1206" name="Object 5"/>
          <p:cNvGraphicFramePr>
            <a:graphicFrameLocks noChangeAspect="1"/>
          </p:cNvGraphicFramePr>
          <p:nvPr/>
        </p:nvGraphicFramePr>
        <p:xfrm>
          <a:off x="1295400" y="2286000"/>
          <a:ext cx="6448425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Equation" r:id="rId4" imgW="6451600" imgH="2184400" progId="Equation.BREE4">
                  <p:embed/>
                </p:oleObj>
              </mc:Choice>
              <mc:Fallback>
                <p:oleObj name="Equation" r:id="rId4" imgW="6451600" imgH="2184400" progId="Equation.BREE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448425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145891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Mass of substance per unit volume of the substance.</a:t>
            </a:r>
          </a:p>
          <a:p>
            <a:pPr marL="533400" indent="-533400" eaLnBrk="1" hangingPunct="1"/>
            <a:r>
              <a:rPr lang="en-US" altLang="en-US" sz="2800" smtClean="0"/>
              <a:t>Common units are g/cm</a:t>
            </a:r>
            <a:r>
              <a:rPr lang="en-US" altLang="en-US" sz="2800" baseline="30000" smtClean="0"/>
              <a:t>3</a:t>
            </a:r>
            <a:r>
              <a:rPr lang="en-US" altLang="en-US" sz="2800" smtClean="0"/>
              <a:t> or g/mL.</a:t>
            </a: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3124200" y="3886200"/>
          <a:ext cx="28860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Equation" r:id="rId4" imgW="2882900" imgH="838200" progId="Equation.BREE4">
                  <p:embed/>
                </p:oleObj>
              </mc:Choice>
              <mc:Fallback>
                <p:oleObj name="Equation" r:id="rId4" imgW="2882900" imgH="838200" progId="Equation.BREE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86200"/>
                        <a:ext cx="28860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#1</a:t>
            </a: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3124200" y="3048000"/>
          <a:ext cx="24860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5" name="Equation" r:id="rId4" imgW="2489200" imgH="723900" progId="Equation.BREE4">
                  <p:embed/>
                </p:oleObj>
              </mc:Choice>
              <mc:Fallback>
                <p:oleObj name="Equation" r:id="rId4" imgW="2489200" imgH="7239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048000"/>
                        <a:ext cx="24860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6" name="Rectangle 7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7" name="Rectangle 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8" name="Rectangle 9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9" name="Rectangle 10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60" name="Rectangle 11"/>
          <p:cNvSpPr>
            <a:spLocks noChangeArrowheads="1"/>
          </p:cNvSpPr>
          <p:nvPr/>
        </p:nvSpPr>
        <p:spPr bwMode="auto">
          <a:xfrm>
            <a:off x="457200" y="1792288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en-US" baseline="0">
                <a:latin typeface="Arial" panose="020B0604020202020204" pitchFamily="34" charset="0"/>
              </a:rPr>
              <a:t>What is the mass of a 49.6-mL sample of a liquid, which has a density of 0.85 g/mL?</a:t>
            </a:r>
          </a:p>
        </p:txBody>
      </p:sp>
      <p:sp>
        <p:nvSpPr>
          <p:cNvPr id="53261" name="Rectangle 12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18797" name="Object 13"/>
          <p:cNvGraphicFramePr>
            <a:graphicFrameLocks noChangeAspect="1"/>
          </p:cNvGraphicFramePr>
          <p:nvPr/>
        </p:nvGraphicFramePr>
        <p:xfrm>
          <a:off x="2743200" y="4114800"/>
          <a:ext cx="2962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6" name="Equation" r:id="rId6" imgW="2959100" imgH="723900" progId="Equation.BREE4">
                  <p:embed/>
                </p:oleObj>
              </mc:Choice>
              <mc:Fallback>
                <p:oleObj name="Equation" r:id="rId6" imgW="2959100" imgH="723900" progId="Equation.BREE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14800"/>
                        <a:ext cx="29622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3" name="Rectangle 14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18799" name="Object 15"/>
          <p:cNvGraphicFramePr>
            <a:graphicFrameLocks noChangeAspect="1"/>
          </p:cNvGraphicFramePr>
          <p:nvPr/>
        </p:nvGraphicFramePr>
        <p:xfrm>
          <a:off x="2819400" y="5334000"/>
          <a:ext cx="22383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Equation" r:id="rId8" imgW="2234230" imgH="355446" progId="Equation.BREE4">
                  <p:embed/>
                </p:oleObj>
              </mc:Choice>
              <mc:Fallback>
                <p:oleObj name="Equation" r:id="rId8" imgW="2234230" imgH="355446" progId="Equation.BREE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334000"/>
                        <a:ext cx="22383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46325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Anything occupying space and having mass.</a:t>
            </a:r>
          </a:p>
          <a:p>
            <a:pPr marL="533400" indent="-533400" eaLnBrk="1" hangingPunct="1"/>
            <a:r>
              <a:rPr lang="en-US" altLang="en-US" sz="2800" smtClean="0"/>
              <a:t>Matter exists in three states.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Solid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Liquid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Gas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Matter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Three States of Water</a:t>
            </a:r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334000" cy="4425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075" y="990600"/>
            <a:ext cx="7770813" cy="1143000"/>
          </a:xfrm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/>
          <a:lstStyle/>
          <a:p>
            <a:pPr eaLnBrk="1" hangingPunct="1">
              <a:defRPr/>
            </a:pPr>
            <a:r>
              <a:rPr lang="en-US" sz="4100" dirty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Kinetic Nature of Matter</a:t>
            </a:r>
            <a:endParaRPr lang="en-US" sz="4100" dirty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7388" y="1981200"/>
            <a:ext cx="2208212" cy="24384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/>
          <a:lstStyle/>
          <a:p>
            <a:pPr eaLnBrk="1" hangingPunct="1"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Matter consists of atoms and molecules in motion.</a:t>
            </a:r>
          </a:p>
        </p:txBody>
      </p:sp>
      <p:pic>
        <p:nvPicPr>
          <p:cNvPr id="39941" name="01M07AN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2438400"/>
            <a:ext cx="5943600" cy="3759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39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4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9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1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031875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Rigid</a:t>
            </a:r>
          </a:p>
          <a:p>
            <a:pPr marL="533400" indent="-533400" eaLnBrk="1" hangingPunct="1"/>
            <a:r>
              <a:rPr lang="en-US" altLang="en-US" sz="2800" smtClean="0"/>
              <a:t>Has fixed volume and shape.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Solid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3000"/>
            <a:ext cx="75438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Structure of a Solid</a:t>
            </a:r>
          </a:p>
        </p:txBody>
      </p:sp>
      <p:pic>
        <p:nvPicPr>
          <p:cNvPr id="1029" name="Picture 4" descr="MMj0283622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609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30" name="ShockwaveFlash1" r:id="rId2" imgW="5943600" imgH="4267080"/>
        </mc:Choice>
        <mc:Fallback>
          <p:control name="ShockwaveFlash1" r:id="rId2" imgW="5943600" imgH="4267080">
            <p:pic>
              <p:nvPicPr>
                <p:cNvPr id="102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676400" y="1905000"/>
                  <a:ext cx="5943600" cy="4267200"/>
                </a:xfrm>
                <a:prstGeom prst="rect">
                  <a:avLst/>
                </a:prstGeom>
                <a:noFill/>
                <a:ln w="12700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Oxygen and Hydrogen Molecules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229600" cy="822325"/>
          </a:xfrm>
          <a:noFill/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 altLang="en-US" smtClean="0">
                <a:cs typeface="Times New Roman" panose="02020603050405020304" pitchFamily="18" charset="0"/>
              </a:rPr>
              <a:t>Use subscripts when more than one atom is in the molecule.</a:t>
            </a:r>
          </a:p>
        </p:txBody>
      </p:sp>
      <p:pic>
        <p:nvPicPr>
          <p:cNvPr id="14365" name="Picture 29" descr="ch01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229600" cy="3438525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45" grpId="0" build="p" bldLvl="5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031875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Has definite volume but no specific shape.</a:t>
            </a:r>
          </a:p>
          <a:p>
            <a:pPr marL="533400" indent="-533400" eaLnBrk="1" hangingPunct="1"/>
            <a:r>
              <a:rPr lang="en-US" altLang="en-US" sz="2800" smtClean="0"/>
              <a:t>Assumes shape of container. 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Liquid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3000"/>
            <a:ext cx="75438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Structure of a Liquid</a:t>
            </a:r>
          </a:p>
        </p:txBody>
      </p:sp>
      <p:pic>
        <p:nvPicPr>
          <p:cNvPr id="2053" name="Picture 3" descr="MMj0283622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609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54" name="ShockwaveFlash1" r:id="rId2" imgW="6705720" imgH="4419720"/>
        </mc:Choice>
        <mc:Fallback>
          <p:control name="ShockwaveFlash1" r:id="rId2" imgW="6705720" imgH="4419720">
            <p:pic>
              <p:nvPicPr>
                <p:cNvPr id="205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219200" y="1905000"/>
                  <a:ext cx="6705600" cy="4419600"/>
                </a:xfrm>
                <a:prstGeom prst="rect">
                  <a:avLst/>
                </a:prstGeom>
                <a:noFill/>
                <a:ln w="12700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45891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Has no fixed volume or shape.</a:t>
            </a:r>
          </a:p>
          <a:p>
            <a:pPr marL="533400" indent="-533400" eaLnBrk="1" hangingPunct="1"/>
            <a:r>
              <a:rPr lang="en-US" altLang="en-US" sz="2800" smtClean="0"/>
              <a:t>Takes on the shape and volume of its container.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Gas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3000"/>
            <a:ext cx="75438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Structure of a Gas</a:t>
            </a:r>
          </a:p>
        </p:txBody>
      </p:sp>
      <p:pic>
        <p:nvPicPr>
          <p:cNvPr id="3077" name="Picture 3" descr="MMj0283622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609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078" name="ShockwaveFlash1" r:id="rId2" imgW="6858000" imgH="4495680"/>
        </mc:Choice>
        <mc:Fallback>
          <p:control name="ShockwaveFlash1" r:id="rId2" imgW="6858000" imgH="4495680">
            <p:pic>
              <p:nvPicPr>
                <p:cNvPr id="307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219200" y="1981200"/>
                  <a:ext cx="6858000" cy="4495800"/>
                </a:xfrm>
                <a:prstGeom prst="rect">
                  <a:avLst/>
                </a:prstGeom>
                <a:noFill/>
                <a:ln w="12700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7923213" cy="989013"/>
          </a:xfrm>
          <a:effectLst>
            <a:outerShdw dist="7184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/>
          <a:lstStyle/>
          <a:p>
            <a:pPr eaLnBrk="1" hangingPunct="1">
              <a:defRPr/>
            </a:pPr>
            <a:r>
              <a:rPr lang="en-US" sz="4100" dirty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OTHER STATES OF MATTER</a:t>
            </a:r>
            <a:endParaRPr lang="en-US" sz="4100" dirty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2013"/>
            <a:ext cx="7162800" cy="27622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6" tIns="44444" rIns="90476" bIns="44444"/>
          <a:lstStyle/>
          <a:p>
            <a:pPr eaLnBrk="1" hangingPunct="1">
              <a:defRPr/>
            </a:pP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PLASMA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— an electrically charged gas; Example: the sun or any other star</a:t>
            </a:r>
          </a:p>
          <a:p>
            <a:pPr eaLnBrk="1" hangingPunct="1">
              <a:defRPr/>
            </a:pPr>
            <a:r>
              <a:rPr 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BOSE-EINSTEIN CONDENSATE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— a condensate that forms near absolute zero that has superconductive properties; Example: supercooled Rb gas</a:t>
            </a:r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51911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Have variable composition.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Mixtures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457200" y="25146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en-US" b="1" baseline="0">
                <a:latin typeface="Arial" panose="020B0604020202020204" pitchFamily="34" charset="0"/>
                <a:cs typeface="Times New Roman" panose="02020603050405020304" pitchFamily="18" charset="0"/>
              </a:rPr>
              <a:t>Homogeneous Mixture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457200" y="39624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en-US" b="1" baseline="0">
                <a:latin typeface="Arial" panose="020B0604020202020204" pitchFamily="34" charset="0"/>
                <a:cs typeface="Times New Roman" panose="02020603050405020304" pitchFamily="18" charset="0"/>
              </a:rPr>
              <a:t>Heterogeneous Mixture</a:t>
            </a: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1143000" y="31242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baseline="0">
                <a:latin typeface="Arial" panose="020B0604020202020204" pitchFamily="34" charset="0"/>
              </a:rPr>
              <a:t>Having visibly indistinguishable parts; solution.</a:t>
            </a: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1143000" y="4572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baseline="0">
                <a:latin typeface="Arial" panose="020B0604020202020204" pitchFamily="34" charset="0"/>
              </a:rPr>
              <a:t>Having visibly distinguishable parts.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build="p" bldLvl="5" autoUpdateAnimBg="0"/>
      <p:bldP spid="172037" grpId="0" build="p" bldLvl="5" autoUpdateAnimBg="0"/>
      <p:bldP spid="172038" grpId="0"/>
      <p:bldP spid="1720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3000"/>
            <a:ext cx="75438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Homogeneous Mixtures</a:t>
            </a:r>
          </a:p>
        </p:txBody>
      </p:sp>
      <p:pic>
        <p:nvPicPr>
          <p:cNvPr id="4101" name="Picture 3" descr="MMj0283622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609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102" name="ShockwaveFlash1" r:id="rId2" imgW="6780240" imgH="4267080"/>
        </mc:Choice>
        <mc:Fallback>
          <p:control name="ShockwaveFlash1" r:id="rId2" imgW="6780240" imgH="4267080">
            <p:pic>
              <p:nvPicPr>
                <p:cNvPr id="4098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219200" y="1905000"/>
                  <a:ext cx="6780213" cy="4267200"/>
                </a:xfrm>
                <a:prstGeom prst="rect">
                  <a:avLst/>
                </a:prstGeom>
                <a:noFill/>
                <a:ln w="12700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3000"/>
            <a:ext cx="75438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Homogeneous vs. Heterogeneous Mixtures</a:t>
            </a:r>
          </a:p>
        </p:txBody>
      </p:sp>
      <p:pic>
        <p:nvPicPr>
          <p:cNvPr id="5125" name="Picture 3" descr="MMj0283622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609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126" name="ShockwaveFlash1" r:id="rId2" imgW="5792760" imgH="3962520"/>
        </mc:Choice>
        <mc:Fallback>
          <p:control name="ShockwaveFlash1" r:id="rId2" imgW="5792760" imgH="3962520">
            <p:pic>
              <p:nvPicPr>
                <p:cNvPr id="512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676400" y="1905000"/>
                  <a:ext cx="5792788" cy="3962400"/>
                </a:xfrm>
                <a:prstGeom prst="rect">
                  <a:avLst/>
                </a:prstGeom>
                <a:noFill/>
                <a:ln w="12700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143000"/>
            <a:ext cx="75438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Compound vs. Mixture</a:t>
            </a:r>
          </a:p>
        </p:txBody>
      </p:sp>
      <p:pic>
        <p:nvPicPr>
          <p:cNvPr id="6149" name="Picture 3" descr="MMj0283622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609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6150" name="ShockwaveFlash1" r:id="rId2" imgW="6404040" imgH="4419720"/>
        </mc:Choice>
        <mc:Fallback>
          <p:control name="ShockwaveFlash1" r:id="rId2" imgW="6404040" imgH="4419720">
            <p:pic>
              <p:nvPicPr>
                <p:cNvPr id="614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295400" y="1905000"/>
                  <a:ext cx="6403975" cy="4419600"/>
                </a:xfrm>
                <a:prstGeom prst="rect">
                  <a:avLst/>
                </a:prstGeom>
                <a:noFill/>
                <a:ln w="12700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69342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Concept Check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01000" cy="4022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Which of the following is a </a:t>
            </a:r>
            <a:r>
              <a:rPr lang="en-US" altLang="en-US" sz="2800" smtClean="0">
                <a:solidFill>
                  <a:srgbClr val="0000FF"/>
                </a:solidFill>
              </a:rPr>
              <a:t>homogeneous mixture</a:t>
            </a:r>
            <a:r>
              <a:rPr lang="en-US" altLang="en-US" sz="2800" smtClean="0"/>
              <a:t>?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Pure water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Gasoline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Jar of jelly beans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Soil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Copper metal</a:t>
            </a:r>
          </a:p>
        </p:txBody>
      </p:sp>
      <p:pic>
        <p:nvPicPr>
          <p:cNvPr id="62469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609600" y="4114800"/>
            <a:ext cx="20574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autoUpdateAnimBg="0"/>
      <p:bldP spid="180227" grpId="0" build="p" autoUpdateAnimBg="0"/>
      <p:bldP spid="1802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Chemical Reaction</a:t>
            </a:r>
          </a:p>
        </p:txBody>
      </p:sp>
      <p:sp>
        <p:nvSpPr>
          <p:cNvPr id="235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822325"/>
          </a:xfrm>
        </p:spPr>
        <p:txBody>
          <a:bodyPr/>
          <a:lstStyle/>
          <a:p>
            <a:pPr eaLnBrk="1" hangingPunct="1"/>
            <a:r>
              <a:rPr lang="en-US" altLang="en-US" smtClean="0"/>
              <a:t>One substance changes to another by reorganizing the way the atoms are attached to each other.</a:t>
            </a:r>
          </a:p>
        </p:txBody>
      </p:sp>
      <p:pic>
        <p:nvPicPr>
          <p:cNvPr id="21513" name="Picture 9" descr="ch01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8229600" cy="25654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4065588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Change in the form of a substance, not in its chemical composition.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Example: boiling or freezing water</a:t>
            </a:r>
          </a:p>
          <a:p>
            <a:pPr marL="533400" indent="-533400" eaLnBrk="1" hangingPunct="1"/>
            <a:r>
              <a:rPr lang="en-US" altLang="en-US" sz="2800" smtClean="0"/>
              <a:t>Can be used to separate a mixture into pure compounds, but it will not break compounds into elements.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Distillation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Filtration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Chromatography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Physical Change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31788" y="1219200"/>
            <a:ext cx="8532812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latin typeface="Arial" panose="020B0604020202020204" pitchFamily="34" charset="0"/>
              </a:rPr>
              <a:t>Physical means</a:t>
            </a:r>
            <a:r>
              <a:rPr lang="en-US" altLang="en-US" sz="2800">
                <a:latin typeface="Arial" panose="020B0604020202020204" pitchFamily="34" charset="0"/>
              </a:rPr>
              <a:t> can be used to separate a mixture into its pure components.</a:t>
            </a:r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4597400" y="2322513"/>
            <a:ext cx="4394200" cy="2878137"/>
            <a:chOff x="2736" y="1152"/>
            <a:chExt cx="2768" cy="1813"/>
          </a:xfrm>
        </p:grpSpPr>
        <p:pic>
          <p:nvPicPr>
            <p:cNvPr id="64522" name="Picture 6" descr="cha56011_01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152"/>
              <a:ext cx="2768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3" name="Text Box 7"/>
            <p:cNvSpPr txBox="1">
              <a:spLocks noChangeArrowheads="1"/>
            </p:cNvSpPr>
            <p:nvPr/>
          </p:nvSpPr>
          <p:spPr bwMode="auto">
            <a:xfrm>
              <a:off x="3742" y="2665"/>
              <a:ext cx="803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652463"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652463"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652463"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652463"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652463"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652463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652463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652463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652463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4000">
                  <a:latin typeface="Arial" panose="020B0604020202020204" pitchFamily="34" charset="0"/>
                </a:rPr>
                <a:t>magnet</a:t>
              </a:r>
            </a:p>
          </p:txBody>
        </p:sp>
      </p:grpSp>
      <p:sp>
        <p:nvSpPr>
          <p:cNvPr id="64516" name="Text Box 9"/>
          <p:cNvSpPr txBox="1">
            <a:spLocks noChangeArrowheads="1"/>
          </p:cNvSpPr>
          <p:nvPr/>
        </p:nvSpPr>
        <p:spPr bwMode="auto">
          <a:xfrm>
            <a:off x="8531225" y="6384925"/>
            <a:ext cx="42227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4" rIns="91428" bIns="45714">
            <a:spAutoFit/>
          </a:bodyPr>
          <a:lstStyle>
            <a:lvl1pPr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652463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Arial" panose="020B0604020202020204" pitchFamily="34" charset="0"/>
              </a:rPr>
              <a:t>1.4</a:t>
            </a:r>
          </a:p>
        </p:txBody>
      </p:sp>
      <p:grpSp>
        <p:nvGrpSpPr>
          <p:cNvPr id="5132" name="Group 12"/>
          <p:cNvGrpSpPr>
            <a:grpSpLocks/>
          </p:cNvGrpSpPr>
          <p:nvPr/>
        </p:nvGrpSpPr>
        <p:grpSpPr bwMode="auto">
          <a:xfrm>
            <a:off x="1217613" y="1981200"/>
            <a:ext cx="2184400" cy="3449638"/>
            <a:chOff x="768" y="1248"/>
            <a:chExt cx="1374" cy="2172"/>
          </a:xfrm>
        </p:grpSpPr>
        <p:pic>
          <p:nvPicPr>
            <p:cNvPr id="64518" name="Picture 3" descr="BD06220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62" b="39821"/>
            <a:stretch>
              <a:fillRect/>
            </a:stretch>
          </p:blipFill>
          <p:spPr bwMode="auto">
            <a:xfrm>
              <a:off x="768" y="1248"/>
              <a:ext cx="137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19" name="Text Box 4"/>
            <p:cNvSpPr txBox="1">
              <a:spLocks noChangeArrowheads="1"/>
            </p:cNvSpPr>
            <p:nvPr/>
          </p:nvSpPr>
          <p:spPr bwMode="auto">
            <a:xfrm>
              <a:off x="1029" y="3120"/>
              <a:ext cx="102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652463"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652463"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652463"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652463"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652463"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652463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652463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652463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652463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4000">
                  <a:latin typeface="Arial" panose="020B0604020202020204" pitchFamily="34" charset="0"/>
                </a:rPr>
                <a:t>distillation</a:t>
              </a:r>
            </a:p>
          </p:txBody>
        </p:sp>
        <p:sp>
          <p:nvSpPr>
            <p:cNvPr id="64520" name="Rectangle 10"/>
            <p:cNvSpPr>
              <a:spLocks noChangeArrowheads="1"/>
            </p:cNvSpPr>
            <p:nvPr/>
          </p:nvSpPr>
          <p:spPr bwMode="auto">
            <a:xfrm>
              <a:off x="768" y="1296"/>
              <a:ext cx="192" cy="1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21" name="Rectangle 11"/>
            <p:cNvSpPr>
              <a:spLocks noChangeArrowheads="1"/>
            </p:cNvSpPr>
            <p:nvPr/>
          </p:nvSpPr>
          <p:spPr bwMode="auto">
            <a:xfrm>
              <a:off x="864" y="1344"/>
              <a:ext cx="24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2176463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A given substance becomes a new substance or substances with different properties and different composition.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solidFill>
                  <a:srgbClr val="0000FF"/>
                </a:solidFill>
              </a:rPr>
              <a:t>Example: Bunsen burner (methane reacts with oxygen to form carbon dioxide and water)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Chemical Change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Organization of Matter</a:t>
            </a:r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0863"/>
            <a:ext cx="7010400" cy="4362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69342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Concept Check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001000" cy="3509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How many of the following are examples of a </a:t>
            </a:r>
            <a:r>
              <a:rPr lang="en-US" altLang="en-US" sz="2800" smtClean="0">
                <a:solidFill>
                  <a:srgbClr val="0000FF"/>
                </a:solidFill>
              </a:rPr>
              <a:t>chemical change</a:t>
            </a:r>
            <a:r>
              <a:rPr lang="en-US" altLang="en-US" sz="2800" smtClean="0"/>
              <a:t>?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Pulverizing (crushing) rock salt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Burning of wood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Dissolving of sugar in water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Melting a popsicle on a warm summer day</a:t>
            </a:r>
          </a:p>
        </p:txBody>
      </p:sp>
      <p:pic>
        <p:nvPicPr>
          <p:cNvPr id="67589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609600" y="4114800"/>
            <a:ext cx="3124200" cy="533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autoUpdateAnimBg="0"/>
      <p:bldP spid="188419" grpId="0" build="p" autoUpdateAnimBg="0"/>
      <p:bldP spid="1884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4192588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smtClean="0"/>
              <a:t>Science is a framework for gaining and organizing knowledge.</a:t>
            </a:r>
          </a:p>
          <a:p>
            <a:pPr marL="533400" indent="-533400" eaLnBrk="1" hangingPunct="1"/>
            <a:r>
              <a:rPr lang="en-US" altLang="en-US" sz="2800" smtClean="0"/>
              <a:t>Science is a plan of action </a:t>
            </a:r>
            <a:r>
              <a:rPr lang="en-US" altLang="en-US" sz="2800" smtClean="0">
                <a:cs typeface="Arial" panose="020B0604020202020204" pitchFamily="34" charset="0"/>
              </a:rPr>
              <a:t>— </a:t>
            </a:r>
            <a:r>
              <a:rPr lang="en-US" altLang="en-US" sz="2800" smtClean="0"/>
              <a:t>a procedure for processing and understanding certain types of information.</a:t>
            </a:r>
          </a:p>
          <a:p>
            <a:pPr marL="533400" indent="-533400" eaLnBrk="1" hangingPunct="1"/>
            <a:r>
              <a:rPr lang="en-US" altLang="en-US" sz="2800" smtClean="0"/>
              <a:t>Scientists are always challenging our current beliefs about science, asking questions, and experimenting to gain new knowledge.</a:t>
            </a:r>
          </a:p>
          <a:p>
            <a:pPr marL="914400" lvl="1" indent="-457200" eaLnBrk="1" hangingPunct="1"/>
            <a:r>
              <a:rPr lang="en-US" altLang="en-US" sz="2800" smtClean="0"/>
              <a:t>Scientific method is needed.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Science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Fundamental Steps of the Scientific Method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685800" y="2286000"/>
            <a:ext cx="731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457200" y="1828800"/>
            <a:ext cx="358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baseline="0">
                <a:latin typeface="Arial" panose="020B0604020202020204" pitchFamily="34" charset="0"/>
              </a:rPr>
              <a:t>Process that lies at the center of scientific inquiry.</a:t>
            </a:r>
          </a:p>
        </p:txBody>
      </p:sp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291465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92200"/>
            <a:ext cx="8686800" cy="533400"/>
          </a:xfrm>
        </p:spPr>
        <p:txBody>
          <a:bodyPr/>
          <a:lstStyle/>
          <a:p>
            <a:pPr eaLnBrk="1" hangingPunct="1"/>
            <a:r>
              <a:rPr lang="en-US" altLang="en-US" smtClean="0"/>
              <a:t>Scientific Models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8305800" cy="4572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imes New Roman" panose="02020603050405020304" pitchFamily="18" charset="0"/>
              </a:rPr>
              <a:t>Summarizes what happens.</a:t>
            </a:r>
            <a:endParaRPr lang="en-US" altLang="en-US" smtClean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57200" y="1792288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en-US" b="1" baseline="0">
                <a:latin typeface="Arial" panose="020B0604020202020204" pitchFamily="34" charset="0"/>
                <a:cs typeface="Times New Roman" panose="02020603050405020304" pitchFamily="18" charset="0"/>
              </a:rPr>
              <a:t>Law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57200" y="47244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en-US" b="1" baseline="0">
                <a:latin typeface="Arial" panose="020B0604020202020204" pitchFamily="34" charset="0"/>
                <a:cs typeface="Times New Roman" panose="02020603050405020304" pitchFamily="18" charset="0"/>
              </a:rPr>
              <a:t>Theory (Model)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838200" y="5334000"/>
            <a:ext cx="83058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baseline="0">
                <a:latin typeface="Arial" panose="020B0604020202020204" pitchFamily="34" charset="0"/>
              </a:rPr>
              <a:t>An attempt to explain why it happens</a:t>
            </a:r>
            <a:r>
              <a:rPr lang="en-US" altLang="en-US" baseline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baseline="0">
                <a:latin typeface="Arial" panose="020B0604020202020204" pitchFamily="34" charset="0"/>
                <a:cs typeface="Times New Roman" panose="02020603050405020304" pitchFamily="18" charset="0"/>
              </a:rPr>
              <a:t>Set of tested hypotheses that gives an overall explanation of some natural phenomenon.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457200" y="32004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en-US" b="1" baseline="0">
                <a:latin typeface="Arial" panose="020B0604020202020204" pitchFamily="34" charset="0"/>
                <a:cs typeface="Times New Roman" panose="02020603050405020304" pitchFamily="18" charset="0"/>
              </a:rPr>
              <a:t>Hypothesis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838200" y="38862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baseline="0">
                <a:latin typeface="Arial" panose="020B0604020202020204" pitchFamily="34" charset="0"/>
              </a:rPr>
              <a:t>A possible explanation for an observation.</a:t>
            </a:r>
            <a:endParaRPr lang="en-US" altLang="en-US" baseline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bldLvl="2" autoUpdateAnimBg="0"/>
      <p:bldP spid="36868" grpId="0" build="p" bldLvl="5" autoUpdateAnimBg="0"/>
      <p:bldP spid="36869" grpId="0" build="p" bldLvl="5" autoUpdateAnimBg="0"/>
      <p:bldP spid="36870" grpId="0" build="p" bldLvl="2" autoUpdateAnimBg="0"/>
      <p:bldP spid="36871" grpId="0" build="p" bldLvl="5" autoUpdateAnimBg="0"/>
      <p:bldP spid="36872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8229600" cy="1333500"/>
          </a:xfrm>
        </p:spPr>
        <p:txBody>
          <a:bodyPr/>
          <a:lstStyle/>
          <a:p>
            <a:pPr marL="533400" indent="-533400" eaLnBrk="1" hangingPunct="1"/>
            <a:r>
              <a:rPr lang="en-US" altLang="en-US" smtClean="0"/>
              <a:t>Quantitative observation consisting of two parts.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number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scale (unit)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Nature of Measurement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" y="1792288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en-US" b="1" baseline="0">
                <a:latin typeface="Arial" panose="020B0604020202020204" pitchFamily="34" charset="0"/>
                <a:cs typeface="Times New Roman" panose="02020603050405020304" pitchFamily="18" charset="0"/>
              </a:rPr>
              <a:t>Measurement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914400" y="4038600"/>
            <a:ext cx="82296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baseline="0">
                <a:latin typeface="Arial" panose="020B0604020202020204" pitchFamily="34" charset="0"/>
              </a:rPr>
              <a:t>Examples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baseline="0">
                <a:latin typeface="Arial" panose="020B0604020202020204" pitchFamily="34" charset="0"/>
              </a:rPr>
              <a:t>20 grams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baseline="0">
                <a:latin typeface="Arial" panose="020B0604020202020204" pitchFamily="34" charset="0"/>
              </a:rPr>
              <a:t>6.63 </a:t>
            </a:r>
            <a:r>
              <a:rPr lang="en-US" altLang="en-US" baseline="0">
                <a:latin typeface="Arial" panose="020B0604020202020204" pitchFamily="34" charset="0"/>
                <a:cs typeface="Arial" panose="020B0604020202020204" pitchFamily="34" charset="0"/>
              </a:rPr>
              <a:t>× 10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–34</a:t>
            </a:r>
            <a:r>
              <a:rPr lang="en-US" altLang="en-US" baseline="0">
                <a:latin typeface="Arial" panose="020B0604020202020204" pitchFamily="34" charset="0"/>
                <a:cs typeface="Arial" panose="020B0604020202020204" pitchFamily="34" charset="0"/>
              </a:rPr>
              <a:t> joule·seconds</a:t>
            </a:r>
            <a:endParaRPr lang="en-US" altLang="en-US" baseline="0">
              <a:latin typeface="Arial" panose="020B0604020202020204" pitchFamily="34" charset="0"/>
            </a:endParaRP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484188" y="1906588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endParaRPr lang="en-US" altLang="en-US" b="1" baseline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 autoUpdateAnimBg="0"/>
      <p:bldP spid="45060" grpId="0"/>
      <p:bldP spid="45061" grpId="0"/>
    </p:bldLst>
  </p:timing>
</p:sld>
</file>

<file path=ppt/theme/theme1.xml><?xml version="1.0" encoding="utf-8"?>
<a:theme xmlns:a="http://schemas.openxmlformats.org/drawingml/2006/main" name="Section 1.1">
  <a:themeElements>
    <a:clrScheme name="Section 1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OC">
  <a:themeElements>
    <a:clrScheme name="TOC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T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1.2">
  <a:themeElements>
    <a:clrScheme name="Section 1.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 1.3">
  <a:themeElements>
    <a:clrScheme name="Section 1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1.4">
  <a:themeElements>
    <a:clrScheme name="Section 1.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1.5">
  <a:themeElements>
    <a:clrScheme name="Section 1.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tion 1.6">
  <a:themeElements>
    <a:clrScheme name="Section 1.6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ection 1.7">
  <a:themeElements>
    <a:clrScheme name="Section 1.7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ection 1.8">
  <a:themeElements>
    <a:clrScheme name="Section 1.8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ection 1.9">
  <a:themeElements>
    <a:clrScheme name="Section 1.9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.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.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.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.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1545</Words>
  <Application>Microsoft Office PowerPoint</Application>
  <PresentationFormat>On-screen Show (4:3)</PresentationFormat>
  <Paragraphs>318</Paragraphs>
  <Slides>54</Slides>
  <Notes>49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72" baseType="lpstr">
      <vt:lpstr>Times</vt:lpstr>
      <vt:lpstr>Arial</vt:lpstr>
      <vt:lpstr>Times New Roman</vt:lpstr>
      <vt:lpstr>Arial Unicode MS</vt:lpstr>
      <vt:lpstr>Wingdings</vt:lpstr>
      <vt:lpstr>Comic Sans MS</vt:lpstr>
      <vt:lpstr>Section 1.1</vt:lpstr>
      <vt:lpstr>Section 1.2</vt:lpstr>
      <vt:lpstr>Section 1.3</vt:lpstr>
      <vt:lpstr>Section 1.4</vt:lpstr>
      <vt:lpstr>Section 1.5</vt:lpstr>
      <vt:lpstr>Section 1.6</vt:lpstr>
      <vt:lpstr>Section 1.7</vt:lpstr>
      <vt:lpstr>Section 1.8</vt:lpstr>
      <vt:lpstr>Section 1.9</vt:lpstr>
      <vt:lpstr>TOC</vt:lpstr>
      <vt:lpstr>Brownstone Equation Editor 5.0 Equation</vt:lpstr>
      <vt:lpstr>Adobe Photoshop Elements Image</vt:lpstr>
      <vt:lpstr>Chapter 1</vt:lpstr>
      <vt:lpstr>PowerPoint Presentation</vt:lpstr>
      <vt:lpstr>Atoms vs. Molecules</vt:lpstr>
      <vt:lpstr>Oxygen and Hydrogen Molecules</vt:lpstr>
      <vt:lpstr>A Chemical Reaction</vt:lpstr>
      <vt:lpstr>Science</vt:lpstr>
      <vt:lpstr>Fundamental Steps of the Scientific Method</vt:lpstr>
      <vt:lpstr>Scientific Models</vt:lpstr>
      <vt:lpstr>Nature of Measurement</vt:lpstr>
      <vt:lpstr>The Fundamental SI Units</vt:lpstr>
      <vt:lpstr>Prefixes Used in the SI System</vt:lpstr>
      <vt:lpstr>Prefixes Used in the SI System</vt:lpstr>
      <vt:lpstr>PowerPoint Presentation</vt:lpstr>
      <vt:lpstr>Measurement of Volume Using a Buret</vt:lpstr>
      <vt:lpstr>Precision and Accuracy</vt:lpstr>
      <vt:lpstr>Precision and Accuracy</vt:lpstr>
      <vt:lpstr>Rules for Counting Significant Figures</vt:lpstr>
      <vt:lpstr>Rules for Counting Significant Figures</vt:lpstr>
      <vt:lpstr>Rules for Counting Significant Figures</vt:lpstr>
      <vt:lpstr>Rules for Counting Significant Figures</vt:lpstr>
      <vt:lpstr>Rules for Counting Significant Figures</vt:lpstr>
      <vt:lpstr>Exponential Notation</vt:lpstr>
      <vt:lpstr>Significant Figures in Mathematical Operations</vt:lpstr>
      <vt:lpstr>Significant Figures in Mathematical Operations</vt:lpstr>
      <vt:lpstr>Concept Check</vt:lpstr>
      <vt:lpstr>PowerPoint Presentation</vt:lpstr>
      <vt:lpstr>Example #1</vt:lpstr>
      <vt:lpstr>Example #1</vt:lpstr>
      <vt:lpstr>English and Metric Conversions</vt:lpstr>
      <vt:lpstr>Square and Cubic units</vt:lpstr>
      <vt:lpstr>The Three Major Temperature Scales</vt:lpstr>
      <vt:lpstr>Converting Between Scales</vt:lpstr>
      <vt:lpstr>PowerPoint Presentation</vt:lpstr>
      <vt:lpstr>Example #1</vt:lpstr>
      <vt:lpstr>Matter</vt:lpstr>
      <vt:lpstr>The Three States of Water</vt:lpstr>
      <vt:lpstr>Kinetic Nature of Matter</vt:lpstr>
      <vt:lpstr>Solid</vt:lpstr>
      <vt:lpstr>Structure of a Solid</vt:lpstr>
      <vt:lpstr>Liquid</vt:lpstr>
      <vt:lpstr>Structure of a Liquid</vt:lpstr>
      <vt:lpstr>Gas</vt:lpstr>
      <vt:lpstr>Structure of a Gas</vt:lpstr>
      <vt:lpstr>OTHER STATES OF MATTER</vt:lpstr>
      <vt:lpstr>Mixtures</vt:lpstr>
      <vt:lpstr>Homogeneous Mixtures</vt:lpstr>
      <vt:lpstr>Homogeneous vs. Heterogeneous Mixtures</vt:lpstr>
      <vt:lpstr>Compound vs. Mixture</vt:lpstr>
      <vt:lpstr>Concept Check</vt:lpstr>
      <vt:lpstr>Physical Change</vt:lpstr>
      <vt:lpstr>PowerPoint Presentation</vt:lpstr>
      <vt:lpstr>Chemical Change</vt:lpstr>
      <vt:lpstr>The Organization of Matter</vt:lpstr>
      <vt:lpstr>Concept Check</vt:lpstr>
    </vt:vector>
  </TitlesOfParts>
  <Company>뿿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McDougal Littell</dc:creator>
  <cp:lastModifiedBy>Rapp, Delbert N</cp:lastModifiedBy>
  <cp:revision>151</cp:revision>
  <dcterms:created xsi:type="dcterms:W3CDTF">2006-07-31T17:58:07Z</dcterms:created>
  <dcterms:modified xsi:type="dcterms:W3CDTF">2018-08-23T16:31:17Z</dcterms:modified>
</cp:coreProperties>
</file>